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1"/>
  </p:notesMasterIdLst>
  <p:sldIdLst>
    <p:sldId id="256" r:id="rId2"/>
    <p:sldId id="325" r:id="rId3"/>
    <p:sldId id="313" r:id="rId4"/>
    <p:sldId id="326" r:id="rId5"/>
    <p:sldId id="314" r:id="rId6"/>
    <p:sldId id="296" r:id="rId7"/>
    <p:sldId id="324" r:id="rId8"/>
    <p:sldId id="303" r:id="rId9"/>
    <p:sldId id="304" r:id="rId10"/>
    <p:sldId id="305" r:id="rId11"/>
    <p:sldId id="307" r:id="rId12"/>
    <p:sldId id="308" r:id="rId13"/>
    <p:sldId id="309" r:id="rId14"/>
    <p:sldId id="310" r:id="rId15"/>
    <p:sldId id="317" r:id="rId16"/>
    <p:sldId id="316" r:id="rId17"/>
    <p:sldId id="318" r:id="rId18"/>
    <p:sldId id="320" r:id="rId19"/>
    <p:sldId id="31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82" d="100"/>
          <a:sy n="82" d="100"/>
        </p:scale>
        <p:origin x="4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10FD6-79C5-4041-8E7A-89350618D070}" type="datetimeFigureOut">
              <a:rPr lang="en-GB" smtClean="0"/>
              <a:pPr/>
              <a:t>07/11/2023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6CA59-B645-4A00-A667-3A942CDB8E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80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6CA59-B645-4A00-A667-3A942CDB8E2D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50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FDFDB9-D628-4A18-8BA7-33EF406917E6}" type="datetime1">
              <a:rPr lang="en-US" smtClean="0"/>
              <a:pPr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1AF3-EEF6-43B0-9CB4-662539EFD2B2}" type="datetime1">
              <a:rPr lang="en-US" smtClean="0"/>
              <a:pPr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1272FE-5A2D-492A-8166-5DAA8B18B7EA}" type="datetime1">
              <a:rPr lang="en-US" smtClean="0"/>
              <a:pPr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DB41-4229-47AF-BA03-C191A66FB94C}" type="datetime1">
              <a:rPr lang="en-US" smtClean="0"/>
              <a:pPr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C08422A-3B8F-4FAB-94E1-75E89E1391CC}" type="datetime1">
              <a:rPr lang="en-US" smtClean="0"/>
              <a:pPr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92D4-64E7-470C-9229-F729BA72710A}" type="datetime1">
              <a:rPr lang="en-US" smtClean="0"/>
              <a:pPr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D79C-F41C-4E95-A4BE-2712B8C4A412}" type="datetime1">
              <a:rPr lang="en-US" smtClean="0"/>
              <a:pPr/>
              <a:t>11/7/2023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E8F3-6A5D-412D-87FA-D951F64E80C1}" type="datetime1">
              <a:rPr lang="en-US" smtClean="0"/>
              <a:pPr/>
              <a:t>11/7/2023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486A-D265-402A-B6CD-5D626FC3EDC7}" type="datetime1">
              <a:rPr lang="en-US" smtClean="0"/>
              <a:pPr/>
              <a:t>11/7/2023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416B92-2D29-4309-8FD4-8EC023BBFD61}" type="datetime1">
              <a:rPr lang="en-US" smtClean="0"/>
              <a:pPr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4BAD-8657-4978-A2B2-B1BBE7089EFE}" type="datetime1">
              <a:rPr lang="en-US" smtClean="0"/>
              <a:pPr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46415B1-2572-4F4E-AFA0-B4063C44FA40}" type="datetime1">
              <a:rPr lang="en-US" smtClean="0"/>
              <a:pPr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768267" y="1009397"/>
            <a:ext cx="3078342" cy="48014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>
                <a:solidFill>
                  <a:srgbClr val="FFFFFF"/>
                </a:solidFill>
              </a:rPr>
              <a:t>Software engineering (Undergraduate)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71131479-3A67-4241-BA19-63C61B2AD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71187A8-1267-46DA-BD99-56CA1E3D4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BC2278FC-331B-4EF7-9D0D-AA0D349A2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807A075E-21A0-4954-BEA3-22C78E6FA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F58081DC-3CFD-4290-87AE-164515084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F6FC796D-883B-4149-9128-47B4179B3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76B6F65C-6B4A-4901-8A96-CE7330250469}"/>
              </a:ext>
            </a:extLst>
          </p:cNvPr>
          <p:cNvSpPr txBox="1">
            <a:spLocks/>
          </p:cNvSpPr>
          <p:nvPr/>
        </p:nvSpPr>
        <p:spPr>
          <a:xfrm>
            <a:off x="768267" y="1009397"/>
            <a:ext cx="3078342" cy="4801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u="sng" cap="all" dirty="0">
                <a:solidFill>
                  <a:srgbClr val="FFFFFF"/>
                </a:solidFill>
              </a:rPr>
              <a:t>Course Name</a:t>
            </a:r>
            <a:br>
              <a:rPr lang="en-US" sz="2400" cap="all" dirty="0">
                <a:solidFill>
                  <a:srgbClr val="FFFFFF"/>
                </a:solidFill>
              </a:rPr>
            </a:br>
            <a:br>
              <a:rPr lang="en-US" sz="2400" cap="all" dirty="0">
                <a:solidFill>
                  <a:srgbClr val="FFFFFF"/>
                </a:solidFill>
              </a:rPr>
            </a:br>
            <a:r>
              <a:rPr lang="en-US" sz="2400" cap="all" dirty="0">
                <a:solidFill>
                  <a:srgbClr val="FFFFFF"/>
                </a:solidFill>
              </a:rPr>
              <a:t>software engineering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CSC 3114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 (Undergraduate)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CADBF75-A870-4E01-9DB8-F57472A203D2}"/>
              </a:ext>
            </a:extLst>
          </p:cNvPr>
          <p:cNvSpPr txBox="1">
            <a:spLocks/>
          </p:cNvSpPr>
          <p:nvPr/>
        </p:nvSpPr>
        <p:spPr>
          <a:xfrm>
            <a:off x="4471587" y="1005840"/>
            <a:ext cx="7181903" cy="1383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dirty="0">
                <a:solidFill>
                  <a:srgbClr val="C00000"/>
                </a:solidFill>
              </a:rPr>
              <a:t>Chapter 9 </a:t>
            </a:r>
            <a:br>
              <a:rPr lang="en-US" sz="3000" dirty="0">
                <a:solidFill>
                  <a:srgbClr val="C00000"/>
                </a:solidFill>
              </a:rPr>
            </a:br>
            <a:br>
              <a:rPr lang="en-US" sz="3000" dirty="0">
                <a:solidFill>
                  <a:schemeClr val="tx2"/>
                </a:solidFill>
              </a:rPr>
            </a:br>
            <a:r>
              <a:rPr lang="en-US" sz="3000" dirty="0">
                <a:solidFill>
                  <a:schemeClr val="tx2"/>
                </a:solidFill>
              </a:rPr>
              <a:t>software design</a:t>
            </a:r>
            <a:endParaRPr lang="en-US" sz="3000" dirty="0">
              <a:solidFill>
                <a:srgbClr val="002060"/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C2082529-78D7-4EA7-BFF9-A1D1F62040C8}"/>
              </a:ext>
            </a:extLst>
          </p:cNvPr>
          <p:cNvSpPr txBox="1">
            <a:spLocks/>
          </p:cNvSpPr>
          <p:nvPr/>
        </p:nvSpPr>
        <p:spPr>
          <a:xfrm>
            <a:off x="4596388" y="3752174"/>
            <a:ext cx="6092708" cy="142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rgbClr val="7030A0"/>
                </a:solidFill>
              </a:rPr>
              <a:t>Tonny Shekha Kar</a:t>
            </a:r>
            <a:endParaRPr lang="en-US" sz="2300" cap="none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5CC0F6-BD7E-4264-9DDC-E65E61EE7B84}"/>
              </a:ext>
            </a:extLst>
          </p:cNvPr>
          <p:cNvCxnSpPr/>
          <p:nvPr/>
        </p:nvCxnSpPr>
        <p:spPr>
          <a:xfrm>
            <a:off x="4350774" y="796413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6E5F233-5F84-472A-B835-11475F02A795}"/>
              </a:ext>
            </a:extLst>
          </p:cNvPr>
          <p:cNvCxnSpPr/>
          <p:nvPr/>
        </p:nvCxnSpPr>
        <p:spPr>
          <a:xfrm>
            <a:off x="4340942" y="2969341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56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Golden rule – make the interface consistent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078" y="1931243"/>
            <a:ext cx="11129166" cy="3740687"/>
          </a:xfrm>
        </p:spPr>
        <p:txBody>
          <a:bodyPr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2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Allow the user to put the current task into a meaningful context 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- </a:t>
            </a:r>
            <a:r>
              <a:rPr lang="en-US" sz="2200" dirty="0"/>
              <a:t>The user should be able to determine where he has come from and what alternatives exist for a transition to a new task.</a:t>
            </a:r>
            <a:endParaRPr lang="en-US" sz="2200" dirty="0">
              <a:effectLst>
                <a:outerShdw blurRad="38100" dist="38100" dir="2700000" algn="tl">
                  <a:srgbClr val="FFFFFF"/>
                </a:outerShdw>
              </a:effectLst>
              <a:latin typeface="+mj-lt"/>
              <a:ea typeface="ＭＳ Ｐゴシック" pitchFamily="-128" charset="-128"/>
            </a:endParaRPr>
          </a:p>
          <a:p>
            <a:pPr>
              <a:spcBef>
                <a:spcPct val="50000"/>
              </a:spcBef>
              <a:defRPr/>
            </a:pPr>
            <a:r>
              <a:rPr lang="en-US" sz="22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Maintain consistency across a family of applications 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- </a:t>
            </a:r>
            <a:r>
              <a:rPr lang="en-US" sz="2200" dirty="0"/>
              <a:t>“MS Office Suite”</a:t>
            </a:r>
            <a:endParaRPr lang="en-US" sz="2200" dirty="0">
              <a:effectLst>
                <a:outerShdw blurRad="38100" dist="38100" dir="2700000" algn="tl">
                  <a:srgbClr val="FFFFFF"/>
                </a:outerShdw>
              </a:effectLst>
              <a:latin typeface="+mj-lt"/>
              <a:ea typeface="ＭＳ Ｐゴシック" pitchFamily="-128" charset="-128"/>
            </a:endParaRPr>
          </a:p>
          <a:p>
            <a:pPr>
              <a:spcBef>
                <a:spcPct val="50000"/>
              </a:spcBef>
              <a:defRPr/>
            </a:pPr>
            <a:r>
              <a:rPr lang="en-US" sz="22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If past interactive models have created user expectations, do not make changes unless there is a compelling reason to do so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 - </a:t>
            </a:r>
            <a:r>
              <a:rPr lang="en-US" sz="2200" dirty="0"/>
              <a:t>Once a particular interactive sequence has become a de-facto standard (Alt-S </a:t>
            </a:r>
            <a:r>
              <a:rPr lang="en-US" sz="2200" dirty="0">
                <a:sym typeface="Wingdings" panose="05000000000000000000" pitchFamily="2" charset="2"/>
              </a:rPr>
              <a:t></a:t>
            </a:r>
            <a:r>
              <a:rPr lang="en-US" sz="2200" dirty="0"/>
              <a:t> save file), the user expects this in every application she encounters.</a:t>
            </a:r>
          </a:p>
          <a:p>
            <a:pPr>
              <a:spcBef>
                <a:spcPct val="50000"/>
              </a:spcBef>
              <a:defRPr/>
            </a:pPr>
            <a:endParaRPr lang="en-US" sz="2200" dirty="0">
              <a:effectLst>
                <a:outerShdw blurRad="38100" dist="38100" dir="2700000" algn="tl">
                  <a:srgbClr val="FFFFFF"/>
                </a:outerShdw>
              </a:effectLst>
              <a:latin typeface="+mj-lt"/>
              <a:ea typeface="ＭＳ Ｐゴシック" pitchFamily="-128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2869140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 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54" y="1972494"/>
            <a:ext cx="11025052" cy="22814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Interface analysis means understanding : </a:t>
            </a:r>
          </a:p>
          <a:p>
            <a:pPr marL="324000" lvl="1" indent="0">
              <a:buNone/>
            </a:pPr>
            <a:r>
              <a:rPr lang="en-US" sz="2000" dirty="0"/>
              <a:t>(1) the people (end-users) who will interact with the system through the interface</a:t>
            </a:r>
          </a:p>
          <a:p>
            <a:pPr marL="324000" lvl="1" indent="0">
              <a:buNone/>
            </a:pPr>
            <a:r>
              <a:rPr lang="en-US" sz="2000" dirty="0"/>
              <a:t>(2) the tasks that end-users must perform to do their work</a:t>
            </a:r>
          </a:p>
          <a:p>
            <a:pPr marL="324000" lvl="1" indent="0">
              <a:buNone/>
            </a:pPr>
            <a:r>
              <a:rPr lang="en-US" sz="2000" dirty="0"/>
              <a:t>(3) the content that is presented as part of the interface</a:t>
            </a:r>
          </a:p>
          <a:p>
            <a:pPr marL="324000" lvl="1" indent="0">
              <a:buNone/>
            </a:pPr>
            <a:r>
              <a:rPr lang="en-US" sz="2000" dirty="0"/>
              <a:t>(4) the environment in which these tasks will be conducted (e.g. embedded system)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 descr="Fig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817" y="4253948"/>
            <a:ext cx="6770688" cy="2484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5529195" y="6338620"/>
            <a:ext cx="33217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User Interface Design Process</a:t>
            </a: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2427455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54" y="1972494"/>
            <a:ext cx="11025052" cy="448131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dirty="0"/>
              <a:t>Are users trained </a:t>
            </a:r>
            <a:r>
              <a:rPr lang="en-US" dirty="0">
                <a:solidFill>
                  <a:srgbClr val="FF0000"/>
                </a:solidFill>
              </a:rPr>
              <a:t>professionals</a:t>
            </a:r>
            <a:r>
              <a:rPr lang="en-US" dirty="0"/>
              <a:t>, technician, official, or manufacturing workers?</a:t>
            </a:r>
          </a:p>
          <a:p>
            <a:pPr>
              <a:lnSpc>
                <a:spcPct val="90000"/>
              </a:lnSpc>
            </a:pPr>
            <a:r>
              <a:rPr lang="en-US" dirty="0"/>
              <a:t>What level of formal </a:t>
            </a:r>
            <a:r>
              <a:rPr lang="en-US" dirty="0">
                <a:solidFill>
                  <a:srgbClr val="FF0000"/>
                </a:solidFill>
              </a:rPr>
              <a:t>education</a:t>
            </a:r>
            <a:r>
              <a:rPr lang="en-US" dirty="0"/>
              <a:t> does the average user have?</a:t>
            </a:r>
          </a:p>
          <a:p>
            <a:pPr>
              <a:lnSpc>
                <a:spcPct val="90000"/>
              </a:lnSpc>
            </a:pPr>
            <a:r>
              <a:rPr lang="en-US" dirty="0"/>
              <a:t>Are the users capable of learning from </a:t>
            </a:r>
            <a:r>
              <a:rPr lang="en-US" dirty="0">
                <a:solidFill>
                  <a:srgbClr val="FF0000"/>
                </a:solidFill>
              </a:rPr>
              <a:t>written materials </a:t>
            </a:r>
            <a:r>
              <a:rPr lang="en-US" dirty="0"/>
              <a:t>or have they expressed a desire for </a:t>
            </a:r>
            <a:r>
              <a:rPr lang="en-US" dirty="0">
                <a:solidFill>
                  <a:srgbClr val="FF0000"/>
                </a:solidFill>
              </a:rPr>
              <a:t>classroom training</a:t>
            </a:r>
            <a:r>
              <a:rPr lang="en-US" dirty="0"/>
              <a:t>?</a:t>
            </a:r>
          </a:p>
          <a:p>
            <a:pPr>
              <a:lnSpc>
                <a:spcPct val="90000"/>
              </a:lnSpc>
            </a:pPr>
            <a:r>
              <a:rPr lang="en-US" dirty="0"/>
              <a:t>Are users expert typists or </a:t>
            </a:r>
            <a:r>
              <a:rPr lang="en-US" dirty="0">
                <a:solidFill>
                  <a:srgbClr val="FF0000"/>
                </a:solidFill>
              </a:rPr>
              <a:t>keyboard phobic</a:t>
            </a:r>
            <a:r>
              <a:rPr lang="en-US" dirty="0"/>
              <a:t>?</a:t>
            </a:r>
          </a:p>
          <a:p>
            <a:pPr>
              <a:lnSpc>
                <a:spcPct val="90000"/>
              </a:lnSpc>
            </a:pPr>
            <a:r>
              <a:rPr lang="en-US" dirty="0"/>
              <a:t>What is the </a:t>
            </a:r>
            <a:r>
              <a:rPr lang="en-US" dirty="0">
                <a:solidFill>
                  <a:srgbClr val="FF0000"/>
                </a:solidFill>
              </a:rPr>
              <a:t>gender and age </a:t>
            </a:r>
            <a:r>
              <a:rPr lang="en-US" dirty="0"/>
              <a:t>range of the user community?</a:t>
            </a:r>
          </a:p>
          <a:p>
            <a:pPr>
              <a:lnSpc>
                <a:spcPct val="90000"/>
              </a:lnSpc>
            </a:pPr>
            <a:r>
              <a:rPr lang="en-US" dirty="0"/>
              <a:t>How are users compensated for the work they perform? Do users work </a:t>
            </a:r>
            <a:r>
              <a:rPr lang="en-US" dirty="0">
                <a:solidFill>
                  <a:srgbClr val="FF0000"/>
                </a:solidFill>
              </a:rPr>
              <a:t>normal office </a:t>
            </a:r>
            <a:r>
              <a:rPr lang="en-US" dirty="0"/>
              <a:t>hours or do they work until the job is done? (banking software)</a:t>
            </a:r>
          </a:p>
          <a:p>
            <a:pPr>
              <a:lnSpc>
                <a:spcPct val="90000"/>
              </a:lnSpc>
            </a:pPr>
            <a:r>
              <a:rPr lang="en-US" dirty="0"/>
              <a:t>Is the software to be an integral part of the work users do or will it be used only </a:t>
            </a:r>
            <a:r>
              <a:rPr lang="en-US" dirty="0">
                <a:solidFill>
                  <a:srgbClr val="FF0000"/>
                </a:solidFill>
              </a:rPr>
              <a:t>occasionally</a:t>
            </a:r>
            <a:r>
              <a:rPr lang="en-US" dirty="0"/>
              <a:t>?</a:t>
            </a:r>
          </a:p>
          <a:p>
            <a:pPr>
              <a:lnSpc>
                <a:spcPct val="90000"/>
              </a:lnSpc>
            </a:pPr>
            <a:r>
              <a:rPr lang="en-US" dirty="0"/>
              <a:t>What is the </a:t>
            </a:r>
            <a:r>
              <a:rPr lang="en-US" dirty="0">
                <a:solidFill>
                  <a:srgbClr val="FF0000"/>
                </a:solidFill>
              </a:rPr>
              <a:t>primary spoken language </a:t>
            </a:r>
            <a:r>
              <a:rPr lang="en-US" dirty="0"/>
              <a:t>among users?</a:t>
            </a:r>
          </a:p>
          <a:p>
            <a:pPr>
              <a:lnSpc>
                <a:spcPct val="90000"/>
              </a:lnSpc>
            </a:pPr>
            <a:r>
              <a:rPr lang="en-US" dirty="0"/>
              <a:t>What are the consequences if a user </a:t>
            </a:r>
            <a:r>
              <a:rPr lang="en-US" dirty="0">
                <a:solidFill>
                  <a:srgbClr val="FF0000"/>
                </a:solidFill>
              </a:rPr>
              <a:t>makes a mistake </a:t>
            </a:r>
            <a:r>
              <a:rPr lang="en-US" dirty="0"/>
              <a:t>using the system?</a:t>
            </a:r>
          </a:p>
          <a:p>
            <a:pPr>
              <a:lnSpc>
                <a:spcPct val="90000"/>
              </a:lnSpc>
            </a:pPr>
            <a:r>
              <a:rPr lang="en-US" dirty="0"/>
              <a:t>Are users </a:t>
            </a:r>
            <a:r>
              <a:rPr lang="en-US" dirty="0">
                <a:solidFill>
                  <a:srgbClr val="FF0000"/>
                </a:solidFill>
              </a:rPr>
              <a:t>experts in the subject </a:t>
            </a:r>
            <a:r>
              <a:rPr lang="en-US" dirty="0"/>
              <a:t>matter that is addressed by the system?</a:t>
            </a:r>
          </a:p>
          <a:p>
            <a:pPr>
              <a:lnSpc>
                <a:spcPct val="90000"/>
              </a:lnSpc>
            </a:pPr>
            <a:r>
              <a:rPr lang="en-US" dirty="0"/>
              <a:t>Do users </a:t>
            </a:r>
            <a:r>
              <a:rPr lang="en-US" dirty="0">
                <a:solidFill>
                  <a:srgbClr val="FF0000"/>
                </a:solidFill>
              </a:rPr>
              <a:t>want to know about the technology </a:t>
            </a:r>
            <a:r>
              <a:rPr lang="en-US" dirty="0"/>
              <a:t>the sits behind the interface?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2463272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 analysis  and  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54" y="1972493"/>
            <a:ext cx="11025052" cy="4428307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Font typeface="Wingdings" pitchFamily="2" charset="2"/>
              <a:buChar char="q"/>
            </a:pPr>
            <a:r>
              <a:rPr lang="en-US" sz="2200" dirty="0"/>
              <a:t>Answers the following questions …</a:t>
            </a:r>
          </a:p>
          <a:p>
            <a:pPr lvl="1">
              <a:lnSpc>
                <a:spcPct val="90000"/>
              </a:lnSpc>
              <a:spcBef>
                <a:spcPts val="300"/>
              </a:spcBef>
            </a:pPr>
            <a:r>
              <a:rPr lang="en-US" sz="2200" dirty="0">
                <a:solidFill>
                  <a:srgbClr val="C00000"/>
                </a:solidFill>
              </a:rPr>
              <a:t>What </a:t>
            </a:r>
            <a:r>
              <a:rPr lang="en-US" sz="2200" dirty="0">
                <a:solidFill>
                  <a:srgbClr val="0070C0"/>
                </a:solidFill>
              </a:rPr>
              <a:t>work</a:t>
            </a:r>
            <a:r>
              <a:rPr lang="en-US" sz="2200" dirty="0">
                <a:solidFill>
                  <a:srgbClr val="C00000"/>
                </a:solidFill>
              </a:rPr>
              <a:t> will the user perform in specific circumstances?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solidFill>
                  <a:srgbClr val="C00000"/>
                </a:solidFill>
              </a:rPr>
              <a:t>What </a:t>
            </a:r>
            <a:r>
              <a:rPr lang="en-US" sz="2200" dirty="0">
                <a:solidFill>
                  <a:srgbClr val="0070C0"/>
                </a:solidFill>
              </a:rPr>
              <a:t>tasks</a:t>
            </a:r>
            <a:r>
              <a:rPr lang="en-US" sz="2200" dirty="0">
                <a:solidFill>
                  <a:srgbClr val="C00000"/>
                </a:solidFill>
              </a:rPr>
              <a:t> and subtasks will be performed as the user does the work?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solidFill>
                  <a:srgbClr val="C00000"/>
                </a:solidFill>
              </a:rPr>
              <a:t>What specific </a:t>
            </a:r>
            <a:r>
              <a:rPr lang="en-US" sz="2200" dirty="0">
                <a:solidFill>
                  <a:srgbClr val="0070C0"/>
                </a:solidFill>
              </a:rPr>
              <a:t>problem domain </a:t>
            </a:r>
            <a:r>
              <a:rPr lang="en-US" sz="2200" dirty="0">
                <a:solidFill>
                  <a:srgbClr val="C00000"/>
                </a:solidFill>
              </a:rPr>
              <a:t>objects will the user manipulate as work is performed?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solidFill>
                  <a:srgbClr val="C00000"/>
                </a:solidFill>
              </a:rPr>
              <a:t>What is the sequence of work tasks (</a:t>
            </a:r>
            <a:r>
              <a:rPr lang="en-US" sz="2200" dirty="0">
                <a:solidFill>
                  <a:srgbClr val="0070C0"/>
                </a:solidFill>
              </a:rPr>
              <a:t>hierarchy</a:t>
            </a:r>
            <a:r>
              <a:rPr lang="en-US" sz="2200" dirty="0">
                <a:solidFill>
                  <a:srgbClr val="C00000"/>
                </a:solidFill>
              </a:rPr>
              <a:t>)—the workflow?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2200" dirty="0">
                <a:solidFill>
                  <a:srgbClr val="C00000"/>
                </a:solidFill>
              </a:rPr>
              <a:t>Use-cases</a:t>
            </a:r>
            <a:r>
              <a:rPr lang="en-US" sz="2200" dirty="0">
                <a:solidFill>
                  <a:schemeClr val="folHlink"/>
                </a:solidFill>
              </a:rPr>
              <a:t> </a:t>
            </a:r>
            <a:r>
              <a:rPr lang="en-US" sz="2200" dirty="0"/>
              <a:t>define basic interaction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2200" dirty="0">
                <a:solidFill>
                  <a:srgbClr val="C00000"/>
                </a:solidFill>
              </a:rPr>
              <a:t>Object elaboration</a:t>
            </a:r>
            <a:r>
              <a:rPr lang="en-US" sz="2200" dirty="0">
                <a:solidFill>
                  <a:schemeClr val="folHlink"/>
                </a:solidFill>
              </a:rPr>
              <a:t> </a:t>
            </a:r>
            <a:r>
              <a:rPr lang="en-US" sz="2200" dirty="0"/>
              <a:t>identifies interface objects (classes)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2200" dirty="0">
                <a:solidFill>
                  <a:srgbClr val="C00000"/>
                </a:solidFill>
              </a:rPr>
              <a:t>Task elaboration</a:t>
            </a:r>
            <a:r>
              <a:rPr lang="en-US" sz="2200" dirty="0">
                <a:solidFill>
                  <a:schemeClr val="folHlink"/>
                </a:solidFill>
              </a:rPr>
              <a:t> </a:t>
            </a:r>
            <a:r>
              <a:rPr lang="en-US" sz="2200" dirty="0"/>
              <a:t>refines interactive tasks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2200" dirty="0">
                <a:solidFill>
                  <a:srgbClr val="C00000"/>
                </a:solidFill>
              </a:rPr>
              <a:t>Workflow analysis</a:t>
            </a:r>
            <a:r>
              <a:rPr lang="en-US" sz="2200" dirty="0">
                <a:solidFill>
                  <a:schemeClr val="folHlink"/>
                </a:solidFill>
              </a:rPr>
              <a:t> </a:t>
            </a:r>
            <a:r>
              <a:rPr lang="en-US" sz="2200" dirty="0"/>
              <a:t>defines how a work process is completed when several people (and roles)</a:t>
            </a:r>
            <a:br>
              <a:rPr lang="en-US" sz="2200" dirty="0"/>
            </a:br>
            <a:r>
              <a:rPr lang="en-US" sz="2200" dirty="0"/>
              <a:t> are involved</a:t>
            </a:r>
            <a:r>
              <a:rPr lang="en-US" sz="2200" b="1" dirty="0"/>
              <a:t> </a:t>
            </a:r>
            <a:r>
              <a:rPr lang="en-US" sz="2200" dirty="0"/>
              <a:t>(</a:t>
            </a:r>
            <a:r>
              <a:rPr lang="en-US" sz="2200" dirty="0" err="1"/>
              <a:t>swimlane</a:t>
            </a:r>
            <a:r>
              <a:rPr lang="en-US" sz="2200" dirty="0"/>
              <a:t> diagram)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1557157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 of  display 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049769"/>
            <a:ext cx="11044936" cy="299100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2000" dirty="0"/>
              <a:t>Are different types of data assigned to consistent geographic locations on the screen?</a:t>
            </a:r>
            <a:br>
              <a:rPr lang="en-US" sz="2000" dirty="0"/>
            </a:br>
            <a:r>
              <a:rPr lang="en-US" sz="2000" dirty="0"/>
              <a:t>(e.g., photos always appear in the upper right hand corner)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If a large report is to be presented, how should it be partitioned for ease of understanding?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Will mechanisms be available for moving directly to summary information for large collections of data?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Will graphical output be scaled to fit within the bounds of the display device? (e.g. smart phones)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How will color to be used to enhance understanding? (errors are in red color)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70C0"/>
                </a:solidFill>
              </a:rPr>
              <a:t>How will error messages and warning be presented to the user?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(dialogue box, or text message)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Bildobjekt 15" descr="rule_of_thir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5021" y="4163092"/>
            <a:ext cx="2385787" cy="242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366536" y="5045720"/>
            <a:ext cx="5976247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/>
            <a:r>
              <a:rPr lang="en-US" dirty="0">
                <a:solidFill>
                  <a:srgbClr val="C00000"/>
                </a:solidFill>
                <a:latin typeface="+mj-lt"/>
              </a:rPr>
              <a:t>Remember that the font carry a message to!</a:t>
            </a:r>
          </a:p>
          <a:p>
            <a:pPr eaLnBrk="1" hangingPunct="1"/>
            <a:r>
              <a:rPr lang="en-US" sz="2800" dirty="0">
                <a:latin typeface="Stencil" pitchFamily="82" charset="0"/>
              </a:rPr>
              <a:t>                  </a:t>
            </a:r>
            <a:r>
              <a:rPr lang="en-US" sz="3800" dirty="0">
                <a:latin typeface="Stencil" pitchFamily="82" charset="0"/>
              </a:rPr>
              <a:t>peace</a:t>
            </a:r>
          </a:p>
          <a:p>
            <a:pPr eaLnBrk="1" hangingPunct="1"/>
            <a:r>
              <a:rPr lang="en-US" sz="3800" dirty="0">
                <a:latin typeface="Palace Script MT" pitchFamily="66" charset="0"/>
              </a:rPr>
              <a:t>                         WAR</a:t>
            </a:r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2711985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  DESIGN  PRINCIPLES-I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975" y="2088403"/>
            <a:ext cx="10866274" cy="417072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C00000"/>
                </a:solidFill>
              </a:rPr>
              <a:t>Anticipation </a:t>
            </a:r>
            <a:r>
              <a:rPr lang="en-US" sz="2200" dirty="0"/>
              <a:t>—  </a:t>
            </a:r>
            <a:r>
              <a:rPr lang="en-US" sz="2200" dirty="0" err="1"/>
              <a:t>WebApp</a:t>
            </a:r>
            <a:r>
              <a:rPr lang="en-US" sz="2200" dirty="0"/>
              <a:t> should be designed so that it anticipates the use’s next move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C00000"/>
                </a:solidFill>
              </a:rPr>
              <a:t>Communication </a:t>
            </a:r>
            <a:r>
              <a:rPr lang="en-US" sz="2200" dirty="0"/>
              <a:t>—The interface should communicate the status of any activity initiated by the user (progress bar)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C00000"/>
                </a:solidFill>
              </a:rPr>
              <a:t>Consistency</a:t>
            </a:r>
            <a:r>
              <a:rPr lang="en-US" sz="2200" dirty="0">
                <a:solidFill>
                  <a:schemeClr val="folHlink"/>
                </a:solidFill>
              </a:rPr>
              <a:t> </a:t>
            </a:r>
            <a:r>
              <a:rPr lang="en-US" sz="2200" dirty="0"/>
              <a:t>—The use of navigation controls, menus, icons, and aesthetics (e.g., color, shape, layout) consistent in each webpage. 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C00000"/>
                </a:solidFill>
              </a:rPr>
              <a:t>Controlled autonomy </a:t>
            </a:r>
            <a:r>
              <a:rPr lang="en-US" sz="2200" dirty="0"/>
              <a:t>—The interface should facilitate user movement throughout the </a:t>
            </a:r>
            <a:r>
              <a:rPr lang="en-US" sz="2200" dirty="0" err="1"/>
              <a:t>WebApp</a:t>
            </a:r>
            <a:r>
              <a:rPr lang="en-US" sz="2200" dirty="0"/>
              <a:t>, but it should do so in a manner that enforces navigation conventions that have been established for the application.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C00000"/>
                </a:solidFill>
              </a:rPr>
              <a:t>Efficiency </a:t>
            </a:r>
            <a:r>
              <a:rPr lang="en-US" sz="2200" dirty="0"/>
              <a:t>—The design of the </a:t>
            </a:r>
            <a:r>
              <a:rPr lang="en-US" sz="2200" dirty="0" err="1"/>
              <a:t>WebApp</a:t>
            </a:r>
            <a:r>
              <a:rPr lang="en-US" sz="2200" dirty="0"/>
              <a:t> and its interface should optimize the user’s work efficiency,  not the efficiency of the Web engineer who designs and builds it or the client-server environment that executes it.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2707303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  DESIGN  PRINCIPLES-II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975" y="2088403"/>
            <a:ext cx="10866274" cy="4170729"/>
          </a:xfrm>
        </p:spPr>
        <p:txBody>
          <a:bodyPr>
            <a:noAutofit/>
          </a:bodyPr>
          <a:lstStyle/>
          <a:p>
            <a:r>
              <a:rPr lang="en-US" sz="2200" dirty="0">
                <a:solidFill>
                  <a:srgbClr val="C00000"/>
                </a:solidFill>
              </a:rPr>
              <a:t>Focus</a:t>
            </a:r>
            <a:r>
              <a:rPr lang="en-US" sz="2200" dirty="0"/>
              <a:t>— </a:t>
            </a:r>
            <a:r>
              <a:rPr lang="en-US" sz="2200" dirty="0" err="1"/>
              <a:t>WebApp</a:t>
            </a:r>
            <a:r>
              <a:rPr lang="en-US" sz="2200" dirty="0"/>
              <a:t> interface (and the content it presents) should stay focused on the user task(s) at hand. </a:t>
            </a:r>
          </a:p>
          <a:p>
            <a:r>
              <a:rPr lang="en-US" sz="2200" dirty="0" err="1">
                <a:solidFill>
                  <a:srgbClr val="C00000"/>
                </a:solidFill>
              </a:rPr>
              <a:t>Fitt’s</a:t>
            </a:r>
            <a:r>
              <a:rPr lang="en-US" sz="2200" dirty="0">
                <a:solidFill>
                  <a:srgbClr val="C00000"/>
                </a:solidFill>
              </a:rPr>
              <a:t> Law</a:t>
            </a:r>
            <a:r>
              <a:rPr lang="en-US" sz="2200" dirty="0"/>
              <a:t>—“The time to acquire a target is a function of the distance to and size of the target.”</a:t>
            </a:r>
          </a:p>
          <a:p>
            <a:r>
              <a:rPr lang="en-US" sz="2200" dirty="0">
                <a:solidFill>
                  <a:srgbClr val="C00000"/>
                </a:solidFill>
              </a:rPr>
              <a:t>Human interface objects</a:t>
            </a:r>
            <a:r>
              <a:rPr lang="en-US" sz="2200" dirty="0"/>
              <a:t>—A vast library of reusable human interface objects has been developed for </a:t>
            </a:r>
            <a:r>
              <a:rPr lang="en-US" sz="2200" dirty="0" err="1"/>
              <a:t>WebApps</a:t>
            </a:r>
            <a:r>
              <a:rPr lang="en-US" sz="2200" dirty="0"/>
              <a:t> (</a:t>
            </a:r>
            <a:r>
              <a:rPr lang="en-US" sz="2200" dirty="0" err="1"/>
              <a:t>bootstarp</a:t>
            </a:r>
            <a:r>
              <a:rPr lang="en-US" sz="2200" dirty="0"/>
              <a:t>).</a:t>
            </a:r>
          </a:p>
          <a:p>
            <a:r>
              <a:rPr lang="en-US" sz="2200" dirty="0">
                <a:solidFill>
                  <a:srgbClr val="C00000"/>
                </a:solidFill>
              </a:rPr>
              <a:t>Latency reduction</a:t>
            </a:r>
            <a:r>
              <a:rPr lang="en-US" sz="2200" dirty="0"/>
              <a:t>— </a:t>
            </a:r>
            <a:r>
              <a:rPr lang="en-US" sz="2200" dirty="0" err="1"/>
              <a:t>WebApp</a:t>
            </a:r>
            <a:r>
              <a:rPr lang="en-US" sz="2200" dirty="0"/>
              <a:t> should use </a:t>
            </a:r>
            <a:r>
              <a:rPr lang="en-US" sz="2200" dirty="0">
                <a:solidFill>
                  <a:srgbClr val="7030A0"/>
                </a:solidFill>
              </a:rPr>
              <a:t>multi-tasking</a:t>
            </a:r>
            <a:r>
              <a:rPr lang="en-US" sz="2200" dirty="0"/>
              <a:t> in a way that lets the user proceed with work as if the operation has been completed. </a:t>
            </a:r>
          </a:p>
          <a:p>
            <a:r>
              <a:rPr lang="en-US" sz="2200" dirty="0">
                <a:solidFill>
                  <a:srgbClr val="C00000"/>
                </a:solidFill>
              </a:rPr>
              <a:t>Learnability</a:t>
            </a:r>
            <a:r>
              <a:rPr lang="en-US" sz="2200" dirty="0"/>
              <a:t>— </a:t>
            </a:r>
            <a:r>
              <a:rPr lang="en-US" sz="2200" dirty="0" err="1"/>
              <a:t>WebApp</a:t>
            </a:r>
            <a:r>
              <a:rPr lang="en-US" sz="2200" dirty="0"/>
              <a:t> interface should be designed to minimize learning time, and once learned, to minimize relearning required when the </a:t>
            </a:r>
            <a:r>
              <a:rPr lang="en-US" sz="2200" dirty="0" err="1"/>
              <a:t>WebApp</a:t>
            </a:r>
            <a:r>
              <a:rPr lang="en-US" sz="2200" dirty="0"/>
              <a:t> is revisited. 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301014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  DESIGN  PRINCIPLES-III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975" y="2088405"/>
            <a:ext cx="10866274" cy="4299144"/>
          </a:xfrm>
        </p:spPr>
        <p:txBody>
          <a:bodyPr>
            <a:noAutofit/>
          </a:bodyPr>
          <a:lstStyle/>
          <a:p>
            <a:r>
              <a:rPr lang="en-US" sz="2200" dirty="0">
                <a:solidFill>
                  <a:srgbClr val="C00000"/>
                </a:solidFill>
              </a:rPr>
              <a:t>Maintain work product integrity</a:t>
            </a:r>
            <a:r>
              <a:rPr lang="en-US" sz="2200" dirty="0"/>
              <a:t>—A work product (e.g., a form completed by the user, a user specified list) must be </a:t>
            </a:r>
            <a:r>
              <a:rPr lang="en-US" sz="2200" dirty="0">
                <a:solidFill>
                  <a:srgbClr val="7030A0"/>
                </a:solidFill>
              </a:rPr>
              <a:t>automatically saved </a:t>
            </a:r>
            <a:r>
              <a:rPr lang="en-US" sz="2200" dirty="0"/>
              <a:t>so that it will not be lost if an error occurs.</a:t>
            </a:r>
          </a:p>
          <a:p>
            <a:r>
              <a:rPr lang="en-US" sz="2200" dirty="0">
                <a:solidFill>
                  <a:srgbClr val="C00000"/>
                </a:solidFill>
              </a:rPr>
              <a:t>Readability</a:t>
            </a:r>
            <a:r>
              <a:rPr lang="en-US" sz="2200" dirty="0"/>
              <a:t>—All information presented through the interface should be readable.</a:t>
            </a:r>
          </a:p>
          <a:p>
            <a:r>
              <a:rPr lang="en-US" sz="2200" dirty="0">
                <a:solidFill>
                  <a:srgbClr val="C00000"/>
                </a:solidFill>
              </a:rPr>
              <a:t>Track state</a:t>
            </a:r>
            <a:r>
              <a:rPr lang="en-US" sz="2200" dirty="0"/>
              <a:t>—When appropriate, the state of the user interaction should be tracked and stored so that a user can </a:t>
            </a:r>
            <a:r>
              <a:rPr lang="en-US" sz="2200" dirty="0">
                <a:solidFill>
                  <a:srgbClr val="7030A0"/>
                </a:solidFill>
              </a:rPr>
              <a:t>logoff and return </a:t>
            </a:r>
            <a:r>
              <a:rPr lang="en-US" sz="2200" dirty="0"/>
              <a:t>later to pick up where she left off.</a:t>
            </a:r>
          </a:p>
          <a:p>
            <a:r>
              <a:rPr lang="en-US" sz="2200" dirty="0">
                <a:solidFill>
                  <a:srgbClr val="C00000"/>
                </a:solidFill>
              </a:rPr>
              <a:t>Visible navigation</a:t>
            </a:r>
            <a:r>
              <a:rPr lang="en-US" sz="2200" dirty="0"/>
              <a:t>—A well-designed </a:t>
            </a:r>
            <a:r>
              <a:rPr lang="en-US" sz="2200" dirty="0" err="1"/>
              <a:t>WebApp</a:t>
            </a:r>
            <a:r>
              <a:rPr lang="en-US" sz="2200" dirty="0"/>
              <a:t> interface provides “the illusion that users are in the same place, with the work brought to them.” (rather than </a:t>
            </a:r>
            <a:r>
              <a:rPr lang="en-US" sz="2200" dirty="0">
                <a:solidFill>
                  <a:srgbClr val="7030A0"/>
                </a:solidFill>
              </a:rPr>
              <a:t>SCROOLLING</a:t>
            </a:r>
            <a:r>
              <a:rPr lang="en-US" sz="2200" dirty="0"/>
              <a:t>)</a:t>
            </a:r>
          </a:p>
          <a:p>
            <a:r>
              <a:rPr lang="en-US" sz="2200" dirty="0"/>
              <a:t>Don’t be afraid of white space</a:t>
            </a:r>
          </a:p>
          <a:p>
            <a:r>
              <a:rPr lang="en-US" sz="2200" dirty="0"/>
              <a:t>Emphasize content rather style</a:t>
            </a:r>
          </a:p>
          <a:p>
            <a:r>
              <a:rPr lang="en-US" sz="2200" dirty="0"/>
              <a:t>Organize layout elements from </a:t>
            </a:r>
            <a:r>
              <a:rPr lang="en-US" sz="2200" dirty="0">
                <a:solidFill>
                  <a:srgbClr val="7030A0"/>
                </a:solidFill>
              </a:rPr>
              <a:t>top-left to bottom right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1290519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Mapping  user  objectives (</a:t>
            </a:r>
            <a:r>
              <a:rPr lang="en-GB" dirty="0" err="1"/>
              <a:t>wareframming</a:t>
            </a:r>
            <a:r>
              <a:rPr lang="en-GB" dirty="0"/>
              <a:t>) 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100" y="1918952"/>
            <a:ext cx="9195515" cy="4726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1854875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200" y="2063932"/>
            <a:ext cx="10953310" cy="262563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000" dirty="0">
                <a:ea typeface="ＭＳ Ｐゴシック" pitchFamily="34" charset="-128"/>
              </a:rPr>
              <a:t>R.S. Pressman &amp; Associates, Inc. (2010). </a:t>
            </a:r>
            <a:r>
              <a:rPr lang="en-US" sz="2000" i="1" dirty="0">
                <a:ea typeface="ＭＳ Ｐゴシック" pitchFamily="34" charset="-128"/>
              </a:rPr>
              <a:t>Software Engineering: A Practitioner’s Approach.</a:t>
            </a:r>
          </a:p>
          <a:p>
            <a:pPr>
              <a:defRPr/>
            </a:pPr>
            <a:r>
              <a:rPr lang="en-US" sz="2000" dirty="0"/>
              <a:t>Kelly, J. C., </a:t>
            </a:r>
            <a:r>
              <a:rPr lang="en-US" sz="2000" dirty="0" err="1"/>
              <a:t>Sherif</a:t>
            </a:r>
            <a:r>
              <a:rPr lang="en-US" sz="2000" dirty="0"/>
              <a:t>, J. S., &amp; Hops, J. (1992). An analysis of defect densities found during software inspections. </a:t>
            </a:r>
            <a:r>
              <a:rPr lang="en-US" sz="2000" i="1" dirty="0"/>
              <a:t>Journal of Systems and Software</a:t>
            </a:r>
            <a:r>
              <a:rPr lang="en-US" sz="2000" dirty="0"/>
              <a:t>, </a:t>
            </a:r>
            <a:r>
              <a:rPr lang="en-US" sz="2000" i="1" dirty="0"/>
              <a:t>17</a:t>
            </a:r>
            <a:r>
              <a:rPr lang="en-US" sz="2000" dirty="0"/>
              <a:t>(2), 111-117.</a:t>
            </a:r>
          </a:p>
          <a:p>
            <a:pPr>
              <a:defRPr/>
            </a:pPr>
            <a:r>
              <a:rPr lang="en-US" sz="2000" dirty="0"/>
              <a:t>Bhandari, I., Halliday, M. J., </a:t>
            </a:r>
            <a:r>
              <a:rPr lang="en-US" sz="2000" dirty="0" err="1"/>
              <a:t>Chaar</a:t>
            </a:r>
            <a:r>
              <a:rPr lang="en-US" sz="2000" dirty="0"/>
              <a:t>, J., </a:t>
            </a:r>
            <a:r>
              <a:rPr lang="en-US" sz="2000" dirty="0" err="1"/>
              <a:t>Chillarege</a:t>
            </a:r>
            <a:r>
              <a:rPr lang="en-US" sz="2000" dirty="0"/>
              <a:t>, R., Jones, K., Atkinson, J. S., &amp; </a:t>
            </a:r>
            <a:r>
              <a:rPr lang="en-US" sz="2000" dirty="0" err="1"/>
              <a:t>Yonezawa</a:t>
            </a:r>
            <a:r>
              <a:rPr lang="en-US" sz="2000" dirty="0"/>
              <a:t>, M. (1994).</a:t>
            </a:r>
            <a:br>
              <a:rPr lang="en-US" sz="2000" dirty="0"/>
            </a:br>
            <a:r>
              <a:rPr lang="en-US" sz="2000" dirty="0"/>
              <a:t>In-process improvement through defect data interpretation. </a:t>
            </a:r>
            <a:r>
              <a:rPr lang="en-US" sz="2000" i="1" dirty="0"/>
              <a:t>IBM Systems Journal</a:t>
            </a:r>
            <a:r>
              <a:rPr lang="en-US" sz="2000" dirty="0"/>
              <a:t>, </a:t>
            </a:r>
            <a:r>
              <a:rPr lang="en-US" sz="2000" i="1" dirty="0"/>
              <a:t>33</a:t>
            </a:r>
            <a:r>
              <a:rPr lang="en-US" sz="2000" dirty="0"/>
              <a:t>(1), 182-214.</a:t>
            </a:r>
            <a:endParaRPr lang="en-US" sz="2000" dirty="0">
              <a:ea typeface="ＭＳ Ｐゴシック" pitchFamily="34" charset="-128"/>
            </a:endParaRPr>
          </a:p>
          <a:p>
            <a:pPr>
              <a:defRPr/>
            </a:pPr>
            <a:endParaRPr lang="en-US" altLang="zh-TW" sz="2000" dirty="0">
              <a:solidFill>
                <a:srgbClr val="00B050"/>
              </a:solidFill>
              <a:latin typeface="+mj-lt"/>
              <a:ea typeface="PMingLiU" pitchFamily="18" charset="-120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11665746" y="587829"/>
            <a:ext cx="425823" cy="12251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- 19</a:t>
            </a:r>
          </a:p>
        </p:txBody>
      </p:sp>
    </p:spTree>
    <p:extLst>
      <p:ext uri="{BB962C8B-B14F-4D97-AF65-F5344CB8AC3E}">
        <p14:creationId xmlns:p14="http://schemas.microsoft.com/office/powerpoint/2010/main" val="64039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018" y="2021983"/>
            <a:ext cx="10672353" cy="35803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000" dirty="0"/>
              <a:t>Mitch </a:t>
            </a:r>
            <a:r>
              <a:rPr lang="en-US" altLang="en-US" sz="2000" dirty="0" err="1"/>
              <a:t>Kapor</a:t>
            </a:r>
            <a:r>
              <a:rPr lang="en-US" altLang="en-US" sz="2000" dirty="0"/>
              <a:t>, the creator of Lotus 1-2-3, presented</a:t>
            </a:r>
            <a:r>
              <a:rPr lang="en-US" altLang="en-US" sz="2000" dirty="0">
                <a:solidFill>
                  <a:srgbClr val="000000"/>
                </a:solidFill>
              </a:rPr>
              <a:t> a “software design manifesto” in </a:t>
            </a:r>
            <a:r>
              <a:rPr lang="en-US" altLang="en-US" sz="2000" i="1" dirty="0">
                <a:solidFill>
                  <a:srgbClr val="000000"/>
                </a:solidFill>
              </a:rPr>
              <a:t>Dr. Dobbs Journal. </a:t>
            </a:r>
            <a:r>
              <a:rPr lang="en-US" altLang="en-US" sz="2000" dirty="0">
                <a:solidFill>
                  <a:srgbClr val="000000"/>
                </a:solidFill>
              </a:rPr>
              <a:t>He said: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000" dirty="0">
                <a:solidFill>
                  <a:srgbClr val="000000"/>
                </a:solidFill>
              </a:rPr>
              <a:t>Good software design should exhibit:</a:t>
            </a:r>
          </a:p>
          <a:p>
            <a:pPr lvl="1"/>
            <a:r>
              <a:rPr lang="en-US" altLang="en-US" sz="2000" i="1" dirty="0">
                <a:solidFill>
                  <a:srgbClr val="C00000"/>
                </a:solidFill>
              </a:rPr>
              <a:t>Firmness:</a:t>
            </a:r>
            <a:r>
              <a:rPr lang="en-US" altLang="en-US" sz="2000" dirty="0">
                <a:solidFill>
                  <a:srgbClr val="000000"/>
                </a:solidFill>
              </a:rPr>
              <a:t> A program  should not have any bugs that inhibit its function</a:t>
            </a:r>
          </a:p>
          <a:p>
            <a:pPr lvl="1"/>
            <a:r>
              <a:rPr lang="en-US" altLang="en-US" sz="2000" i="1" dirty="0">
                <a:solidFill>
                  <a:srgbClr val="C00000"/>
                </a:solidFill>
              </a:rPr>
              <a:t>Commodity:</a:t>
            </a:r>
            <a:r>
              <a:rPr lang="en-US" altLang="en-US" sz="2000" dirty="0">
                <a:solidFill>
                  <a:srgbClr val="C00000"/>
                </a:solidFill>
              </a:rPr>
              <a:t> </a:t>
            </a:r>
            <a:r>
              <a:rPr lang="en-US" altLang="en-US" sz="2000" dirty="0">
                <a:solidFill>
                  <a:srgbClr val="000000"/>
                </a:solidFill>
              </a:rPr>
              <a:t>A program  should be suitable for the purposes for which it was intended</a:t>
            </a:r>
          </a:p>
          <a:p>
            <a:pPr lvl="1"/>
            <a:r>
              <a:rPr lang="en-US" altLang="en-US" sz="2000" i="1" dirty="0">
                <a:solidFill>
                  <a:srgbClr val="C00000"/>
                </a:solidFill>
              </a:rPr>
              <a:t>Delight:</a:t>
            </a:r>
            <a:r>
              <a:rPr lang="en-US" altLang="en-US" sz="2000" dirty="0">
                <a:solidFill>
                  <a:srgbClr val="C00000"/>
                </a:solidFill>
              </a:rPr>
              <a:t> </a:t>
            </a:r>
            <a:r>
              <a:rPr lang="en-US" altLang="en-US" sz="2000" dirty="0">
                <a:solidFill>
                  <a:srgbClr val="000000"/>
                </a:solidFill>
              </a:rPr>
              <a:t>The experience of using the program should be pleasurable one</a:t>
            </a:r>
          </a:p>
          <a:p>
            <a:pPr lvl="1">
              <a:buFont typeface="Wingdings" pitchFamily="2" charset="2"/>
              <a:buChar char="q"/>
            </a:pP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4694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478" y="2069076"/>
            <a:ext cx="11231043" cy="3987168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  <a:buFont typeface="Wingdings" pitchFamily="2" charset="2"/>
              <a:buChar char="q"/>
              <a:defRPr/>
            </a:pPr>
            <a:r>
              <a:rPr lang="en-US" altLang="en-US" sz="2200" dirty="0"/>
              <a:t>Modularity is an attribute of software that allows a program to be intellectually manageable into distinct logical parts</a:t>
            </a:r>
          </a:p>
          <a:p>
            <a:pPr>
              <a:spcBef>
                <a:spcPts val="300"/>
              </a:spcBef>
              <a:buFont typeface="Wingdings" pitchFamily="2" charset="2"/>
              <a:buChar char="q"/>
              <a:defRPr/>
            </a:pPr>
            <a:r>
              <a:rPr lang="en-US" sz="2200" dirty="0"/>
              <a:t>Modularity is the degree to which a system's components are logically separated into distinct parts called module and recombined again</a:t>
            </a:r>
          </a:p>
          <a:p>
            <a:pPr>
              <a:spcBef>
                <a:spcPts val="300"/>
              </a:spcBef>
              <a:buFont typeface="Wingdings" pitchFamily="2" charset="2"/>
              <a:buChar char="q"/>
              <a:defRPr/>
            </a:pPr>
            <a:r>
              <a:rPr lang="en-US" altLang="en-US" sz="2200" dirty="0"/>
              <a:t>Monolithic software (i.e., a large program composed of a single module) cannot be easily grasped by a software engineer.  The number of control paths, span of reference, number of variables, and overall complexity would make understanding close to impossible. </a:t>
            </a:r>
          </a:p>
          <a:p>
            <a:pPr>
              <a:spcBef>
                <a:spcPts val="300"/>
              </a:spcBef>
              <a:buFont typeface="Wingdings" pitchFamily="2" charset="2"/>
              <a:buChar char="q"/>
              <a:defRPr/>
            </a:pPr>
            <a:r>
              <a:rPr lang="en-US" altLang="en-US" sz="2200" dirty="0"/>
              <a:t>In almost all instances, you should break the design into many modules, hoping to make understanding easier and as a consequence, reduce the complexity and cost required</a:t>
            </a:r>
            <a:br>
              <a:rPr lang="en-US" altLang="en-US" sz="2200" dirty="0"/>
            </a:br>
            <a:r>
              <a:rPr lang="en-US" altLang="en-US" sz="2200" dirty="0"/>
              <a:t>to build the software.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2314189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756" y="2033377"/>
            <a:ext cx="11025052" cy="423135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Font typeface="Wingdings" pitchFamily="2" charset="2"/>
              <a:buChar char="q"/>
              <a:defRPr/>
            </a:pPr>
            <a:r>
              <a:rPr lang="en-US" altLang="en-US" sz="2200" dirty="0">
                <a:solidFill>
                  <a:srgbClr val="C00000"/>
                </a:solidFill>
              </a:rPr>
              <a:t>Cohesion</a:t>
            </a:r>
            <a:r>
              <a:rPr lang="en-US" altLang="en-US" sz="2200" dirty="0"/>
              <a:t> is an indication of the relative functional strength of a module. A cohesive module performs a single task, requiring little interaction with other components in other parts of a program.  Stated simply, a cohesive module should (ideally) do just one thing. </a:t>
            </a:r>
          </a:p>
          <a:p>
            <a:pPr>
              <a:lnSpc>
                <a:spcPct val="90000"/>
              </a:lnSpc>
              <a:spcBef>
                <a:spcPts val="300"/>
              </a:spcBef>
              <a:buFont typeface="Wingdings" pitchFamily="2" charset="2"/>
              <a:buChar char="q"/>
              <a:defRPr/>
            </a:pPr>
            <a:r>
              <a:rPr lang="en-US" altLang="en-US" sz="2200" dirty="0">
                <a:solidFill>
                  <a:srgbClr val="C00000"/>
                </a:solidFill>
              </a:rPr>
              <a:t>Coupling</a:t>
            </a:r>
            <a:r>
              <a:rPr lang="en-US" altLang="en-US" sz="2200" dirty="0"/>
              <a:t> is an indication of the relative interdependence among modules. Coupling depends on the interface complexity between modules, the point at which entry or reference is made to a module, and what data pass across the interface.</a:t>
            </a:r>
          </a:p>
          <a:p>
            <a:pPr>
              <a:lnSpc>
                <a:spcPct val="90000"/>
              </a:lnSpc>
              <a:spcBef>
                <a:spcPts val="300"/>
              </a:spcBef>
              <a:buFont typeface="Wingdings" pitchFamily="2" charset="2"/>
              <a:buChar char="q"/>
              <a:defRPr/>
            </a:pPr>
            <a:r>
              <a:rPr lang="en-US" altLang="en-US" sz="2200" dirty="0">
                <a:solidFill>
                  <a:srgbClr val="C00000"/>
                </a:solidFill>
              </a:rPr>
              <a:t>Aspect</a:t>
            </a:r>
            <a:r>
              <a:rPr lang="en-US" altLang="en-US" sz="2200" i="1" dirty="0"/>
              <a:t> </a:t>
            </a:r>
            <a:r>
              <a:rPr lang="en-US" altLang="en-US" sz="2200" dirty="0"/>
              <a:t>is a representation of a cross-cutting concern. Consider two requirements, </a:t>
            </a:r>
            <a:r>
              <a:rPr lang="en-US" altLang="en-US" sz="2200" i="1" dirty="0"/>
              <a:t>A</a:t>
            </a:r>
            <a:r>
              <a:rPr lang="en-US" altLang="en-US" sz="2200" dirty="0"/>
              <a:t> and </a:t>
            </a:r>
            <a:r>
              <a:rPr lang="en-US" altLang="en-US" sz="2200" i="1" dirty="0"/>
              <a:t>B.</a:t>
            </a:r>
            <a:r>
              <a:rPr lang="en-US" altLang="en-US" sz="2200" dirty="0"/>
              <a:t> </a:t>
            </a:r>
            <a:r>
              <a:rPr lang="en-US" altLang="en-US" sz="2200" i="1" dirty="0"/>
              <a:t> </a:t>
            </a:r>
            <a:r>
              <a:rPr lang="en-US" altLang="en-US" sz="2200" dirty="0"/>
              <a:t>Requirement</a:t>
            </a:r>
            <a:r>
              <a:rPr lang="en-US" altLang="en-US" sz="2200" i="1" dirty="0"/>
              <a:t> A crosscuts </a:t>
            </a:r>
            <a:r>
              <a:rPr lang="en-US" altLang="en-US" sz="2200" dirty="0"/>
              <a:t>requirement </a:t>
            </a:r>
            <a:r>
              <a:rPr lang="en-US" altLang="en-US" sz="2200" i="1" dirty="0"/>
              <a:t>B</a:t>
            </a:r>
            <a:r>
              <a:rPr lang="en-US" altLang="en-US" sz="2200" dirty="0"/>
              <a:t> “if a software decomposition [refinement] has been chosen in which </a:t>
            </a:r>
            <a:r>
              <a:rPr lang="en-US" altLang="en-US" sz="2200" i="1" dirty="0"/>
              <a:t>B</a:t>
            </a:r>
            <a:r>
              <a:rPr lang="en-US" altLang="en-US" sz="2200" dirty="0"/>
              <a:t> cannot be satisfied without taking </a:t>
            </a:r>
            <a:r>
              <a:rPr lang="en-US" altLang="en-US" sz="2200" i="1" dirty="0"/>
              <a:t>A</a:t>
            </a:r>
            <a:r>
              <a:rPr lang="en-US" altLang="en-US" sz="2200" dirty="0"/>
              <a:t> into account. </a:t>
            </a:r>
          </a:p>
          <a:p>
            <a:pPr>
              <a:lnSpc>
                <a:spcPct val="90000"/>
              </a:lnSpc>
              <a:spcBef>
                <a:spcPts val="300"/>
              </a:spcBef>
              <a:buFont typeface="Wingdings" pitchFamily="2" charset="2"/>
              <a:buChar char="q"/>
              <a:defRPr/>
            </a:pPr>
            <a:r>
              <a:rPr lang="en-US" altLang="en-US" sz="2200" dirty="0">
                <a:solidFill>
                  <a:srgbClr val="C00000"/>
                </a:solidFill>
              </a:rPr>
              <a:t>Refactoring </a:t>
            </a:r>
            <a:r>
              <a:rPr lang="en-US" altLang="en-US" sz="2200" dirty="0">
                <a:solidFill>
                  <a:srgbClr val="002060"/>
                </a:solidFill>
              </a:rPr>
              <a:t>is the process of changing a software system in such a way that it does not alter the external behavior of the code [design] yet improves its internal structure (sort algorithm)</a:t>
            </a:r>
            <a:endParaRPr lang="en-US" altLang="en-US" sz="2200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1409950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Modularity :  trade-offs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483485" y="1983544"/>
            <a:ext cx="4604721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000" b="1" i="1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What is the "right" number of modules 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483485" y="2301044"/>
            <a:ext cx="3508652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0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for a specific software design?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956560" y="6022144"/>
            <a:ext cx="2124683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000" b="1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optimal number</a:t>
            </a:r>
          </a:p>
          <a:p>
            <a:pPr>
              <a:defRPr/>
            </a:pPr>
            <a:endParaRPr lang="en-US" sz="2000" b="1">
              <a:effectLst>
                <a:outerShdw blurRad="38100" dist="38100" dir="2700000" algn="tl">
                  <a:srgbClr val="FFFFFF"/>
                </a:outerShdw>
              </a:effectLst>
              <a:latin typeface="+mj-lt"/>
              <a:ea typeface="ＭＳ Ｐゴシック" pitchFamily="-128" charset="-128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2804160" y="6250744"/>
            <a:ext cx="170880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000" b="1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   of modules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872548" y="3347207"/>
            <a:ext cx="279400" cy="23590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3859848" y="3334507"/>
            <a:ext cx="304800" cy="23844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72548" y="5747507"/>
            <a:ext cx="279400" cy="123825"/>
          </a:xfrm>
          <a:prstGeom prst="rect">
            <a:avLst/>
          </a:prstGeom>
          <a:solidFill>
            <a:srgbClr val="F7668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3859848" y="5734807"/>
            <a:ext cx="304800" cy="149225"/>
          </a:xfrm>
          <a:prstGeom prst="rect">
            <a:avLst/>
          </a:prstGeom>
          <a:solidFill>
            <a:schemeClr val="folHlink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4190048" y="5658607"/>
            <a:ext cx="279400" cy="212725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4177348" y="5645907"/>
            <a:ext cx="304800" cy="2381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4190048" y="3575807"/>
            <a:ext cx="279400" cy="20415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4177348" y="3563107"/>
            <a:ext cx="304800" cy="20669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4507548" y="5544307"/>
            <a:ext cx="279400" cy="327025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4494848" y="5531607"/>
            <a:ext cx="304800" cy="3524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4507548" y="3767894"/>
            <a:ext cx="279400" cy="1735138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4494848" y="3753607"/>
            <a:ext cx="304800" cy="17621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23" name="Rectangle 19"/>
          <p:cNvSpPr>
            <a:spLocks noChangeArrowheads="1"/>
          </p:cNvSpPr>
          <p:nvPr/>
        </p:nvSpPr>
        <p:spPr bwMode="auto">
          <a:xfrm>
            <a:off x="4825048" y="5430007"/>
            <a:ext cx="266700" cy="441325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4812348" y="5417307"/>
            <a:ext cx="292100" cy="4667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4825048" y="3944107"/>
            <a:ext cx="266700" cy="14446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4812348" y="3931407"/>
            <a:ext cx="292100" cy="14700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5129848" y="5315707"/>
            <a:ext cx="279400" cy="555625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5117148" y="5303007"/>
            <a:ext cx="304800" cy="5810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5129848" y="4083807"/>
            <a:ext cx="279400" cy="11906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30" name="Rectangle 26"/>
          <p:cNvSpPr>
            <a:spLocks noChangeArrowheads="1"/>
          </p:cNvSpPr>
          <p:nvPr/>
        </p:nvSpPr>
        <p:spPr bwMode="auto">
          <a:xfrm>
            <a:off x="5117148" y="4071107"/>
            <a:ext cx="304800" cy="12160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5447348" y="5176007"/>
            <a:ext cx="279400" cy="695325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5434648" y="5163307"/>
            <a:ext cx="304800" cy="7207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33" name="Rectangle 29"/>
          <p:cNvSpPr>
            <a:spLocks noChangeArrowheads="1"/>
          </p:cNvSpPr>
          <p:nvPr/>
        </p:nvSpPr>
        <p:spPr bwMode="auto">
          <a:xfrm>
            <a:off x="5447348" y="4261607"/>
            <a:ext cx="279400" cy="8604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34" name="Rectangle 30"/>
          <p:cNvSpPr>
            <a:spLocks noChangeArrowheads="1"/>
          </p:cNvSpPr>
          <p:nvPr/>
        </p:nvSpPr>
        <p:spPr bwMode="auto">
          <a:xfrm>
            <a:off x="5434648" y="4248907"/>
            <a:ext cx="304800" cy="8858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35" name="Rectangle 31"/>
          <p:cNvSpPr>
            <a:spLocks noChangeArrowheads="1"/>
          </p:cNvSpPr>
          <p:nvPr/>
        </p:nvSpPr>
        <p:spPr bwMode="auto">
          <a:xfrm>
            <a:off x="5764848" y="5176007"/>
            <a:ext cx="279400" cy="695325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36" name="Rectangle 32"/>
          <p:cNvSpPr>
            <a:spLocks noChangeArrowheads="1"/>
          </p:cNvSpPr>
          <p:nvPr/>
        </p:nvSpPr>
        <p:spPr bwMode="auto">
          <a:xfrm>
            <a:off x="5752148" y="5163307"/>
            <a:ext cx="304800" cy="7207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37" name="Rectangle 33"/>
          <p:cNvSpPr>
            <a:spLocks noChangeArrowheads="1"/>
          </p:cNvSpPr>
          <p:nvPr/>
        </p:nvSpPr>
        <p:spPr bwMode="auto">
          <a:xfrm>
            <a:off x="5764848" y="4261607"/>
            <a:ext cx="279400" cy="8604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38" name="Rectangle 34"/>
          <p:cNvSpPr>
            <a:spLocks noChangeArrowheads="1"/>
          </p:cNvSpPr>
          <p:nvPr/>
        </p:nvSpPr>
        <p:spPr bwMode="auto">
          <a:xfrm>
            <a:off x="5752148" y="4248907"/>
            <a:ext cx="304800" cy="8858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39" name="Rectangle 35"/>
          <p:cNvSpPr>
            <a:spLocks noChangeArrowheads="1"/>
          </p:cNvSpPr>
          <p:nvPr/>
        </p:nvSpPr>
        <p:spPr bwMode="auto">
          <a:xfrm>
            <a:off x="6082348" y="4972807"/>
            <a:ext cx="266700" cy="898525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40" name="Rectangle 36"/>
          <p:cNvSpPr>
            <a:spLocks noChangeArrowheads="1"/>
          </p:cNvSpPr>
          <p:nvPr/>
        </p:nvSpPr>
        <p:spPr bwMode="auto">
          <a:xfrm>
            <a:off x="6069648" y="4960107"/>
            <a:ext cx="292100" cy="9239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6082348" y="4083807"/>
            <a:ext cx="266700" cy="8477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42" name="Rectangle 38"/>
          <p:cNvSpPr>
            <a:spLocks noChangeArrowheads="1"/>
          </p:cNvSpPr>
          <p:nvPr/>
        </p:nvSpPr>
        <p:spPr bwMode="auto">
          <a:xfrm>
            <a:off x="6069648" y="4071107"/>
            <a:ext cx="292100" cy="8731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43" name="Rectangle 39"/>
          <p:cNvSpPr>
            <a:spLocks noChangeArrowheads="1"/>
          </p:cNvSpPr>
          <p:nvPr/>
        </p:nvSpPr>
        <p:spPr bwMode="auto">
          <a:xfrm>
            <a:off x="6387148" y="4769607"/>
            <a:ext cx="279400" cy="1101725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44" name="Rectangle 40"/>
          <p:cNvSpPr>
            <a:spLocks noChangeArrowheads="1"/>
          </p:cNvSpPr>
          <p:nvPr/>
        </p:nvSpPr>
        <p:spPr bwMode="auto">
          <a:xfrm>
            <a:off x="6374448" y="4756907"/>
            <a:ext cx="304800" cy="11271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45" name="Rectangle 41"/>
          <p:cNvSpPr>
            <a:spLocks noChangeArrowheads="1"/>
          </p:cNvSpPr>
          <p:nvPr/>
        </p:nvSpPr>
        <p:spPr bwMode="auto">
          <a:xfrm>
            <a:off x="6387148" y="3944107"/>
            <a:ext cx="279400" cy="8096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46" name="Rectangle 42"/>
          <p:cNvSpPr>
            <a:spLocks noChangeArrowheads="1"/>
          </p:cNvSpPr>
          <p:nvPr/>
        </p:nvSpPr>
        <p:spPr bwMode="auto">
          <a:xfrm>
            <a:off x="6374448" y="3931407"/>
            <a:ext cx="304800" cy="8366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47" name="Rectangle 43"/>
          <p:cNvSpPr>
            <a:spLocks noChangeArrowheads="1"/>
          </p:cNvSpPr>
          <p:nvPr/>
        </p:nvSpPr>
        <p:spPr bwMode="auto">
          <a:xfrm>
            <a:off x="6704648" y="4629907"/>
            <a:ext cx="279400" cy="1241425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48" name="Rectangle 44"/>
          <p:cNvSpPr>
            <a:spLocks noChangeArrowheads="1"/>
          </p:cNvSpPr>
          <p:nvPr/>
        </p:nvSpPr>
        <p:spPr bwMode="auto">
          <a:xfrm>
            <a:off x="6691948" y="4617207"/>
            <a:ext cx="304800" cy="12668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49" name="Rectangle 45"/>
          <p:cNvSpPr>
            <a:spLocks noChangeArrowheads="1"/>
          </p:cNvSpPr>
          <p:nvPr/>
        </p:nvSpPr>
        <p:spPr bwMode="auto">
          <a:xfrm>
            <a:off x="6704648" y="3767894"/>
            <a:ext cx="279400" cy="820738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50" name="Rectangle 46"/>
          <p:cNvSpPr>
            <a:spLocks noChangeArrowheads="1"/>
          </p:cNvSpPr>
          <p:nvPr/>
        </p:nvSpPr>
        <p:spPr bwMode="auto">
          <a:xfrm>
            <a:off x="6691948" y="3753607"/>
            <a:ext cx="304800" cy="8477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51" name="Rectangle 47"/>
          <p:cNvSpPr>
            <a:spLocks noChangeArrowheads="1"/>
          </p:cNvSpPr>
          <p:nvPr/>
        </p:nvSpPr>
        <p:spPr bwMode="auto">
          <a:xfrm>
            <a:off x="7022148" y="4401307"/>
            <a:ext cx="279400" cy="1470025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52" name="Rectangle 48"/>
          <p:cNvSpPr>
            <a:spLocks noChangeArrowheads="1"/>
          </p:cNvSpPr>
          <p:nvPr/>
        </p:nvSpPr>
        <p:spPr bwMode="auto">
          <a:xfrm>
            <a:off x="7009448" y="4388607"/>
            <a:ext cx="304800" cy="14954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53" name="Rectangle 49"/>
          <p:cNvSpPr>
            <a:spLocks noChangeArrowheads="1"/>
          </p:cNvSpPr>
          <p:nvPr/>
        </p:nvSpPr>
        <p:spPr bwMode="auto">
          <a:xfrm>
            <a:off x="7022148" y="3575807"/>
            <a:ext cx="279400" cy="7842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54" name="Rectangle 50"/>
          <p:cNvSpPr>
            <a:spLocks noChangeArrowheads="1"/>
          </p:cNvSpPr>
          <p:nvPr/>
        </p:nvSpPr>
        <p:spPr bwMode="auto">
          <a:xfrm>
            <a:off x="7009448" y="3563107"/>
            <a:ext cx="304800" cy="8096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55" name="Rectangle 51"/>
          <p:cNvSpPr>
            <a:spLocks noChangeArrowheads="1"/>
          </p:cNvSpPr>
          <p:nvPr/>
        </p:nvSpPr>
        <p:spPr bwMode="auto">
          <a:xfrm>
            <a:off x="7339648" y="3347207"/>
            <a:ext cx="266700" cy="6064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56" name="Rectangle 52"/>
          <p:cNvSpPr>
            <a:spLocks noChangeArrowheads="1"/>
          </p:cNvSpPr>
          <p:nvPr/>
        </p:nvSpPr>
        <p:spPr bwMode="auto">
          <a:xfrm>
            <a:off x="7326948" y="3334507"/>
            <a:ext cx="292100" cy="6334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57" name="Rectangle 53"/>
          <p:cNvSpPr>
            <a:spLocks noChangeArrowheads="1"/>
          </p:cNvSpPr>
          <p:nvPr/>
        </p:nvSpPr>
        <p:spPr bwMode="auto">
          <a:xfrm>
            <a:off x="7339648" y="3996494"/>
            <a:ext cx="266700" cy="1874838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58" name="Rectangle 54"/>
          <p:cNvSpPr>
            <a:spLocks noChangeArrowheads="1"/>
          </p:cNvSpPr>
          <p:nvPr/>
        </p:nvSpPr>
        <p:spPr bwMode="auto">
          <a:xfrm>
            <a:off x="7326948" y="3982207"/>
            <a:ext cx="292100" cy="19018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59" name="Rectangle 55"/>
          <p:cNvSpPr>
            <a:spLocks noChangeArrowheads="1"/>
          </p:cNvSpPr>
          <p:nvPr/>
        </p:nvSpPr>
        <p:spPr bwMode="auto">
          <a:xfrm>
            <a:off x="2448560" y="3242432"/>
            <a:ext cx="1399421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000" b="1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      cost of</a:t>
            </a:r>
          </a:p>
          <a:p>
            <a:pPr>
              <a:defRPr/>
            </a:pPr>
            <a:endParaRPr lang="en-US" sz="2000" b="1">
              <a:effectLst>
                <a:outerShdw blurRad="38100" dist="38100" dir="2700000" algn="tl">
                  <a:srgbClr val="FFFFFF"/>
                </a:outerShdw>
              </a:effectLst>
              <a:latin typeface="+mj-lt"/>
              <a:ea typeface="ＭＳ Ｐゴシック" pitchFamily="-128" charset="-128"/>
            </a:endParaRPr>
          </a:p>
        </p:txBody>
      </p:sp>
      <p:sp>
        <p:nvSpPr>
          <p:cNvPr id="60" name="Rectangle 56"/>
          <p:cNvSpPr>
            <a:spLocks noChangeArrowheads="1"/>
          </p:cNvSpPr>
          <p:nvPr/>
        </p:nvSpPr>
        <p:spPr bwMode="auto">
          <a:xfrm>
            <a:off x="2448560" y="3471032"/>
            <a:ext cx="1495280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000" b="1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    software</a:t>
            </a:r>
          </a:p>
          <a:p>
            <a:pPr>
              <a:defRPr/>
            </a:pPr>
            <a:endParaRPr lang="en-US" sz="2000" b="1">
              <a:effectLst>
                <a:outerShdw blurRad="38100" dist="38100" dir="2700000" algn="tl">
                  <a:srgbClr val="FFFFFF"/>
                </a:outerShdw>
              </a:effectLst>
              <a:latin typeface="+mj-lt"/>
              <a:ea typeface="ＭＳ Ｐゴシック" pitchFamily="-128" charset="-128"/>
            </a:endParaRPr>
          </a:p>
        </p:txBody>
      </p:sp>
      <p:sp>
        <p:nvSpPr>
          <p:cNvPr id="61" name="Rectangle 57"/>
          <p:cNvSpPr>
            <a:spLocks noChangeArrowheads="1"/>
          </p:cNvSpPr>
          <p:nvPr/>
        </p:nvSpPr>
        <p:spPr bwMode="auto">
          <a:xfrm>
            <a:off x="6601460" y="5971344"/>
            <a:ext cx="2514213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000" b="1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number of modules</a:t>
            </a:r>
          </a:p>
        </p:txBody>
      </p:sp>
      <p:grpSp>
        <p:nvGrpSpPr>
          <p:cNvPr id="62" name="Group 58"/>
          <p:cNvGrpSpPr>
            <a:grpSpLocks/>
          </p:cNvGrpSpPr>
          <p:nvPr/>
        </p:nvGrpSpPr>
        <p:grpSpPr bwMode="auto">
          <a:xfrm>
            <a:off x="3859848" y="5822119"/>
            <a:ext cx="4675187" cy="128588"/>
            <a:chOff x="1744" y="2971"/>
            <a:chExt cx="2945" cy="72"/>
          </a:xfrm>
        </p:grpSpPr>
        <p:sp>
          <p:nvSpPr>
            <p:cNvPr id="63" name="Freeform 59"/>
            <p:cNvSpPr>
              <a:spLocks/>
            </p:cNvSpPr>
            <p:nvPr/>
          </p:nvSpPr>
          <p:spPr bwMode="auto">
            <a:xfrm>
              <a:off x="4512" y="2971"/>
              <a:ext cx="177" cy="72"/>
            </a:xfrm>
            <a:custGeom>
              <a:avLst/>
              <a:gdLst>
                <a:gd name="T0" fmla="*/ 176 w 177"/>
                <a:gd name="T1" fmla="*/ 39 h 72"/>
                <a:gd name="T2" fmla="*/ 0 w 177"/>
                <a:gd name="T3" fmla="*/ 71 h 72"/>
                <a:gd name="T4" fmla="*/ 0 w 177"/>
                <a:gd name="T5" fmla="*/ 39 h 72"/>
                <a:gd name="T6" fmla="*/ 0 w 177"/>
                <a:gd name="T7" fmla="*/ 0 h 72"/>
                <a:gd name="T8" fmla="*/ 176 w 177"/>
                <a:gd name="T9" fmla="*/ 39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7"/>
                <a:gd name="T16" fmla="*/ 0 h 72"/>
                <a:gd name="T17" fmla="*/ 177 w 177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7" h="72">
                  <a:moveTo>
                    <a:pt x="176" y="39"/>
                  </a:moveTo>
                  <a:lnTo>
                    <a:pt x="0" y="71"/>
                  </a:lnTo>
                  <a:lnTo>
                    <a:pt x="0" y="39"/>
                  </a:lnTo>
                  <a:lnTo>
                    <a:pt x="0" y="0"/>
                  </a:lnTo>
                  <a:lnTo>
                    <a:pt x="176" y="39"/>
                  </a:lnTo>
                </a:path>
              </a:pathLst>
            </a:custGeom>
            <a:solidFill>
              <a:srgbClr val="000000"/>
            </a:solidFill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+mj-lt"/>
              </a:endParaRPr>
            </a:p>
          </p:txBody>
        </p:sp>
        <p:sp>
          <p:nvSpPr>
            <p:cNvPr id="64" name="Line 60"/>
            <p:cNvSpPr>
              <a:spLocks noChangeShapeType="1"/>
            </p:cNvSpPr>
            <p:nvPr/>
          </p:nvSpPr>
          <p:spPr bwMode="auto">
            <a:xfrm>
              <a:off x="1744" y="3013"/>
              <a:ext cx="276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+mj-lt"/>
              </a:endParaRPr>
            </a:p>
          </p:txBody>
        </p:sp>
      </p:grpSp>
      <p:grpSp>
        <p:nvGrpSpPr>
          <p:cNvPr id="65" name="Group 61"/>
          <p:cNvGrpSpPr>
            <a:grpSpLocks/>
          </p:cNvGrpSpPr>
          <p:nvPr/>
        </p:nvGrpSpPr>
        <p:grpSpPr bwMode="auto">
          <a:xfrm>
            <a:off x="3783648" y="2748719"/>
            <a:ext cx="128587" cy="3136900"/>
            <a:chOff x="1696" y="1250"/>
            <a:chExt cx="81" cy="1756"/>
          </a:xfrm>
        </p:grpSpPr>
        <p:sp>
          <p:nvSpPr>
            <p:cNvPr id="66" name="Freeform 62"/>
            <p:cNvSpPr>
              <a:spLocks/>
            </p:cNvSpPr>
            <p:nvPr/>
          </p:nvSpPr>
          <p:spPr bwMode="auto">
            <a:xfrm>
              <a:off x="1696" y="1250"/>
              <a:ext cx="81" cy="157"/>
            </a:xfrm>
            <a:custGeom>
              <a:avLst/>
              <a:gdLst>
                <a:gd name="T0" fmla="*/ 44 w 81"/>
                <a:gd name="T1" fmla="*/ 0 h 157"/>
                <a:gd name="T2" fmla="*/ 80 w 81"/>
                <a:gd name="T3" fmla="*/ 156 h 157"/>
                <a:gd name="T4" fmla="*/ 44 w 81"/>
                <a:gd name="T5" fmla="*/ 156 h 157"/>
                <a:gd name="T6" fmla="*/ 0 w 81"/>
                <a:gd name="T7" fmla="*/ 156 h 157"/>
                <a:gd name="T8" fmla="*/ 44 w 81"/>
                <a:gd name="T9" fmla="*/ 0 h 1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"/>
                <a:gd name="T16" fmla="*/ 0 h 157"/>
                <a:gd name="T17" fmla="*/ 81 w 81"/>
                <a:gd name="T18" fmla="*/ 157 h 1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" h="157">
                  <a:moveTo>
                    <a:pt x="44" y="0"/>
                  </a:moveTo>
                  <a:lnTo>
                    <a:pt x="80" y="156"/>
                  </a:lnTo>
                  <a:lnTo>
                    <a:pt x="44" y="156"/>
                  </a:lnTo>
                  <a:lnTo>
                    <a:pt x="0" y="156"/>
                  </a:lnTo>
                  <a:lnTo>
                    <a:pt x="44" y="0"/>
                  </a:lnTo>
                </a:path>
              </a:pathLst>
            </a:custGeom>
            <a:solidFill>
              <a:srgbClr val="000000"/>
            </a:solidFill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+mj-lt"/>
              </a:endParaRPr>
            </a:p>
          </p:txBody>
        </p:sp>
        <p:sp>
          <p:nvSpPr>
            <p:cNvPr id="67" name="Line 63"/>
            <p:cNvSpPr>
              <a:spLocks noChangeShapeType="1"/>
            </p:cNvSpPr>
            <p:nvPr/>
          </p:nvSpPr>
          <p:spPr bwMode="auto">
            <a:xfrm flipV="1">
              <a:off x="1744" y="1399"/>
              <a:ext cx="0" cy="160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+mj-lt"/>
              </a:endParaRPr>
            </a:p>
          </p:txBody>
        </p:sp>
      </p:grpSp>
      <p:sp>
        <p:nvSpPr>
          <p:cNvPr id="68" name="Rectangle 64"/>
          <p:cNvSpPr>
            <a:spLocks noChangeArrowheads="1"/>
          </p:cNvSpPr>
          <p:nvPr/>
        </p:nvSpPr>
        <p:spPr bwMode="auto">
          <a:xfrm>
            <a:off x="7707948" y="3985382"/>
            <a:ext cx="1511631" cy="78572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75000"/>
              </a:lnSpc>
              <a:defRPr/>
            </a:pPr>
            <a:r>
              <a:rPr lang="en-US" sz="2000" b="1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module</a:t>
            </a:r>
          </a:p>
          <a:p>
            <a:pPr algn="ctr">
              <a:lnSpc>
                <a:spcPct val="75000"/>
              </a:lnSpc>
              <a:defRPr/>
            </a:pPr>
            <a:r>
              <a:rPr lang="en-US" sz="2000" b="1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integration</a:t>
            </a:r>
          </a:p>
          <a:p>
            <a:pPr algn="ctr">
              <a:lnSpc>
                <a:spcPct val="75000"/>
              </a:lnSpc>
              <a:defRPr/>
            </a:pPr>
            <a:r>
              <a:rPr lang="en-US" sz="2000" b="1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cost</a:t>
            </a:r>
          </a:p>
        </p:txBody>
      </p:sp>
      <p:sp>
        <p:nvSpPr>
          <p:cNvPr id="69" name="Rectangle 65"/>
          <p:cNvSpPr>
            <a:spLocks noChangeArrowheads="1"/>
          </p:cNvSpPr>
          <p:nvPr/>
        </p:nvSpPr>
        <p:spPr bwMode="auto">
          <a:xfrm>
            <a:off x="4785359" y="2745544"/>
            <a:ext cx="6227198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defRPr/>
            </a:pPr>
            <a:r>
              <a:rPr 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module development cost [complexity, reuse]</a:t>
            </a:r>
          </a:p>
          <a:p>
            <a:pPr>
              <a:defRPr/>
            </a:pPr>
            <a:endParaRPr lang="en-US" sz="2000" b="1" dirty="0">
              <a:effectLst>
                <a:outerShdw blurRad="38100" dist="38100" dir="2700000" algn="tl">
                  <a:srgbClr val="FFFFFF"/>
                </a:outerShdw>
              </a:effectLst>
              <a:latin typeface="+mj-lt"/>
              <a:ea typeface="ＭＳ Ｐゴシック" pitchFamily="-128" charset="-128"/>
            </a:endParaRPr>
          </a:p>
        </p:txBody>
      </p:sp>
      <p:sp>
        <p:nvSpPr>
          <p:cNvPr id="70" name="Line 66"/>
          <p:cNvSpPr>
            <a:spLocks noChangeShapeType="1"/>
          </p:cNvSpPr>
          <p:nvPr/>
        </p:nvSpPr>
        <p:spPr bwMode="auto">
          <a:xfrm>
            <a:off x="6336348" y="3182107"/>
            <a:ext cx="520700" cy="8604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>
              <a:latin typeface="+mj-lt"/>
            </a:endParaRPr>
          </a:p>
        </p:txBody>
      </p:sp>
      <p:sp>
        <p:nvSpPr>
          <p:cNvPr id="71" name="Line 67"/>
          <p:cNvSpPr>
            <a:spLocks noChangeShapeType="1"/>
          </p:cNvSpPr>
          <p:nvPr/>
        </p:nvSpPr>
        <p:spPr bwMode="auto">
          <a:xfrm flipH="1">
            <a:off x="6895148" y="4515607"/>
            <a:ext cx="914400" cy="504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2000">
              <a:latin typeface="+mj-lt"/>
            </a:endParaRPr>
          </a:p>
        </p:txBody>
      </p:sp>
      <p:sp>
        <p:nvSpPr>
          <p:cNvPr id="72" name="Arc 68"/>
          <p:cNvSpPr>
            <a:spLocks/>
          </p:cNvSpPr>
          <p:nvPr/>
        </p:nvSpPr>
        <p:spPr bwMode="auto">
          <a:xfrm>
            <a:off x="4482148" y="6026907"/>
            <a:ext cx="1193800" cy="366712"/>
          </a:xfrm>
          <a:custGeom>
            <a:avLst/>
            <a:gdLst>
              <a:gd name="T0" fmla="*/ 2147483647 w 21600"/>
              <a:gd name="T1" fmla="*/ 0 h 21705"/>
              <a:gd name="T2" fmla="*/ 0 w 21600"/>
              <a:gd name="T3" fmla="*/ 2147483647 h 21705"/>
              <a:gd name="T4" fmla="*/ 0 w 21600"/>
              <a:gd name="T5" fmla="*/ 2147483647 h 21705"/>
              <a:gd name="T6" fmla="*/ 0 60000 65536"/>
              <a:gd name="T7" fmla="*/ 0 60000 65536"/>
              <a:gd name="T8" fmla="*/ 0 60000 65536"/>
              <a:gd name="T9" fmla="*/ 0 w 21600"/>
              <a:gd name="T10" fmla="*/ 0 h 21705"/>
              <a:gd name="T11" fmla="*/ 21600 w 21600"/>
              <a:gd name="T12" fmla="*/ 21705 h 217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705" fill="none" extrusionOk="0">
                <a:moveTo>
                  <a:pt x="21599" y="-1"/>
                </a:moveTo>
                <a:cubicBezTo>
                  <a:pt x="21599" y="34"/>
                  <a:pt x="21600" y="69"/>
                  <a:pt x="21600" y="105"/>
                </a:cubicBezTo>
                <a:cubicBezTo>
                  <a:pt x="21600" y="12034"/>
                  <a:pt x="11929" y="21704"/>
                  <a:pt x="0" y="21705"/>
                </a:cubicBezTo>
              </a:path>
              <a:path w="21600" h="21705" stroke="0" extrusionOk="0">
                <a:moveTo>
                  <a:pt x="21599" y="-1"/>
                </a:moveTo>
                <a:cubicBezTo>
                  <a:pt x="21599" y="34"/>
                  <a:pt x="21600" y="69"/>
                  <a:pt x="21600" y="105"/>
                </a:cubicBezTo>
                <a:cubicBezTo>
                  <a:pt x="21600" y="12034"/>
                  <a:pt x="11929" y="21704"/>
                  <a:pt x="0" y="21705"/>
                </a:cubicBezTo>
                <a:lnTo>
                  <a:pt x="0" y="105"/>
                </a:lnTo>
                <a:lnTo>
                  <a:pt x="21599" y="-1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 sz="20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98353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interface 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1399" y="3478527"/>
            <a:ext cx="4524778" cy="29387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u="sng" dirty="0">
                <a:ea typeface="ＭＳ Ｐゴシック" pitchFamily="34" charset="-128"/>
              </a:rPr>
              <a:t>Typical Design Errors</a:t>
            </a:r>
          </a:p>
          <a:p>
            <a:pPr>
              <a:defRPr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ＭＳ Ｐゴシック" pitchFamily="-128" charset="-128"/>
              </a:rPr>
              <a:t>lack of consistency</a:t>
            </a:r>
          </a:p>
          <a:p>
            <a:pPr>
              <a:defRPr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ＭＳ Ｐゴシック" pitchFamily="-128" charset="-128"/>
              </a:rPr>
              <a:t>too much memorization</a:t>
            </a:r>
          </a:p>
          <a:p>
            <a:pPr>
              <a:defRPr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ＭＳ Ｐゴシック" pitchFamily="-128" charset="-128"/>
              </a:rPr>
              <a:t>no guidance / help</a:t>
            </a:r>
          </a:p>
          <a:p>
            <a:pPr>
              <a:defRPr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ＭＳ Ｐゴシック" pitchFamily="-128" charset="-128"/>
              </a:rPr>
              <a:t>no context sensitivity</a:t>
            </a:r>
          </a:p>
          <a:p>
            <a:pPr>
              <a:defRPr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ＭＳ Ｐゴシック" pitchFamily="-128" charset="-128"/>
              </a:rPr>
              <a:t>Obscure/ unfriendly</a:t>
            </a:r>
            <a:endParaRPr lang="en-US" sz="2200" u="sng" dirty="0">
              <a:solidFill>
                <a:srgbClr val="C00000"/>
              </a:solidFill>
              <a:ea typeface="ＭＳ Ｐゴシック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018" y="3324530"/>
            <a:ext cx="28956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52529" y="2113503"/>
            <a:ext cx="365116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Wingdings" pitchFamily="2" charset="2"/>
              <a:buChar char="q"/>
            </a:pPr>
            <a:r>
              <a:rPr lang="en-US" sz="2200" dirty="0">
                <a:solidFill>
                  <a:srgbClr val="0070C0"/>
                </a:solidFill>
                <a:ea typeface="ＭＳ Ｐゴシック" pitchFamily="34" charset="-128"/>
              </a:rPr>
              <a:t>  Easy to learn?</a:t>
            </a:r>
          </a:p>
          <a:p>
            <a:pPr lvl="1">
              <a:buFont typeface="Wingdings" pitchFamily="2" charset="2"/>
              <a:buChar char="q"/>
            </a:pPr>
            <a:r>
              <a:rPr lang="en-US" sz="2200" dirty="0">
                <a:solidFill>
                  <a:srgbClr val="0070C0"/>
                </a:solidFill>
                <a:ea typeface="ＭＳ Ｐゴシック" pitchFamily="34" charset="-128"/>
              </a:rPr>
              <a:t>  Easy to use?</a:t>
            </a:r>
          </a:p>
          <a:p>
            <a:pPr lvl="1">
              <a:buFont typeface="Wingdings" pitchFamily="2" charset="2"/>
              <a:buChar char="q"/>
            </a:pPr>
            <a:r>
              <a:rPr lang="en-US" sz="2200" dirty="0">
                <a:solidFill>
                  <a:srgbClr val="0070C0"/>
                </a:solidFill>
                <a:ea typeface="ＭＳ Ｐゴシック" pitchFamily="34" charset="-128"/>
              </a:rPr>
              <a:t>  Easy to understand?</a:t>
            </a: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411684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Golden rule - Place  the user in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075" y="2024009"/>
            <a:ext cx="11025052" cy="4323782"/>
          </a:xfrm>
        </p:spPr>
        <p:txBody>
          <a:bodyPr>
            <a:noAutofit/>
          </a:bodyPr>
          <a:lstStyle/>
          <a:p>
            <a:pPr lvl="0">
              <a:spcBef>
                <a:spcPct val="50000"/>
              </a:spcBef>
              <a:defRPr/>
            </a:pPr>
            <a:r>
              <a:rPr lang="en-US" sz="22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Define interaction modes in a way that does not force a user into unnecessary or undesired actions 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- </a:t>
            </a:r>
            <a:r>
              <a:rPr lang="en-US" sz="2200" dirty="0"/>
              <a:t>The user should always be able to enter and exit the mode with little or no effort.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 </a:t>
            </a:r>
          </a:p>
          <a:p>
            <a:pPr lvl="0">
              <a:spcBef>
                <a:spcPct val="50000"/>
              </a:spcBef>
              <a:defRPr/>
            </a:pPr>
            <a:r>
              <a:rPr lang="en-US" sz="22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Provide for flexible interaction (color, font, language, etc.) 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- </a:t>
            </a:r>
            <a:r>
              <a:rPr lang="en-US" sz="2200" dirty="0"/>
              <a:t>Because different users have different interaction preferences, choices should be provided by using </a:t>
            </a:r>
            <a:r>
              <a:rPr lang="en-US" sz="2200" dirty="0">
                <a:solidFill>
                  <a:srgbClr val="7030A0"/>
                </a:solidFill>
              </a:rPr>
              <a:t>keyboard commands</a:t>
            </a:r>
            <a:r>
              <a:rPr lang="en-US" sz="2200" dirty="0"/>
              <a:t>, </a:t>
            </a:r>
            <a:r>
              <a:rPr lang="en-US" sz="2200" dirty="0">
                <a:solidFill>
                  <a:srgbClr val="7030A0"/>
                </a:solidFill>
              </a:rPr>
              <a:t>mouse movements, digitizer pen </a:t>
            </a:r>
            <a:r>
              <a:rPr lang="en-US" sz="2200" dirty="0"/>
              <a:t>or voice recognition commands.</a:t>
            </a:r>
            <a:endParaRPr lang="en-US" sz="2200" dirty="0">
              <a:effectLst>
                <a:outerShdw blurRad="38100" dist="38100" dir="2700000" algn="tl">
                  <a:srgbClr val="FFFFFF"/>
                </a:outerShdw>
              </a:effectLst>
              <a:latin typeface="+mj-lt"/>
              <a:ea typeface="ＭＳ Ｐゴシック" pitchFamily="-128" charset="-128"/>
            </a:endParaRPr>
          </a:p>
          <a:p>
            <a:pPr lvl="0">
              <a:spcBef>
                <a:spcPct val="50000"/>
              </a:spcBef>
              <a:defRPr/>
            </a:pPr>
            <a:r>
              <a:rPr lang="en-US" sz="22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Allow user interaction to be interruptible and undoable 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- </a:t>
            </a:r>
            <a:r>
              <a:rPr lang="en-US" sz="2200" dirty="0"/>
              <a:t>A user should be able to interrupt a sequence of actions to do something else without losing the work that has been done.  The user should always be able to “undo” any action.</a:t>
            </a:r>
            <a:endParaRPr lang="en-US" sz="2200" dirty="0">
              <a:effectLst>
                <a:outerShdw blurRad="38100" dist="38100" dir="2700000" algn="tl">
                  <a:srgbClr val="FFFFFF"/>
                </a:outerShdw>
              </a:effectLst>
              <a:latin typeface="+mj-lt"/>
              <a:ea typeface="ＭＳ Ｐゴシック" pitchFamily="-128" charset="-128"/>
            </a:endParaRPr>
          </a:p>
          <a:p>
            <a:pPr>
              <a:spcBef>
                <a:spcPct val="50000"/>
              </a:spcBef>
              <a:defRPr/>
            </a:pPr>
            <a:r>
              <a:rPr lang="en-US" sz="22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Streamline interaction as skill levels advance and allow the interaction to be customized 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- </a:t>
            </a:r>
            <a:r>
              <a:rPr lang="en-US" sz="2200" dirty="0"/>
              <a:t>Allow to design a macro if the user is to perform the same sequence of actions repeatedly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 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189184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Golden rule - Place  the user in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075" y="2024009"/>
            <a:ext cx="11025052" cy="3038321"/>
          </a:xfrm>
        </p:spPr>
        <p:txBody>
          <a:bodyPr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2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Hide technical internals from the casual user 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- </a:t>
            </a:r>
            <a:r>
              <a:rPr lang="en-US" sz="2200" dirty="0"/>
              <a:t>The user interface should move the user into the virtual world of the application.  A user should never be required to type O/S commands from within application software.</a:t>
            </a:r>
            <a:endParaRPr lang="en-US" sz="2200" dirty="0">
              <a:effectLst>
                <a:outerShdw blurRad="38100" dist="38100" dir="2700000" algn="tl">
                  <a:srgbClr val="FFFFFF"/>
                </a:outerShdw>
              </a:effectLst>
              <a:latin typeface="+mj-lt"/>
              <a:ea typeface="ＭＳ Ｐゴシック" pitchFamily="-128" charset="-128"/>
            </a:endParaRPr>
          </a:p>
          <a:p>
            <a:pPr lvl="0">
              <a:spcBef>
                <a:spcPct val="50000"/>
              </a:spcBef>
              <a:defRPr/>
            </a:pPr>
            <a:r>
              <a:rPr lang="en-US" sz="22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Design for direct interaction with objects that appear on the screen 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- </a:t>
            </a:r>
            <a:r>
              <a:rPr lang="en-US" sz="2200" dirty="0"/>
              <a:t>The user feels a sense of control when able to manipulate the objects that are necessary to perform a task in a manner similar to what would occur if the object were a physical thing (progress bar).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1719125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Golden rule – reduce user’s memory 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075" y="2024009"/>
            <a:ext cx="11025052" cy="4575574"/>
          </a:xfrm>
        </p:spPr>
        <p:txBody>
          <a:bodyPr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Reduce demand on short-term memory </a:t>
            </a:r>
            <a:r>
              <a:rPr lang="en-US" sz="2000" dirty="0">
                <a:solidFill>
                  <a:srgbClr val="7030A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(navigation) </a:t>
            </a: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- </a:t>
            </a:r>
            <a:r>
              <a:rPr lang="en-US" sz="2000" dirty="0"/>
              <a:t>Provide visual cues that enable a user to recognize past actions, rather than having to recall them</a:t>
            </a:r>
            <a:endParaRPr lang="en-US" sz="2000" dirty="0">
              <a:effectLst>
                <a:outerShdw blurRad="38100" dist="38100" dir="2700000" algn="tl">
                  <a:srgbClr val="FFFFFF"/>
                </a:outerShdw>
              </a:effectLst>
              <a:latin typeface="+mj-lt"/>
              <a:ea typeface="ＭＳ Ｐゴシック" pitchFamily="-128" charset="-128"/>
            </a:endParaRPr>
          </a:p>
          <a:p>
            <a:pPr lvl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Establish meaningful defaults </a:t>
            </a: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- </a:t>
            </a:r>
            <a:r>
              <a:rPr lang="en-US" sz="2000" dirty="0"/>
              <a:t>A user should be able to specify individual preferences; however, a reset option should be available to enable the redefinition of original default values (</a:t>
            </a:r>
            <a:r>
              <a:rPr lang="en-US" sz="2000" dirty="0">
                <a:solidFill>
                  <a:srgbClr val="7030A0"/>
                </a:solidFill>
              </a:rPr>
              <a:t>balance 0.00</a:t>
            </a:r>
            <a:r>
              <a:rPr lang="en-US" sz="2000" dirty="0"/>
              <a:t>).</a:t>
            </a:r>
            <a:endParaRPr lang="en-US" sz="2000" dirty="0">
              <a:effectLst>
                <a:outerShdw blurRad="38100" dist="38100" dir="2700000" algn="tl">
                  <a:srgbClr val="FFFFFF"/>
                </a:outerShdw>
              </a:effectLst>
              <a:latin typeface="+mj-lt"/>
              <a:ea typeface="ＭＳ Ｐゴシック" pitchFamily="-128" charset="-128"/>
            </a:endParaRPr>
          </a:p>
          <a:p>
            <a:pPr lvl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Define shortcuts that are intuitive </a:t>
            </a: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(intuitive - </a:t>
            </a:r>
            <a:r>
              <a:rPr lang="en-US" sz="2000" dirty="0">
                <a:latin typeface="+mj-lt"/>
              </a:rPr>
              <a:t>having the ability to understand or know something without any direct evidence or reasoning process</a:t>
            </a: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) - </a:t>
            </a:r>
            <a:r>
              <a:rPr lang="en-US" sz="2000" dirty="0"/>
              <a:t>“</a:t>
            </a:r>
            <a:r>
              <a:rPr lang="en-US" sz="2000" dirty="0">
                <a:solidFill>
                  <a:srgbClr val="7030A0"/>
                </a:solidFill>
              </a:rPr>
              <a:t>Alt-P to print</a:t>
            </a:r>
            <a:r>
              <a:rPr lang="en-US" sz="2000" dirty="0"/>
              <a:t>”</a:t>
            </a:r>
            <a:endParaRPr lang="en-US" sz="2000" dirty="0">
              <a:effectLst>
                <a:outerShdw blurRad="38100" dist="38100" dir="2700000" algn="tl">
                  <a:srgbClr val="FFFFFF"/>
                </a:outerShdw>
              </a:effectLst>
              <a:latin typeface="+mj-lt"/>
              <a:ea typeface="ＭＳ Ｐゴシック" pitchFamily="-128" charset="-128"/>
            </a:endParaRPr>
          </a:p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The visual layout of the interface should be based on a real world metaphor </a:t>
            </a: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- </a:t>
            </a:r>
            <a:r>
              <a:rPr lang="en-US" sz="2000" dirty="0"/>
              <a:t>Enable the user to rely on well-understood visual cues, (</a:t>
            </a:r>
            <a:r>
              <a:rPr lang="en-US" sz="2000" dirty="0">
                <a:solidFill>
                  <a:srgbClr val="7030A0"/>
                </a:solidFill>
              </a:rPr>
              <a:t>Print Symbol</a:t>
            </a:r>
            <a:r>
              <a:rPr lang="en-US" sz="2000" dirty="0"/>
              <a:t>. )</a:t>
            </a:r>
            <a:endParaRPr lang="en-US" sz="2000" dirty="0">
              <a:effectLst>
                <a:outerShdw blurRad="38100" dist="38100" dir="2700000" algn="tl">
                  <a:srgbClr val="FFFFFF"/>
                </a:outerShdw>
              </a:effectLst>
              <a:latin typeface="+mj-lt"/>
              <a:ea typeface="ＭＳ Ｐゴシック" pitchFamily="-128" charset="-128"/>
            </a:endParaRPr>
          </a:p>
          <a:p>
            <a:pPr lvl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Disclose information in a progressive fashion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- The interface should be organized </a:t>
            </a:r>
            <a:r>
              <a:rPr lang="en-US" sz="2000" dirty="0">
                <a:solidFill>
                  <a:srgbClr val="7030A0"/>
                </a:solidFill>
              </a:rPr>
              <a:t>hierarchically</a:t>
            </a:r>
            <a:r>
              <a:rPr lang="en-US" sz="2000" dirty="0"/>
              <a:t>.  The information should be presented at a high level of abstraction.</a:t>
            </a:r>
          </a:p>
          <a:p>
            <a:pPr>
              <a:spcBef>
                <a:spcPct val="50000"/>
              </a:spcBef>
              <a:defRPr/>
            </a:pPr>
            <a:endParaRPr lang="en-US" sz="2000" dirty="0">
              <a:effectLst>
                <a:outerShdw blurRad="38100" dist="38100" dir="2700000" algn="tl">
                  <a:srgbClr val="FFFFFF"/>
                </a:outerShdw>
              </a:effectLst>
              <a:latin typeface="+mj-lt"/>
              <a:ea typeface="ＭＳ Ｐゴシック" pitchFamily="-128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61296123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48EFC52BA4E94B8E156C869E568B45" ma:contentTypeVersion="3" ma:contentTypeDescription="Create a new document." ma:contentTypeScope="" ma:versionID="6721fd189f732b8dd98eafb80c69a8a5">
  <xsd:schema xmlns:xsd="http://www.w3.org/2001/XMLSchema" xmlns:xs="http://www.w3.org/2001/XMLSchema" xmlns:p="http://schemas.microsoft.com/office/2006/metadata/properties" xmlns:ns2="87df62d9-d383-4de7-8344-c58f65377c98" targetNamespace="http://schemas.microsoft.com/office/2006/metadata/properties" ma:root="true" ma:fieldsID="d8ecbf8e7c350b17f8e65ca7f00e4f66" ns2:_="">
    <xsd:import namespace="87df62d9-d383-4de7-8344-c58f65377c9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df62d9-d383-4de7-8344-c58f65377c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AEFE797-F351-4C2B-9888-91E23079EAD5}"/>
</file>

<file path=customXml/itemProps2.xml><?xml version="1.0" encoding="utf-8"?>
<ds:datastoreItem xmlns:ds="http://schemas.openxmlformats.org/officeDocument/2006/customXml" ds:itemID="{656915E8-5F35-4F2B-AADF-40637BE860AF}"/>
</file>

<file path=customXml/itemProps3.xml><?xml version="1.0" encoding="utf-8"?>
<ds:datastoreItem xmlns:ds="http://schemas.openxmlformats.org/officeDocument/2006/customXml" ds:itemID="{35697818-9497-45CF-9E82-716D3026C39F}"/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2045</Words>
  <Application>Microsoft Office PowerPoint</Application>
  <PresentationFormat>Widescreen</PresentationFormat>
  <Paragraphs>160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Gill Sans MT</vt:lpstr>
      <vt:lpstr>Palace Script MT</vt:lpstr>
      <vt:lpstr>Stencil</vt:lpstr>
      <vt:lpstr>Wingdings</vt:lpstr>
      <vt:lpstr>Wingdings 2</vt:lpstr>
      <vt:lpstr>Dividend</vt:lpstr>
      <vt:lpstr>PowerPoint Presentation</vt:lpstr>
      <vt:lpstr>design</vt:lpstr>
      <vt:lpstr>modularity</vt:lpstr>
      <vt:lpstr>Functional independence</vt:lpstr>
      <vt:lpstr>Modularity :  trade-offs</vt:lpstr>
      <vt:lpstr>User interface  design</vt:lpstr>
      <vt:lpstr>Golden rule - Place  the user in control</vt:lpstr>
      <vt:lpstr>Golden rule - Place  the user in control</vt:lpstr>
      <vt:lpstr>Golden rule – reduce user’s memory load</vt:lpstr>
      <vt:lpstr>Golden rule – make the interface consistent</vt:lpstr>
      <vt:lpstr>Interface  analysis</vt:lpstr>
      <vt:lpstr>user  analysis</vt:lpstr>
      <vt:lpstr>task  analysis  and  modelling</vt:lpstr>
      <vt:lpstr>Analysis  of  display  content</vt:lpstr>
      <vt:lpstr>INTERFACE  DESIGN  PRINCIPLES-I</vt:lpstr>
      <vt:lpstr>INTERFACE  DESIGN  PRINCIPLES-II</vt:lpstr>
      <vt:lpstr>INTERFACE  DESIGN  PRINCIPLES-III</vt:lpstr>
      <vt:lpstr>Mapping  user  objectives (wareframming)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- Ch.09 - Software Design</dc:title>
  <dc:subject>Software Engineering</dc:subject>
  <dc:creator>M. Mahmudul Hasan</dc:creator>
  <cp:lastModifiedBy>Tonny Shekha Kar</cp:lastModifiedBy>
  <cp:revision>19</cp:revision>
  <dcterms:created xsi:type="dcterms:W3CDTF">2019-05-13T08:37:20Z</dcterms:created>
  <dcterms:modified xsi:type="dcterms:W3CDTF">2023-11-08T04:29:48Z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0x010100D648EFC52BA4E94B8E156C869E568B45</vt:lpwstr>
  </property>
</Properties>
</file>