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303" r:id="rId3"/>
    <p:sldId id="306" r:id="rId4"/>
    <p:sldId id="305" r:id="rId5"/>
    <p:sldId id="307" r:id="rId6"/>
    <p:sldId id="309" r:id="rId7"/>
    <p:sldId id="308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3" r:id="rId20"/>
    <p:sldId id="324" r:id="rId21"/>
    <p:sldId id="321" r:id="rId22"/>
    <p:sldId id="325" r:id="rId23"/>
    <p:sldId id="3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10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testing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Tonny </a:t>
            </a:r>
            <a:r>
              <a:rPr lang="en-US" sz="2400" dirty="0" err="1">
                <a:solidFill>
                  <a:srgbClr val="7030A0"/>
                </a:solidFill>
              </a:rPr>
              <a:t>kar</a:t>
            </a:r>
            <a:endParaRPr lang="en-US" sz="2300" cap="none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Top-down  Integration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04" y="2035175"/>
            <a:ext cx="58483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18445" y="2207844"/>
            <a:ext cx="3610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/>
              <a:t>top module is tested with stubs down to the bottom</a:t>
            </a:r>
            <a:endParaRPr lang="en-US" sz="16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54084" y="3859190"/>
            <a:ext cx="417704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/>
              <a:t>stubs are replaced one at</a:t>
            </a:r>
          </a:p>
          <a:p>
            <a:r>
              <a:rPr lang="en-US" sz="1600" b="1" dirty="0"/>
              <a:t>a time, "depth first"</a:t>
            </a:r>
            <a:endParaRPr lang="en-US" sz="16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81718" y="5231148"/>
            <a:ext cx="457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/>
              <a:t>as new modules are integrated,</a:t>
            </a:r>
          </a:p>
          <a:p>
            <a:r>
              <a:rPr lang="en-US" sz="1600" b="1" dirty="0"/>
              <a:t>some subset of tests is re-run</a:t>
            </a:r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42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  Integration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83" y="1981200"/>
            <a:ext cx="8766220" cy="458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449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091763"/>
            <a:ext cx="11025052" cy="3527974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Regression testing is the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re-execution</a:t>
            </a:r>
            <a:r>
              <a:rPr lang="en-US" sz="2200" dirty="0">
                <a:ea typeface="ＭＳ Ｐゴシック" pitchFamily="34" charset="-128"/>
              </a:rPr>
              <a:t> of some subset of tests that have already been conducted to ensure that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changes</a:t>
            </a:r>
            <a:r>
              <a:rPr lang="en-US" sz="2200" dirty="0">
                <a:ea typeface="ＭＳ Ｐゴシック" pitchFamily="34" charset="-128"/>
              </a:rPr>
              <a:t> have not propagated unintended side effects</a:t>
            </a:r>
          </a:p>
          <a:p>
            <a:r>
              <a:rPr lang="en-US" sz="2200" dirty="0">
                <a:ea typeface="ＭＳ Ｐゴシック" pitchFamily="34" charset="-128"/>
              </a:rPr>
              <a:t>Whenever software is corrected, some aspect of the software configuration (the program, its documentation, or the data that support it) is changed.</a:t>
            </a:r>
          </a:p>
          <a:p>
            <a:r>
              <a:rPr lang="en-US" sz="2200" dirty="0">
                <a:ea typeface="ＭＳ Ｐゴシック" pitchFamily="34" charset="-128"/>
              </a:rPr>
              <a:t>Regression testing helps to ensure that changes (due to testing or for other reasons) do not introduce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unintended behavior or additional errors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  <a:p>
            <a:r>
              <a:rPr lang="en-US" sz="2200" dirty="0">
                <a:ea typeface="ＭＳ Ｐゴシック" pitchFamily="34" charset="-128"/>
              </a:rPr>
              <a:t>Regression testing may be conducted manually, by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re- executing a subset of all test cases </a:t>
            </a:r>
            <a:r>
              <a:rPr lang="en-US" sz="2200" dirty="0">
                <a:ea typeface="ＭＳ Ｐゴシック" pitchFamily="34" charset="-128"/>
              </a:rPr>
              <a:t>or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using automated capture/playback tools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smoke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5" y="1831817"/>
            <a:ext cx="11302352" cy="4324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Smoke testing steps: </a:t>
            </a:r>
          </a:p>
          <a:p>
            <a:r>
              <a:rPr lang="en-US" sz="2000" dirty="0">
                <a:ea typeface="ＭＳ Ｐゴシック" pitchFamily="34" charset="-128"/>
              </a:rPr>
              <a:t>Software components that have been translated into code are integrated into a “</a:t>
            </a:r>
            <a:r>
              <a:rPr lang="en-US" sz="2000" b="1" dirty="0">
                <a:ea typeface="ＭＳ Ｐゴシック" pitchFamily="34" charset="-128"/>
              </a:rPr>
              <a:t>daily build</a:t>
            </a:r>
            <a:r>
              <a:rPr lang="en-US" sz="2000" dirty="0">
                <a:ea typeface="ＭＳ Ｐゴシック" pitchFamily="34" charset="-128"/>
              </a:rPr>
              <a:t>”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A build includes all data files, libraries, reusable modules, and engineered components that are required to implement one or more product functions. </a:t>
            </a:r>
          </a:p>
          <a:p>
            <a:r>
              <a:rPr lang="en-US" sz="2000" dirty="0">
                <a:ea typeface="ＭＳ Ｐゴシック" pitchFamily="34" charset="-128"/>
              </a:rPr>
              <a:t>A series of tests is designed to expose errors that will keep the build from properly performing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its function. 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The intent should be to uncover “</a:t>
            </a:r>
            <a:r>
              <a:rPr lang="en-US" sz="2000" b="1" dirty="0">
                <a:solidFill>
                  <a:srgbClr val="7030A0"/>
                </a:solidFill>
                <a:ea typeface="ＭＳ Ｐゴシック" pitchFamily="34" charset="-128"/>
              </a:rPr>
              <a:t>show stopper</a:t>
            </a:r>
            <a:r>
              <a:rPr lang="en-US" sz="2000" dirty="0">
                <a:ea typeface="ＭＳ Ｐゴシック" pitchFamily="34" charset="-128"/>
              </a:rPr>
              <a:t>” errors that have the highest likelihood of throwing the software project behind schedule. </a:t>
            </a:r>
          </a:p>
          <a:p>
            <a:r>
              <a:rPr lang="en-US" sz="2000" dirty="0">
                <a:ea typeface="ＭＳ Ｐゴシック" pitchFamily="34" charset="-128"/>
              </a:rPr>
              <a:t>The build is integrated with other builds and the entire product (in its current form is smoke tested daily.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The integration approach may be top down or bottom up.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0658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874021"/>
            <a:ext cx="11296357" cy="399220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Class testing is the equivalent of unit testing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Operations within the class are tested 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The state behavior of the class is examined</a:t>
            </a:r>
            <a:br>
              <a:rPr lang="en-US" sz="2200" dirty="0">
                <a:ea typeface="ＭＳ Ｐゴシック" pitchFamily="34" charset="-128"/>
              </a:rPr>
            </a:br>
            <a:endParaRPr lang="en-US" sz="22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Integration applied three different strategies 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Thread-based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respond one input or event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Use-based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respond to one use case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Cluster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demonstrate one collaboration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2051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Higher  order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874021"/>
            <a:ext cx="11296357" cy="460629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System testing:  </a:t>
            </a:r>
            <a:r>
              <a:rPr lang="en-US" sz="2000" dirty="0">
                <a:ea typeface="ＭＳ Ｐゴシック" pitchFamily="34" charset="-128"/>
              </a:rPr>
              <a:t>focus is on system integration (e.g. hardware integration, OS compatibility)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Alpha/Beta testing:  </a:t>
            </a:r>
            <a:r>
              <a:rPr lang="en-US" dirty="0"/>
              <a:t> </a:t>
            </a:r>
            <a:r>
              <a:rPr lang="en-US" sz="2000" b="1" dirty="0"/>
              <a:t>Alpha testing</a:t>
            </a:r>
            <a:r>
              <a:rPr lang="en-US" sz="2000" dirty="0"/>
              <a:t> is simulated or actual operational </a:t>
            </a:r>
            <a:r>
              <a:rPr lang="en-US" sz="2000" b="1" dirty="0"/>
              <a:t>testing</a:t>
            </a:r>
            <a:r>
              <a:rPr lang="en-US" sz="2000" dirty="0"/>
              <a:t> by potential users</a:t>
            </a:r>
            <a:br>
              <a:rPr lang="en-US" sz="2000" dirty="0"/>
            </a:br>
            <a:r>
              <a:rPr lang="en-US" sz="2000" dirty="0"/>
              <a:t>or an independent </a:t>
            </a:r>
            <a:r>
              <a:rPr lang="en-US" sz="2000" b="1" dirty="0"/>
              <a:t>test</a:t>
            </a:r>
            <a:r>
              <a:rPr lang="en-US" sz="2000" dirty="0"/>
              <a:t> team at the developers' site. </a:t>
            </a:r>
            <a:r>
              <a:rPr lang="en-US" sz="2000" b="1" dirty="0"/>
              <a:t>Alpha testing </a:t>
            </a:r>
            <a:r>
              <a:rPr lang="en-US" sz="2000" dirty="0"/>
              <a:t>is often employed for off-the-shelf software as a form of internal acceptance </a:t>
            </a:r>
            <a:r>
              <a:rPr lang="en-US" sz="2000" b="1" dirty="0"/>
              <a:t>testing</a:t>
            </a:r>
            <a:r>
              <a:rPr lang="en-US" sz="2000" dirty="0"/>
              <a:t>, before the software goes to </a:t>
            </a:r>
            <a:r>
              <a:rPr lang="en-US" sz="2000" b="1" dirty="0"/>
              <a:t>beta testing </a:t>
            </a:r>
            <a:r>
              <a:rPr lang="en-US" sz="2000" dirty="0"/>
              <a:t>by users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Recovery testing:  </a:t>
            </a:r>
            <a:r>
              <a:rPr lang="en-US" sz="2000" dirty="0">
                <a:ea typeface="ＭＳ Ｐゴシック" pitchFamily="34" charset="-128"/>
              </a:rPr>
              <a:t>forces the software to fail in a variety of ways and verifies that recovery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is properly performed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Security testing:  </a:t>
            </a:r>
            <a:r>
              <a:rPr lang="en-US" sz="2000" dirty="0">
                <a:ea typeface="ＭＳ Ｐゴシック" pitchFamily="34" charset="-128"/>
              </a:rPr>
              <a:t>verifies that protection mechanisms built into a system will, in fact, protect it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from improper penetration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Stress testing:  </a:t>
            </a:r>
            <a:r>
              <a:rPr lang="en-US" sz="2000" dirty="0">
                <a:ea typeface="ＭＳ Ｐゴシック" pitchFamily="34" charset="-128"/>
              </a:rPr>
              <a:t>executes a system in a manner that demands resources in abnormal quantity,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frequency, or volume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Performance Testing:   </a:t>
            </a:r>
            <a:r>
              <a:rPr lang="en-US" sz="2000" dirty="0">
                <a:ea typeface="ＭＳ Ｐゴシック" pitchFamily="34" charset="-128"/>
              </a:rPr>
              <a:t>test the run-time performance of software within the context of an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integrated system (e.g. time required to response a request, compliance with operational constraints)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03318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2039815"/>
            <a:ext cx="11099408" cy="3804394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  In many cases, the non-corresponding data are a symptom of an underlying cause as yet hidden error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  The debugging process attempts to match symptom with cause, thereby leading to error correction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symptom may disappear when another problem is fixed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 combination of non-errors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 system or compiler error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assumptions that everyone believes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165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2039815"/>
            <a:ext cx="11296357" cy="44313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Brute force testing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most common; but least efficient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memory dumps are taken, run-time traces are invoked, and the program is loaded with output statements</a:t>
            </a:r>
            <a:r>
              <a:rPr lang="en-US" sz="2000" b="1" dirty="0">
                <a:ea typeface="ＭＳ Ｐゴシック" pitchFamily="34" charset="-128"/>
              </a:rPr>
              <a:t> (</a:t>
            </a:r>
            <a:r>
              <a:rPr lang="en-US" sz="2000" b="1">
                <a:ea typeface="ＭＳ Ｐゴシック" pitchFamily="34" charset="-128"/>
              </a:rPr>
              <a:t>Dynamic Testing</a:t>
            </a:r>
            <a:r>
              <a:rPr lang="en-US" sz="2000" b="1" dirty="0">
                <a:ea typeface="ＭＳ Ｐゴシック" pitchFamily="34" charset="-128"/>
              </a:rPr>
              <a:t>)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Backtracking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common debugging approach that can be used successfully in small programs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source code is traced backward (manually) until the cause is found</a:t>
            </a:r>
            <a:r>
              <a:rPr lang="en-US" sz="2000" b="1" dirty="0">
                <a:ea typeface="ＭＳ Ｐゴシック" pitchFamily="34" charset="-128"/>
              </a:rPr>
              <a:t> 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Cause elimination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“cause hypothesis” is devised</a:t>
            </a:r>
            <a:endParaRPr lang="en-US" sz="2000" b="1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if initial tests indicate that a particular cause hypothesis shows promise, data are refined in an attempt to isolate the bug (c/a-b where the possibility of a-b is zero)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1675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Basis-path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955410"/>
            <a:ext cx="10874326" cy="4445390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The basis path method enables the test-case designer to derive a logical complexity measure of a procedural design and use this measure as a guide for defining a basis set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of execution paths</a:t>
            </a:r>
          </a:p>
          <a:p>
            <a:r>
              <a:rPr lang="en-US" altLang="en-US" sz="2200" dirty="0"/>
              <a:t>McCabe views a program</a:t>
            </a:r>
            <a:br>
              <a:rPr lang="en-US" altLang="en-US" sz="2200" dirty="0"/>
            </a:br>
            <a:r>
              <a:rPr lang="en-US" altLang="en-US" sz="2200" dirty="0"/>
              <a:t>as a directed graph in which</a:t>
            </a:r>
            <a:br>
              <a:rPr lang="en-US" altLang="en-US" sz="2200" dirty="0"/>
            </a:br>
            <a:r>
              <a:rPr lang="en-US" altLang="en-US" sz="2200" dirty="0"/>
              <a:t>lines of program statements</a:t>
            </a:r>
            <a:br>
              <a:rPr lang="en-US" altLang="en-US" sz="2200" dirty="0"/>
            </a:br>
            <a:r>
              <a:rPr lang="en-US" altLang="en-US" sz="2200" dirty="0"/>
              <a:t>are represented by nodes and</a:t>
            </a:r>
            <a:br>
              <a:rPr lang="en-US" altLang="en-US" sz="2200" dirty="0"/>
            </a:br>
            <a:r>
              <a:rPr lang="en-US" altLang="en-US" sz="2200" dirty="0"/>
              <a:t>the flow of control between the</a:t>
            </a:r>
            <a:br>
              <a:rPr lang="en-US" altLang="en-US" sz="2200" dirty="0"/>
            </a:br>
            <a:r>
              <a:rPr lang="en-US" altLang="en-US" sz="2200" dirty="0"/>
              <a:t>statements is represented</a:t>
            </a:r>
            <a:br>
              <a:rPr lang="en-US" altLang="en-US" sz="2200" dirty="0"/>
            </a:br>
            <a:r>
              <a:rPr lang="en-US" altLang="en-US" sz="2200" dirty="0"/>
              <a:t>by the edges</a:t>
            </a:r>
            <a:endParaRPr lang="en-US" sz="2200" dirty="0">
              <a:ea typeface="ＭＳ Ｐゴシック" pitchFamily="34" charset="-128"/>
            </a:endParaRPr>
          </a:p>
          <a:p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6980" y="3286538"/>
            <a:ext cx="7354723" cy="32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722977" y="3071094"/>
            <a:ext cx="1720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ea typeface="ＭＳ Ｐゴシック" pitchFamily="34" charset="-128"/>
              </a:rPr>
              <a:t>Flow Graph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3614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 program 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978" y="1955410"/>
            <a:ext cx="6724357" cy="4698608"/>
          </a:xfrm>
        </p:spPr>
        <p:txBody>
          <a:bodyPr>
            <a:no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1: </a:t>
            </a:r>
            <a:r>
              <a:rPr lang="en-US" sz="2000" dirty="0"/>
              <a:t>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2: </a:t>
            </a:r>
            <a:r>
              <a:rPr lang="en-US" sz="2000" dirty="0"/>
              <a:t>1-2-3-4-5-10-1-11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3: </a:t>
            </a:r>
            <a:r>
              <a:rPr lang="en-US" sz="2000" dirty="0"/>
              <a:t>1-2-3-6-8-9-10-1-11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4: </a:t>
            </a:r>
            <a:r>
              <a:rPr lang="en-US" sz="2000" dirty="0"/>
              <a:t>1-2-3-6-7-9-10-1-11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Note that each new path introduces a new edge.</a:t>
            </a:r>
            <a:br>
              <a:rPr lang="en-US" sz="2000" dirty="0"/>
            </a:br>
            <a:r>
              <a:rPr lang="en-US" sz="2000" dirty="0"/>
              <a:t>The path 1-2-3-4-5-10-1-2-3-6-8-9-10-1-11 is not considered to be an independent path because it is simply a combination of already specified paths and does not traverse any new edges.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How do you know how many paths to look for?</a:t>
            </a:r>
            <a:br>
              <a:rPr lang="en-US" sz="2000" dirty="0"/>
            </a:br>
            <a:r>
              <a:rPr lang="en-US" sz="2000" dirty="0"/>
              <a:t>The computation of </a:t>
            </a:r>
            <a:r>
              <a:rPr lang="en-US" sz="2000" b="1" dirty="0" err="1"/>
              <a:t>cyclomatic</a:t>
            </a:r>
            <a:r>
              <a:rPr lang="en-US" sz="2000" b="1" dirty="0"/>
              <a:t> complexity</a:t>
            </a:r>
            <a:r>
              <a:rPr lang="en-US" sz="2000" dirty="0"/>
              <a:t> provides the answer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329" y="1949450"/>
            <a:ext cx="50244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2458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1" y="2075525"/>
            <a:ext cx="10827637" cy="392603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Testing is the process of exercising a program with the specific intent of finding errors  </a:t>
            </a:r>
            <a:b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 prior to delivery to the end user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Software testability is simply how easily [a computer program] can be tested</a:t>
            </a:r>
            <a:endParaRPr lang="en-US" sz="2200" b="1" dirty="0">
              <a:solidFill>
                <a:srgbClr val="002060"/>
              </a:solidFill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br>
              <a:rPr lang="en-US" sz="2200" b="1" u="sng" dirty="0">
                <a:ea typeface="ＭＳ Ｐゴシック" pitchFamily="34" charset="-128"/>
              </a:rPr>
            </a:br>
            <a:r>
              <a:rPr lang="en-US" sz="2200" b="1" u="sng" dirty="0">
                <a:ea typeface="ＭＳ Ｐゴシック" pitchFamily="34" charset="-128"/>
              </a:rPr>
              <a:t>Testing Shows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Error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Requirements Conformance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Performance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An indication of quality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Cyclomatic</a:t>
            </a:r>
            <a:r>
              <a:rPr lang="en-US" dirty="0">
                <a:ea typeface="ＭＳ Ｐゴシック" pitchFamily="34" charset="-128"/>
              </a:rPr>
              <a:t> 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00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is a software metric that provides a quantitative measure of the logical complexity of a program. Complexity is computed in one of three ways: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ea typeface="ＭＳ Ｐゴシック" pitchFamily="34" charset="-128"/>
              </a:rPr>
              <a:t>The number of independent paths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ea typeface="ＭＳ Ｐゴシック" pitchFamily="34" charset="-128"/>
              </a:rPr>
              <a:t>The number of regions of the flow graph corresponds to the </a:t>
            </a: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complexity.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(in the previous example = 4)</a:t>
            </a:r>
          </a:p>
          <a:p>
            <a:pPr>
              <a:buFont typeface="Helvetica" charset="0"/>
              <a:buAutoNum type="arabicPeriod"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for a flow graph </a:t>
            </a:r>
            <a:r>
              <a:rPr lang="en-US" sz="2000" i="1" dirty="0">
                <a:ea typeface="ＭＳ Ｐゴシック" pitchFamily="34" charset="-128"/>
              </a:rPr>
              <a:t>G </a:t>
            </a:r>
            <a:r>
              <a:rPr lang="en-US" sz="2000" dirty="0">
                <a:ea typeface="ＭＳ Ｐゴシック" pitchFamily="34" charset="-128"/>
              </a:rPr>
              <a:t>is defined as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= </a:t>
            </a:r>
            <a:r>
              <a:rPr lang="en-US" sz="2000" i="1" dirty="0">
                <a:ea typeface="ＭＳ Ｐゴシック" pitchFamily="34" charset="-128"/>
              </a:rPr>
              <a:t>E  -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i="1" dirty="0">
                <a:ea typeface="ＭＳ Ｐゴシック" pitchFamily="34" charset="-128"/>
              </a:rPr>
              <a:t>N +</a:t>
            </a:r>
            <a:r>
              <a:rPr lang="en-US" sz="2000" dirty="0">
                <a:ea typeface="ＭＳ Ｐゴシック" pitchFamily="34" charset="-128"/>
              </a:rPr>
              <a:t> 2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(in the previous example 11 -9 + 2 =  4)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where </a:t>
            </a:r>
            <a:r>
              <a:rPr lang="en-US" sz="2000" i="1" dirty="0">
                <a:ea typeface="ＭＳ Ｐゴシック" pitchFamily="34" charset="-128"/>
              </a:rPr>
              <a:t>E </a:t>
            </a:r>
            <a:r>
              <a:rPr lang="en-US" sz="2000" dirty="0">
                <a:ea typeface="ＭＳ Ｐゴシック" pitchFamily="34" charset="-128"/>
              </a:rPr>
              <a:t>is the number of flow graph edges and </a:t>
            </a:r>
            <a:r>
              <a:rPr lang="en-US" sz="2000" i="1" dirty="0">
                <a:ea typeface="ＭＳ Ｐゴシック" pitchFamily="34" charset="-128"/>
              </a:rPr>
              <a:t>N </a:t>
            </a:r>
            <a:r>
              <a:rPr lang="en-US" sz="2000" dirty="0">
                <a:ea typeface="ＭＳ Ｐゴシック" pitchFamily="34" charset="-128"/>
              </a:rPr>
              <a:t>is the number of flow graph nodes.</a:t>
            </a:r>
          </a:p>
          <a:p>
            <a:pPr>
              <a:buFont typeface="Helvetica" charset="0"/>
              <a:buAutoNum type="arabicPeriod"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for a flow graph </a:t>
            </a:r>
            <a:r>
              <a:rPr lang="en-US" sz="2000" i="1" dirty="0">
                <a:ea typeface="ＭＳ Ｐゴシック" pitchFamily="34" charset="-128"/>
              </a:rPr>
              <a:t>G </a:t>
            </a:r>
            <a:r>
              <a:rPr lang="en-US" sz="2000" dirty="0">
                <a:ea typeface="ＭＳ Ｐゴシック" pitchFamily="34" charset="-128"/>
              </a:rPr>
              <a:t>is also defined as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=  </a:t>
            </a:r>
            <a:r>
              <a:rPr lang="en-US" sz="2000" i="1" dirty="0">
                <a:ea typeface="ＭＳ Ｐゴシック" pitchFamily="34" charset="-128"/>
              </a:rPr>
              <a:t>P </a:t>
            </a:r>
            <a:r>
              <a:rPr lang="en-US" sz="2000" dirty="0">
                <a:ea typeface="ＭＳ Ｐゴシック" pitchFamily="34" charset="-128"/>
              </a:rPr>
              <a:t>+ 1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(in the previous example 3 + 1 = 4)   [condition: 1; 2,3; 6]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where </a:t>
            </a:r>
            <a:r>
              <a:rPr lang="en-US" sz="2000" i="1" dirty="0">
                <a:ea typeface="ＭＳ Ｐゴシック" pitchFamily="34" charset="-128"/>
              </a:rPr>
              <a:t>P </a:t>
            </a:r>
            <a:r>
              <a:rPr lang="en-US" sz="2000" dirty="0">
                <a:ea typeface="ＭＳ Ｐゴシック" pitchFamily="34" charset="-128"/>
              </a:rPr>
              <a:t>is the number of predicate nodes (containing a condition)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contained in the flow graph </a:t>
            </a:r>
            <a:r>
              <a:rPr lang="en-US" sz="2000" i="1" dirty="0">
                <a:ea typeface="ＭＳ Ｐゴシック" pitchFamily="34" charset="-128"/>
              </a:rPr>
              <a:t>G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6944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White-box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3" y="2124221"/>
            <a:ext cx="10874326" cy="27994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>
                <a:ea typeface="ＭＳ Ｐゴシック" pitchFamily="34" charset="-128"/>
              </a:rPr>
              <a:t>Using white-box testing methods, you can derive test cases that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guarantee that all independent paths within a module have been exercised at least once,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all logical decisions on their true and false sides,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execute all loops at their boundaries and within their operational bounds, and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internal data structures to ensure their validity.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9820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Black-box 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00172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Focuses on the functional requirements of the software</a:t>
            </a:r>
          </a:p>
          <a:p>
            <a:r>
              <a:rPr lang="en-US" sz="2200" dirty="0">
                <a:ea typeface="ＭＳ Ｐゴシック" pitchFamily="34" charset="-128"/>
              </a:rPr>
              <a:t>Black-box testing attempts to find errors in the following categories: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incorrect or missing functions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interface errors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errors in external database access (accessibility)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behavior or performance errors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initialization and termination errors</a:t>
            </a:r>
          </a:p>
          <a:p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34884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 tests  the 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0"/>
            <a:ext cx="11110971" cy="329011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Developer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Understands the system but, will test "gently“ and, is driven by "delivery“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Experiencing the software operation (known to the developer)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</a:b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Independent tester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Must learn about the system, but, will attempt to break it and, is driven by “quality”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Exploring the software operation (unknown to the tester)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195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37" y="2156531"/>
            <a:ext cx="11110971" cy="35525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i="1" dirty="0">
                <a:solidFill>
                  <a:srgbClr val="C00000"/>
                </a:solidFill>
                <a:ea typeface="ＭＳ Ｐゴシック" pitchFamily="34" charset="-128"/>
              </a:rPr>
              <a:t>Validation </a:t>
            </a:r>
            <a:r>
              <a:rPr lang="en-US" sz="2200" dirty="0">
                <a:ea typeface="ＭＳ Ｐゴシック" pitchFamily="34" charset="-128"/>
              </a:rPr>
              <a:t>refers to a different set of tasks that ensure that the software that has been built is traceable to customer requirements. </a:t>
            </a:r>
          </a:p>
          <a:p>
            <a:pPr>
              <a:buFont typeface="Wingdings" pitchFamily="2" charset="2"/>
              <a:buChar char="q"/>
            </a:pPr>
            <a:r>
              <a:rPr lang="en-US" sz="2200" i="1" dirty="0">
                <a:solidFill>
                  <a:srgbClr val="C00000"/>
                </a:solidFill>
                <a:ea typeface="ＭＳ Ｐゴシック" pitchFamily="34" charset="-128"/>
              </a:rPr>
              <a:t>Verification</a:t>
            </a:r>
            <a:r>
              <a:rPr lang="en-US" sz="2200" i="1" dirty="0">
                <a:solidFill>
                  <a:schemeClr val="folHlink"/>
                </a:solidFill>
                <a:ea typeface="ＭＳ Ｐゴシック" pitchFamily="34" charset="-128"/>
              </a:rPr>
              <a:t> </a:t>
            </a:r>
            <a:r>
              <a:rPr lang="en-US" sz="2200" dirty="0">
                <a:ea typeface="ＭＳ Ｐゴシック" pitchFamily="34" charset="-128"/>
              </a:rPr>
              <a:t>refers to the set of tasks that ensure that software correctly implements a specific function/process.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Boehm states this another way:</a:t>
            </a:r>
          </a:p>
          <a:p>
            <a:pPr lvl="1"/>
            <a:r>
              <a:rPr lang="en-US" sz="2200" i="1" dirty="0">
                <a:ea typeface="ＭＳ Ｐゴシック" pitchFamily="34" charset="-128"/>
              </a:rPr>
              <a:t>Validation: </a:t>
            </a:r>
            <a:r>
              <a:rPr lang="en-US" sz="2200" dirty="0">
                <a:ea typeface="ＭＳ Ｐゴシック" pitchFamily="34" charset="-128"/>
              </a:rPr>
              <a:t>"Are we building the right product?“</a:t>
            </a:r>
          </a:p>
          <a:p>
            <a:pPr lvl="1"/>
            <a:r>
              <a:rPr lang="en-US" sz="2200" i="1" dirty="0">
                <a:ea typeface="ＭＳ Ｐゴシック" pitchFamily="34" charset="-128"/>
              </a:rPr>
              <a:t>Verification: </a:t>
            </a:r>
            <a:r>
              <a:rPr lang="en-US" sz="2200" dirty="0">
                <a:ea typeface="ＭＳ Ｐゴシック" pitchFamily="34" charset="-128"/>
              </a:rPr>
              <a:t>"Are we building the product right?"</a:t>
            </a:r>
          </a:p>
          <a:p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2148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 strategy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2" y="2131454"/>
            <a:ext cx="8569817" cy="429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3585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1"/>
            <a:ext cx="11110971" cy="39904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We begin by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‘testing-in-the-small’ </a:t>
            </a:r>
            <a:r>
              <a:rPr lang="en-US" sz="2200" dirty="0">
                <a:ea typeface="ＭＳ Ｐゴシック" pitchFamily="34" charset="-128"/>
              </a:rPr>
              <a:t>and move toward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‘testing-in-the-large’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For conventional software 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The module (component) is our initial focus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Integration of modules follows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For OO software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Our focus when “testing in the small” changes from an individual module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(the conventional view) to an OO class that encompasses attributes and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operations and implies communication and collaboration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6630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Strategic 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0"/>
            <a:ext cx="11110971" cy="4260675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Specify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product requirements in a quantifiable </a:t>
            </a:r>
            <a:r>
              <a:rPr lang="en-US" sz="2200" dirty="0">
                <a:ea typeface="ＭＳ Ｐゴシック" pitchFamily="34" charset="-128"/>
              </a:rPr>
              <a:t>manner long before testing commences</a:t>
            </a:r>
          </a:p>
          <a:p>
            <a:r>
              <a:rPr lang="en-US" sz="2200" dirty="0">
                <a:ea typeface="ＭＳ Ｐゴシック" pitchFamily="34" charset="-128"/>
              </a:rPr>
              <a:t>State testing objectives explicitly</a:t>
            </a:r>
          </a:p>
          <a:p>
            <a:r>
              <a:rPr lang="en-US" sz="2200" dirty="0">
                <a:ea typeface="ＭＳ Ｐゴシック" pitchFamily="34" charset="-128"/>
              </a:rPr>
              <a:t>Understand the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users of the software </a:t>
            </a:r>
            <a:r>
              <a:rPr lang="en-US" sz="2200" dirty="0">
                <a:ea typeface="ＭＳ Ｐゴシック" pitchFamily="34" charset="-128"/>
              </a:rPr>
              <a:t>and develop a profile for each user category</a:t>
            </a:r>
          </a:p>
          <a:p>
            <a:r>
              <a:rPr lang="en-US" sz="2200" dirty="0">
                <a:ea typeface="ＭＳ Ｐゴシック" pitchFamily="34" charset="-128"/>
              </a:rPr>
              <a:t>Develop a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testing plan that emphasizes “rapid cycle testing</a:t>
            </a:r>
            <a:r>
              <a:rPr lang="en-US" sz="2200" dirty="0">
                <a:ea typeface="ＭＳ Ｐゴシック" pitchFamily="34" charset="-128"/>
              </a:rPr>
              <a:t>”</a:t>
            </a:r>
          </a:p>
          <a:p>
            <a:r>
              <a:rPr lang="en-US" sz="2200" dirty="0">
                <a:ea typeface="ＭＳ Ｐゴシック" pitchFamily="34" charset="-128"/>
              </a:rPr>
              <a:t>Build “robust” software that is designed to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 itself </a:t>
            </a:r>
          </a:p>
          <a:p>
            <a:r>
              <a:rPr lang="en-US" sz="2200" dirty="0">
                <a:ea typeface="ＭＳ Ｐゴシック" pitchFamily="34" charset="-128"/>
              </a:rPr>
              <a:t>Use effective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technical reviews as a filter prior to testing</a:t>
            </a:r>
            <a:r>
              <a:rPr lang="en-US" sz="2200" dirty="0">
                <a:ea typeface="ＭＳ Ｐゴシック" pitchFamily="34" charset="-128"/>
              </a:rPr>
              <a:t>; many errors will be eliminated before testing begins</a:t>
            </a:r>
          </a:p>
          <a:p>
            <a:r>
              <a:rPr lang="en-US" sz="2200" dirty="0">
                <a:ea typeface="ＭＳ Ｐゴシック" pitchFamily="34" charset="-128"/>
              </a:rPr>
              <a:t>Conduct technical reviews to assess the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 strategy and test cases </a:t>
            </a:r>
            <a:r>
              <a:rPr lang="en-US" sz="2200" dirty="0">
                <a:ea typeface="ＭＳ Ｐゴシック" pitchFamily="34" charset="-128"/>
              </a:rPr>
              <a:t>themselves</a:t>
            </a:r>
          </a:p>
          <a:p>
            <a:r>
              <a:rPr lang="en-US" sz="2200" dirty="0">
                <a:ea typeface="ＭＳ Ｐゴシック" pitchFamily="34" charset="-128"/>
              </a:rPr>
              <a:t>Develop a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continuous improvement </a:t>
            </a:r>
            <a:r>
              <a:rPr lang="en-US" sz="2200" dirty="0">
                <a:ea typeface="ＭＳ Ｐゴシック" pitchFamily="34" charset="-128"/>
              </a:rPr>
              <a:t>approach for the testing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5725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 testing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3" y="2608453"/>
            <a:ext cx="37338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25" y="2391157"/>
            <a:ext cx="4816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65497" y="5658827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Stub:  </a:t>
            </a:r>
            <a:r>
              <a:rPr lang="en-US" dirty="0">
                <a:latin typeface="+mj-lt"/>
              </a:rPr>
              <a:t>it is the behavior of the lower-level modules that are under development and not yet integrated to other modules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00960-78DD-4A65-8480-7B26025439D4}"/>
              </a:ext>
            </a:extLst>
          </p:cNvPr>
          <p:cNvSpPr/>
          <p:nvPr/>
        </p:nvSpPr>
        <p:spPr>
          <a:xfrm>
            <a:off x="578311" y="1900567"/>
            <a:ext cx="11226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Tests a small software unit at a time, which is typically performed by the individual programmer who implemented the unit prior to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93381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 testing 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14" y="1913302"/>
            <a:ext cx="11110971" cy="1430389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System integration testing (SIT) is a systematic technique for assembling a software system while conducting tests to uncover errors associated with interfacing the modules</a:t>
            </a:r>
            <a:endParaRPr lang="en-US" b="1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the “big bang” approach:  </a:t>
            </a:r>
            <a:r>
              <a:rPr lang="en-US" sz="2000" dirty="0">
                <a:ea typeface="ＭＳ Ｐゴシック" pitchFamily="34" charset="-128"/>
              </a:rPr>
              <a:t>Big Bang Integration Testing is an integration testing strategy where all units are linked at once, resulting in a complete system.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 descr="Big Bang testing in Tes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99" y="3540033"/>
            <a:ext cx="7232202" cy="31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173394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8EFC52BA4E94B8E156C869E568B45" ma:contentTypeVersion="3" ma:contentTypeDescription="Create a new document." ma:contentTypeScope="" ma:versionID="6721fd189f732b8dd98eafb80c69a8a5">
  <xsd:schema xmlns:xsd="http://www.w3.org/2001/XMLSchema" xmlns:xs="http://www.w3.org/2001/XMLSchema" xmlns:p="http://schemas.microsoft.com/office/2006/metadata/properties" xmlns:ns2="87df62d9-d383-4de7-8344-c58f65377c98" targetNamespace="http://schemas.microsoft.com/office/2006/metadata/properties" ma:root="true" ma:fieldsID="d8ecbf8e7c350b17f8e65ca7f00e4f66" ns2:_="">
    <xsd:import namespace="87df62d9-d383-4de7-8344-c58f65377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f62d9-d383-4de7-8344-c58f6537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85BA4A-00D8-40AA-8A6F-F7180E5ADC64}"/>
</file>

<file path=customXml/itemProps2.xml><?xml version="1.0" encoding="utf-8"?>
<ds:datastoreItem xmlns:ds="http://schemas.openxmlformats.org/officeDocument/2006/customXml" ds:itemID="{6C110884-E660-4708-A988-2F4A227381B7}"/>
</file>

<file path=customXml/itemProps3.xml><?xml version="1.0" encoding="utf-8"?>
<ds:datastoreItem xmlns:ds="http://schemas.openxmlformats.org/officeDocument/2006/customXml" ds:itemID="{B1A1A07B-20DA-431E-84D5-AB0C1E325718}"/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1799</Words>
  <Application>Microsoft Office PowerPoint</Application>
  <PresentationFormat>Widescreen</PresentationFormat>
  <Paragraphs>183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Gill Sans MT</vt:lpstr>
      <vt:lpstr>Helvetica</vt:lpstr>
      <vt:lpstr>Wingdings</vt:lpstr>
      <vt:lpstr>Wingdings 2</vt:lpstr>
      <vt:lpstr>Dividend</vt:lpstr>
      <vt:lpstr>PowerPoint Presentation</vt:lpstr>
      <vt:lpstr>Software  testing</vt:lpstr>
      <vt:lpstr>Who  tests  the  software?</vt:lpstr>
      <vt:lpstr>V &amp; V</vt:lpstr>
      <vt:lpstr>Testing  strategy</vt:lpstr>
      <vt:lpstr>Testing Strategy</vt:lpstr>
      <vt:lpstr>Testing Strategic  issues</vt:lpstr>
      <vt:lpstr>Unit  testing</vt:lpstr>
      <vt:lpstr>Integration  testing  strategies</vt:lpstr>
      <vt:lpstr>Top-down  Integration</vt:lpstr>
      <vt:lpstr>Bottom-up  Integration</vt:lpstr>
      <vt:lpstr>Regression  testing</vt:lpstr>
      <vt:lpstr>smoke  testing</vt:lpstr>
      <vt:lpstr>Object-oriented  testing</vt:lpstr>
      <vt:lpstr>Higher  order  testing</vt:lpstr>
      <vt:lpstr>Debugging</vt:lpstr>
      <vt:lpstr>Debugging  techniques</vt:lpstr>
      <vt:lpstr>Basis-path  testing</vt:lpstr>
      <vt:lpstr>Independent  program  paths</vt:lpstr>
      <vt:lpstr>Cyclomatic complexity</vt:lpstr>
      <vt:lpstr>White-box  testing</vt:lpstr>
      <vt:lpstr>Black-box 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Ch.10 - Software Testing</dc:title>
  <dc:subject>Software Engineering</dc:subject>
  <dc:creator>M. Mahmudul Hasan</dc:creator>
  <cp:lastModifiedBy>Tonny Shekha Kar</cp:lastModifiedBy>
  <cp:revision>20</cp:revision>
  <dcterms:created xsi:type="dcterms:W3CDTF">2019-05-13T08:37:20Z</dcterms:created>
  <dcterms:modified xsi:type="dcterms:W3CDTF">2023-11-15T03:49:14Z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0x010100D648EFC52BA4E94B8E156C869E568B45</vt:lpwstr>
  </property>
</Properties>
</file>