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28"/>
  </p:notesMasterIdLst>
  <p:sldIdLst>
    <p:sldId id="256" r:id="rId5"/>
    <p:sldId id="306" r:id="rId6"/>
    <p:sldId id="307" r:id="rId7"/>
    <p:sldId id="312" r:id="rId8"/>
    <p:sldId id="322" r:id="rId9"/>
    <p:sldId id="323" r:id="rId10"/>
    <p:sldId id="313" r:id="rId11"/>
    <p:sldId id="314" r:id="rId12"/>
    <p:sldId id="315" r:id="rId13"/>
    <p:sldId id="316" r:id="rId14"/>
    <p:sldId id="317" r:id="rId15"/>
    <p:sldId id="318" r:id="rId16"/>
    <p:sldId id="319" r:id="rId17"/>
    <p:sldId id="320" r:id="rId18"/>
    <p:sldId id="321" r:id="rId19"/>
    <p:sldId id="309" r:id="rId20"/>
    <p:sldId id="308" r:id="rId21"/>
    <p:sldId id="324" r:id="rId22"/>
    <p:sldId id="325" r:id="rId23"/>
    <p:sldId id="326" r:id="rId24"/>
    <p:sldId id="327" r:id="rId25"/>
    <p:sldId id="328" r:id="rId26"/>
    <p:sldId id="31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64" d="100"/>
          <a:sy n="64" d="100"/>
        </p:scale>
        <p:origin x="56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15/09/2024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9/15/2024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9/15/2024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9/15/2024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9/15/2024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9/15/2024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9/15/2024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9/15/2024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9/15/2024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9/15/2024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9/15/2024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9/15/2024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engineering</a:t>
            </a:r>
          </a:p>
          <a:p>
            <a:pPr marL="0" indent="0" algn="ctr">
              <a:buFont typeface="Wingdings 2" panose="05020102010507070707" pitchFamily="18" charset="2"/>
              <a:buNone/>
            </a:pPr>
            <a:r>
              <a:rPr lang="en-US" sz="2400" cap="all" dirty="0">
                <a:solidFill>
                  <a:srgbClr val="FFFFFF"/>
                </a:solidFill>
              </a:rPr>
              <a:t>CSC 3114</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11</a:t>
            </a:r>
            <a:br>
              <a:rPr lang="en-US" sz="3000" dirty="0">
                <a:solidFill>
                  <a:srgbClr val="C00000"/>
                </a:solidFill>
              </a:rPr>
            </a:br>
            <a:br>
              <a:rPr lang="en-US" sz="3000" dirty="0">
                <a:solidFill>
                  <a:schemeClr val="tx2"/>
                </a:solidFill>
              </a:rPr>
            </a:br>
            <a:r>
              <a:rPr lang="en-US" sz="3000" dirty="0">
                <a:solidFill>
                  <a:schemeClr val="tx2"/>
                </a:solidFill>
              </a:rPr>
              <a:t>software quality attributes</a:t>
            </a:r>
            <a:endParaRPr lang="en-US" sz="3000" dirty="0">
              <a:solidFill>
                <a:srgbClr val="00206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Tonny Kar</a:t>
            </a:r>
            <a:endParaRPr lang="en-US" sz="2300" cap="none" dirty="0"/>
          </a:p>
        </p:txBody>
      </p:sp>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reliability</a:t>
            </a:r>
          </a:p>
        </p:txBody>
      </p:sp>
      <p:sp>
        <p:nvSpPr>
          <p:cNvPr id="3" name="Content Placeholder 2"/>
          <p:cNvSpPr>
            <a:spLocks noGrp="1"/>
          </p:cNvSpPr>
          <p:nvPr>
            <p:ph idx="1"/>
          </p:nvPr>
        </p:nvSpPr>
        <p:spPr>
          <a:xfrm>
            <a:off x="425003" y="2021983"/>
            <a:ext cx="11110971" cy="4237150"/>
          </a:xfrm>
        </p:spPr>
        <p:txBody>
          <a:bodyPr>
            <a:noAutofit/>
          </a:bodyPr>
          <a:lstStyle/>
          <a:p>
            <a:pPr>
              <a:lnSpc>
                <a:spcPct val="110000"/>
              </a:lnSpc>
            </a:pPr>
            <a:r>
              <a:rPr lang="en-US" altLang="en-US" sz="2000" dirty="0"/>
              <a:t>The probability of the software executing without failure for a specific period of time is known as reliability.</a:t>
            </a:r>
          </a:p>
          <a:p>
            <a:pPr>
              <a:lnSpc>
                <a:spcPct val="110000"/>
              </a:lnSpc>
            </a:pPr>
            <a:r>
              <a:rPr lang="en-US" altLang="en-US" sz="2000" dirty="0"/>
              <a:t>Ways to measure software reliability include the percentage of operations that are completed correctly and the average length of time the system runs before failing.</a:t>
            </a:r>
          </a:p>
          <a:p>
            <a:pPr>
              <a:lnSpc>
                <a:spcPct val="110000"/>
              </a:lnSpc>
            </a:pPr>
            <a:r>
              <a:rPr lang="en-US" altLang="en-US" sz="2000" dirty="0"/>
              <a:t>Establish quantitative reliability requirements based on how severe the impact would be if a failure occurred and whether the cost of maximizing reliability is justifiable.</a:t>
            </a:r>
          </a:p>
          <a:p>
            <a:pPr>
              <a:lnSpc>
                <a:spcPct val="110000"/>
              </a:lnSpc>
            </a:pPr>
            <a:r>
              <a:rPr lang="en-US" altLang="en-US" sz="2000" dirty="0"/>
              <a:t>Systems that require high reliability should also be designed for high testability to make it easier to find defects that could compromise reliability.</a:t>
            </a:r>
          </a:p>
          <a:p>
            <a:pPr>
              <a:lnSpc>
                <a:spcPct val="110000"/>
              </a:lnSpc>
            </a:pPr>
            <a:r>
              <a:rPr lang="en-US" altLang="en-US" sz="2000" dirty="0"/>
              <a:t>Example: </a:t>
            </a:r>
            <a:r>
              <a:rPr lang="en-US" altLang="en-US" sz="2000" i="1" dirty="0"/>
              <a:t>RE-1. </a:t>
            </a:r>
            <a:r>
              <a:rPr lang="en-US" altLang="en-US" sz="2000" i="1" dirty="0">
                <a:solidFill>
                  <a:srgbClr val="C00000"/>
                </a:solidFill>
              </a:rPr>
              <a:t>No more than five experimental runs out of 1000 can be lost because of software failures</a:t>
            </a:r>
            <a:r>
              <a:rPr lang="en-US" altLang="en-US" sz="2000" dirty="0"/>
              <a:t> </a:t>
            </a:r>
            <a:endParaRPr lang="en-US" altLang="en-US" sz="2000" dirty="0">
              <a:solidFill>
                <a:srgbClr val="C00000"/>
              </a:solidFill>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78514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robustness</a:t>
            </a:r>
          </a:p>
        </p:txBody>
      </p:sp>
      <p:sp>
        <p:nvSpPr>
          <p:cNvPr id="3" name="Content Placeholder 2"/>
          <p:cNvSpPr>
            <a:spLocks noGrp="1"/>
          </p:cNvSpPr>
          <p:nvPr>
            <p:ph idx="1"/>
          </p:nvPr>
        </p:nvSpPr>
        <p:spPr>
          <a:xfrm>
            <a:off x="425003" y="2021982"/>
            <a:ext cx="11110971" cy="4417455"/>
          </a:xfrm>
        </p:spPr>
        <p:txBody>
          <a:bodyPr>
            <a:noAutofit/>
          </a:bodyPr>
          <a:lstStyle/>
          <a:p>
            <a:pPr>
              <a:lnSpc>
                <a:spcPct val="110000"/>
              </a:lnSpc>
              <a:buFont typeface="Wingdings" panose="05000000000000000000" pitchFamily="2" charset="2"/>
              <a:buChar char="n"/>
              <a:defRPr/>
            </a:pPr>
            <a:r>
              <a:rPr lang="en-US" altLang="en-US" sz="2200" dirty="0"/>
              <a:t>Robustness is the degree to which a system continues to function properly when confronted with invalid inputs, defects in connected software or hardware components, or unexpected operating conditions</a:t>
            </a:r>
          </a:p>
          <a:p>
            <a:pPr>
              <a:lnSpc>
                <a:spcPct val="110000"/>
              </a:lnSpc>
              <a:buFont typeface="Wingdings" panose="05000000000000000000" pitchFamily="2" charset="2"/>
              <a:buChar char="n"/>
              <a:defRPr/>
            </a:pPr>
            <a:r>
              <a:rPr lang="en-US" altLang="en-US" sz="2200" dirty="0"/>
              <a:t>Robust software recovers gracefully from problem situations and is forgiving of user mistakes </a:t>
            </a:r>
          </a:p>
          <a:p>
            <a:pPr>
              <a:lnSpc>
                <a:spcPct val="110000"/>
              </a:lnSpc>
              <a:buFont typeface="Wingdings" panose="05000000000000000000" pitchFamily="2" charset="2"/>
              <a:buChar char="n"/>
              <a:defRPr/>
            </a:pPr>
            <a:r>
              <a:rPr lang="en-US" altLang="en-US" sz="2200" dirty="0"/>
              <a:t>When eliciting robustness requirements, ask users about error conditions the system might encounter and how the system should react</a:t>
            </a:r>
          </a:p>
          <a:p>
            <a:pPr>
              <a:lnSpc>
                <a:spcPct val="110000"/>
              </a:lnSpc>
              <a:buFont typeface="Wingdings" panose="05000000000000000000" pitchFamily="2" charset="2"/>
              <a:buChar char="n"/>
              <a:defRPr/>
            </a:pPr>
            <a:r>
              <a:rPr lang="en-US" altLang="en-US" sz="2200" dirty="0"/>
              <a:t>Sometimes called </a:t>
            </a:r>
            <a:r>
              <a:rPr lang="en-US" altLang="en-US" sz="2200" i="1" dirty="0"/>
              <a:t>fault tolerance</a:t>
            </a:r>
            <a:endParaRPr lang="en-US" altLang="en-US" sz="2200" dirty="0"/>
          </a:p>
          <a:p>
            <a:pPr>
              <a:lnSpc>
                <a:spcPct val="110000"/>
              </a:lnSpc>
              <a:buFont typeface="Wingdings" panose="05000000000000000000" pitchFamily="2" charset="2"/>
              <a:buChar char="n"/>
              <a:defRPr/>
            </a:pPr>
            <a:r>
              <a:rPr lang="en-US" altLang="en-US" sz="2200" i="1" dirty="0"/>
              <a:t>Example: RO-1.  </a:t>
            </a:r>
            <a:r>
              <a:rPr lang="en-US" altLang="en-US" sz="2200" i="1" dirty="0">
                <a:solidFill>
                  <a:srgbClr val="C00000"/>
                </a:solidFill>
              </a:rPr>
              <a:t>If the editor fails before the user saves the file, the editor shall be able to recover all changes made in the file being edited up to one minute prior to the failure the next time the same user starts the program.</a:t>
            </a:r>
            <a:r>
              <a:rPr lang="en-US" altLang="en-US" sz="22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38589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usability</a:t>
            </a:r>
          </a:p>
        </p:txBody>
      </p:sp>
      <p:sp>
        <p:nvSpPr>
          <p:cNvPr id="3" name="Content Placeholder 2"/>
          <p:cNvSpPr>
            <a:spLocks noGrp="1"/>
          </p:cNvSpPr>
          <p:nvPr>
            <p:ph idx="1"/>
          </p:nvPr>
        </p:nvSpPr>
        <p:spPr>
          <a:xfrm>
            <a:off x="425003" y="2047741"/>
            <a:ext cx="11110971" cy="3721994"/>
          </a:xfrm>
        </p:spPr>
        <p:txBody>
          <a:bodyPr>
            <a:noAutofit/>
          </a:bodyPr>
          <a:lstStyle/>
          <a:p>
            <a:pPr>
              <a:lnSpc>
                <a:spcPct val="110000"/>
              </a:lnSpc>
              <a:buFont typeface="Wingdings" panose="05000000000000000000" pitchFamily="2" charset="2"/>
              <a:buChar char="n"/>
              <a:defRPr/>
            </a:pPr>
            <a:r>
              <a:rPr lang="en-US" altLang="en-US" sz="2200" dirty="0"/>
              <a:t>Usability measures the effort required to prepare input for, operate, and interpret the output of the product</a:t>
            </a:r>
          </a:p>
          <a:p>
            <a:pPr>
              <a:lnSpc>
                <a:spcPct val="110000"/>
              </a:lnSpc>
              <a:buFont typeface="Wingdings" panose="05000000000000000000" pitchFamily="2" charset="2"/>
              <a:buChar char="n"/>
              <a:defRPr/>
            </a:pPr>
            <a:r>
              <a:rPr lang="en-US" altLang="en-US" sz="2200" dirty="0"/>
              <a:t>Also referred to as </a:t>
            </a:r>
            <a:r>
              <a:rPr lang="en-US" altLang="en-US" sz="2200" i="1" dirty="0"/>
              <a:t>ease of use </a:t>
            </a:r>
            <a:r>
              <a:rPr lang="en-US" altLang="en-US" sz="2200" dirty="0"/>
              <a:t>and </a:t>
            </a:r>
            <a:r>
              <a:rPr lang="en-US" altLang="en-US" sz="2200" i="1" dirty="0"/>
              <a:t>human engineering</a:t>
            </a:r>
            <a:r>
              <a:rPr lang="en-US" altLang="en-US" sz="2200" dirty="0"/>
              <a:t>, usability addresses many factors that constitute what users often describe as </a:t>
            </a:r>
            <a:r>
              <a:rPr lang="en-US" altLang="en-US" sz="2200" i="1" dirty="0"/>
              <a:t>user-friendliness</a:t>
            </a:r>
            <a:endParaRPr lang="en-US" altLang="en-US" sz="2200" dirty="0"/>
          </a:p>
          <a:p>
            <a:pPr>
              <a:lnSpc>
                <a:spcPct val="110000"/>
              </a:lnSpc>
              <a:buFont typeface="Wingdings" panose="05000000000000000000" pitchFamily="2" charset="2"/>
              <a:buChar char="n"/>
              <a:defRPr/>
            </a:pPr>
            <a:r>
              <a:rPr lang="en-US" altLang="en-US" sz="2200" dirty="0"/>
              <a:t>Usability also encompasses how easy it is for new or infrequent users to learn to use the product. Ease-of-learning goals can be quantified and measured (e.g. language option)</a:t>
            </a:r>
          </a:p>
          <a:p>
            <a:pPr>
              <a:lnSpc>
                <a:spcPct val="110000"/>
              </a:lnSpc>
              <a:buFont typeface="Wingdings" panose="05000000000000000000" pitchFamily="2" charset="2"/>
              <a:buChar char="n"/>
              <a:defRPr/>
            </a:pPr>
            <a:r>
              <a:rPr lang="en-US" altLang="en-US" sz="2200" i="1" dirty="0"/>
              <a:t>Example: US-1.  </a:t>
            </a:r>
            <a:r>
              <a:rPr lang="en-US" altLang="en-US" sz="2200" i="1" dirty="0">
                <a:solidFill>
                  <a:srgbClr val="C00000"/>
                </a:solidFill>
              </a:rPr>
              <a:t>A trained user shall be able to submit a complete request for a chemical selected from a vendor catalog in an average of four and a maximum of six minutes.</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296623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maintainability</a:t>
            </a:r>
          </a:p>
        </p:txBody>
      </p:sp>
      <p:sp>
        <p:nvSpPr>
          <p:cNvPr id="3" name="Content Placeholder 2"/>
          <p:cNvSpPr>
            <a:spLocks noGrp="1"/>
          </p:cNvSpPr>
          <p:nvPr>
            <p:ph idx="1"/>
          </p:nvPr>
        </p:nvSpPr>
        <p:spPr>
          <a:xfrm>
            <a:off x="425003" y="2047741"/>
            <a:ext cx="11110971" cy="4224270"/>
          </a:xfrm>
        </p:spPr>
        <p:txBody>
          <a:bodyPr>
            <a:noAutofit/>
          </a:bodyPr>
          <a:lstStyle/>
          <a:p>
            <a:r>
              <a:rPr lang="en-US" altLang="en-US" sz="2200" dirty="0"/>
              <a:t>Maintainability indicates how easy it is to correct a defect or modify the software</a:t>
            </a:r>
          </a:p>
          <a:p>
            <a:r>
              <a:rPr lang="en-US" altLang="en-US" sz="2200" dirty="0"/>
              <a:t>Maintainability depends on how easily the software can be understood, changed, and tested</a:t>
            </a:r>
          </a:p>
          <a:p>
            <a:r>
              <a:rPr lang="en-US" altLang="en-US" sz="2200" dirty="0"/>
              <a:t>It is closely related to flexibility and testability</a:t>
            </a:r>
          </a:p>
          <a:p>
            <a:r>
              <a:rPr lang="en-US" altLang="en-US" sz="2200" dirty="0"/>
              <a:t>High maintainability is critical for products that will undergo frequent revision and for products that are being built quickly</a:t>
            </a:r>
          </a:p>
          <a:p>
            <a:r>
              <a:rPr lang="en-US" altLang="en-US" sz="2200" dirty="0"/>
              <a:t>Maintainability can be measured in terms of the average time required to fix a problem and the percentage of fixes that are made correctly</a:t>
            </a:r>
            <a:endParaRPr lang="en-US" altLang="en-US" sz="2200" i="1" dirty="0"/>
          </a:p>
          <a:p>
            <a:r>
              <a:rPr lang="en-US" altLang="en-US" sz="2200" i="1" dirty="0"/>
              <a:t>Example: MA-1.  </a:t>
            </a:r>
            <a:r>
              <a:rPr lang="en-US" altLang="en-US" sz="2200" i="1" dirty="0">
                <a:solidFill>
                  <a:srgbClr val="C00000"/>
                </a:solidFill>
              </a:rPr>
              <a:t>A maintenance programmer shall be able to modify existing reports to conform to revised chemical-reporting regulations from the federal government with 20 labor hours or less of development effort.</a:t>
            </a:r>
            <a:r>
              <a:rPr lang="en-US" altLang="en-US" sz="2200" dirty="0">
                <a:solidFill>
                  <a:srgbClr val="C00000"/>
                </a:solidFill>
              </a:rPr>
              <a:t> </a:t>
            </a:r>
            <a:endParaRPr lang="en-US" altLang="en-US" sz="2200" i="1" dirty="0">
              <a:solidFill>
                <a:srgbClr val="C00000"/>
              </a:solidFill>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223160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reusability</a:t>
            </a:r>
          </a:p>
        </p:txBody>
      </p:sp>
      <p:sp>
        <p:nvSpPr>
          <p:cNvPr id="3" name="Content Placeholder 2"/>
          <p:cNvSpPr>
            <a:spLocks noGrp="1"/>
          </p:cNvSpPr>
          <p:nvPr>
            <p:ph idx="1"/>
          </p:nvPr>
        </p:nvSpPr>
        <p:spPr>
          <a:xfrm>
            <a:off x="425003" y="2047741"/>
            <a:ext cx="11110971" cy="4262908"/>
          </a:xfrm>
        </p:spPr>
        <p:txBody>
          <a:bodyPr>
            <a:noAutofit/>
          </a:bodyPr>
          <a:lstStyle/>
          <a:p>
            <a:pPr>
              <a:lnSpc>
                <a:spcPct val="110000"/>
              </a:lnSpc>
              <a:buFont typeface="Wingdings" panose="05000000000000000000" pitchFamily="2" charset="2"/>
              <a:buChar char="n"/>
              <a:defRPr/>
            </a:pPr>
            <a:r>
              <a:rPr lang="en-US" altLang="en-US" sz="2200" dirty="0"/>
              <a:t>Reusability indicates the relative effort involved to convert a software component for use in other applications</a:t>
            </a:r>
          </a:p>
          <a:p>
            <a:pPr>
              <a:lnSpc>
                <a:spcPct val="110000"/>
              </a:lnSpc>
              <a:buFont typeface="Wingdings" panose="05000000000000000000" pitchFamily="2" charset="2"/>
              <a:buChar char="n"/>
              <a:defRPr/>
            </a:pPr>
            <a:r>
              <a:rPr lang="en-US" altLang="en-US" sz="2200" dirty="0"/>
              <a:t>Developing reusable software costs considerably more than creating a component that you intend to use in just one application</a:t>
            </a:r>
          </a:p>
          <a:p>
            <a:pPr>
              <a:lnSpc>
                <a:spcPct val="110000"/>
              </a:lnSpc>
              <a:buFont typeface="Wingdings" panose="05000000000000000000" pitchFamily="2" charset="2"/>
              <a:buChar char="n"/>
              <a:defRPr/>
            </a:pPr>
            <a:r>
              <a:rPr lang="en-US" altLang="en-US" sz="2200" dirty="0"/>
              <a:t>Reusable software must be modular, well documented, independent of a specific application and operating environment, and somewhat generic in capability</a:t>
            </a:r>
          </a:p>
          <a:p>
            <a:pPr>
              <a:lnSpc>
                <a:spcPct val="110000"/>
              </a:lnSpc>
              <a:buFont typeface="Wingdings" panose="05000000000000000000" pitchFamily="2" charset="2"/>
              <a:buChar char="n"/>
              <a:defRPr/>
            </a:pPr>
            <a:r>
              <a:rPr lang="en-US" altLang="en-US" sz="2200" dirty="0"/>
              <a:t>Reusability goals are difficult to quantify</a:t>
            </a:r>
            <a:endParaRPr lang="en-US" altLang="en-US" sz="2200" i="1" dirty="0"/>
          </a:p>
          <a:p>
            <a:pPr>
              <a:lnSpc>
                <a:spcPct val="110000"/>
              </a:lnSpc>
              <a:buFont typeface="Wingdings" panose="05000000000000000000" pitchFamily="2" charset="2"/>
              <a:buChar char="n"/>
              <a:defRPr/>
            </a:pPr>
            <a:r>
              <a:rPr lang="en-US" altLang="en-US" sz="2200" i="1" dirty="0"/>
              <a:t>Example: RU-1. </a:t>
            </a:r>
            <a:r>
              <a:rPr lang="en-US" altLang="en-US" sz="2200" i="1" dirty="0">
                <a:solidFill>
                  <a:srgbClr val="C00000"/>
                </a:solidFill>
              </a:rPr>
              <a:t>The chemical structure input functions shall be designed to be reusable at the object code level in other applications that use the international standard chemical structure representations.</a:t>
            </a:r>
            <a:r>
              <a:rPr lang="en-US" altLang="en-US" sz="2200" dirty="0">
                <a:solidFill>
                  <a:srgbClr val="C00000"/>
                </a:solidFill>
              </a:rPr>
              <a:t> </a:t>
            </a:r>
            <a:endParaRPr lang="en-US" altLang="en-US" sz="2200" i="1" dirty="0">
              <a:solidFill>
                <a:srgbClr val="C00000"/>
              </a:solidFill>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437607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Testability</a:t>
            </a:r>
          </a:p>
        </p:txBody>
      </p:sp>
      <p:sp>
        <p:nvSpPr>
          <p:cNvPr id="3" name="Content Placeholder 2"/>
          <p:cNvSpPr>
            <a:spLocks noGrp="1"/>
          </p:cNvSpPr>
          <p:nvPr>
            <p:ph idx="1"/>
          </p:nvPr>
        </p:nvSpPr>
        <p:spPr>
          <a:xfrm>
            <a:off x="412125" y="2009105"/>
            <a:ext cx="11110971" cy="3992450"/>
          </a:xfrm>
        </p:spPr>
        <p:txBody>
          <a:bodyPr>
            <a:noAutofit/>
          </a:bodyPr>
          <a:lstStyle/>
          <a:p>
            <a:pPr>
              <a:lnSpc>
                <a:spcPct val="110000"/>
              </a:lnSpc>
              <a:buFont typeface="Wingdings" panose="05000000000000000000" pitchFamily="2" charset="2"/>
              <a:buChar char="n"/>
              <a:defRPr/>
            </a:pPr>
            <a:r>
              <a:rPr lang="en-US" altLang="en-US" sz="2000" dirty="0"/>
              <a:t>Testability refers to the ease with which software components or the integrated product can be tested to look for defects</a:t>
            </a:r>
          </a:p>
          <a:p>
            <a:pPr>
              <a:lnSpc>
                <a:spcPct val="110000"/>
              </a:lnSpc>
              <a:buFont typeface="Wingdings" panose="05000000000000000000" pitchFamily="2" charset="2"/>
              <a:buChar char="n"/>
              <a:defRPr/>
            </a:pPr>
            <a:r>
              <a:rPr lang="en-US" altLang="en-US" sz="2000" dirty="0"/>
              <a:t>Also known as </a:t>
            </a:r>
            <a:r>
              <a:rPr lang="en-US" altLang="en-US" sz="2000" i="1" dirty="0"/>
              <a:t>verifiability</a:t>
            </a:r>
          </a:p>
          <a:p>
            <a:pPr>
              <a:lnSpc>
                <a:spcPct val="110000"/>
              </a:lnSpc>
              <a:buFont typeface="Wingdings" panose="05000000000000000000" pitchFamily="2" charset="2"/>
              <a:buChar char="n"/>
              <a:defRPr/>
            </a:pPr>
            <a:r>
              <a:rPr lang="en-US" altLang="en-US" sz="2000" dirty="0"/>
              <a:t>Designing for testability is critical if the product has complex algorithms and logic, or if it contains indirect (ambiguous) functionality interrelationships</a:t>
            </a:r>
          </a:p>
          <a:p>
            <a:pPr>
              <a:lnSpc>
                <a:spcPct val="110000"/>
              </a:lnSpc>
              <a:buFont typeface="Wingdings" panose="05000000000000000000" pitchFamily="2" charset="2"/>
              <a:buChar char="n"/>
              <a:defRPr/>
            </a:pPr>
            <a:r>
              <a:rPr lang="en-US" altLang="en-US" sz="2000" dirty="0"/>
              <a:t>Testability is also important if the product will be modified often because it will undergo frequent regression testing to determine whether the changes damaged any existing functionality</a:t>
            </a:r>
          </a:p>
          <a:p>
            <a:pPr>
              <a:lnSpc>
                <a:spcPct val="110000"/>
              </a:lnSpc>
              <a:buFont typeface="Wingdings" panose="05000000000000000000" pitchFamily="2" charset="2"/>
              <a:buChar char="n"/>
              <a:defRPr/>
            </a:pPr>
            <a:r>
              <a:rPr lang="en-US" altLang="en-US" sz="2000" dirty="0"/>
              <a:t>Example: </a:t>
            </a:r>
            <a:r>
              <a:rPr lang="en-US" altLang="en-US" sz="2000" i="1" dirty="0"/>
              <a:t>TE-1. </a:t>
            </a:r>
            <a:r>
              <a:rPr lang="en-US" altLang="en-US" sz="2000" i="1" dirty="0">
                <a:solidFill>
                  <a:srgbClr val="C00000"/>
                </a:solidFill>
              </a:rPr>
              <a:t>The maximum </a:t>
            </a:r>
            <a:r>
              <a:rPr lang="en-US" altLang="en-US" sz="2000" i="1" dirty="0" err="1">
                <a:solidFill>
                  <a:srgbClr val="C00000"/>
                </a:solidFill>
              </a:rPr>
              <a:t>cyclomatic</a:t>
            </a:r>
            <a:r>
              <a:rPr lang="en-US" altLang="en-US" sz="2000" i="1" dirty="0">
                <a:solidFill>
                  <a:srgbClr val="C00000"/>
                </a:solidFill>
              </a:rPr>
              <a:t> complexity* of a module shall not exceed 20.</a:t>
            </a:r>
            <a:r>
              <a:rPr lang="en-US" altLang="en-US" sz="2000" dirty="0">
                <a:solidFill>
                  <a:srgbClr val="C00000"/>
                </a:solidFill>
              </a:rPr>
              <a:t> </a:t>
            </a:r>
          </a:p>
          <a:p>
            <a:pPr>
              <a:lnSpc>
                <a:spcPct val="110000"/>
              </a:lnSpc>
              <a:buFont typeface="Wingdings" panose="05000000000000000000" pitchFamily="2" charset="2"/>
              <a:buChar char="n"/>
              <a:defRPr/>
            </a:pPr>
            <a:r>
              <a:rPr lang="en-US" altLang="en-US" sz="2000" i="1" dirty="0"/>
              <a:t>*</a:t>
            </a:r>
            <a:r>
              <a:rPr lang="en-US" altLang="en-US" sz="2000" i="1" dirty="0" err="1"/>
              <a:t>Cyclomatic</a:t>
            </a:r>
            <a:r>
              <a:rPr lang="en-US" altLang="en-US" sz="2000" i="1" dirty="0"/>
              <a:t> complexity</a:t>
            </a:r>
            <a:r>
              <a:rPr lang="en-US" altLang="en-US" sz="2000" dirty="0"/>
              <a:t> is a measure of the number of logic branches in a source code module</a:t>
            </a:r>
            <a:endParaRPr lang="en-US" altLang="en-US" sz="2000" i="1" dirty="0">
              <a:solidFill>
                <a:srgbClr val="C00000"/>
              </a:solidFill>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85590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quality  attributes</a:t>
            </a:r>
          </a:p>
        </p:txBody>
      </p:sp>
      <p:sp>
        <p:nvSpPr>
          <p:cNvPr id="3" name="Content Placeholder 2"/>
          <p:cNvSpPr>
            <a:spLocks noGrp="1"/>
          </p:cNvSpPr>
          <p:nvPr>
            <p:ph idx="1"/>
          </p:nvPr>
        </p:nvSpPr>
        <p:spPr>
          <a:xfrm>
            <a:off x="618186" y="2040257"/>
            <a:ext cx="10956425" cy="3600690"/>
          </a:xfrm>
        </p:spPr>
        <p:txBody>
          <a:bodyPr>
            <a:noAutofit/>
          </a:bodyPr>
          <a:lstStyle/>
          <a:p>
            <a:pPr>
              <a:buNone/>
            </a:pPr>
            <a:endParaRPr lang="en-US" altLang="en-US" sz="2200" b="1" dirty="0"/>
          </a:p>
          <a:p>
            <a:pPr>
              <a:lnSpc>
                <a:spcPct val="120000"/>
              </a:lnSpc>
            </a:pPr>
            <a:r>
              <a:rPr lang="en-US" altLang="en-US" sz="2200" dirty="0"/>
              <a:t>Different parts of the product need different combinations of quality attributes</a:t>
            </a:r>
          </a:p>
          <a:p>
            <a:pPr>
              <a:lnSpc>
                <a:spcPct val="120000"/>
              </a:lnSpc>
            </a:pPr>
            <a:r>
              <a:rPr lang="en-US" altLang="en-US" sz="2200" dirty="0"/>
              <a:t>Efficiency might be critical for certain components, while usability is paramount for others</a:t>
            </a:r>
            <a:endParaRPr lang="en-US" altLang="en-US" sz="2200" b="1" dirty="0"/>
          </a:p>
          <a:p>
            <a:pPr>
              <a:lnSpc>
                <a:spcPct val="120000"/>
              </a:lnSpc>
            </a:pPr>
            <a:r>
              <a:rPr lang="en-US" altLang="en-US" sz="2200" dirty="0"/>
              <a:t>For different types of systems different types of quality attributes might be critical:</a:t>
            </a:r>
          </a:p>
          <a:p>
            <a:r>
              <a:rPr lang="en-US" altLang="en-US" sz="2200" dirty="0">
                <a:solidFill>
                  <a:srgbClr val="C00000"/>
                </a:solidFill>
              </a:rPr>
              <a:t>Embedded systems:  </a:t>
            </a:r>
            <a:r>
              <a:rPr lang="en-US" altLang="en-US" sz="2200" dirty="0"/>
              <a:t>efficiency, reliability, safety, </a:t>
            </a:r>
            <a:r>
              <a:rPr lang="en-US" altLang="en-US" sz="2200" dirty="0" err="1"/>
              <a:t>installability</a:t>
            </a:r>
            <a:r>
              <a:rPr lang="en-US" altLang="en-US" sz="2200" dirty="0"/>
              <a:t>, serviceability</a:t>
            </a:r>
          </a:p>
          <a:p>
            <a:r>
              <a:rPr lang="en-US" altLang="en-US" sz="2200" dirty="0">
                <a:solidFill>
                  <a:srgbClr val="C00000"/>
                </a:solidFill>
              </a:rPr>
              <a:t>Internet and mainframe applications: </a:t>
            </a:r>
            <a:r>
              <a:rPr lang="en-US" altLang="en-US" sz="2200" dirty="0"/>
              <a:t> availability, integrity, maintainability, and scalability</a:t>
            </a:r>
          </a:p>
          <a:p>
            <a:r>
              <a:rPr lang="en-US" altLang="en-US" sz="2200" dirty="0">
                <a:solidFill>
                  <a:srgbClr val="C00000"/>
                </a:solidFill>
              </a:rPr>
              <a:t>Desktop systems:  </a:t>
            </a:r>
            <a:r>
              <a:rPr lang="en-US" altLang="en-US" sz="2200" dirty="0"/>
              <a:t>interoperability and usability</a:t>
            </a:r>
          </a:p>
          <a:p>
            <a:pPr>
              <a:lnSpc>
                <a:spcPct val="110000"/>
              </a:lnSpc>
              <a:buFont typeface="Wingdings" pitchFamily="2" charset="2"/>
              <a:buChar char="§"/>
              <a:defRPr/>
            </a:pPr>
            <a:endParaRPr lang="en-US" altLang="en-US" sz="2400" dirty="0">
              <a:ea typeface="ＭＳ Ｐゴシック" panose="020B0600070205080204"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24806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quality  attributes  to  who?</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6" name="Group 103"/>
          <p:cNvGraphicFramePr>
            <a:graphicFrameLocks noGrp="1"/>
          </p:cNvGraphicFramePr>
          <p:nvPr>
            <p:ph idx="1"/>
          </p:nvPr>
        </p:nvGraphicFramePr>
        <p:xfrm>
          <a:off x="746974" y="2133600"/>
          <a:ext cx="10715222" cy="3871122"/>
        </p:xfrm>
        <a:graphic>
          <a:graphicData uri="http://schemas.openxmlformats.org/drawingml/2006/table">
            <a:tbl>
              <a:tblPr/>
              <a:tblGrid>
                <a:gridCol w="4858696">
                  <a:extLst>
                    <a:ext uri="{9D8B030D-6E8A-4147-A177-3AD203B41FA5}">
                      <a16:colId xmlns:a16="http://schemas.microsoft.com/office/drawing/2014/main" val="20000"/>
                    </a:ext>
                  </a:extLst>
                </a:gridCol>
                <a:gridCol w="5856526">
                  <a:extLst>
                    <a:ext uri="{9D8B030D-6E8A-4147-A177-3AD203B41FA5}">
                      <a16:colId xmlns:a16="http://schemas.microsoft.com/office/drawing/2014/main" val="20001"/>
                    </a:ext>
                  </a:extLst>
                </a:gridCol>
              </a:tblGrid>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mj-lt"/>
                        </a:rPr>
                        <a:t>Important Primarily to Users</a:t>
                      </a:r>
                      <a:endParaRPr kumimoji="0" lang="en-US" sz="2200" b="0" i="0" u="none" strike="noStrike" cap="none" normalizeH="0" baseline="0" dirty="0">
                        <a:ln>
                          <a:noFill/>
                        </a:ln>
                        <a:solidFill>
                          <a:schemeClr val="tx1"/>
                        </a:solidFill>
                        <a:effectLst/>
                        <a:latin typeface="+mj-lt"/>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mj-lt"/>
                        </a:rPr>
                        <a:t>Important Primarily to Developers</a:t>
                      </a:r>
                      <a:endParaRPr kumimoji="0" lang="en-US" sz="2200" b="0" i="0" u="none" strike="noStrike" cap="none" normalizeH="0" baseline="0">
                        <a:ln>
                          <a:noFill/>
                        </a:ln>
                        <a:solidFill>
                          <a:schemeClr val="tx1"/>
                        </a:solidFill>
                        <a:effectLst/>
                        <a:latin typeface="+mj-lt"/>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Availability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Maintainability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Efficiency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Portability </a:t>
                      </a:r>
                      <a:r>
                        <a:rPr kumimoji="0" lang="en-US" sz="2400" b="0" i="0" u="none" strike="noStrike" cap="none" normalizeH="0" baseline="0" dirty="0">
                          <a:ln>
                            <a:noFill/>
                          </a:ln>
                          <a:solidFill>
                            <a:schemeClr val="tx1"/>
                          </a:solidFill>
                          <a:effectLst/>
                          <a:latin typeface="+mn-lt"/>
                        </a:rPr>
                        <a:t>(s/w </a:t>
                      </a:r>
                      <a:r>
                        <a:rPr lang="en-US" altLang="en-US" sz="2400" dirty="0"/>
                        <a:t>runs on multiple platforms)</a:t>
                      </a:r>
                      <a:endParaRPr kumimoji="0" lang="en-US" sz="2200" b="0" i="0" u="none" strike="noStrike" cap="none" normalizeH="0" baseline="0" dirty="0">
                        <a:ln>
                          <a:noFill/>
                        </a:ln>
                        <a:solidFill>
                          <a:schemeClr val="tx1"/>
                        </a:solidFill>
                        <a:effectLst/>
                        <a:latin typeface="+mj-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Flexibility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Reusability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Integrity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Testability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Interoperability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j-lt"/>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Reliability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Robustness</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Usability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060832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trade-offs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915" y="1918952"/>
            <a:ext cx="9775065" cy="4786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92334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trade-offs </a:t>
            </a:r>
          </a:p>
        </p:txBody>
      </p:sp>
      <p:sp>
        <p:nvSpPr>
          <p:cNvPr id="3" name="Content Placeholder 2"/>
          <p:cNvSpPr>
            <a:spLocks noGrp="1"/>
          </p:cNvSpPr>
          <p:nvPr>
            <p:ph idx="1"/>
          </p:nvPr>
        </p:nvSpPr>
        <p:spPr>
          <a:xfrm>
            <a:off x="613954" y="1972494"/>
            <a:ext cx="11025052" cy="4402548"/>
          </a:xfrm>
        </p:spPr>
        <p:txBody>
          <a:bodyPr>
            <a:noAutofit/>
          </a:bodyPr>
          <a:lstStyle/>
          <a:p>
            <a:pPr>
              <a:lnSpc>
                <a:spcPct val="110000"/>
              </a:lnSpc>
              <a:buFont typeface="Wingdings" panose="05000000000000000000" pitchFamily="2" charset="2"/>
              <a:buChar char="n"/>
              <a:defRPr/>
            </a:pPr>
            <a:r>
              <a:rPr lang="en-US" altLang="en-US" sz="2000" dirty="0"/>
              <a:t>A </a:t>
            </a:r>
            <a:r>
              <a:rPr lang="en-US" altLang="en-US" sz="2000" dirty="0">
                <a:solidFill>
                  <a:srgbClr val="C00000"/>
                </a:solidFill>
              </a:rPr>
              <a:t>plus sign </a:t>
            </a:r>
            <a:r>
              <a:rPr lang="en-US" altLang="en-US" sz="2000" dirty="0"/>
              <a:t>in a cell indicates that increasing the attribute in the corresponding row has a positive effect on the attribute in the column</a:t>
            </a:r>
          </a:p>
          <a:p>
            <a:pPr>
              <a:lnSpc>
                <a:spcPct val="110000"/>
              </a:lnSpc>
              <a:buFont typeface="Wingdings" panose="05000000000000000000" pitchFamily="2" charset="2"/>
              <a:buChar char="n"/>
              <a:defRPr/>
            </a:pPr>
            <a:r>
              <a:rPr lang="en-US" altLang="en-US" sz="2000" dirty="0"/>
              <a:t>A </a:t>
            </a:r>
            <a:r>
              <a:rPr lang="en-US" altLang="en-US" sz="2000" dirty="0">
                <a:solidFill>
                  <a:srgbClr val="C00000"/>
                </a:solidFill>
              </a:rPr>
              <a:t>minus sign </a:t>
            </a:r>
            <a:r>
              <a:rPr lang="en-US" altLang="en-US" sz="2000" dirty="0"/>
              <a:t>in a cell means that increasing the attribute in that row adversely affects the attribute in the column</a:t>
            </a:r>
          </a:p>
          <a:p>
            <a:pPr>
              <a:lnSpc>
                <a:spcPct val="110000"/>
              </a:lnSpc>
              <a:buFont typeface="Wingdings" panose="05000000000000000000" pitchFamily="2" charset="2"/>
              <a:buChar char="n"/>
              <a:defRPr/>
            </a:pPr>
            <a:r>
              <a:rPr lang="en-US" altLang="en-US" sz="2000" dirty="0"/>
              <a:t>A </a:t>
            </a:r>
            <a:r>
              <a:rPr lang="en-US" altLang="en-US" sz="2000" dirty="0">
                <a:solidFill>
                  <a:srgbClr val="C00000"/>
                </a:solidFill>
              </a:rPr>
              <a:t>blank cell </a:t>
            </a:r>
            <a:r>
              <a:rPr lang="en-US" altLang="en-US" sz="2000" dirty="0"/>
              <a:t>indicates that the attribute in the row has little impact on the attribute in the column</a:t>
            </a:r>
          </a:p>
          <a:p>
            <a:pPr>
              <a:lnSpc>
                <a:spcPct val="110000"/>
              </a:lnSpc>
              <a:buFont typeface="Wingdings" panose="05000000000000000000" pitchFamily="2" charset="2"/>
              <a:buChar char="n"/>
              <a:defRPr/>
            </a:pPr>
            <a:r>
              <a:rPr lang="en-US" altLang="en-US" sz="2000" dirty="0"/>
              <a:t>Design approaches that increase a software component's portability also make the software more flexible, easier to connect to other software components, easier to reuse, and easier to test</a:t>
            </a:r>
          </a:p>
          <a:p>
            <a:pPr>
              <a:lnSpc>
                <a:spcPct val="110000"/>
              </a:lnSpc>
              <a:buFont typeface="Wingdings" panose="05000000000000000000" pitchFamily="2" charset="2"/>
              <a:buChar char="n"/>
              <a:defRPr/>
            </a:pPr>
            <a:r>
              <a:rPr lang="en-US" altLang="en-US" sz="2000" dirty="0"/>
              <a:t>Systems that optimize ease of use or that are designed to be flexible, reusable, and interoperable with other software or hardware components often incur a performance penalty</a:t>
            </a:r>
          </a:p>
          <a:p>
            <a:pPr>
              <a:lnSpc>
                <a:spcPct val="90000"/>
              </a:lnSpc>
              <a:spcBef>
                <a:spcPts val="300"/>
              </a:spcBef>
            </a:pPr>
            <a:endParaRPr lang="en-US" sz="2000" dirty="0">
              <a:ea typeface="ＭＳ Ｐゴシック"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11308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software  quality  requirements</a:t>
            </a:r>
          </a:p>
        </p:txBody>
      </p:sp>
      <p:sp>
        <p:nvSpPr>
          <p:cNvPr id="3" name="Content Placeholder 2"/>
          <p:cNvSpPr>
            <a:spLocks noGrp="1"/>
          </p:cNvSpPr>
          <p:nvPr>
            <p:ph idx="1"/>
          </p:nvPr>
        </p:nvSpPr>
        <p:spPr>
          <a:xfrm>
            <a:off x="463640" y="2040257"/>
            <a:ext cx="11110971" cy="2673412"/>
          </a:xfrm>
        </p:spPr>
        <p:txBody>
          <a:bodyPr>
            <a:noAutofit/>
          </a:bodyPr>
          <a:lstStyle/>
          <a:p>
            <a:pPr>
              <a:lnSpc>
                <a:spcPct val="110000"/>
              </a:lnSpc>
              <a:buFont typeface="Wingdings" pitchFamily="2" charset="2"/>
              <a:buChar char="§"/>
              <a:defRPr/>
            </a:pPr>
            <a:r>
              <a:rPr lang="en-US" altLang="en-US" sz="2200" dirty="0">
                <a:ea typeface="ＭＳ Ｐゴシック" panose="020B0600070205080204" pitchFamily="34" charset="-128"/>
              </a:rPr>
              <a:t>Software success is more than just delivering the right functionality.</a:t>
            </a:r>
          </a:p>
          <a:p>
            <a:pPr>
              <a:lnSpc>
                <a:spcPct val="110000"/>
              </a:lnSpc>
              <a:buFont typeface="Wingdings" pitchFamily="2" charset="2"/>
              <a:buChar char="§"/>
              <a:defRPr/>
            </a:pPr>
            <a:r>
              <a:rPr lang="en-US" altLang="en-US" sz="2200" dirty="0">
                <a:ea typeface="ＭＳ Ｐゴシック" panose="020B0600070205080204" pitchFamily="34" charset="-128"/>
              </a:rPr>
              <a:t>Characteristics of software that fall into this category include how easy it is to use, how quickly it runs, how often it fails, and how it handles unexpected conditions.</a:t>
            </a:r>
          </a:p>
          <a:p>
            <a:pPr>
              <a:lnSpc>
                <a:spcPct val="110000"/>
              </a:lnSpc>
              <a:buFont typeface="Wingdings" pitchFamily="2" charset="2"/>
              <a:buChar char="§"/>
              <a:defRPr/>
            </a:pPr>
            <a:r>
              <a:rPr lang="en-US" altLang="en-US" sz="2200" dirty="0">
                <a:ea typeface="ＭＳ Ｐゴシック" panose="020B0600070205080204" pitchFamily="34" charset="-128"/>
              </a:rPr>
              <a:t>Such characteristics, collectively known as </a:t>
            </a:r>
            <a:r>
              <a:rPr lang="en-US" altLang="en-US" sz="2200" i="1" dirty="0">
                <a:ea typeface="ＭＳ Ｐゴシック" panose="020B0600070205080204" pitchFamily="34" charset="-128"/>
              </a:rPr>
              <a:t>software quality attributes</a:t>
            </a:r>
            <a:r>
              <a:rPr lang="en-US" altLang="en-US" sz="2200" dirty="0">
                <a:ea typeface="ＭＳ Ｐゴシック" panose="020B0600070205080204" pitchFamily="34" charset="-128"/>
              </a:rPr>
              <a:t> or </a:t>
            </a:r>
            <a:r>
              <a:rPr lang="en-US" altLang="en-US" sz="2200" i="1" dirty="0">
                <a:ea typeface="ＭＳ Ｐゴシック" panose="020B0600070205080204" pitchFamily="34" charset="-128"/>
              </a:rPr>
              <a:t>quality factors</a:t>
            </a:r>
            <a:r>
              <a:rPr lang="en-US" altLang="en-US" sz="2200" dirty="0">
                <a:ea typeface="ＭＳ Ｐゴシック" panose="020B0600070205080204" pitchFamily="34" charset="-128"/>
              </a:rPr>
              <a:t>, are part of the system's nonfunctional (also called non-behavioral) requirements</a:t>
            </a:r>
            <a:r>
              <a:rPr lang="en-US" altLang="en-US" sz="2400" dirty="0">
                <a:ea typeface="ＭＳ Ｐゴシック" panose="020B0600070205080204" pitchFamily="34" charset="-128"/>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619303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matrix</a:t>
            </a:r>
          </a:p>
        </p:txBody>
      </p:sp>
      <p:sp>
        <p:nvSpPr>
          <p:cNvPr id="3" name="Content Placeholder 2"/>
          <p:cNvSpPr>
            <a:spLocks noGrp="1"/>
          </p:cNvSpPr>
          <p:nvPr>
            <p:ph idx="1"/>
          </p:nvPr>
        </p:nvSpPr>
        <p:spPr>
          <a:xfrm>
            <a:off x="613954" y="1972494"/>
            <a:ext cx="11025052" cy="4402548"/>
          </a:xfrm>
        </p:spPr>
        <p:txBody>
          <a:bodyPr>
            <a:noAutofit/>
          </a:bodyPr>
          <a:lstStyle/>
          <a:p>
            <a:pPr>
              <a:spcBef>
                <a:spcPts val="300"/>
              </a:spcBef>
            </a:pPr>
            <a:r>
              <a:rPr lang="en-US" altLang="en-US" sz="2000" dirty="0"/>
              <a:t>The matrix isn't </a:t>
            </a:r>
            <a:r>
              <a:rPr lang="en-US" altLang="en-US" sz="2000" b="1" dirty="0"/>
              <a:t>symmetrical</a:t>
            </a:r>
            <a:r>
              <a:rPr lang="en-US" altLang="en-US" sz="2000" dirty="0"/>
              <a:t> because the effect that increasing attribute A has on attribute B isn't necessarily the same as the effect that increasing B will have on A</a:t>
            </a:r>
          </a:p>
          <a:p>
            <a:pPr>
              <a:spcBef>
                <a:spcPts val="300"/>
              </a:spcBef>
            </a:pPr>
            <a:r>
              <a:rPr lang="en-US" altLang="en-US" sz="2000" dirty="0"/>
              <a:t>Example shows that designing the system to increase </a:t>
            </a:r>
            <a:r>
              <a:rPr lang="en-US" altLang="en-US" sz="2000" b="1" dirty="0"/>
              <a:t>efficiency</a:t>
            </a:r>
            <a:r>
              <a:rPr lang="en-US" altLang="en-US" sz="2000" dirty="0"/>
              <a:t> doesn't necessarily have any effect on </a:t>
            </a:r>
            <a:r>
              <a:rPr lang="en-US" altLang="en-US" sz="2000" b="1" dirty="0"/>
              <a:t>integrity</a:t>
            </a:r>
            <a:r>
              <a:rPr lang="en-US" altLang="en-US" sz="2000" dirty="0"/>
              <a:t>. However, increasing integrity likely will hurt efficiency because the system must go through more layers of user authentications, encryption, virus scanning, and data </a:t>
            </a:r>
            <a:r>
              <a:rPr lang="en-US" altLang="en-US" sz="2000" dirty="0" err="1"/>
              <a:t>checkpointing</a:t>
            </a:r>
            <a:r>
              <a:rPr lang="en-US" altLang="en-US" sz="2000" dirty="0"/>
              <a:t>.</a:t>
            </a:r>
          </a:p>
          <a:p>
            <a:pPr>
              <a:spcBef>
                <a:spcPts val="300"/>
              </a:spcBef>
            </a:pPr>
            <a:r>
              <a:rPr lang="en-US" altLang="en-US" sz="2000" dirty="0"/>
              <a:t>To reach the optimum balance of product characteristics, you must identify, specify, and prioritize the relevant quality attributes during requirements elicitation</a:t>
            </a:r>
          </a:p>
          <a:p>
            <a:pPr marL="306000" lvl="1">
              <a:spcBef>
                <a:spcPts val="300"/>
              </a:spcBef>
            </a:pPr>
            <a:r>
              <a:rPr lang="en-US" altLang="en-US" sz="2000" dirty="0"/>
              <a:t>Using the matrix will </a:t>
            </a:r>
            <a:r>
              <a:rPr lang="en-US" altLang="en-US" sz="2000" dirty="0">
                <a:solidFill>
                  <a:srgbClr val="7030A0"/>
                </a:solidFill>
              </a:rPr>
              <a:t>avoid making commitments to conflicting goals. </a:t>
            </a:r>
            <a:r>
              <a:rPr lang="en-US" altLang="en-US" sz="2000" dirty="0"/>
              <a:t>For example, Don't expect to maximize usability if the software must run on multiple platforms (portability)</a:t>
            </a:r>
          </a:p>
          <a:p>
            <a:pPr>
              <a:spcBef>
                <a:spcPts val="300"/>
              </a:spcBef>
            </a:pPr>
            <a:r>
              <a:rPr lang="en-US" altLang="en-US" sz="2000" dirty="0"/>
              <a:t>Defining conflicting requirements makes it impossible for the developers to fully satisfy requirements</a:t>
            </a:r>
          </a:p>
          <a:p>
            <a:pPr>
              <a:spcBef>
                <a:spcPts val="300"/>
              </a:spcBef>
            </a:pPr>
            <a:endParaRPr lang="en-US" sz="2000" dirty="0">
              <a:ea typeface="ＭＳ Ｐゴシック"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522995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non-functional  requirements</a:t>
            </a:r>
          </a:p>
        </p:txBody>
      </p:sp>
      <p:sp>
        <p:nvSpPr>
          <p:cNvPr id="3" name="Content Placeholder 2"/>
          <p:cNvSpPr>
            <a:spLocks noGrp="1"/>
          </p:cNvSpPr>
          <p:nvPr>
            <p:ph idx="1"/>
          </p:nvPr>
        </p:nvSpPr>
        <p:spPr>
          <a:xfrm>
            <a:off x="523802" y="1920979"/>
            <a:ext cx="11025052" cy="1916926"/>
          </a:xfrm>
        </p:spPr>
        <p:txBody>
          <a:bodyPr>
            <a:noAutofit/>
          </a:bodyPr>
          <a:lstStyle/>
          <a:p>
            <a:r>
              <a:rPr lang="en-US" altLang="en-US" sz="2000" dirty="0"/>
              <a:t>Although quality attributes are nonfunctional requirements, they can lead to derived functional requirements, design guidelines, or other types of technical information that will produce the desired quality characteristics</a:t>
            </a:r>
          </a:p>
          <a:p>
            <a:pPr>
              <a:spcBef>
                <a:spcPct val="0"/>
              </a:spcBef>
            </a:pPr>
            <a:r>
              <a:rPr lang="en-US" altLang="en-US" sz="2000" i="1" dirty="0"/>
              <a:t>Example:  A medical device with </a:t>
            </a:r>
            <a:r>
              <a:rPr lang="en-US" altLang="en-US" sz="2000" i="1" dirty="0">
                <a:solidFill>
                  <a:srgbClr val="7030A0"/>
                </a:solidFill>
              </a:rPr>
              <a:t>strict availability requirements might include a backup battery power supply </a:t>
            </a:r>
            <a:r>
              <a:rPr lang="en-US" altLang="en-US" sz="2000" i="1" dirty="0"/>
              <a:t>(architecture) and a functional requirement to visibly or audibly indicate that the product is operating on battery power. </a:t>
            </a:r>
            <a:endParaRPr lang="en-US" sz="2000" dirty="0">
              <a:ea typeface="ＭＳ Ｐゴシック"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6" name="Group 94"/>
          <p:cNvGraphicFramePr>
            <a:graphicFrameLocks noGrp="1"/>
          </p:cNvGraphicFramePr>
          <p:nvPr/>
        </p:nvGraphicFramePr>
        <p:xfrm>
          <a:off x="914400" y="3966691"/>
          <a:ext cx="10328855" cy="2720099"/>
        </p:xfrm>
        <a:graphic>
          <a:graphicData uri="http://schemas.openxmlformats.org/drawingml/2006/table">
            <a:tbl>
              <a:tblPr/>
              <a:tblGrid>
                <a:gridCol w="5486400">
                  <a:extLst>
                    <a:ext uri="{9D8B030D-6E8A-4147-A177-3AD203B41FA5}">
                      <a16:colId xmlns:a16="http://schemas.microsoft.com/office/drawing/2014/main" val="20000"/>
                    </a:ext>
                  </a:extLst>
                </a:gridCol>
                <a:gridCol w="4842455">
                  <a:extLst>
                    <a:ext uri="{9D8B030D-6E8A-4147-A177-3AD203B41FA5}">
                      <a16:colId xmlns:a16="http://schemas.microsoft.com/office/drawing/2014/main" val="20001"/>
                    </a:ext>
                  </a:extLst>
                </a:gridCol>
              </a:tblGrid>
              <a:tr h="350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mj-lt"/>
                        </a:rPr>
                        <a:t>Quality Attribute Types</a:t>
                      </a:r>
                      <a:endParaRPr kumimoji="0" lang="en-US" sz="1800" b="0" i="0" u="none" strike="noStrike" cap="none" normalizeH="0" baseline="0" dirty="0">
                        <a:ln>
                          <a:noFill/>
                        </a:ln>
                        <a:solidFill>
                          <a:schemeClr val="tx1"/>
                        </a:solidFill>
                        <a:effectLst/>
                        <a:latin typeface="+mj-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mj-lt"/>
                        </a:rPr>
                        <a:t>Likely Technical Information Category</a:t>
                      </a:r>
                      <a:endParaRPr kumimoji="0" lang="en-US" sz="1800" b="0" i="0" u="none" strike="noStrike" cap="none" normalizeH="0" baseline="0" dirty="0">
                        <a:ln>
                          <a:noFill/>
                        </a:ln>
                        <a:solidFill>
                          <a:schemeClr val="tx1"/>
                        </a:solidFill>
                        <a:effectLst/>
                        <a:latin typeface="+mj-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1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Integrity, interoperability, robustness, usability, safety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Functional requirement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Availability, efficiency, flexibility, performance, reliability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System architecture</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rPr>
                        <a:t>Interoperability, usability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Design constraint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Flexibility, maintainability, portability, reliability, reusability, testability, usability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Design guideline</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Portability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Implementation constraint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894886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McCall’s  Triangle of  Quality</a:t>
            </a:r>
            <a:endParaRPr lang="en-GB" dirty="0"/>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127" y="2020238"/>
            <a:ext cx="10328856" cy="440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689346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90200" y="2063932"/>
            <a:ext cx="10953310" cy="2625634"/>
          </a:xfrm>
        </p:spPr>
        <p:txBody>
          <a:bodyPr>
            <a:normAutofit/>
          </a:bodyPr>
          <a:lstStyle/>
          <a:p>
            <a:pPr>
              <a:defRPr/>
            </a:pPr>
            <a:r>
              <a:rPr lang="en-US" sz="2000" dirty="0">
                <a:ea typeface="ＭＳ Ｐゴシック" pitchFamily="34" charset="-128"/>
              </a:rPr>
              <a:t>R.S. Pressman &amp; Associates, Inc. (2010). </a:t>
            </a:r>
            <a:r>
              <a:rPr lang="en-US" sz="2000" i="1" dirty="0">
                <a:ea typeface="ＭＳ Ｐゴシック" pitchFamily="34" charset="-128"/>
              </a:rPr>
              <a:t>Software Engineering: A Practitioner’s Approach.</a:t>
            </a:r>
          </a:p>
          <a:p>
            <a:pPr>
              <a:defRPr/>
            </a:pPr>
            <a:r>
              <a:rPr lang="en-US" sz="2000" dirty="0"/>
              <a:t>Kelly, J. C., </a:t>
            </a:r>
            <a:r>
              <a:rPr lang="en-US" sz="2000" dirty="0" err="1"/>
              <a:t>Sherif</a:t>
            </a:r>
            <a:r>
              <a:rPr lang="en-US" sz="2000" dirty="0"/>
              <a:t>, J. S., &amp; Hops, J. (1992). An analysis of defect densities found during software inspections. </a:t>
            </a:r>
            <a:r>
              <a:rPr lang="en-US" sz="2000" i="1" dirty="0"/>
              <a:t>Journal of Systems and Software</a:t>
            </a:r>
            <a:r>
              <a:rPr lang="en-US" sz="2000" dirty="0"/>
              <a:t>, </a:t>
            </a:r>
            <a:r>
              <a:rPr lang="en-US" sz="2000" i="1" dirty="0"/>
              <a:t>17</a:t>
            </a:r>
            <a:r>
              <a:rPr lang="en-US" sz="2000" dirty="0"/>
              <a:t>(2), 111-117.</a:t>
            </a:r>
          </a:p>
          <a:p>
            <a:pPr>
              <a:defRPr/>
            </a:pPr>
            <a:r>
              <a:rPr lang="en-US" sz="2000" dirty="0"/>
              <a:t>Bhandari, I., Halliday, M. J., </a:t>
            </a:r>
            <a:r>
              <a:rPr lang="en-US" sz="2000" dirty="0" err="1"/>
              <a:t>Chaar</a:t>
            </a:r>
            <a:r>
              <a:rPr lang="en-US" sz="2000" dirty="0"/>
              <a:t>, J., </a:t>
            </a:r>
            <a:r>
              <a:rPr lang="en-US" sz="2000" dirty="0" err="1"/>
              <a:t>Chillarege</a:t>
            </a:r>
            <a:r>
              <a:rPr lang="en-US" sz="2000" dirty="0"/>
              <a:t>, R., Jones, K., Atkinson, J. S., &amp; </a:t>
            </a:r>
            <a:r>
              <a:rPr lang="en-US" sz="2000" dirty="0" err="1"/>
              <a:t>Yonezawa</a:t>
            </a:r>
            <a:r>
              <a:rPr lang="en-US" sz="2000" dirty="0"/>
              <a:t>, M. (1994).</a:t>
            </a:r>
            <a:br>
              <a:rPr lang="en-US" sz="2000" dirty="0"/>
            </a:br>
            <a:r>
              <a:rPr lang="en-US" sz="2000" dirty="0"/>
              <a:t>In-process improvement through defect data interpretation. </a:t>
            </a:r>
            <a:r>
              <a:rPr lang="en-US" sz="2000" i="1" dirty="0"/>
              <a:t>IBM Systems Journal</a:t>
            </a:r>
            <a:r>
              <a:rPr lang="en-US" sz="2000" dirty="0"/>
              <a:t>, </a:t>
            </a:r>
            <a:r>
              <a:rPr lang="en-US" sz="2000" i="1" dirty="0"/>
              <a:t>33</a:t>
            </a:r>
            <a:r>
              <a:rPr lang="en-US" sz="2000" dirty="0"/>
              <a:t>(1), 182-214.</a:t>
            </a:r>
            <a:endParaRPr lang="en-US" sz="2000" dirty="0">
              <a:ea typeface="ＭＳ Ｐゴシック" pitchFamily="34" charset="-128"/>
            </a:endParaRPr>
          </a:p>
          <a:p>
            <a:pPr>
              <a:defRPr/>
            </a:pPr>
            <a:endParaRPr lang="en-US" altLang="zh-TW" sz="2000" dirty="0">
              <a:solidFill>
                <a:srgbClr val="00B050"/>
              </a:solidFill>
              <a:latin typeface="+mj-lt"/>
              <a:ea typeface="PMingLiU" pitchFamily="18" charset="-120"/>
            </a:endParaRPr>
          </a:p>
        </p:txBody>
      </p:sp>
      <p:sp>
        <p:nvSpPr>
          <p:cNvPr id="6" name="Slide Number Placeholder 3"/>
          <p:cNvSpPr txBox="1">
            <a:spLocks/>
          </p:cNvSpPr>
          <p:nvPr/>
        </p:nvSpPr>
        <p:spPr>
          <a:xfrm>
            <a:off x="11665746" y="587829"/>
            <a:ext cx="425823" cy="122516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 - </a:t>
            </a:r>
            <a:r>
              <a:rPr lang="en-US" sz="1400" b="1" dirty="0">
                <a:solidFill>
                  <a:schemeClr val="accent2"/>
                </a:solidFill>
              </a:rPr>
              <a:t>23</a:t>
            </a:r>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403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software  quality  attributes</a:t>
            </a:r>
          </a:p>
        </p:txBody>
      </p:sp>
      <p:sp>
        <p:nvSpPr>
          <p:cNvPr id="3" name="Content Placeholder 2"/>
          <p:cNvSpPr>
            <a:spLocks noGrp="1"/>
          </p:cNvSpPr>
          <p:nvPr>
            <p:ph idx="1"/>
          </p:nvPr>
        </p:nvSpPr>
        <p:spPr>
          <a:xfrm>
            <a:off x="463640" y="2040256"/>
            <a:ext cx="11110971" cy="4064329"/>
          </a:xfrm>
        </p:spPr>
        <p:txBody>
          <a:bodyPr>
            <a:noAutofit/>
          </a:bodyPr>
          <a:lstStyle/>
          <a:p>
            <a:pPr>
              <a:lnSpc>
                <a:spcPct val="110000"/>
              </a:lnSpc>
              <a:buFont typeface="Wingdings" pitchFamily="2" charset="2"/>
              <a:buChar char="§"/>
              <a:defRPr/>
            </a:pPr>
            <a:r>
              <a:rPr lang="en-US" altLang="en-US" sz="2200" dirty="0">
                <a:ea typeface="ＭＳ Ｐゴシック" panose="020B0600070205080204" pitchFamily="34" charset="-128"/>
              </a:rPr>
              <a:t>Customers generally don't present their quality expectations explicitly.</a:t>
            </a:r>
          </a:p>
          <a:p>
            <a:pPr>
              <a:lnSpc>
                <a:spcPct val="110000"/>
              </a:lnSpc>
              <a:buFont typeface="Wingdings" pitchFamily="2" charset="2"/>
              <a:buChar char="§"/>
              <a:defRPr/>
            </a:pPr>
            <a:r>
              <a:rPr lang="en-US" altLang="en-US" sz="2200" dirty="0">
                <a:ea typeface="ＭＳ Ｐゴシック" panose="020B0600070205080204" pitchFamily="34" charset="-128"/>
              </a:rPr>
              <a:t>The trick is to </a:t>
            </a:r>
            <a:r>
              <a:rPr lang="en-US" altLang="en-US" sz="2200" b="1" dirty="0">
                <a:ea typeface="ＭＳ Ｐゴシック" panose="020B0600070205080204" pitchFamily="34" charset="-128"/>
              </a:rPr>
              <a:t>pin down </a:t>
            </a:r>
            <a:r>
              <a:rPr lang="en-US" altLang="en-US" sz="2200" dirty="0">
                <a:ea typeface="ＭＳ Ｐゴシック" panose="020B0600070205080204" pitchFamily="34" charset="-128"/>
              </a:rPr>
              <a:t>just what the users are thinking when they say the software must be user-friendly, fast, reliable, or robust. </a:t>
            </a:r>
          </a:p>
          <a:p>
            <a:pPr>
              <a:lnSpc>
                <a:spcPct val="110000"/>
              </a:lnSpc>
              <a:buFont typeface="Wingdings" pitchFamily="2" charset="2"/>
              <a:buChar char="§"/>
              <a:defRPr/>
            </a:pPr>
            <a:r>
              <a:rPr lang="en-US" altLang="en-US" sz="2200" dirty="0">
                <a:ea typeface="ＭＳ Ｐゴシック" panose="020B0600070205080204" pitchFamily="34" charset="-128"/>
              </a:rPr>
              <a:t>From a technical perspective, quality attributes drive significant architectural and design decisions. </a:t>
            </a:r>
          </a:p>
          <a:p>
            <a:pPr>
              <a:lnSpc>
                <a:spcPct val="110000"/>
              </a:lnSpc>
              <a:buFont typeface="Wingdings" pitchFamily="2" charset="2"/>
              <a:buChar char="§"/>
              <a:defRPr/>
            </a:pPr>
            <a:r>
              <a:rPr lang="en-US" altLang="en-US" sz="2200" dirty="0">
                <a:ea typeface="ＭＳ Ｐゴシック" panose="020B0600070205080204" pitchFamily="34" charset="-128"/>
              </a:rPr>
              <a:t>It's far more difficult and costly to re-architect a completed system to achieve essential quality goals than to design for them at the beginning.</a:t>
            </a:r>
          </a:p>
          <a:p>
            <a:pPr>
              <a:lnSpc>
                <a:spcPct val="110000"/>
              </a:lnSpc>
              <a:buFont typeface="Wingdings" pitchFamily="2" charset="2"/>
              <a:buChar char="§"/>
              <a:defRPr/>
            </a:pPr>
            <a:endParaRPr lang="en-US" altLang="en-US" sz="2400" dirty="0">
              <a:ea typeface="ＭＳ Ｐゴシック" panose="020B0600070205080204"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09567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availability</a:t>
            </a:r>
          </a:p>
        </p:txBody>
      </p:sp>
      <p:sp>
        <p:nvSpPr>
          <p:cNvPr id="3" name="Content Placeholder 2"/>
          <p:cNvSpPr>
            <a:spLocks noGrp="1"/>
          </p:cNvSpPr>
          <p:nvPr>
            <p:ph idx="1"/>
          </p:nvPr>
        </p:nvSpPr>
        <p:spPr>
          <a:xfrm>
            <a:off x="463640" y="2040256"/>
            <a:ext cx="11110971" cy="4308293"/>
          </a:xfrm>
        </p:spPr>
        <p:txBody>
          <a:bodyPr>
            <a:noAutofit/>
          </a:bodyPr>
          <a:lstStyle/>
          <a:p>
            <a:pPr>
              <a:lnSpc>
                <a:spcPct val="120000"/>
              </a:lnSpc>
            </a:pPr>
            <a:r>
              <a:rPr lang="en-US" altLang="en-US" sz="2000" dirty="0"/>
              <a:t>Availability is a measure of the planned </a:t>
            </a:r>
            <a:r>
              <a:rPr lang="en-US" altLang="en-US" sz="2000" i="1" dirty="0"/>
              <a:t>up time</a:t>
            </a:r>
            <a:r>
              <a:rPr lang="en-US" altLang="en-US" sz="2000" dirty="0"/>
              <a:t> during which the system is actually available for use and fully operational. </a:t>
            </a:r>
            <a:br>
              <a:rPr lang="en-US" altLang="en-US" sz="2000" dirty="0"/>
            </a:br>
            <a:r>
              <a:rPr lang="en-US" altLang="en-US" sz="2000" dirty="0"/>
              <a:t>                                          mean </a:t>
            </a:r>
            <a:r>
              <a:rPr lang="en-US" altLang="en-US" sz="2000"/>
              <a:t>time to </a:t>
            </a:r>
            <a:r>
              <a:rPr lang="en-US" altLang="en-US" sz="2000" dirty="0"/>
              <a:t>failure (MTTF) for the system</a:t>
            </a:r>
            <a:br>
              <a:rPr lang="en-US" altLang="en-US" sz="2000" dirty="0"/>
            </a:br>
            <a:r>
              <a:rPr lang="en-US" altLang="en-US" sz="2000" dirty="0"/>
              <a:t>Availability equals =  -------------------------------------------------------------------------------------------------</a:t>
            </a:r>
            <a:br>
              <a:rPr lang="en-US" altLang="en-US" sz="2000" dirty="0"/>
            </a:br>
            <a:r>
              <a:rPr lang="en-US" altLang="en-US" sz="2000" dirty="0"/>
              <a:t>                                MTTF + mean time to repair (MTTR) the system after a failure is encountered. </a:t>
            </a:r>
          </a:p>
          <a:p>
            <a:pPr>
              <a:lnSpc>
                <a:spcPct val="120000"/>
              </a:lnSpc>
            </a:pPr>
            <a:r>
              <a:rPr lang="en-US" altLang="en-US" sz="2000" dirty="0"/>
              <a:t>Availability requirements become more complex and more important for Web sites or global applications with worldwide users. </a:t>
            </a:r>
          </a:p>
          <a:p>
            <a:pPr>
              <a:lnSpc>
                <a:spcPct val="120000"/>
              </a:lnSpc>
            </a:pPr>
            <a:r>
              <a:rPr lang="en-US" altLang="en-US" sz="2000" dirty="0"/>
              <a:t>Example:  </a:t>
            </a:r>
            <a:r>
              <a:rPr lang="en-US" altLang="en-US" sz="2000" i="1" dirty="0">
                <a:solidFill>
                  <a:srgbClr val="C00000"/>
                </a:solidFill>
              </a:rPr>
              <a:t>AV-1. The system shall be at least 99.5 percent available on weekdays between 6:00 a.m. and midnight local time, and at least 99.95 percent available on weekdays between 4:00 p.m. and 6:00 p.m. </a:t>
            </a:r>
            <a:br>
              <a:rPr lang="en-US" altLang="en-US" sz="2000" i="1" dirty="0">
                <a:solidFill>
                  <a:srgbClr val="C00000"/>
                </a:solidFill>
              </a:rPr>
            </a:br>
            <a:r>
              <a:rPr lang="en-US" altLang="en-US" sz="2000" i="1" dirty="0">
                <a:solidFill>
                  <a:srgbClr val="C00000"/>
                </a:solidFill>
              </a:rPr>
              <a:t>local time.</a:t>
            </a:r>
            <a:r>
              <a:rPr lang="en-US" altLang="en-US" sz="20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80844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performance</a:t>
            </a:r>
          </a:p>
        </p:txBody>
      </p:sp>
      <p:sp>
        <p:nvSpPr>
          <p:cNvPr id="3" name="Content Placeholder 2"/>
          <p:cNvSpPr>
            <a:spLocks noGrp="1"/>
          </p:cNvSpPr>
          <p:nvPr>
            <p:ph idx="1"/>
          </p:nvPr>
        </p:nvSpPr>
        <p:spPr>
          <a:xfrm>
            <a:off x="412124" y="1898588"/>
            <a:ext cx="11110971" cy="4296150"/>
          </a:xfrm>
        </p:spPr>
        <p:txBody>
          <a:bodyPr>
            <a:noAutofit/>
          </a:bodyPr>
          <a:lstStyle/>
          <a:p>
            <a:pPr>
              <a:buFont typeface="Wingdings" pitchFamily="2" charset="2"/>
              <a:buChar char="q"/>
            </a:pPr>
            <a:r>
              <a:rPr lang="en-US" altLang="en-US" sz="2000" dirty="0"/>
              <a:t>Performance requirements define how well or how rapidly the system must perform specific functions. </a:t>
            </a:r>
          </a:p>
          <a:p>
            <a:pPr lvl="1"/>
            <a:r>
              <a:rPr lang="en-US" altLang="en-US" sz="2000" dirty="0"/>
              <a:t>speed (e.g. database response times)</a:t>
            </a:r>
          </a:p>
          <a:p>
            <a:pPr lvl="1"/>
            <a:r>
              <a:rPr lang="en-US" altLang="en-US" sz="2000" dirty="0"/>
              <a:t>throughput (transactions per second)</a:t>
            </a:r>
          </a:p>
          <a:p>
            <a:pPr lvl="1"/>
            <a:r>
              <a:rPr lang="en-US" altLang="en-US" sz="2000" dirty="0"/>
              <a:t>capacity (concurrent usage loads)</a:t>
            </a:r>
          </a:p>
          <a:p>
            <a:pPr lvl="1"/>
            <a:r>
              <a:rPr lang="en-US" altLang="en-US" sz="2000" dirty="0"/>
              <a:t>timing (hard real-time demands)</a:t>
            </a:r>
          </a:p>
          <a:p>
            <a:pPr>
              <a:buFont typeface="Wingdings" pitchFamily="2" charset="2"/>
              <a:buChar char="q"/>
            </a:pPr>
            <a:r>
              <a:rPr lang="en-US" altLang="en-US" sz="2000" dirty="0"/>
              <a:t>Performance requirements should also address how the system's performance will degrade in an overloaded situation, such as when a 911 emergency telephone system is flooded with calls. </a:t>
            </a:r>
          </a:p>
          <a:p>
            <a:pPr lvl="1"/>
            <a:r>
              <a:rPr lang="en-US" altLang="en-US" sz="2000" i="1" dirty="0"/>
              <a:t>PE-1. </a:t>
            </a:r>
            <a:r>
              <a:rPr lang="en-US" altLang="en-US" sz="2000" i="1" dirty="0">
                <a:solidFill>
                  <a:srgbClr val="C00000"/>
                </a:solidFill>
              </a:rPr>
              <a:t>Every Web page shall download in 15 seconds or less over a 50 </a:t>
            </a:r>
            <a:r>
              <a:rPr lang="en-US" altLang="en-US" sz="2000" i="1" dirty="0" err="1">
                <a:solidFill>
                  <a:srgbClr val="C00000"/>
                </a:solidFill>
              </a:rPr>
              <a:t>KBps</a:t>
            </a:r>
            <a:r>
              <a:rPr lang="en-US" altLang="en-US" sz="2000" i="1" dirty="0">
                <a:solidFill>
                  <a:srgbClr val="C00000"/>
                </a:solidFill>
              </a:rPr>
              <a:t> modem connection.</a:t>
            </a:r>
            <a:r>
              <a:rPr lang="en-US" altLang="en-US" sz="2000" dirty="0">
                <a:solidFill>
                  <a:srgbClr val="C00000"/>
                </a:solidFill>
              </a:rPr>
              <a:t> </a:t>
            </a:r>
            <a:endParaRPr lang="en-US" altLang="en-US" sz="2000" i="1" dirty="0">
              <a:solidFill>
                <a:srgbClr val="C00000"/>
              </a:solidFill>
            </a:endParaRPr>
          </a:p>
          <a:p>
            <a:pPr lvl="1"/>
            <a:r>
              <a:rPr lang="en-US" altLang="en-US" sz="2000" i="1" dirty="0"/>
              <a:t>PE-2.  </a:t>
            </a:r>
            <a:r>
              <a:rPr lang="en-US" altLang="en-US" sz="2000" i="1" dirty="0">
                <a:solidFill>
                  <a:srgbClr val="C00000"/>
                </a:solidFill>
              </a:rPr>
              <a:t>Authorization of an ATM withdrawal request shall not take more than 10 seconds.</a:t>
            </a:r>
            <a:r>
              <a:rPr lang="en-US" altLang="en-US" sz="20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94762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efficiency</a:t>
            </a:r>
          </a:p>
        </p:txBody>
      </p:sp>
      <p:sp>
        <p:nvSpPr>
          <p:cNvPr id="3" name="Content Placeholder 2"/>
          <p:cNvSpPr>
            <a:spLocks noGrp="1"/>
          </p:cNvSpPr>
          <p:nvPr>
            <p:ph idx="1"/>
          </p:nvPr>
        </p:nvSpPr>
        <p:spPr>
          <a:xfrm>
            <a:off x="502276" y="1937225"/>
            <a:ext cx="11110971" cy="4721152"/>
          </a:xfrm>
        </p:spPr>
        <p:txBody>
          <a:bodyPr>
            <a:noAutofit/>
          </a:bodyPr>
          <a:lstStyle/>
          <a:p>
            <a:pPr>
              <a:lnSpc>
                <a:spcPct val="80000"/>
              </a:lnSpc>
              <a:buFont typeface="Wingdings" panose="05000000000000000000" pitchFamily="2" charset="2"/>
              <a:buChar char="n"/>
              <a:defRPr/>
            </a:pPr>
            <a:r>
              <a:rPr lang="en-US" altLang="en-US" sz="2000" dirty="0"/>
              <a:t>Efficiency is a measure of how well the system utilizes processor capacity, disk space, memory, or communication bandwidth (Davis 1993). </a:t>
            </a:r>
          </a:p>
          <a:p>
            <a:pPr>
              <a:lnSpc>
                <a:spcPct val="80000"/>
              </a:lnSpc>
              <a:buFont typeface="Wingdings" panose="05000000000000000000" pitchFamily="2" charset="2"/>
              <a:buChar char="n"/>
              <a:defRPr/>
            </a:pPr>
            <a:r>
              <a:rPr lang="en-US" altLang="en-US" sz="2000" dirty="0"/>
              <a:t>Efficiency is related to performance, (response time) another class of nonfunctional requirement</a:t>
            </a:r>
          </a:p>
          <a:p>
            <a:pPr>
              <a:lnSpc>
                <a:spcPct val="80000"/>
              </a:lnSpc>
              <a:buFont typeface="Wingdings" panose="05000000000000000000" pitchFamily="2" charset="2"/>
              <a:buChar char="n"/>
              <a:defRPr/>
            </a:pPr>
            <a:r>
              <a:rPr lang="en-US" altLang="en-US" sz="2000" dirty="0"/>
              <a:t>If a system consumes too much of the available resources, users will encounter degraded performance, a visible indication of inefficiency. </a:t>
            </a:r>
          </a:p>
          <a:p>
            <a:pPr>
              <a:lnSpc>
                <a:spcPct val="80000"/>
              </a:lnSpc>
              <a:buFont typeface="Wingdings" panose="05000000000000000000" pitchFamily="2" charset="2"/>
              <a:buChar char="n"/>
              <a:defRPr/>
            </a:pPr>
            <a:r>
              <a:rPr lang="en-US" altLang="en-US" sz="2000" dirty="0"/>
              <a:t>Poor performance is an irritant to the user who is waiting for a database query to display results. But performance problems can also represent serious risks to safety, such as when a real-time process control system is overloaded. </a:t>
            </a:r>
          </a:p>
          <a:p>
            <a:pPr>
              <a:lnSpc>
                <a:spcPct val="80000"/>
              </a:lnSpc>
              <a:buFont typeface="Wingdings" panose="05000000000000000000" pitchFamily="2" charset="2"/>
              <a:buChar char="n"/>
              <a:defRPr/>
            </a:pPr>
            <a:r>
              <a:rPr lang="en-US" altLang="en-US" sz="2000" dirty="0"/>
              <a:t>Consider </a:t>
            </a:r>
            <a:r>
              <a:rPr lang="en-US" altLang="en-US" sz="2000" b="1" dirty="0"/>
              <a:t>minimum hardware configurations </a:t>
            </a:r>
            <a:r>
              <a:rPr lang="en-US" altLang="en-US" sz="2000" dirty="0"/>
              <a:t>when defining efficiency, capacity, and performance goals. </a:t>
            </a:r>
          </a:p>
          <a:p>
            <a:pPr>
              <a:lnSpc>
                <a:spcPct val="80000"/>
              </a:lnSpc>
              <a:buFont typeface="Wingdings" panose="05000000000000000000" pitchFamily="2" charset="2"/>
              <a:buChar char="n"/>
              <a:defRPr/>
            </a:pPr>
            <a:r>
              <a:rPr lang="en-US" altLang="en-US" sz="2200" i="1" dirty="0"/>
              <a:t>Example: </a:t>
            </a:r>
            <a:r>
              <a:rPr lang="en-US" altLang="en-US" sz="2200" i="1" dirty="0">
                <a:solidFill>
                  <a:srgbClr val="C00000"/>
                </a:solidFill>
              </a:rPr>
              <a:t>EF-1. At least 25 percent of the processor capacity and RAM available to the application shall be unused at the planned peak load conditions.</a:t>
            </a:r>
            <a:r>
              <a:rPr lang="en-US" altLang="en-US" sz="2200" dirty="0">
                <a:solidFill>
                  <a:srgbClr val="C00000"/>
                </a:solidFill>
              </a:rPr>
              <a:t> </a:t>
            </a:r>
          </a:p>
          <a:p>
            <a:pPr>
              <a:lnSpc>
                <a:spcPct val="80000"/>
              </a:lnSpc>
              <a:buFont typeface="Wingdings" panose="05000000000000000000" pitchFamily="2" charset="2"/>
              <a:buChar char="n"/>
              <a:defRPr/>
            </a:pPr>
            <a:r>
              <a:rPr lang="en-US" altLang="en-US" sz="2000" dirty="0"/>
              <a:t>Typical users won't state efficiency requirements in such technical terms. The analyst must ask the questions that will surface user expectations regarding issues such as acceptable performance degradation, demand spikes, and anticipated growth.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33927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flexibility</a:t>
            </a:r>
          </a:p>
        </p:txBody>
      </p:sp>
      <p:sp>
        <p:nvSpPr>
          <p:cNvPr id="3" name="Content Placeholder 2"/>
          <p:cNvSpPr>
            <a:spLocks noGrp="1"/>
          </p:cNvSpPr>
          <p:nvPr>
            <p:ph idx="1"/>
          </p:nvPr>
        </p:nvSpPr>
        <p:spPr>
          <a:xfrm>
            <a:off x="502276" y="1937225"/>
            <a:ext cx="11110971" cy="4721152"/>
          </a:xfrm>
        </p:spPr>
        <p:txBody>
          <a:bodyPr>
            <a:noAutofit/>
          </a:bodyPr>
          <a:lstStyle/>
          <a:p>
            <a:pPr>
              <a:lnSpc>
                <a:spcPct val="120000"/>
              </a:lnSpc>
            </a:pPr>
            <a:r>
              <a:rPr lang="en-US" altLang="en-US" sz="2200" dirty="0"/>
              <a:t>Flexibility measures how easy it is to add new capabilities to the product</a:t>
            </a:r>
          </a:p>
          <a:p>
            <a:pPr>
              <a:lnSpc>
                <a:spcPct val="120000"/>
              </a:lnSpc>
            </a:pPr>
            <a:r>
              <a:rPr lang="en-US" altLang="en-US" sz="2200" dirty="0"/>
              <a:t>Also known as </a:t>
            </a:r>
            <a:r>
              <a:rPr lang="en-US" altLang="en-US" sz="2200" i="1" dirty="0"/>
              <a:t>extensibility, </a:t>
            </a:r>
            <a:r>
              <a:rPr lang="en-US" altLang="en-US" sz="2200" i="1" dirty="0" err="1"/>
              <a:t>augmentability</a:t>
            </a:r>
            <a:r>
              <a:rPr lang="en-US" altLang="en-US" sz="2200" i="1" dirty="0"/>
              <a:t>, </a:t>
            </a:r>
            <a:r>
              <a:rPr lang="en-US" altLang="en-US" sz="2200" i="1" dirty="0" err="1"/>
              <a:t>extendability</a:t>
            </a:r>
            <a:r>
              <a:rPr lang="en-US" altLang="en-US" sz="2200" dirty="0"/>
              <a:t>, and </a:t>
            </a:r>
            <a:r>
              <a:rPr lang="en-US" altLang="en-US" sz="2200" i="1" dirty="0"/>
              <a:t>expandability</a:t>
            </a:r>
          </a:p>
          <a:p>
            <a:pPr>
              <a:lnSpc>
                <a:spcPct val="120000"/>
              </a:lnSpc>
            </a:pPr>
            <a:r>
              <a:rPr lang="en-US" altLang="en-US" sz="2200" dirty="0"/>
              <a:t>If developers anticipate making many enhancements, they can choose design approaches that maximize the software's flexibility.  This attribute is essential for products that are developed in an incremental or iterative fashion through a series of successive releases or by evolutionary prototyping. </a:t>
            </a:r>
          </a:p>
          <a:p>
            <a:pPr>
              <a:lnSpc>
                <a:spcPct val="120000"/>
              </a:lnSpc>
            </a:pPr>
            <a:r>
              <a:rPr lang="en-US" altLang="en-US" sz="2200" i="1" dirty="0"/>
              <a:t>Example: FL-1. </a:t>
            </a:r>
            <a:r>
              <a:rPr lang="en-US" altLang="en-US" sz="2200" i="1" dirty="0">
                <a:solidFill>
                  <a:srgbClr val="C00000"/>
                </a:solidFill>
              </a:rPr>
              <a:t>A maintenance programmer who has at least six months of experience supporting this product shall be able to make a new copy output available to the product, including code modifications and testing, with no more than one hour of labor.</a:t>
            </a:r>
            <a:r>
              <a:rPr lang="en-US" altLang="en-US" sz="2200" dirty="0">
                <a:solidFill>
                  <a:srgbClr val="C00000"/>
                </a:solidFill>
              </a:rPr>
              <a:t> </a:t>
            </a:r>
          </a:p>
          <a:p>
            <a:pPr>
              <a:lnSpc>
                <a:spcPct val="80000"/>
              </a:lnSpc>
              <a:buFont typeface="Wingdings" panose="05000000000000000000" pitchFamily="2" charset="2"/>
              <a:buChar char="n"/>
              <a:defRPr/>
            </a:pPr>
            <a:endParaRPr lang="en-US" altLang="en-US" sz="2200" dirty="0"/>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91723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a:t>
            </a:r>
          </a:p>
        </p:txBody>
      </p:sp>
      <p:sp>
        <p:nvSpPr>
          <p:cNvPr id="3" name="Content Placeholder 2"/>
          <p:cNvSpPr>
            <a:spLocks noGrp="1"/>
          </p:cNvSpPr>
          <p:nvPr>
            <p:ph idx="1"/>
          </p:nvPr>
        </p:nvSpPr>
        <p:spPr>
          <a:xfrm>
            <a:off x="425003" y="1906073"/>
            <a:ext cx="11110971" cy="4700789"/>
          </a:xfrm>
        </p:spPr>
        <p:txBody>
          <a:bodyPr>
            <a:noAutofit/>
          </a:bodyPr>
          <a:lstStyle/>
          <a:p>
            <a:pPr>
              <a:lnSpc>
                <a:spcPct val="120000"/>
              </a:lnSpc>
            </a:pPr>
            <a:r>
              <a:rPr lang="en-US" altLang="en-US" sz="2200" dirty="0"/>
              <a:t>Integrity—which encompasses security, deals with blocking unauthorized access to system functions, preventing information loss, ensuring that the software is protected from virus infection, and protecting the privacy and safety of data entered into the system. Integrity is a major issue with Internet software. </a:t>
            </a:r>
          </a:p>
          <a:p>
            <a:pPr>
              <a:lnSpc>
                <a:spcPct val="120000"/>
              </a:lnSpc>
            </a:pPr>
            <a:r>
              <a:rPr lang="en-US" altLang="en-US" sz="2200" dirty="0"/>
              <a:t>Users of e-commerce systems want their credit card information to be secure</a:t>
            </a:r>
          </a:p>
          <a:p>
            <a:pPr>
              <a:lnSpc>
                <a:spcPct val="120000"/>
              </a:lnSpc>
            </a:pPr>
            <a:r>
              <a:rPr lang="en-US" altLang="en-US" sz="2200" dirty="0"/>
              <a:t>Integrity requirements have no tolerance for error</a:t>
            </a:r>
          </a:p>
          <a:p>
            <a:pPr>
              <a:lnSpc>
                <a:spcPct val="120000"/>
              </a:lnSpc>
            </a:pPr>
            <a:r>
              <a:rPr lang="en-US" altLang="en-US" sz="2200" dirty="0"/>
              <a:t>State integrity requirements in unambiguous terms: user identity verification, user privilege levels, access restrictions, or the precise data that must be protected</a:t>
            </a:r>
          </a:p>
          <a:p>
            <a:pPr lvl="1">
              <a:lnSpc>
                <a:spcPct val="120000"/>
              </a:lnSpc>
            </a:pPr>
            <a:r>
              <a:rPr lang="en-US" altLang="en-US" sz="2200" i="1" dirty="0"/>
              <a:t>Example: IN-1. </a:t>
            </a:r>
            <a:r>
              <a:rPr lang="en-US" altLang="en-US" sz="2200" i="1" dirty="0">
                <a:solidFill>
                  <a:srgbClr val="C00000"/>
                </a:solidFill>
              </a:rPr>
              <a:t>Only users who have Auditor access privileges shall be able to view customer transaction histories.</a:t>
            </a:r>
            <a:r>
              <a:rPr lang="en-US" altLang="en-US" sz="22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41511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interoperability</a:t>
            </a:r>
          </a:p>
        </p:txBody>
      </p:sp>
      <p:sp>
        <p:nvSpPr>
          <p:cNvPr id="3" name="Content Placeholder 2"/>
          <p:cNvSpPr>
            <a:spLocks noGrp="1"/>
          </p:cNvSpPr>
          <p:nvPr>
            <p:ph idx="1"/>
          </p:nvPr>
        </p:nvSpPr>
        <p:spPr>
          <a:xfrm>
            <a:off x="425003" y="2021982"/>
            <a:ext cx="11110971" cy="3593207"/>
          </a:xfrm>
        </p:spPr>
        <p:txBody>
          <a:bodyPr>
            <a:noAutofit/>
          </a:bodyPr>
          <a:lstStyle/>
          <a:p>
            <a:pPr>
              <a:lnSpc>
                <a:spcPct val="120000"/>
              </a:lnSpc>
              <a:buFont typeface="Wingdings" panose="05000000000000000000" pitchFamily="2" charset="2"/>
              <a:buChar char="n"/>
              <a:defRPr/>
            </a:pPr>
            <a:r>
              <a:rPr lang="en-US" altLang="en-US" sz="2200" dirty="0"/>
              <a:t>Interoperability indicates how easily the system can exchange data or services with other systems</a:t>
            </a:r>
          </a:p>
          <a:p>
            <a:pPr>
              <a:lnSpc>
                <a:spcPct val="120000"/>
              </a:lnSpc>
              <a:buFont typeface="Wingdings" panose="05000000000000000000" pitchFamily="2" charset="2"/>
              <a:buChar char="n"/>
              <a:defRPr/>
            </a:pPr>
            <a:r>
              <a:rPr lang="en-US" altLang="en-US" sz="2200" dirty="0"/>
              <a:t>To assess interoperability,  you need to know which other applications the users will employ in conjunction with your product and what data they expect to exchange.</a:t>
            </a:r>
          </a:p>
          <a:p>
            <a:pPr>
              <a:lnSpc>
                <a:spcPct val="120000"/>
              </a:lnSpc>
              <a:buFont typeface="Wingdings" panose="05000000000000000000" pitchFamily="2" charset="2"/>
              <a:buChar char="n"/>
              <a:defRPr/>
            </a:pPr>
            <a:r>
              <a:rPr lang="en-US" altLang="en-US" sz="2200" dirty="0"/>
              <a:t>For example, SIM registration with NID, provide one stop service in supermarket</a:t>
            </a:r>
          </a:p>
          <a:p>
            <a:pPr>
              <a:lnSpc>
                <a:spcPct val="120000"/>
              </a:lnSpc>
              <a:buFont typeface="Wingdings" panose="05000000000000000000" pitchFamily="2" charset="2"/>
              <a:buChar char="n"/>
              <a:defRPr/>
            </a:pPr>
            <a:r>
              <a:rPr lang="en-US" altLang="en-US" sz="2200" i="1" dirty="0"/>
              <a:t>Example: IO-1. </a:t>
            </a:r>
            <a:r>
              <a:rPr lang="en-US" altLang="en-US" sz="2200" i="1" dirty="0">
                <a:solidFill>
                  <a:srgbClr val="C00000"/>
                </a:solidFill>
              </a:rPr>
              <a:t>The Chemical Tracking System shall be able to import any valid chemical structure from the </a:t>
            </a:r>
            <a:r>
              <a:rPr lang="en-US" altLang="en-US" sz="2200" i="1" dirty="0" err="1">
                <a:solidFill>
                  <a:srgbClr val="C00000"/>
                </a:solidFill>
              </a:rPr>
              <a:t>ChemiDraw</a:t>
            </a:r>
            <a:r>
              <a:rPr lang="en-US" altLang="en-US" sz="2200" i="1" dirty="0">
                <a:solidFill>
                  <a:srgbClr val="C00000"/>
                </a:solidFill>
              </a:rPr>
              <a:t> (version 2.3 or earlier) and </a:t>
            </a:r>
            <a:r>
              <a:rPr lang="en-US" altLang="en-US" sz="2200" i="1" dirty="0" err="1">
                <a:solidFill>
                  <a:srgbClr val="C00000"/>
                </a:solidFill>
              </a:rPr>
              <a:t>Chem-Struct</a:t>
            </a:r>
            <a:r>
              <a:rPr lang="en-US" altLang="en-US" sz="2200" i="1" dirty="0">
                <a:solidFill>
                  <a:srgbClr val="C00000"/>
                </a:solidFill>
              </a:rPr>
              <a:t> (version 5 or earlier) tools.</a:t>
            </a:r>
            <a:r>
              <a:rPr lang="en-US" altLang="en-US" sz="22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585266630"/>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648EFC52BA4E94B8E156C869E568B45" ma:contentTypeVersion="3" ma:contentTypeDescription="Create a new document." ma:contentTypeScope="" ma:versionID="6721fd189f732b8dd98eafb80c69a8a5">
  <xsd:schema xmlns:xsd="http://www.w3.org/2001/XMLSchema" xmlns:xs="http://www.w3.org/2001/XMLSchema" xmlns:p="http://schemas.microsoft.com/office/2006/metadata/properties" xmlns:ns2="87df62d9-d383-4de7-8344-c58f65377c98" targetNamespace="http://schemas.microsoft.com/office/2006/metadata/properties" ma:root="true" ma:fieldsID="d8ecbf8e7c350b17f8e65ca7f00e4f66" ns2:_="">
    <xsd:import namespace="87df62d9-d383-4de7-8344-c58f65377c98"/>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df62d9-d383-4de7-8344-c58f65377c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C811FE-D0F0-42EC-9494-73F047BC353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4E0F90D-C586-4936-BC3B-1C31DFDDC1CA}">
  <ds:schemaRefs>
    <ds:schemaRef ds:uri="http://schemas.microsoft.com/sharepoint/v3/contenttype/forms"/>
  </ds:schemaRefs>
</ds:datastoreItem>
</file>

<file path=customXml/itemProps3.xml><?xml version="1.0" encoding="utf-8"?>
<ds:datastoreItem xmlns:ds="http://schemas.openxmlformats.org/officeDocument/2006/customXml" ds:itemID="{039E2B50-6F65-4659-8007-9E3710508E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df62d9-d383-4de7-8344-c58f65377c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57</TotalTime>
  <Words>2283</Words>
  <Application>Microsoft Office PowerPoint</Application>
  <PresentationFormat>Widescreen</PresentationFormat>
  <Paragraphs>193</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ＭＳ Ｐゴシック</vt:lpstr>
      <vt:lpstr>Calibri</vt:lpstr>
      <vt:lpstr>Gill Sans MT</vt:lpstr>
      <vt:lpstr>Wingdings</vt:lpstr>
      <vt:lpstr>Wingdings 2</vt:lpstr>
      <vt:lpstr>Dividend</vt:lpstr>
      <vt:lpstr>PowerPoint Presentation</vt:lpstr>
      <vt:lpstr>Overview  of  software  quality  requirements</vt:lpstr>
      <vt:lpstr>Overview  of  software  quality  attributes</vt:lpstr>
      <vt:lpstr>availability</vt:lpstr>
      <vt:lpstr>performance</vt:lpstr>
      <vt:lpstr>efficiency</vt:lpstr>
      <vt:lpstr>flexibility</vt:lpstr>
      <vt:lpstr>integrity</vt:lpstr>
      <vt:lpstr>interoperability</vt:lpstr>
      <vt:lpstr>reliability</vt:lpstr>
      <vt:lpstr>robustness</vt:lpstr>
      <vt:lpstr>usability</vt:lpstr>
      <vt:lpstr>maintainability</vt:lpstr>
      <vt:lpstr>reusability</vt:lpstr>
      <vt:lpstr>Testability</vt:lpstr>
      <vt:lpstr>quality  attributes</vt:lpstr>
      <vt:lpstr>quality  attributes  to  who?</vt:lpstr>
      <vt:lpstr>Attribute  trade-offs </vt:lpstr>
      <vt:lpstr>Attribute  trade-offs </vt:lpstr>
      <vt:lpstr>attribute  matrix</vt:lpstr>
      <vt:lpstr>Implementing  non-functional  requirements</vt:lpstr>
      <vt:lpstr>McCall’s  Triangle of  Quality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Ch.11 - Software Quality Attributes</dc:title>
  <dc:subject>Software Engineering</dc:subject>
  <dc:creator>M. Mahmudul Hasan</dc:creator>
  <cp:lastModifiedBy>Tonny Shekha Kar</cp:lastModifiedBy>
  <cp:revision>23</cp:revision>
  <dcterms:created xsi:type="dcterms:W3CDTF">2019-05-13T08:37:20Z</dcterms:created>
  <dcterms:modified xsi:type="dcterms:W3CDTF">2024-09-15T03:42:20Z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0x010100D648EFC52BA4E94B8E156C869E568B45</vt:lpwstr>
  </property>
</Properties>
</file>