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8"/>
  </p:notesMasterIdLst>
  <p:sldIdLst>
    <p:sldId id="256" r:id="rId2"/>
    <p:sldId id="258" r:id="rId3"/>
    <p:sldId id="260" r:id="rId4"/>
    <p:sldId id="262" r:id="rId5"/>
    <p:sldId id="259" r:id="rId6"/>
    <p:sldId id="277" r:id="rId7"/>
    <p:sldId id="261" r:id="rId8"/>
    <p:sldId id="264" r:id="rId9"/>
    <p:sldId id="266" r:id="rId10"/>
    <p:sldId id="269" r:id="rId11"/>
    <p:sldId id="272" r:id="rId12"/>
    <p:sldId id="270" r:id="rId13"/>
    <p:sldId id="271" r:id="rId14"/>
    <p:sldId id="278" r:id="rId15"/>
    <p:sldId id="279" r:id="rId16"/>
    <p:sldId id="31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82" d="100"/>
          <a:sy n="82" d="100"/>
        </p:scale>
        <p:origin x="4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04/12/2023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12/4/2023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12/4/2023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12/4/2023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12/4/2023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12/4/2023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engineering</a:t>
            </a:r>
          </a:p>
          <a:p>
            <a:pPr marL="0" indent="0" algn="ctr">
              <a:buFont typeface="Wingdings 2" panose="05020102010507070707" pitchFamily="18" charset="2"/>
              <a:buNone/>
            </a:pPr>
            <a:r>
              <a:rPr lang="en-US" sz="2400" cap="all" dirty="0">
                <a:solidFill>
                  <a:srgbClr val="FFFFFF"/>
                </a:solidFill>
              </a:rPr>
              <a:t>CSC 3114</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16</a:t>
            </a:r>
            <a:br>
              <a:rPr lang="en-US" sz="3000" dirty="0">
                <a:solidFill>
                  <a:srgbClr val="C00000"/>
                </a:solidFill>
              </a:rPr>
            </a:br>
            <a:br>
              <a:rPr lang="en-US" sz="3000" dirty="0">
                <a:solidFill>
                  <a:schemeClr val="tx2"/>
                </a:solidFill>
              </a:rPr>
            </a:br>
            <a:r>
              <a:rPr lang="en-US" sz="3000" dirty="0">
                <a:solidFill>
                  <a:schemeClr val="tx2"/>
                </a:solidFill>
              </a:rPr>
              <a:t>risk management</a:t>
            </a:r>
            <a:endParaRPr lang="en-US" sz="3000" dirty="0">
              <a:solidFill>
                <a:srgbClr val="00206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Tonny kar</a:t>
            </a:r>
            <a:endParaRPr lang="en-US" sz="2300" cap="none" dirty="0"/>
          </a:p>
        </p:txBody>
      </p:sp>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framework for dealing with risk - risk management </a:t>
            </a:r>
          </a:p>
        </p:txBody>
      </p:sp>
      <p:sp>
        <p:nvSpPr>
          <p:cNvPr id="3" name="Content Placeholder 2"/>
          <p:cNvSpPr>
            <a:spLocks noGrp="1"/>
          </p:cNvSpPr>
          <p:nvPr>
            <p:ph idx="1"/>
          </p:nvPr>
        </p:nvSpPr>
        <p:spPr>
          <a:xfrm>
            <a:off x="457200" y="2009504"/>
            <a:ext cx="11226800" cy="2689496"/>
          </a:xfrm>
        </p:spPr>
        <p:txBody>
          <a:bodyPr>
            <a:noAutofit/>
          </a:bodyPr>
          <a:lstStyle/>
          <a:p>
            <a:r>
              <a:rPr lang="en-US" sz="2200" b="1" dirty="0">
                <a:solidFill>
                  <a:srgbClr val="C00000"/>
                </a:solidFill>
              </a:rPr>
              <a:t>Risk identification</a:t>
            </a:r>
            <a:r>
              <a:rPr lang="en-US" sz="2200" dirty="0">
                <a:solidFill>
                  <a:srgbClr val="C00000"/>
                </a:solidFill>
              </a:rPr>
              <a:t> </a:t>
            </a:r>
            <a:r>
              <a:rPr lang="en-US" sz="2200" dirty="0"/>
              <a:t>– what risks might there be? </a:t>
            </a:r>
          </a:p>
          <a:p>
            <a:r>
              <a:rPr lang="en-US" sz="2200" b="1" dirty="0">
                <a:solidFill>
                  <a:srgbClr val="C00000"/>
                </a:solidFill>
              </a:rPr>
              <a:t>Risk analysis and prioritization </a:t>
            </a:r>
            <a:r>
              <a:rPr lang="en-US" sz="2200" dirty="0"/>
              <a:t>– which are the most serious risks?</a:t>
            </a:r>
          </a:p>
          <a:p>
            <a:r>
              <a:rPr lang="en-US" sz="2200" b="1" dirty="0">
                <a:solidFill>
                  <a:srgbClr val="C00000"/>
                </a:solidFill>
              </a:rPr>
              <a:t>Risk planning </a:t>
            </a:r>
            <a:r>
              <a:rPr lang="en-US" sz="2200" dirty="0"/>
              <a:t>– what are we going to do about them? </a:t>
            </a:r>
          </a:p>
          <a:p>
            <a:r>
              <a:rPr lang="en-US" sz="2200" b="1" dirty="0">
                <a:solidFill>
                  <a:srgbClr val="C00000"/>
                </a:solidFill>
              </a:rPr>
              <a:t>Risk monitoring </a:t>
            </a:r>
            <a:r>
              <a:rPr lang="en-US" sz="2200" dirty="0"/>
              <a:t>– what is the current state of the risk? Must be an ongoing activity, as the importance and likelihood of particular risks can change as project proceeds. </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10</a:t>
            </a:fld>
            <a:endParaRPr lang="en-US" sz="1400" b="1" dirty="0"/>
          </a:p>
        </p:txBody>
      </p:sp>
    </p:spTree>
    <p:extLst>
      <p:ext uri="{BB962C8B-B14F-4D97-AF65-F5344CB8AC3E}">
        <p14:creationId xmlns:p14="http://schemas.microsoft.com/office/powerpoint/2010/main" val="371283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identification</a:t>
            </a:r>
          </a:p>
        </p:txBody>
      </p:sp>
      <p:sp>
        <p:nvSpPr>
          <p:cNvPr id="3" name="Content Placeholder 2"/>
          <p:cNvSpPr>
            <a:spLocks noGrp="1"/>
          </p:cNvSpPr>
          <p:nvPr>
            <p:ph idx="1"/>
          </p:nvPr>
        </p:nvSpPr>
        <p:spPr>
          <a:xfrm>
            <a:off x="457200" y="2009504"/>
            <a:ext cx="11226800" cy="3845196"/>
          </a:xfrm>
        </p:spPr>
        <p:txBody>
          <a:bodyPr>
            <a:noAutofit/>
          </a:bodyPr>
          <a:lstStyle/>
          <a:p>
            <a:pPr>
              <a:buFont typeface="Wingdings" pitchFamily="2" charset="2"/>
              <a:buChar char="q"/>
            </a:pPr>
            <a:r>
              <a:rPr lang="en-US" sz="2200" dirty="0"/>
              <a:t>Approaches of identify risks include:</a:t>
            </a:r>
            <a:br>
              <a:rPr lang="en-US" sz="2200" dirty="0"/>
            </a:br>
            <a:endParaRPr lang="en-US" sz="2200" dirty="0"/>
          </a:p>
          <a:p>
            <a:pPr lvl="1">
              <a:buFont typeface="Wingdings" pitchFamily="2" charset="2"/>
              <a:buChar char="§"/>
            </a:pPr>
            <a:r>
              <a:rPr lang="en-US" sz="2200" b="1" dirty="0"/>
              <a:t>Use of checklists </a:t>
            </a:r>
            <a:r>
              <a:rPr lang="en-US" sz="2200" dirty="0"/>
              <a:t>– usually based on the experience of past projects. Some risk are generic risk, they are relevant to all software projects.  A standard checklist can be used</a:t>
            </a:r>
            <a:br>
              <a:rPr lang="en-US" sz="2200" dirty="0"/>
            </a:br>
            <a:r>
              <a:rPr lang="en-US" sz="2200" dirty="0"/>
              <a:t>to identify the risks (e.g. changing technology). </a:t>
            </a:r>
          </a:p>
          <a:p>
            <a:pPr lvl="1">
              <a:buFont typeface="Wingdings" pitchFamily="2" charset="2"/>
              <a:buChar char="§"/>
            </a:pPr>
            <a:r>
              <a:rPr lang="en-US" sz="2200" b="1" dirty="0"/>
              <a:t>Brainstorming </a:t>
            </a:r>
            <a:r>
              <a:rPr lang="en-US" sz="2200" dirty="0"/>
              <a:t>– getting knowledgeable stakeholders together to pool concerns</a:t>
            </a:r>
          </a:p>
          <a:p>
            <a:pPr lvl="1">
              <a:buFont typeface="Wingdings" pitchFamily="2" charset="2"/>
              <a:buChar char="§"/>
            </a:pPr>
            <a:r>
              <a:rPr lang="en-US" sz="2200" b="1" dirty="0"/>
              <a:t>Causal mapping </a:t>
            </a:r>
            <a:r>
              <a:rPr lang="en-US" sz="2200" dirty="0"/>
              <a:t>– identifying possible chains of cause and effect. For example, illness of a team member is a risk that might put the project completion date at risk and result in the late delivery of the product</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11</a:t>
            </a:fld>
            <a:endParaRPr lang="en-US" sz="1400" b="1" dirty="0"/>
          </a:p>
        </p:txBody>
      </p:sp>
    </p:spTree>
    <p:extLst>
      <p:ext uri="{BB962C8B-B14F-4D97-AF65-F5344CB8AC3E}">
        <p14:creationId xmlns:p14="http://schemas.microsoft.com/office/powerpoint/2010/main" val="159433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Boehm’s top 10 development risks</a:t>
            </a:r>
            <a:endParaRPr lang="en-GB"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12</a:t>
            </a:fld>
            <a:endParaRPr lang="en-US" sz="1400" b="1" dirty="0"/>
          </a:p>
        </p:txBody>
      </p:sp>
      <p:graphicFrame>
        <p:nvGraphicFramePr>
          <p:cNvPr id="6" name="Content Placeholder 5"/>
          <p:cNvGraphicFramePr>
            <a:graphicFrameLocks noGrp="1"/>
          </p:cNvGraphicFramePr>
          <p:nvPr>
            <p:ph idx="1"/>
          </p:nvPr>
        </p:nvGraphicFramePr>
        <p:xfrm>
          <a:off x="520700" y="2066924"/>
          <a:ext cx="11188700" cy="4206875"/>
        </p:xfrm>
        <a:graphic>
          <a:graphicData uri="http://schemas.openxmlformats.org/drawingml/2006/table">
            <a:tbl>
              <a:tblPr firstRow="1" bandRow="1">
                <a:tableStyleId>{5C22544A-7EE6-4342-B048-85BDC9FD1C3A}</a:tableStyleId>
              </a:tblPr>
              <a:tblGrid>
                <a:gridCol w="5192388">
                  <a:extLst>
                    <a:ext uri="{9D8B030D-6E8A-4147-A177-3AD203B41FA5}">
                      <a16:colId xmlns:a16="http://schemas.microsoft.com/office/drawing/2014/main" val="20000"/>
                    </a:ext>
                  </a:extLst>
                </a:gridCol>
                <a:gridCol w="5996312">
                  <a:extLst>
                    <a:ext uri="{9D8B030D-6E8A-4147-A177-3AD203B41FA5}">
                      <a16:colId xmlns:a16="http://schemas.microsoft.com/office/drawing/2014/main" val="20001"/>
                    </a:ext>
                  </a:extLst>
                </a:gridCol>
              </a:tblGrid>
              <a:tr h="449278">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1" i="1" u="none" strike="noStrike" cap="none" normalizeH="0" baseline="0" dirty="0">
                          <a:ln>
                            <a:noFill/>
                          </a:ln>
                          <a:solidFill>
                            <a:schemeClr val="bg1"/>
                          </a:solidFill>
                          <a:effectLst/>
                          <a:latin typeface="Times" pitchFamily="18" charset="0"/>
                          <a:cs typeface="Times New Roman" pitchFamily="18" charset="0"/>
                        </a:rPr>
                        <a:t>Risk</a:t>
                      </a:r>
                      <a:endParaRPr kumimoji="0" lang="en-US" sz="2000" b="1" i="0" u="none" strike="noStrike" cap="none" normalizeH="0" baseline="0" dirty="0">
                        <a:ln>
                          <a:noFill/>
                        </a:ln>
                        <a:solidFill>
                          <a:schemeClr val="bg1"/>
                        </a:solidFill>
                        <a:effectLst/>
                        <a:latin typeface="Avant Garde" charset="0"/>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1" i="1" u="none" strike="noStrike" cap="none" normalizeH="0" baseline="0" dirty="0">
                          <a:ln>
                            <a:noFill/>
                          </a:ln>
                          <a:solidFill>
                            <a:schemeClr val="bg1"/>
                          </a:solidFill>
                          <a:effectLst/>
                          <a:latin typeface="Times" pitchFamily="18" charset="0"/>
                          <a:cs typeface="Times New Roman" pitchFamily="18" charset="0"/>
                        </a:rPr>
                        <a:t>Risk reduction techniques</a:t>
                      </a:r>
                      <a:endParaRPr kumimoji="0" lang="en-US" sz="2000" b="1" i="0" u="none" strike="noStrike" cap="none" normalizeH="0" baseline="0" dirty="0">
                        <a:ln>
                          <a:noFill/>
                        </a:ln>
                        <a:solidFill>
                          <a:schemeClr val="bg1"/>
                        </a:solidFill>
                        <a:effectLst/>
                        <a:latin typeface="Avant Garde" charset="0"/>
                      </a:endParaRPr>
                    </a:p>
                  </a:txBody>
                  <a:tcPr marT="51435" marB="51435" horzOverflow="overflow"/>
                </a:tc>
                <a:extLst>
                  <a:ext uri="{0D108BD9-81ED-4DB2-BD59-A6C34878D82A}">
                    <a16:rowId xmlns:a16="http://schemas.microsoft.com/office/drawing/2014/main" val="10000"/>
                  </a:ext>
                </a:extLst>
              </a:tr>
              <a:tr h="1102773">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Personnel shortfalls</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Staffing with top talent; job matching; teambuilding; training and career development; early scheduling of key personnel</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1"/>
                  </a:ext>
                </a:extLst>
              </a:tr>
              <a:tr h="1102773">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Unrealistic time and cost estimates</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Multiple estimation techniques; design to cost; incremental development; recording and analysis of past projects; standardization of methods</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2"/>
                  </a:ext>
                </a:extLst>
              </a:tr>
              <a:tr h="1102773">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Developing the wrong software functions</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Improved software evaluation; formal specification methods; user surveys; prototyping; early user manuals</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3"/>
                  </a:ext>
                </a:extLst>
              </a:tr>
              <a:tr h="449278">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Developing the wrong user interface</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Prototyping; task analysis; user involvement</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86046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Boehm’s top 10 development risks</a:t>
            </a:r>
            <a:endParaRPr lang="en-GB"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13</a:t>
            </a:fld>
            <a:endParaRPr lang="en-US" sz="1400" b="1" dirty="0"/>
          </a:p>
        </p:txBody>
      </p:sp>
      <p:graphicFrame>
        <p:nvGraphicFramePr>
          <p:cNvPr id="7" name="Content Placeholder 5"/>
          <p:cNvGraphicFramePr>
            <a:graphicFrameLocks noGrp="1"/>
          </p:cNvGraphicFramePr>
          <p:nvPr>
            <p:ph idx="1"/>
          </p:nvPr>
        </p:nvGraphicFramePr>
        <p:xfrm>
          <a:off x="482600" y="1955799"/>
          <a:ext cx="11252200" cy="4571272"/>
        </p:xfrm>
        <a:graphic>
          <a:graphicData uri="http://schemas.openxmlformats.org/drawingml/2006/table">
            <a:tbl>
              <a:tblPr firstRow="1" bandRow="1">
                <a:tableStyleId>{5C22544A-7EE6-4342-B048-85BDC9FD1C3A}</a:tableStyleId>
              </a:tblPr>
              <a:tblGrid>
                <a:gridCol w="50038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507848">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1" i="1" u="none" strike="noStrike" cap="none" normalizeH="0" baseline="0" dirty="0">
                          <a:ln>
                            <a:noFill/>
                          </a:ln>
                          <a:solidFill>
                            <a:schemeClr val="bg1"/>
                          </a:solidFill>
                          <a:effectLst/>
                          <a:latin typeface="+mj-lt"/>
                          <a:cs typeface="Times New Roman" pitchFamily="18" charset="0"/>
                        </a:rPr>
                        <a:t>Risk</a:t>
                      </a:r>
                      <a:endParaRPr kumimoji="0" lang="en-US" sz="2200" b="1" i="0" u="none" strike="noStrike" cap="none" normalizeH="0" baseline="0" dirty="0">
                        <a:ln>
                          <a:noFill/>
                        </a:ln>
                        <a:solidFill>
                          <a:schemeClr val="bg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1" i="1" u="none" strike="noStrike" cap="none" normalizeH="0" baseline="0" dirty="0">
                          <a:ln>
                            <a:noFill/>
                          </a:ln>
                          <a:solidFill>
                            <a:schemeClr val="bg1"/>
                          </a:solidFill>
                          <a:effectLst/>
                          <a:latin typeface="+mj-lt"/>
                          <a:cs typeface="Times New Roman" pitchFamily="18" charset="0"/>
                        </a:rPr>
                        <a:t>Risk reduction techniques</a:t>
                      </a:r>
                      <a:endParaRPr kumimoji="0" lang="en-US" sz="2200" b="1" i="0" u="none" strike="noStrike" cap="none" normalizeH="0" baseline="0" dirty="0">
                        <a:ln>
                          <a:noFill/>
                        </a:ln>
                        <a:solidFill>
                          <a:schemeClr val="bg1"/>
                        </a:solidFill>
                        <a:effectLst/>
                        <a:latin typeface="+mj-lt"/>
                      </a:endParaRPr>
                    </a:p>
                  </a:txBody>
                  <a:tcPr marT="51435" marB="51435" horzOverflow="overflow"/>
                </a:tc>
                <a:extLst>
                  <a:ext uri="{0D108BD9-81ED-4DB2-BD59-A6C34878D82A}">
                    <a16:rowId xmlns:a16="http://schemas.microsoft.com/office/drawing/2014/main" val="10000"/>
                  </a:ext>
                </a:extLst>
              </a:tr>
              <a:tr h="827946">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Gold plating</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Requirements scrubbing (cleaning), prototyping,</a:t>
                      </a:r>
                    </a:p>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design to cost</a:t>
                      </a:r>
                    </a:p>
                  </a:txBody>
                  <a:tcPr marT="51435" marB="51435" horzOverflow="overflow"/>
                </a:tc>
                <a:extLst>
                  <a:ext uri="{0D108BD9-81ED-4DB2-BD59-A6C34878D82A}">
                    <a16:rowId xmlns:a16="http://schemas.microsoft.com/office/drawing/2014/main" val="10001"/>
                  </a:ext>
                </a:extLst>
              </a:tr>
              <a:tr h="499299">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Late changes to requirements</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Change control, incremental development </a:t>
                      </a:r>
                    </a:p>
                  </a:txBody>
                  <a:tcPr marT="51435" marB="51435" horzOverflow="overflow"/>
                </a:tc>
                <a:extLst>
                  <a:ext uri="{0D108BD9-81ED-4DB2-BD59-A6C34878D82A}">
                    <a16:rowId xmlns:a16="http://schemas.microsoft.com/office/drawing/2014/main" val="10002"/>
                  </a:ext>
                </a:extLst>
              </a:tr>
              <a:tr h="729455">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a:ln>
                            <a:noFill/>
                          </a:ln>
                          <a:solidFill>
                            <a:schemeClr val="tx1"/>
                          </a:solidFill>
                          <a:effectLst/>
                          <a:latin typeface="+mj-lt"/>
                        </a:rPr>
                        <a:t>Shortfalls in externally supplied components</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Benchmarking (evaluate by comparison with standard), inspections, formal specifications, contractual agreements, quality controls</a:t>
                      </a:r>
                    </a:p>
                  </a:txBody>
                  <a:tcPr marT="51435" marB="51435" horzOverflow="overflow"/>
                </a:tc>
                <a:extLst>
                  <a:ext uri="{0D108BD9-81ED-4DB2-BD59-A6C34878D82A}">
                    <a16:rowId xmlns:a16="http://schemas.microsoft.com/office/drawing/2014/main" val="10003"/>
                  </a:ext>
                </a:extLst>
              </a:tr>
              <a:tr h="499299">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a:ln>
                            <a:noFill/>
                          </a:ln>
                          <a:solidFill>
                            <a:schemeClr val="tx1"/>
                          </a:solidFill>
                          <a:effectLst/>
                          <a:latin typeface="+mj-lt"/>
                        </a:rPr>
                        <a:t>Shortfalls in externally performed tasks</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Quality assurance procedures, competitive design</a:t>
                      </a:r>
                    </a:p>
                  </a:txBody>
                  <a:tcPr marT="51435" marB="51435" horzOverflow="overflow"/>
                </a:tc>
                <a:extLst>
                  <a:ext uri="{0D108BD9-81ED-4DB2-BD59-A6C34878D82A}">
                    <a16:rowId xmlns:a16="http://schemas.microsoft.com/office/drawing/2014/main" val="10004"/>
                  </a:ext>
                </a:extLst>
              </a:tr>
              <a:tr h="499299">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a:ln>
                            <a:noFill/>
                          </a:ln>
                          <a:solidFill>
                            <a:schemeClr val="tx1"/>
                          </a:solidFill>
                          <a:effectLst/>
                          <a:latin typeface="+mj-lt"/>
                        </a:rPr>
                        <a:t>Real time performance problems</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Simulation, prototyping, tuning</a:t>
                      </a:r>
                    </a:p>
                  </a:txBody>
                  <a:tcPr marT="51435" marB="51435" horzOverflow="overflow"/>
                </a:tc>
                <a:extLst>
                  <a:ext uri="{0D108BD9-81ED-4DB2-BD59-A6C34878D82A}">
                    <a16:rowId xmlns:a16="http://schemas.microsoft.com/office/drawing/2014/main" val="10005"/>
                  </a:ext>
                </a:extLst>
              </a:tr>
              <a:tr h="729455">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a:ln>
                            <a:noFill/>
                          </a:ln>
                          <a:solidFill>
                            <a:schemeClr val="tx1"/>
                          </a:solidFill>
                          <a:effectLst/>
                          <a:latin typeface="+mj-lt"/>
                        </a:rPr>
                        <a:t>Development technically too difficult</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Technical analysis, cost-benefit analysis, prototyping , training</a:t>
                      </a:r>
                    </a:p>
                  </a:txBody>
                  <a:tcPr marT="51435" marB="51435"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45610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planning</a:t>
            </a:r>
          </a:p>
        </p:txBody>
      </p:sp>
      <p:sp>
        <p:nvSpPr>
          <p:cNvPr id="3" name="Content Placeholder 2"/>
          <p:cNvSpPr>
            <a:spLocks noGrp="1"/>
          </p:cNvSpPr>
          <p:nvPr>
            <p:ph idx="1"/>
          </p:nvPr>
        </p:nvSpPr>
        <p:spPr>
          <a:xfrm>
            <a:off x="596900" y="2009504"/>
            <a:ext cx="10680700" cy="3553096"/>
          </a:xfrm>
        </p:spPr>
        <p:txBody>
          <a:bodyPr>
            <a:noAutofit/>
          </a:bodyPr>
          <a:lstStyle/>
          <a:p>
            <a:pPr marL="0" indent="0">
              <a:buNone/>
            </a:pPr>
            <a:r>
              <a:rPr lang="en-US" sz="2200" dirty="0"/>
              <a:t>Risks can be dealt with by:</a:t>
            </a:r>
          </a:p>
          <a:p>
            <a:r>
              <a:rPr lang="en-US" sz="2200" dirty="0">
                <a:solidFill>
                  <a:srgbClr val="C00000"/>
                </a:solidFill>
              </a:rPr>
              <a:t>Risk prevention/avoidance </a:t>
            </a:r>
            <a:r>
              <a:rPr lang="en-US" sz="2200" dirty="0"/>
              <a:t>– a project can, for example, be protected from the risk of overrunning the schedule by </a:t>
            </a:r>
            <a:r>
              <a:rPr lang="en-US" sz="2200" dirty="0">
                <a:solidFill>
                  <a:srgbClr val="7030A0"/>
                </a:solidFill>
              </a:rPr>
              <a:t>increasing duration estimates </a:t>
            </a:r>
            <a:r>
              <a:rPr lang="en-US" sz="2200" dirty="0"/>
              <a:t>or </a:t>
            </a:r>
            <a:r>
              <a:rPr lang="en-US" sz="2200" dirty="0">
                <a:solidFill>
                  <a:srgbClr val="7030A0"/>
                </a:solidFill>
              </a:rPr>
              <a:t>reducing functionality. </a:t>
            </a:r>
          </a:p>
          <a:p>
            <a:r>
              <a:rPr lang="en-US" sz="2200" dirty="0">
                <a:solidFill>
                  <a:srgbClr val="C00000"/>
                </a:solidFill>
              </a:rPr>
              <a:t>Risk reduction </a:t>
            </a:r>
            <a:r>
              <a:rPr lang="en-US" sz="2200" dirty="0"/>
              <a:t>– some risk, while they cannot be prevented, can have their likelihoods reduced by prior planning. The risk of late changes to a requirements specification can, for example, </a:t>
            </a:r>
            <a:r>
              <a:rPr lang="en-US" sz="2200" dirty="0">
                <a:solidFill>
                  <a:srgbClr val="7030A0"/>
                </a:solidFill>
              </a:rPr>
              <a:t>be reduced by prototyping </a:t>
            </a:r>
            <a:r>
              <a:rPr lang="en-US" sz="2200" dirty="0"/>
              <a:t>but will not eliminate the risk of late changes.</a:t>
            </a:r>
          </a:p>
          <a:p>
            <a:r>
              <a:rPr lang="en-US" sz="2200" dirty="0">
                <a:solidFill>
                  <a:srgbClr val="C00000"/>
                </a:solidFill>
              </a:rPr>
              <a:t>Risk transfer </a:t>
            </a:r>
            <a:r>
              <a:rPr lang="en-US" sz="2200" dirty="0"/>
              <a:t>– the impact of some risk can be transferred away from the project, by, for example, contracting out or </a:t>
            </a:r>
            <a:r>
              <a:rPr lang="en-US" sz="2200" dirty="0">
                <a:solidFill>
                  <a:srgbClr val="7030A0"/>
                </a:solidFill>
              </a:rPr>
              <a:t>taking out insurance</a:t>
            </a:r>
            <a:r>
              <a:rPr lang="en-US" sz="2200" dirty="0"/>
              <a:t>.</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14</a:t>
            </a:fld>
            <a:endParaRPr lang="en-US" sz="1400" b="1" dirty="0"/>
          </a:p>
        </p:txBody>
      </p:sp>
    </p:spTree>
    <p:extLst>
      <p:ext uri="{BB962C8B-B14F-4D97-AF65-F5344CB8AC3E}">
        <p14:creationId xmlns:p14="http://schemas.microsoft.com/office/powerpoint/2010/main" val="3340597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reduction leverage (RRL)</a:t>
            </a:r>
          </a:p>
        </p:txBody>
      </p:sp>
      <p:sp>
        <p:nvSpPr>
          <p:cNvPr id="3" name="Content Placeholder 2"/>
          <p:cNvSpPr>
            <a:spLocks noGrp="1"/>
          </p:cNvSpPr>
          <p:nvPr>
            <p:ph idx="1"/>
          </p:nvPr>
        </p:nvSpPr>
        <p:spPr>
          <a:xfrm>
            <a:off x="596900" y="2009504"/>
            <a:ext cx="11112500" cy="4467496"/>
          </a:xfrm>
        </p:spPr>
        <p:txBody>
          <a:bodyPr>
            <a:noAutofit/>
          </a:bodyPr>
          <a:lstStyle/>
          <a:p>
            <a:pPr>
              <a:buFont typeface="Wingdings" pitchFamily="2" charset="2"/>
              <a:buChar char="q"/>
            </a:pPr>
            <a:endParaRPr lang="en-US" sz="2000" dirty="0"/>
          </a:p>
          <a:p>
            <a:pPr>
              <a:buFont typeface="Wingdings" pitchFamily="2" charset="2"/>
              <a:buChar char="q"/>
            </a:pPr>
            <a:r>
              <a:rPr lang="en-US" sz="2000" dirty="0"/>
              <a:t>Risk Reduction Leverage is another Quantitative means of assessing how Risks are being managed</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lvl="2">
              <a:buFont typeface="Wingdings" pitchFamily="2" charset="2"/>
              <a:buChar char="§"/>
            </a:pPr>
            <a:r>
              <a:rPr lang="en-US" sz="2000" dirty="0" err="1"/>
              <a:t>RE</a:t>
            </a:r>
            <a:r>
              <a:rPr lang="en-US" sz="2000" baseline="-25000" dirty="0" err="1"/>
              <a:t>before</a:t>
            </a:r>
            <a:r>
              <a:rPr lang="en-US" sz="2000" dirty="0"/>
              <a:t> is risk exposure before risk reduction e.g. 20% chance of a fire causing $20,000 damage </a:t>
            </a:r>
          </a:p>
          <a:p>
            <a:pPr lvl="2">
              <a:buFont typeface="Wingdings" pitchFamily="2" charset="2"/>
              <a:buChar char="§"/>
            </a:pPr>
            <a:r>
              <a:rPr lang="en-US" sz="2000" dirty="0" err="1"/>
              <a:t>RE</a:t>
            </a:r>
            <a:r>
              <a:rPr lang="en-US" sz="2000" baseline="-25000" dirty="0" err="1"/>
              <a:t>after</a:t>
            </a:r>
            <a:r>
              <a:rPr lang="en-US" sz="2000" dirty="0"/>
              <a:t> is risk exposure after risk reduction e.g. fire alarm costing $1500 reduces probability of fire damage to 5%</a:t>
            </a:r>
          </a:p>
          <a:p>
            <a:pPr>
              <a:buFont typeface="Wingdings" pitchFamily="2" charset="2"/>
              <a:buChar char="q"/>
            </a:pPr>
            <a:r>
              <a:rPr lang="en-US" sz="2000" dirty="0">
                <a:latin typeface="+mj-lt"/>
                <a:cs typeface="Courier New" panose="02070309020205020404" pitchFamily="49" charset="0"/>
              </a:rPr>
              <a:t>RRL = (0.2x20,000) – (0.05x20,000) /1500</a:t>
            </a:r>
            <a:br>
              <a:rPr lang="en-US" sz="2000" dirty="0">
                <a:latin typeface="+mj-lt"/>
                <a:cs typeface="Courier New" panose="02070309020205020404" pitchFamily="49" charset="0"/>
              </a:rPr>
            </a:br>
            <a:r>
              <a:rPr lang="en-US" sz="2000" dirty="0">
                <a:latin typeface="+mj-lt"/>
                <a:cs typeface="Courier New" panose="02070309020205020404" pitchFamily="49" charset="0"/>
              </a:rPr>
              <a:t>       = 4,000 – 1,000 / 1500 = 2</a:t>
            </a:r>
          </a:p>
          <a:p>
            <a:pPr>
              <a:buFont typeface="Wingdings" pitchFamily="2" charset="2"/>
              <a:buChar char="q"/>
            </a:pPr>
            <a:r>
              <a:rPr lang="en-US" sz="2000" dirty="0">
                <a:latin typeface="+mj-lt"/>
                <a:cs typeface="Courier New" panose="02070309020205020404" pitchFamily="49" charset="0"/>
              </a:rPr>
              <a:t>RRL &gt; 1.00 therefore worth doing</a:t>
            </a:r>
            <a:endParaRPr lang="en-US" sz="2000" dirty="0"/>
          </a:p>
          <a:p>
            <a:pPr>
              <a:buFont typeface="Wingdings" pitchFamily="2" charset="2"/>
              <a:buChar char="q"/>
            </a:pPr>
            <a:endParaRPr lang="en-US" sz="2000"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15</a:t>
            </a:fld>
            <a:endParaRPr lang="en-US" sz="1400" b="1" dirty="0"/>
          </a:p>
        </p:txBody>
      </p:sp>
      <p:pic>
        <p:nvPicPr>
          <p:cNvPr id="1026" name="Picture 2" descr="http://www.omsar.gov.lb/ICTGPG/Web/Risk_Reduction_Leverag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560" y="2514600"/>
            <a:ext cx="4772025"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94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90200" y="2063932"/>
            <a:ext cx="10953310" cy="2625634"/>
          </a:xfrm>
        </p:spPr>
        <p:txBody>
          <a:bodyPr>
            <a:normAutofit/>
          </a:bodyPr>
          <a:lstStyle/>
          <a:p>
            <a:pPr>
              <a:defRPr/>
            </a:pPr>
            <a:r>
              <a:rPr lang="en-US" sz="2000" dirty="0">
                <a:ea typeface="ＭＳ Ｐゴシック" pitchFamily="34" charset="-128"/>
              </a:rPr>
              <a:t>R.S. Pressman &amp; Associates, Inc. (2010). </a:t>
            </a:r>
            <a:r>
              <a:rPr lang="en-US" sz="2000" i="1" dirty="0">
                <a:ea typeface="ＭＳ Ｐゴシック" pitchFamily="34" charset="-128"/>
              </a:rPr>
              <a:t>Software Engineering: A Practitioner’s Approach.</a:t>
            </a:r>
          </a:p>
          <a:p>
            <a:pPr>
              <a:defRPr/>
            </a:pPr>
            <a:r>
              <a:rPr lang="en-US" sz="2000" dirty="0"/>
              <a:t>Kelly, J. C., </a:t>
            </a:r>
            <a:r>
              <a:rPr lang="en-US" sz="2000" dirty="0" err="1"/>
              <a:t>Sherif</a:t>
            </a:r>
            <a:r>
              <a:rPr lang="en-US" sz="2000" dirty="0"/>
              <a:t>, J. S., &amp; Hops, J. (1992). An analysis of defect densities found during software inspections. </a:t>
            </a:r>
            <a:r>
              <a:rPr lang="en-US" sz="2000" i="1" dirty="0"/>
              <a:t>Journal of Systems and Software</a:t>
            </a:r>
            <a:r>
              <a:rPr lang="en-US" sz="2000" dirty="0"/>
              <a:t>, </a:t>
            </a:r>
            <a:r>
              <a:rPr lang="en-US" sz="2000" i="1" dirty="0"/>
              <a:t>17</a:t>
            </a:r>
            <a:r>
              <a:rPr lang="en-US" sz="2000" dirty="0"/>
              <a:t>(2), 111-117.</a:t>
            </a:r>
          </a:p>
          <a:p>
            <a:pPr>
              <a:defRPr/>
            </a:pPr>
            <a:r>
              <a:rPr lang="en-US" sz="2000" dirty="0"/>
              <a:t>Bhandari, I., Halliday, M. J., </a:t>
            </a:r>
            <a:r>
              <a:rPr lang="en-US" sz="2000" dirty="0" err="1"/>
              <a:t>Chaar</a:t>
            </a:r>
            <a:r>
              <a:rPr lang="en-US" sz="2000" dirty="0"/>
              <a:t>, J., </a:t>
            </a:r>
            <a:r>
              <a:rPr lang="en-US" sz="2000" dirty="0" err="1"/>
              <a:t>Chillarege</a:t>
            </a:r>
            <a:r>
              <a:rPr lang="en-US" sz="2000" dirty="0"/>
              <a:t>, R., Jones, K., Atkinson, J. S., &amp; </a:t>
            </a:r>
            <a:r>
              <a:rPr lang="en-US" sz="2000" dirty="0" err="1"/>
              <a:t>Yonezawa</a:t>
            </a:r>
            <a:r>
              <a:rPr lang="en-US" sz="2000" dirty="0"/>
              <a:t>, M. (1994).</a:t>
            </a:r>
            <a:br>
              <a:rPr lang="en-US" sz="2000" dirty="0"/>
            </a:br>
            <a:r>
              <a:rPr lang="en-US" sz="2000" dirty="0"/>
              <a:t>In-process improvement through defect data interpretation. </a:t>
            </a:r>
            <a:r>
              <a:rPr lang="en-US" sz="2000" i="1" dirty="0"/>
              <a:t>IBM Systems Journal</a:t>
            </a:r>
            <a:r>
              <a:rPr lang="en-US" sz="2000" dirty="0"/>
              <a:t>, </a:t>
            </a:r>
            <a:r>
              <a:rPr lang="en-US" sz="2000" i="1" dirty="0"/>
              <a:t>33</a:t>
            </a:r>
            <a:r>
              <a:rPr lang="en-US" sz="2000" dirty="0"/>
              <a:t>(1), 182-214.</a:t>
            </a:r>
            <a:endParaRPr lang="en-US" sz="2000" dirty="0">
              <a:ea typeface="ＭＳ Ｐゴシック" pitchFamily="34" charset="-128"/>
            </a:endParaRPr>
          </a:p>
          <a:p>
            <a:pPr>
              <a:defRPr/>
            </a:pPr>
            <a:endParaRPr lang="en-US" altLang="zh-TW" sz="2000" dirty="0">
              <a:solidFill>
                <a:srgbClr val="00B050"/>
              </a:solidFill>
              <a:latin typeface="+mj-lt"/>
              <a:ea typeface="PMingLiU" pitchFamily="18" charset="-120"/>
            </a:endParaRPr>
          </a:p>
        </p:txBody>
      </p:sp>
      <p:sp>
        <p:nvSpPr>
          <p:cNvPr id="6" name="Slide Number Placeholder 3"/>
          <p:cNvSpPr txBox="1">
            <a:spLocks/>
          </p:cNvSpPr>
          <p:nvPr/>
        </p:nvSpPr>
        <p:spPr>
          <a:xfrm>
            <a:off x="11665746" y="587829"/>
            <a:ext cx="425823" cy="122516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 - </a:t>
            </a:r>
            <a:r>
              <a:rPr lang="en-US" sz="1400" b="1" dirty="0">
                <a:solidFill>
                  <a:schemeClr val="accent2"/>
                </a:solidFill>
              </a:rPr>
              <a:t>16</a:t>
            </a:r>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6403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overview</a:t>
            </a:r>
          </a:p>
        </p:txBody>
      </p:sp>
      <p:sp>
        <p:nvSpPr>
          <p:cNvPr id="3" name="Content Placeholder 2"/>
          <p:cNvSpPr>
            <a:spLocks noGrp="1"/>
          </p:cNvSpPr>
          <p:nvPr>
            <p:ph idx="1"/>
          </p:nvPr>
        </p:nvSpPr>
        <p:spPr>
          <a:xfrm>
            <a:off x="546100" y="2022204"/>
            <a:ext cx="10805161" cy="3921396"/>
          </a:xfrm>
        </p:spPr>
        <p:txBody>
          <a:bodyPr>
            <a:noAutofit/>
          </a:bodyPr>
          <a:lstStyle/>
          <a:p>
            <a:pPr>
              <a:buNone/>
            </a:pPr>
            <a:r>
              <a:rPr lang="en-GB" sz="2000" i="1" dirty="0">
                <a:solidFill>
                  <a:srgbClr val="C00000"/>
                </a:solidFill>
              </a:rPr>
              <a:t>The chance of exposure to (introduce) the adverse (opposing) consequences of future events’  </a:t>
            </a:r>
            <a:r>
              <a:rPr lang="en-GB" sz="2000" dirty="0">
                <a:solidFill>
                  <a:srgbClr val="C00000"/>
                </a:solidFill>
              </a:rPr>
              <a:t> </a:t>
            </a:r>
            <a:endParaRPr lang="en-GB" sz="2000" dirty="0"/>
          </a:p>
          <a:p>
            <a:r>
              <a:rPr lang="en-GB" sz="2000" dirty="0"/>
              <a:t>Project plans have to be </a:t>
            </a:r>
            <a:r>
              <a:rPr lang="en-GB" sz="2000" dirty="0">
                <a:solidFill>
                  <a:srgbClr val="FF0000"/>
                </a:solidFill>
              </a:rPr>
              <a:t>based on </a:t>
            </a:r>
            <a:r>
              <a:rPr lang="en-GB" sz="2000" i="1" dirty="0">
                <a:solidFill>
                  <a:srgbClr val="FF0000"/>
                </a:solidFill>
              </a:rPr>
              <a:t>assumptions</a:t>
            </a:r>
            <a:r>
              <a:rPr lang="en-GB" sz="2000" i="1" dirty="0"/>
              <a:t>. Risk </a:t>
            </a:r>
            <a:r>
              <a:rPr lang="en-GB" sz="2000" dirty="0"/>
              <a:t>is the possibility that an assumption is wrong. When the risk happens it </a:t>
            </a:r>
            <a:r>
              <a:rPr lang="en-GB" sz="2000" dirty="0">
                <a:solidFill>
                  <a:srgbClr val="FF0000"/>
                </a:solidFill>
              </a:rPr>
              <a:t>becomes a </a:t>
            </a:r>
            <a:r>
              <a:rPr lang="en-GB" sz="2000" i="1" dirty="0">
                <a:solidFill>
                  <a:srgbClr val="FF0000"/>
                </a:solidFill>
              </a:rPr>
              <a:t>problem</a:t>
            </a:r>
            <a:r>
              <a:rPr lang="en-GB" sz="2000" dirty="0">
                <a:solidFill>
                  <a:srgbClr val="FF0000"/>
                </a:solidFill>
              </a:rPr>
              <a:t> </a:t>
            </a:r>
            <a:r>
              <a:rPr lang="en-GB" sz="2000" dirty="0"/>
              <a:t>or an </a:t>
            </a:r>
            <a:r>
              <a:rPr lang="en-GB" sz="2000" i="1" dirty="0"/>
              <a:t>issue</a:t>
            </a:r>
            <a:endParaRPr lang="en-US" sz="2000" dirty="0">
              <a:latin typeface="+mj-lt"/>
            </a:endParaRPr>
          </a:p>
          <a:p>
            <a:pPr algn="just"/>
            <a:r>
              <a:rPr lang="en-US" sz="2000" dirty="0">
                <a:latin typeface="+mj-lt"/>
              </a:rPr>
              <a:t>Risks are potential problems that might affect the successful completion of a software project</a:t>
            </a:r>
          </a:p>
          <a:p>
            <a:pPr algn="just"/>
            <a:r>
              <a:rPr lang="en-US" sz="2000" dirty="0">
                <a:latin typeface="+mj-lt"/>
              </a:rPr>
              <a:t>Risks involve </a:t>
            </a:r>
            <a:r>
              <a:rPr lang="en-US" sz="2000" dirty="0">
                <a:solidFill>
                  <a:srgbClr val="FF0000"/>
                </a:solidFill>
                <a:latin typeface="+mj-lt"/>
              </a:rPr>
              <a:t>uncertainty</a:t>
            </a:r>
            <a:r>
              <a:rPr lang="en-US" sz="2000" dirty="0">
                <a:latin typeface="+mj-lt"/>
              </a:rPr>
              <a:t> and </a:t>
            </a:r>
            <a:r>
              <a:rPr lang="en-US" sz="2000" dirty="0">
                <a:solidFill>
                  <a:srgbClr val="FF0000"/>
                </a:solidFill>
                <a:latin typeface="+mj-lt"/>
              </a:rPr>
              <a:t>potential losses</a:t>
            </a:r>
          </a:p>
          <a:p>
            <a:r>
              <a:rPr lang="en-US" sz="2000" dirty="0">
                <a:latin typeface="+mj-lt"/>
              </a:rPr>
              <a:t>Risk analysis and management are intended</a:t>
            </a:r>
            <a:br>
              <a:rPr lang="en-US" sz="2000" dirty="0">
                <a:latin typeface="+mj-lt"/>
              </a:rPr>
            </a:br>
            <a:r>
              <a:rPr lang="en-US" sz="2000" dirty="0">
                <a:latin typeface="+mj-lt"/>
              </a:rPr>
              <a:t>to help a software team understand and manage</a:t>
            </a:r>
            <a:br>
              <a:rPr lang="en-US" sz="2000" dirty="0">
                <a:latin typeface="+mj-lt"/>
              </a:rPr>
            </a:br>
            <a:r>
              <a:rPr lang="en-US" sz="2000" dirty="0">
                <a:latin typeface="+mj-lt"/>
              </a:rPr>
              <a:t>uncertainty during the development process</a:t>
            </a:r>
          </a:p>
          <a:p>
            <a:r>
              <a:rPr lang="en-US" sz="2000" dirty="0">
                <a:latin typeface="+mj-lt"/>
              </a:rPr>
              <a:t>The important thing is to remember that things</a:t>
            </a:r>
            <a:br>
              <a:rPr lang="en-US" sz="2000" dirty="0">
                <a:latin typeface="+mj-lt"/>
              </a:rPr>
            </a:br>
            <a:r>
              <a:rPr lang="en-US" sz="2000" dirty="0">
                <a:latin typeface="+mj-lt"/>
              </a:rPr>
              <a:t> can go wrong and to make plans to minimize</a:t>
            </a:r>
            <a:br>
              <a:rPr lang="en-US" sz="2000" dirty="0">
                <a:latin typeface="+mj-lt"/>
              </a:rPr>
            </a:br>
            <a:r>
              <a:rPr lang="en-US" sz="2000" dirty="0">
                <a:latin typeface="+mj-lt"/>
              </a:rPr>
              <a:t> their impact when they do</a:t>
            </a: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2</a:t>
            </a:fld>
            <a:endParaRPr lang="en-US" sz="1400" b="1" dirty="0"/>
          </a:p>
        </p:txBody>
      </p:sp>
      <p:pic>
        <p:nvPicPr>
          <p:cNvPr id="5" name="Picture 4">
            <a:extLst>
              <a:ext uri="{FF2B5EF4-FFF2-40B4-BE49-F238E27FC236}">
                <a16:creationId xmlns:a16="http://schemas.microsoft.com/office/drawing/2014/main" id="{BD4F81CD-B2A1-49B3-A67A-23AC9F97F131}"/>
              </a:ext>
            </a:extLst>
          </p:cNvPr>
          <p:cNvPicPr>
            <a:picLocks noChangeAspect="1"/>
          </p:cNvPicPr>
          <p:nvPr/>
        </p:nvPicPr>
        <p:blipFill>
          <a:blip r:embed="rId2"/>
          <a:stretch>
            <a:fillRect/>
          </a:stretch>
        </p:blipFill>
        <p:spPr>
          <a:xfrm>
            <a:off x="6681019" y="3667162"/>
            <a:ext cx="4670242" cy="3052916"/>
          </a:xfrm>
          <a:prstGeom prst="rect">
            <a:avLst/>
          </a:prstGeom>
        </p:spPr>
      </p:pic>
    </p:spTree>
    <p:extLst>
      <p:ext uri="{BB962C8B-B14F-4D97-AF65-F5344CB8AC3E}">
        <p14:creationId xmlns:p14="http://schemas.microsoft.com/office/powerpoint/2010/main" val="125915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management</a:t>
            </a:r>
          </a:p>
        </p:txBody>
      </p:sp>
      <p:sp>
        <p:nvSpPr>
          <p:cNvPr id="3" name="Content Placeholder 2"/>
          <p:cNvSpPr>
            <a:spLocks noGrp="1"/>
          </p:cNvSpPr>
          <p:nvPr>
            <p:ph idx="1"/>
          </p:nvPr>
        </p:nvSpPr>
        <p:spPr>
          <a:xfrm>
            <a:off x="927100" y="2022204"/>
            <a:ext cx="10756900" cy="4378596"/>
          </a:xfrm>
        </p:spPr>
        <p:txBody>
          <a:bodyPr>
            <a:noAutofit/>
          </a:bodyPr>
          <a:lstStyle/>
          <a:p>
            <a:pPr marL="0" indent="0">
              <a:buNone/>
            </a:pPr>
            <a:r>
              <a:rPr lang="en-US" sz="2000" u="sng" dirty="0">
                <a:solidFill>
                  <a:srgbClr val="C00000"/>
                </a:solidFill>
              </a:rPr>
              <a:t>Reactive</a:t>
            </a:r>
          </a:p>
          <a:p>
            <a:pPr>
              <a:buFont typeface="Wingdings" pitchFamily="2" charset="2"/>
              <a:buChar char="q"/>
            </a:pPr>
            <a:r>
              <a:rPr lang="en-US" sz="2000" dirty="0"/>
              <a:t>project team reacts to risks when they occur</a:t>
            </a:r>
          </a:p>
          <a:p>
            <a:pPr>
              <a:buFont typeface="Wingdings" pitchFamily="2" charset="2"/>
              <a:buChar char="q"/>
            </a:pPr>
            <a:r>
              <a:rPr lang="en-US" sz="2000" dirty="0"/>
              <a:t>mitigation—plan for additional resources to reduce the severity of damages</a:t>
            </a:r>
          </a:p>
          <a:p>
            <a:pPr>
              <a:buFont typeface="Wingdings" pitchFamily="2" charset="2"/>
              <a:buChar char="q"/>
            </a:pPr>
            <a:r>
              <a:rPr lang="en-US" sz="2000" dirty="0"/>
              <a:t>fix on failure—resources are found and applied when the risk strikes</a:t>
            </a:r>
          </a:p>
          <a:p>
            <a:pPr marL="0" indent="0">
              <a:buNone/>
            </a:pPr>
            <a:br>
              <a:rPr lang="en-US" sz="2000" u="sng" dirty="0">
                <a:solidFill>
                  <a:srgbClr val="C00000"/>
                </a:solidFill>
              </a:rPr>
            </a:br>
            <a:r>
              <a:rPr lang="en-US" sz="2000" u="sng" dirty="0">
                <a:solidFill>
                  <a:srgbClr val="C00000"/>
                </a:solidFill>
              </a:rPr>
              <a:t>Proactive</a:t>
            </a:r>
          </a:p>
          <a:p>
            <a:pPr>
              <a:buFont typeface="Wingdings" pitchFamily="2" charset="2"/>
              <a:buChar char="q"/>
            </a:pPr>
            <a:r>
              <a:rPr lang="en-US" sz="2000" dirty="0"/>
              <a:t>formal risk analysis is performed</a:t>
            </a:r>
          </a:p>
          <a:p>
            <a:pPr>
              <a:buFont typeface="Wingdings" pitchFamily="2" charset="2"/>
              <a:buChar char="q"/>
            </a:pPr>
            <a:r>
              <a:rPr lang="en-US" sz="2000" dirty="0"/>
              <a:t>organization corrects the root causes of risk</a:t>
            </a:r>
          </a:p>
          <a:p>
            <a:pPr marL="576263" lvl="1" indent="-342900">
              <a:buFont typeface="Wingdings" pitchFamily="2" charset="2"/>
              <a:buChar char="§"/>
            </a:pPr>
            <a:r>
              <a:rPr lang="en-US" sz="2000" dirty="0"/>
              <a:t>examining risk sources that lie beyond the bounds of the software (C=A/B)</a:t>
            </a:r>
          </a:p>
          <a:p>
            <a:pPr marL="576263" lvl="1" indent="-342900">
              <a:buFont typeface="Wingdings" pitchFamily="2" charset="2"/>
              <a:buChar char="§"/>
            </a:pPr>
            <a:r>
              <a:rPr lang="en-US" sz="2000" dirty="0"/>
              <a:t>developing the skill to manage change  </a:t>
            </a:r>
            <a:endParaRPr lang="en-US" sz="2000" dirty="0">
              <a:latin typeface="+mj-lt"/>
            </a:endParaRP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3</a:t>
            </a:fld>
            <a:endParaRPr lang="en-US" sz="1400" b="1" dirty="0"/>
          </a:p>
        </p:txBody>
      </p:sp>
    </p:spTree>
    <p:extLst>
      <p:ext uri="{BB962C8B-B14F-4D97-AF65-F5344CB8AC3E}">
        <p14:creationId xmlns:p14="http://schemas.microsoft.com/office/powerpoint/2010/main" val="217632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Projection &amp; building a risk table</a:t>
            </a:r>
          </a:p>
        </p:txBody>
      </p:sp>
      <p:sp>
        <p:nvSpPr>
          <p:cNvPr id="3" name="Content Placeholder 2"/>
          <p:cNvSpPr>
            <a:spLocks noGrp="1"/>
          </p:cNvSpPr>
          <p:nvPr>
            <p:ph idx="1"/>
          </p:nvPr>
        </p:nvSpPr>
        <p:spPr>
          <a:xfrm>
            <a:off x="355600" y="2022204"/>
            <a:ext cx="11442700" cy="4061096"/>
          </a:xfrm>
        </p:spPr>
        <p:txBody>
          <a:bodyPr>
            <a:noAutofit/>
          </a:bodyPr>
          <a:lstStyle/>
          <a:p>
            <a:pPr>
              <a:buFont typeface="Wingdings" pitchFamily="2" charset="2"/>
              <a:buChar char="q"/>
            </a:pPr>
            <a:r>
              <a:rPr lang="en-US" sz="2000" dirty="0"/>
              <a:t>Risk projection, also called risk estimation, attempts to rate each risk in two ways</a:t>
            </a:r>
          </a:p>
          <a:p>
            <a:pPr lvl="1"/>
            <a:r>
              <a:rPr lang="en-US" sz="2000" dirty="0">
                <a:solidFill>
                  <a:srgbClr val="C00000"/>
                </a:solidFill>
              </a:rPr>
              <a:t>Probability:</a:t>
            </a:r>
            <a:r>
              <a:rPr lang="en-US" sz="2000" dirty="0"/>
              <a:t> the likelihood or probability that the risk is real</a:t>
            </a:r>
          </a:p>
          <a:p>
            <a:pPr lvl="1"/>
            <a:r>
              <a:rPr lang="en-US" sz="2000" dirty="0">
                <a:solidFill>
                  <a:srgbClr val="C00000"/>
                </a:solidFill>
              </a:rPr>
              <a:t>Consequences: </a:t>
            </a:r>
            <a:r>
              <a:rPr lang="en-US" sz="2000" dirty="0"/>
              <a:t>the consequences of the problems associated with the risk, should it occur</a:t>
            </a:r>
          </a:p>
          <a:p>
            <a:endParaRPr lang="en-US" sz="2000" dirty="0"/>
          </a:p>
          <a:p>
            <a:pPr>
              <a:buFont typeface="Wingdings" pitchFamily="2" charset="2"/>
              <a:buChar char="q"/>
            </a:pPr>
            <a:r>
              <a:rPr lang="en-US" sz="2000" dirty="0"/>
              <a:t>The project planner, along with other managers and technical staff, performs </a:t>
            </a:r>
            <a:r>
              <a:rPr lang="en-US" sz="2000" dirty="0">
                <a:solidFill>
                  <a:srgbClr val="C00000"/>
                </a:solidFill>
              </a:rPr>
              <a:t>four risk projection activities</a:t>
            </a:r>
            <a:r>
              <a:rPr lang="en-US" sz="2000" dirty="0"/>
              <a:t>: </a:t>
            </a:r>
          </a:p>
          <a:p>
            <a:pPr lvl="1"/>
            <a:r>
              <a:rPr lang="en-US" sz="2000" dirty="0">
                <a:solidFill>
                  <a:srgbClr val="C00000"/>
                </a:solidFill>
              </a:rPr>
              <a:t>Probability:</a:t>
            </a:r>
            <a:r>
              <a:rPr lang="en-US" sz="2000" dirty="0"/>
              <a:t> establish a scale that reflects the perceived likelihood of a risk, </a:t>
            </a:r>
          </a:p>
          <a:p>
            <a:pPr lvl="1"/>
            <a:r>
              <a:rPr lang="en-US" sz="2000" dirty="0">
                <a:solidFill>
                  <a:srgbClr val="C00000"/>
                </a:solidFill>
              </a:rPr>
              <a:t>Consequences: </a:t>
            </a:r>
            <a:r>
              <a:rPr lang="en-US" sz="2000" dirty="0"/>
              <a:t>define the consequences of the risk,</a:t>
            </a:r>
          </a:p>
          <a:p>
            <a:pPr lvl="1"/>
            <a:r>
              <a:rPr lang="en-US" sz="2000" dirty="0">
                <a:solidFill>
                  <a:srgbClr val="C00000"/>
                </a:solidFill>
              </a:rPr>
              <a:t>Impact: </a:t>
            </a:r>
            <a:r>
              <a:rPr lang="en-US" sz="2000" dirty="0"/>
              <a:t>estimate the impact of the risk on the project and the product,</a:t>
            </a:r>
          </a:p>
          <a:p>
            <a:pPr lvl="1"/>
            <a:r>
              <a:rPr lang="en-US" sz="2000" dirty="0">
                <a:solidFill>
                  <a:srgbClr val="C00000"/>
                </a:solidFill>
              </a:rPr>
              <a:t>Accuracy: </a:t>
            </a:r>
            <a:r>
              <a:rPr lang="en-US" sz="2000" dirty="0"/>
              <a:t>note the overall accuracy of the risk projection so that there will be no misunderstandings. </a:t>
            </a:r>
            <a:endParaRPr lang="en-US" sz="2000" dirty="0">
              <a:latin typeface="+mj-lt"/>
            </a:endParaRP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4</a:t>
            </a:fld>
            <a:endParaRPr lang="en-US" sz="1400" b="1" dirty="0"/>
          </a:p>
        </p:txBody>
      </p:sp>
    </p:spTree>
    <p:extLst>
      <p:ext uri="{BB962C8B-B14F-4D97-AF65-F5344CB8AC3E}">
        <p14:creationId xmlns:p14="http://schemas.microsoft.com/office/powerpoint/2010/main" val="397558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component &amp; drivers</a:t>
            </a:r>
          </a:p>
        </p:txBody>
      </p:sp>
      <p:sp>
        <p:nvSpPr>
          <p:cNvPr id="3" name="Content Placeholder 2"/>
          <p:cNvSpPr>
            <a:spLocks noGrp="1"/>
          </p:cNvSpPr>
          <p:nvPr>
            <p:ph idx="1"/>
          </p:nvPr>
        </p:nvSpPr>
        <p:spPr>
          <a:xfrm>
            <a:off x="546100" y="2022204"/>
            <a:ext cx="11137900" cy="4429396"/>
          </a:xfrm>
        </p:spPr>
        <p:txBody>
          <a:bodyPr>
            <a:noAutofit/>
          </a:bodyPr>
          <a:lstStyle/>
          <a:p>
            <a:pPr>
              <a:buFont typeface="Wingdings" pitchFamily="2" charset="2"/>
              <a:buChar char="q"/>
            </a:pPr>
            <a:r>
              <a:rPr lang="en-US" sz="2000" dirty="0">
                <a:solidFill>
                  <a:srgbClr val="000000"/>
                </a:solidFill>
                <a:latin typeface="+mj-lt"/>
                <a:cs typeface="Times New Roman" pitchFamily="18" charset="0"/>
              </a:rPr>
              <a:t>The major </a:t>
            </a:r>
            <a:r>
              <a:rPr lang="en-US" sz="2000" dirty="0">
                <a:solidFill>
                  <a:srgbClr val="7030A0"/>
                </a:solidFill>
                <a:latin typeface="+mj-lt"/>
                <a:cs typeface="Times New Roman" pitchFamily="18" charset="0"/>
              </a:rPr>
              <a:t>risk components </a:t>
            </a:r>
            <a:r>
              <a:rPr lang="en-US" sz="2000" dirty="0">
                <a:solidFill>
                  <a:srgbClr val="000000"/>
                </a:solidFill>
                <a:latin typeface="+mj-lt"/>
                <a:cs typeface="Times New Roman" pitchFamily="18" charset="0"/>
              </a:rPr>
              <a:t>(risk categories) are defined in the following manner: </a:t>
            </a:r>
          </a:p>
          <a:p>
            <a:pPr lvl="1"/>
            <a:r>
              <a:rPr lang="en-US" sz="2000" b="1" dirty="0">
                <a:solidFill>
                  <a:srgbClr val="C00000"/>
                </a:solidFill>
                <a:latin typeface="+mj-lt"/>
              </a:rPr>
              <a:t>Performance risk: </a:t>
            </a:r>
            <a:r>
              <a:rPr lang="en-US" sz="2000" dirty="0">
                <a:latin typeface="+mj-lt"/>
              </a:rPr>
              <a:t>the degree of uncertainty that the product will meet its requirements and</a:t>
            </a:r>
            <a:br>
              <a:rPr lang="en-US" sz="2000" dirty="0">
                <a:latin typeface="+mj-lt"/>
              </a:rPr>
            </a:br>
            <a:r>
              <a:rPr lang="en-US" sz="2000" dirty="0">
                <a:latin typeface="+mj-lt"/>
              </a:rPr>
              <a:t> be fit for its intended use</a:t>
            </a:r>
          </a:p>
          <a:p>
            <a:pPr lvl="1"/>
            <a:r>
              <a:rPr lang="en-US" sz="2000" b="1" dirty="0">
                <a:solidFill>
                  <a:srgbClr val="C00000"/>
                </a:solidFill>
                <a:latin typeface="+mj-lt"/>
              </a:rPr>
              <a:t>Cost risk: </a:t>
            </a:r>
            <a:r>
              <a:rPr lang="en-US" sz="2000" dirty="0">
                <a:latin typeface="+mj-lt"/>
              </a:rPr>
              <a:t>the degree of uncertainty that the project budget will be maintained</a:t>
            </a:r>
          </a:p>
          <a:p>
            <a:pPr lvl="1"/>
            <a:r>
              <a:rPr lang="en-US" sz="2000" b="1" dirty="0">
                <a:solidFill>
                  <a:srgbClr val="C00000"/>
                </a:solidFill>
                <a:latin typeface="+mj-lt"/>
              </a:rPr>
              <a:t>Support risk: </a:t>
            </a:r>
            <a:r>
              <a:rPr lang="en-US" sz="2000" dirty="0">
                <a:latin typeface="+mj-lt"/>
              </a:rPr>
              <a:t>the degree of uncertainty that the resultant software will be easy to correct, adapt, and enhance</a:t>
            </a:r>
          </a:p>
          <a:p>
            <a:pPr lvl="1"/>
            <a:r>
              <a:rPr lang="en-US" sz="2000" b="1" dirty="0">
                <a:solidFill>
                  <a:srgbClr val="C00000"/>
                </a:solidFill>
                <a:latin typeface="+mj-lt"/>
              </a:rPr>
              <a:t>Schedule risk: </a:t>
            </a:r>
            <a:r>
              <a:rPr lang="en-US" sz="2000" dirty="0">
                <a:latin typeface="+mj-lt"/>
              </a:rPr>
              <a:t>the degree of uncertainty that the project schedule will be maintained and that the product will be delivered on time</a:t>
            </a:r>
          </a:p>
          <a:p>
            <a:pPr>
              <a:buFont typeface="Wingdings" pitchFamily="2" charset="2"/>
              <a:buChar char="q"/>
            </a:pPr>
            <a:r>
              <a:rPr lang="en-US" sz="2000" dirty="0">
                <a:solidFill>
                  <a:srgbClr val="000000"/>
                </a:solidFill>
                <a:latin typeface="+mj-lt"/>
                <a:cs typeface="Times New Roman" pitchFamily="18" charset="0"/>
              </a:rPr>
              <a:t>The impact of each </a:t>
            </a:r>
            <a:r>
              <a:rPr lang="en-US" sz="2000" dirty="0">
                <a:solidFill>
                  <a:srgbClr val="7030A0"/>
                </a:solidFill>
                <a:latin typeface="+mj-lt"/>
                <a:cs typeface="Times New Roman" pitchFamily="18" charset="0"/>
              </a:rPr>
              <a:t>risk driver </a:t>
            </a:r>
            <a:r>
              <a:rPr lang="en-US" sz="2000" dirty="0">
                <a:solidFill>
                  <a:srgbClr val="000000"/>
                </a:solidFill>
                <a:latin typeface="+mj-lt"/>
                <a:cs typeface="Times New Roman" pitchFamily="18" charset="0"/>
              </a:rPr>
              <a:t>on the risk component is divided into one of four impact categories— </a:t>
            </a:r>
            <a:br>
              <a:rPr lang="en-US" sz="2000" dirty="0">
                <a:solidFill>
                  <a:srgbClr val="000000"/>
                </a:solidFill>
                <a:latin typeface="+mj-lt"/>
                <a:cs typeface="Times New Roman" pitchFamily="18" charset="0"/>
              </a:rPr>
            </a:br>
            <a:r>
              <a:rPr lang="en-US" sz="2000" dirty="0">
                <a:solidFill>
                  <a:srgbClr val="000000"/>
                </a:solidFill>
                <a:latin typeface="+mj-lt"/>
                <a:cs typeface="Times New Roman" pitchFamily="18" charset="0"/>
              </a:rPr>
              <a:t>   </a:t>
            </a:r>
            <a:r>
              <a:rPr lang="en-US" sz="2000" i="1" dirty="0">
                <a:solidFill>
                  <a:srgbClr val="000000"/>
                </a:solidFill>
                <a:latin typeface="+mj-lt"/>
                <a:cs typeface="Times New Roman" pitchFamily="18" charset="0"/>
              </a:rPr>
              <a:t>negligible, marginal, critical, </a:t>
            </a:r>
            <a:r>
              <a:rPr lang="en-US" sz="2000" dirty="0">
                <a:solidFill>
                  <a:srgbClr val="000000"/>
                </a:solidFill>
                <a:latin typeface="+mj-lt"/>
                <a:cs typeface="Times New Roman" pitchFamily="18" charset="0"/>
              </a:rPr>
              <a:t>or</a:t>
            </a:r>
            <a:r>
              <a:rPr lang="en-US" sz="2000" i="1" dirty="0">
                <a:solidFill>
                  <a:srgbClr val="000000"/>
                </a:solidFill>
                <a:latin typeface="+mj-lt"/>
                <a:cs typeface="Times New Roman" pitchFamily="18" charset="0"/>
              </a:rPr>
              <a:t> catastrophic</a:t>
            </a:r>
            <a:endParaRPr lang="en-US" sz="2000" dirty="0">
              <a:latin typeface="+mj-lt"/>
            </a:endParaRPr>
          </a:p>
          <a:p>
            <a:pPr algn="just"/>
            <a:endParaRPr lang="en-US" sz="2000" dirty="0">
              <a:latin typeface="+mj-lt"/>
            </a:endParaRP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5</a:t>
            </a:fld>
            <a:endParaRPr lang="en-US" sz="1400" b="1" dirty="0"/>
          </a:p>
        </p:txBody>
      </p:sp>
    </p:spTree>
    <p:extLst>
      <p:ext uri="{BB962C8B-B14F-4D97-AF65-F5344CB8AC3E}">
        <p14:creationId xmlns:p14="http://schemas.microsoft.com/office/powerpoint/2010/main" val="334700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Probability-impact  matrix</a:t>
            </a:r>
            <a:endParaRPr lang="en-GB"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6</a:t>
            </a:fld>
            <a:endParaRPr lang="en-US" sz="1400" b="1" dirty="0"/>
          </a:p>
        </p:txBody>
      </p:sp>
      <p:sp>
        <p:nvSpPr>
          <p:cNvPr id="5" name="AutoShape 2" descr="Image result for probability impact matri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2.bp.blogspot.com/-xSHY5tsTvvY/Tzqi_kSorfI/AAAAAAAABDo/cR71Da7qCQY/s1600/ProbabilityAndImpactMatri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1947862"/>
            <a:ext cx="10388600" cy="471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287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check list</a:t>
            </a:r>
          </a:p>
        </p:txBody>
      </p:sp>
      <p:sp>
        <p:nvSpPr>
          <p:cNvPr id="3" name="Content Placeholder 2"/>
          <p:cNvSpPr>
            <a:spLocks noGrp="1"/>
          </p:cNvSpPr>
          <p:nvPr>
            <p:ph idx="1"/>
          </p:nvPr>
        </p:nvSpPr>
        <p:spPr>
          <a:xfrm>
            <a:off x="520700" y="1984104"/>
            <a:ext cx="11176000" cy="4505596"/>
          </a:xfrm>
        </p:spPr>
        <p:txBody>
          <a:bodyPr>
            <a:noAutofit/>
          </a:bodyPr>
          <a:lstStyle/>
          <a:p>
            <a:r>
              <a:rPr lang="en-US" sz="2000" dirty="0">
                <a:solidFill>
                  <a:srgbClr val="C00000"/>
                </a:solidFill>
              </a:rPr>
              <a:t>Product size (PS) </a:t>
            </a:r>
            <a:r>
              <a:rPr lang="en-US" sz="2000" dirty="0"/>
              <a:t>— risks associated with the overall size of the software to be built or modified</a:t>
            </a:r>
          </a:p>
          <a:p>
            <a:r>
              <a:rPr lang="en-US" sz="2000" dirty="0">
                <a:solidFill>
                  <a:srgbClr val="C00000"/>
                </a:solidFill>
              </a:rPr>
              <a:t>Business impact (BU) </a:t>
            </a:r>
            <a:r>
              <a:rPr lang="en-US" sz="2000" dirty="0"/>
              <a:t>— risks associated with constraints imposed by management or the marketplace</a:t>
            </a:r>
          </a:p>
          <a:p>
            <a:r>
              <a:rPr lang="en-US" sz="2000" dirty="0">
                <a:solidFill>
                  <a:srgbClr val="C00000"/>
                </a:solidFill>
              </a:rPr>
              <a:t>Customer characteristics (CU) </a:t>
            </a:r>
            <a:r>
              <a:rPr lang="en-US" sz="2000" dirty="0"/>
              <a:t>— risks associated with the sophistication of the customer and the developer's ability to communicate with the customer in a timely manner</a:t>
            </a:r>
          </a:p>
          <a:p>
            <a:r>
              <a:rPr lang="en-US" sz="2000" dirty="0">
                <a:solidFill>
                  <a:srgbClr val="C00000"/>
                </a:solidFill>
              </a:rPr>
              <a:t>Process definition (PR) </a:t>
            </a:r>
            <a:r>
              <a:rPr lang="en-US" sz="2000" dirty="0"/>
              <a:t>— risks associated with the degree to which the software process has been defined and is followed by the development organization </a:t>
            </a:r>
            <a:r>
              <a:rPr lang="en-US" sz="2000" dirty="0">
                <a:solidFill>
                  <a:srgbClr val="7030A0"/>
                </a:solidFill>
                <a:latin typeface="Calibri" panose="020F0502020204030204" pitchFamily="34" charset="0"/>
                <a:cs typeface="Calibri" panose="020F0502020204030204" pitchFamily="34" charset="0"/>
              </a:rPr>
              <a:t>[autopilot performance fixing with XP]</a:t>
            </a:r>
          </a:p>
          <a:p>
            <a:r>
              <a:rPr lang="en-US" sz="2000" dirty="0">
                <a:solidFill>
                  <a:srgbClr val="C00000"/>
                </a:solidFill>
              </a:rPr>
              <a:t>Development environment (DE) </a:t>
            </a:r>
            <a:r>
              <a:rPr lang="en-US" sz="2000" dirty="0"/>
              <a:t>— risks associated with the availability and quality of the tools to be used to build the product </a:t>
            </a:r>
            <a:r>
              <a:rPr lang="en-US" sz="2000" dirty="0">
                <a:solidFill>
                  <a:srgbClr val="7030A0"/>
                </a:solidFill>
                <a:latin typeface="Calibri" panose="020F0502020204030204" pitchFamily="34" charset="0"/>
                <a:cs typeface="Calibri" panose="020F0502020204030204" pitchFamily="34" charset="0"/>
              </a:rPr>
              <a:t>[resource allocation plan]</a:t>
            </a:r>
          </a:p>
          <a:p>
            <a:r>
              <a:rPr lang="en-US" sz="2000" dirty="0">
                <a:solidFill>
                  <a:srgbClr val="C00000"/>
                </a:solidFill>
              </a:rPr>
              <a:t>Technology to be built (TE) </a:t>
            </a:r>
            <a:r>
              <a:rPr lang="en-US" sz="2000" dirty="0"/>
              <a:t>— risks associated with the </a:t>
            </a:r>
            <a:r>
              <a:rPr lang="en-US" sz="2000" dirty="0">
                <a:solidFill>
                  <a:srgbClr val="7030A0"/>
                </a:solidFill>
              </a:rPr>
              <a:t>complexity of the system </a:t>
            </a:r>
            <a:r>
              <a:rPr lang="en-US" sz="2000" dirty="0"/>
              <a:t>to be built and the "</a:t>
            </a:r>
            <a:r>
              <a:rPr lang="en-US" sz="2000" dirty="0">
                <a:solidFill>
                  <a:srgbClr val="7030A0"/>
                </a:solidFill>
              </a:rPr>
              <a:t>newness</a:t>
            </a:r>
            <a:r>
              <a:rPr lang="en-US" sz="2000" dirty="0"/>
              <a:t>" of the technology that is packaged by the system</a:t>
            </a:r>
          </a:p>
          <a:p>
            <a:r>
              <a:rPr lang="en-US" sz="2000" dirty="0">
                <a:solidFill>
                  <a:srgbClr val="C00000"/>
                </a:solidFill>
              </a:rPr>
              <a:t>Staff size and experience (ST) </a:t>
            </a:r>
            <a:r>
              <a:rPr lang="en-US" sz="2000" dirty="0"/>
              <a:t>— risks associated with the overall </a:t>
            </a:r>
            <a:r>
              <a:rPr lang="en-US" sz="2000" dirty="0">
                <a:solidFill>
                  <a:srgbClr val="7030A0"/>
                </a:solidFill>
              </a:rPr>
              <a:t>technical and project experience </a:t>
            </a:r>
            <a:r>
              <a:rPr lang="en-US" sz="2000" dirty="0"/>
              <a:t>of the software engineers who will do the work</a:t>
            </a:r>
            <a:endParaRPr lang="en-US" sz="2000" dirty="0">
              <a:latin typeface="+mj-lt"/>
            </a:endParaRP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7</a:t>
            </a:fld>
            <a:endParaRPr lang="en-US" sz="1400" b="1" dirty="0"/>
          </a:p>
        </p:txBody>
      </p:sp>
    </p:spTree>
    <p:extLst>
      <p:ext uri="{BB962C8B-B14F-4D97-AF65-F5344CB8AC3E}">
        <p14:creationId xmlns:p14="http://schemas.microsoft.com/office/powerpoint/2010/main" val="96163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Building  risk  table - 2</a:t>
            </a: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8</a:t>
            </a:fld>
            <a:endParaRPr lang="en-US" sz="1400" b="1" dirty="0"/>
          </a:p>
        </p:txBody>
      </p:sp>
      <p:pic>
        <p:nvPicPr>
          <p:cNvPr id="5" name="Picture 3"/>
          <p:cNvPicPr>
            <a:picLocks noChangeAspect="1" noChangeArrowheads="1"/>
          </p:cNvPicPr>
          <p:nvPr/>
        </p:nvPicPr>
        <p:blipFill>
          <a:blip r:embed="rId2" cstate="print"/>
          <a:srcRect/>
          <a:stretch>
            <a:fillRect/>
          </a:stretch>
        </p:blipFill>
        <p:spPr>
          <a:xfrm>
            <a:off x="952500" y="1825625"/>
            <a:ext cx="10426700" cy="4816475"/>
          </a:xfrm>
          <a:prstGeom prst="rect">
            <a:avLst/>
          </a:prstGeom>
        </p:spPr>
      </p:pic>
      <p:sp>
        <p:nvSpPr>
          <p:cNvPr id="3" name="Rectangle 2">
            <a:extLst>
              <a:ext uri="{FF2B5EF4-FFF2-40B4-BE49-F238E27FC236}">
                <a16:creationId xmlns:a16="http://schemas.microsoft.com/office/drawing/2014/main" id="{D4AE1DD6-BD7D-4929-8B08-7DB3E6529130}"/>
              </a:ext>
            </a:extLst>
          </p:cNvPr>
          <p:cNvSpPr/>
          <p:nvPr/>
        </p:nvSpPr>
        <p:spPr>
          <a:xfrm>
            <a:off x="4891547" y="5832678"/>
            <a:ext cx="6096000" cy="646331"/>
          </a:xfrm>
          <a:prstGeom prst="rect">
            <a:avLst/>
          </a:prstGeom>
          <a:ln>
            <a:solidFill>
              <a:schemeClr val="bg1">
                <a:lumMod val="50000"/>
              </a:schemeClr>
            </a:solidFill>
          </a:ln>
        </p:spPr>
        <p:txBody>
          <a:bodyPr>
            <a:spAutoFit/>
          </a:bodyPr>
          <a:lstStyle/>
          <a:p>
            <a:pPr algn="just"/>
            <a:r>
              <a:rPr lang="en-US" dirty="0"/>
              <a:t>The work product is called a Risk Mitigation, Monitoring, and Management Plan (RMMM)</a:t>
            </a:r>
          </a:p>
        </p:txBody>
      </p:sp>
    </p:spTree>
    <p:extLst>
      <p:ext uri="{BB962C8B-B14F-4D97-AF65-F5344CB8AC3E}">
        <p14:creationId xmlns:p14="http://schemas.microsoft.com/office/powerpoint/2010/main" val="2245310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Assessing  risk  impact</a:t>
            </a:r>
          </a:p>
        </p:txBody>
      </p:sp>
      <p:sp>
        <p:nvSpPr>
          <p:cNvPr id="3" name="Content Placeholder 2"/>
          <p:cNvSpPr>
            <a:spLocks noGrp="1"/>
          </p:cNvSpPr>
          <p:nvPr>
            <p:ph idx="1"/>
          </p:nvPr>
        </p:nvSpPr>
        <p:spPr>
          <a:xfrm>
            <a:off x="482600" y="2022204"/>
            <a:ext cx="11315700" cy="4378596"/>
          </a:xfrm>
        </p:spPr>
        <p:txBody>
          <a:bodyPr>
            <a:noAutofit/>
          </a:bodyPr>
          <a:lstStyle/>
          <a:p>
            <a:pPr indent="0">
              <a:lnSpc>
                <a:spcPct val="120000"/>
              </a:lnSpc>
              <a:spcBef>
                <a:spcPts val="0"/>
              </a:spcBef>
              <a:buNone/>
            </a:pPr>
            <a:r>
              <a:rPr lang="en-US" sz="2000" dirty="0">
                <a:solidFill>
                  <a:srgbClr val="000000"/>
                </a:solidFill>
                <a:latin typeface="+mj-lt"/>
                <a:cs typeface="Times New Roman" pitchFamily="18" charset="0"/>
              </a:rPr>
              <a:t>Assume that the software team defines a project risk in the following manner:</a:t>
            </a:r>
            <a:br>
              <a:rPr lang="en-US" sz="2000" dirty="0">
                <a:solidFill>
                  <a:srgbClr val="000000"/>
                </a:solidFill>
                <a:latin typeface="+mj-lt"/>
                <a:cs typeface="Times New Roman" pitchFamily="18" charset="0"/>
              </a:rPr>
            </a:br>
            <a:br>
              <a:rPr lang="en-US" sz="2000" dirty="0">
                <a:solidFill>
                  <a:srgbClr val="000000"/>
                </a:solidFill>
                <a:latin typeface="+mj-lt"/>
                <a:cs typeface="Times New Roman" pitchFamily="18" charset="0"/>
              </a:rPr>
            </a:br>
            <a:r>
              <a:rPr lang="en-US" sz="2000" i="1" dirty="0">
                <a:solidFill>
                  <a:srgbClr val="C00000"/>
                </a:solidFill>
                <a:latin typeface="+mj-lt"/>
                <a:cs typeface="Times New Roman" pitchFamily="18" charset="0"/>
              </a:rPr>
              <a:t>Risk identification.</a:t>
            </a:r>
            <a:r>
              <a:rPr lang="en-US" sz="2000" dirty="0">
                <a:solidFill>
                  <a:srgbClr val="C00000"/>
                </a:solidFill>
                <a:latin typeface="+mj-lt"/>
                <a:cs typeface="Times New Roman" pitchFamily="18" charset="0"/>
              </a:rPr>
              <a:t> </a:t>
            </a:r>
            <a:r>
              <a:rPr lang="en-US" sz="2000" dirty="0">
                <a:solidFill>
                  <a:srgbClr val="000000"/>
                </a:solidFill>
                <a:latin typeface="+mj-lt"/>
                <a:cs typeface="Times New Roman" pitchFamily="18" charset="0"/>
              </a:rPr>
              <a:t> Only 70 percent of the software components scheduled for reuse will, in fact, be integrated into the application. The remaining functionality will have to be custom developed.</a:t>
            </a:r>
          </a:p>
          <a:p>
            <a:pPr>
              <a:lnSpc>
                <a:spcPct val="120000"/>
              </a:lnSpc>
              <a:spcBef>
                <a:spcPts val="0"/>
              </a:spcBef>
              <a:buNone/>
            </a:pPr>
            <a:r>
              <a:rPr lang="en-US" sz="2000" dirty="0">
                <a:solidFill>
                  <a:srgbClr val="C00000"/>
                </a:solidFill>
                <a:latin typeface="+mj-lt"/>
                <a:cs typeface="Times New Roman" pitchFamily="18" charset="0"/>
              </a:rPr>
              <a:t>	</a:t>
            </a:r>
            <a:r>
              <a:rPr lang="en-US" sz="2000" i="1" dirty="0">
                <a:solidFill>
                  <a:srgbClr val="C00000"/>
                </a:solidFill>
                <a:latin typeface="+mj-lt"/>
                <a:cs typeface="Times New Roman" pitchFamily="18" charset="0"/>
              </a:rPr>
              <a:t>Risk probability.</a:t>
            </a:r>
            <a:r>
              <a:rPr lang="en-US" sz="2000" dirty="0">
                <a:solidFill>
                  <a:srgbClr val="C00000"/>
                </a:solidFill>
                <a:latin typeface="+mj-lt"/>
                <a:cs typeface="Times New Roman" pitchFamily="18" charset="0"/>
              </a:rPr>
              <a:t>  </a:t>
            </a:r>
            <a:r>
              <a:rPr lang="en-US" sz="2000" dirty="0">
                <a:solidFill>
                  <a:schemeClr val="tx1"/>
                </a:solidFill>
                <a:latin typeface="+mj-lt"/>
                <a:cs typeface="Times New Roman" pitchFamily="18" charset="0"/>
              </a:rPr>
              <a:t>80% (likely). </a:t>
            </a:r>
          </a:p>
          <a:p>
            <a:pPr algn="just">
              <a:lnSpc>
                <a:spcPct val="120000"/>
              </a:lnSpc>
              <a:spcBef>
                <a:spcPts val="0"/>
              </a:spcBef>
              <a:buNone/>
            </a:pPr>
            <a:r>
              <a:rPr lang="en-US" sz="2000" dirty="0">
                <a:solidFill>
                  <a:srgbClr val="000000"/>
                </a:solidFill>
                <a:latin typeface="+mj-lt"/>
                <a:cs typeface="Times New Roman" pitchFamily="18" charset="0"/>
              </a:rPr>
              <a:t>	</a:t>
            </a:r>
            <a:r>
              <a:rPr lang="en-US" sz="2000" i="1" dirty="0">
                <a:solidFill>
                  <a:srgbClr val="C00000"/>
                </a:solidFill>
                <a:latin typeface="+mj-lt"/>
                <a:cs typeface="Times New Roman" pitchFamily="18" charset="0"/>
              </a:rPr>
              <a:t>Risk impact.</a:t>
            </a:r>
            <a:r>
              <a:rPr lang="en-US" sz="2000" dirty="0">
                <a:solidFill>
                  <a:srgbClr val="C00000"/>
                </a:solidFill>
                <a:latin typeface="+mj-lt"/>
                <a:cs typeface="Times New Roman" pitchFamily="18" charset="0"/>
              </a:rPr>
              <a:t> </a:t>
            </a:r>
            <a:r>
              <a:rPr lang="en-US" sz="2000" dirty="0">
                <a:solidFill>
                  <a:srgbClr val="000000"/>
                </a:solidFill>
                <a:latin typeface="+mj-lt"/>
                <a:cs typeface="Times New Roman" pitchFamily="18" charset="0"/>
              </a:rPr>
              <a:t>60 reusable software components were planned. If only 70 percent can be used, 18 components would have to be developed from scratch (in addition to other custom software that has been scheduled for development). Since the average component is 100 LOC and local data indicate that the software engineering cost for each LOC is $14.00, the overall cost (impact) to develop the components would be 18 </a:t>
            </a:r>
            <a:r>
              <a:rPr lang="en-US" sz="2000" dirty="0">
                <a:solidFill>
                  <a:srgbClr val="000000"/>
                </a:solidFill>
                <a:latin typeface="+mj-lt"/>
                <a:cs typeface="Arial" charset="0"/>
              </a:rPr>
              <a:t>x</a:t>
            </a:r>
            <a:r>
              <a:rPr lang="en-US" sz="2000" dirty="0">
                <a:solidFill>
                  <a:srgbClr val="000000"/>
                </a:solidFill>
                <a:latin typeface="+mj-lt"/>
                <a:cs typeface="Times New Roman" pitchFamily="18" charset="0"/>
              </a:rPr>
              <a:t> 100 </a:t>
            </a:r>
            <a:r>
              <a:rPr lang="en-US" sz="2000" dirty="0">
                <a:solidFill>
                  <a:srgbClr val="000000"/>
                </a:solidFill>
                <a:latin typeface="+mj-lt"/>
                <a:cs typeface="Arial" charset="0"/>
              </a:rPr>
              <a:t>x</a:t>
            </a:r>
            <a:r>
              <a:rPr lang="en-US" sz="2000" dirty="0">
                <a:solidFill>
                  <a:srgbClr val="000000"/>
                </a:solidFill>
                <a:latin typeface="+mj-lt"/>
                <a:cs typeface="Times New Roman" pitchFamily="18" charset="0"/>
              </a:rPr>
              <a:t> 14 = $25,200. 	</a:t>
            </a:r>
          </a:p>
          <a:p>
            <a:pPr>
              <a:lnSpc>
                <a:spcPct val="120000"/>
              </a:lnSpc>
              <a:spcBef>
                <a:spcPts val="0"/>
              </a:spcBef>
              <a:buNone/>
            </a:pPr>
            <a:r>
              <a:rPr lang="en-US" sz="2000" dirty="0">
                <a:solidFill>
                  <a:srgbClr val="000000"/>
                </a:solidFill>
                <a:latin typeface="+mj-lt"/>
                <a:cs typeface="Times New Roman" pitchFamily="18" charset="0"/>
              </a:rPr>
              <a:t>	</a:t>
            </a:r>
            <a:r>
              <a:rPr lang="en-US" sz="2000" i="1" dirty="0">
                <a:solidFill>
                  <a:srgbClr val="C00000"/>
                </a:solidFill>
                <a:latin typeface="+mj-lt"/>
                <a:cs typeface="Times New Roman" pitchFamily="18" charset="0"/>
              </a:rPr>
              <a:t>Risk exposure</a:t>
            </a:r>
            <a:r>
              <a:rPr lang="en-US" sz="2000" i="1" dirty="0">
                <a:solidFill>
                  <a:srgbClr val="000000"/>
                </a:solidFill>
                <a:latin typeface="+mj-lt"/>
                <a:cs typeface="Times New Roman" pitchFamily="18" charset="0"/>
              </a:rPr>
              <a:t>.</a:t>
            </a:r>
            <a:r>
              <a:rPr lang="en-US" sz="2000" dirty="0">
                <a:solidFill>
                  <a:srgbClr val="000000"/>
                </a:solidFill>
                <a:latin typeface="+mj-lt"/>
                <a:cs typeface="Times New Roman" pitchFamily="18" charset="0"/>
              </a:rPr>
              <a:t>  </a:t>
            </a:r>
            <a:r>
              <a:rPr lang="en-US" sz="2000" i="1" dirty="0">
                <a:solidFill>
                  <a:srgbClr val="000000"/>
                </a:solidFill>
                <a:latin typeface="+mj-lt"/>
                <a:cs typeface="Times New Roman" pitchFamily="18" charset="0"/>
              </a:rPr>
              <a:t>RE </a:t>
            </a:r>
            <a:r>
              <a:rPr lang="en-US" sz="2000" dirty="0">
                <a:solidFill>
                  <a:srgbClr val="000000"/>
                </a:solidFill>
                <a:latin typeface="+mj-lt"/>
                <a:cs typeface="Times New Roman" pitchFamily="18" charset="0"/>
              </a:rPr>
              <a:t>= 0.80 </a:t>
            </a:r>
            <a:r>
              <a:rPr lang="en-US" sz="2000" dirty="0">
                <a:solidFill>
                  <a:srgbClr val="000000"/>
                </a:solidFill>
                <a:latin typeface="+mj-lt"/>
                <a:cs typeface="Arial" charset="0"/>
              </a:rPr>
              <a:t>x</a:t>
            </a:r>
            <a:r>
              <a:rPr lang="en-US" sz="2000" dirty="0">
                <a:solidFill>
                  <a:srgbClr val="000000"/>
                </a:solidFill>
                <a:latin typeface="+mj-lt"/>
                <a:cs typeface="Times New Roman" pitchFamily="18" charset="0"/>
              </a:rPr>
              <a:t> 25,200 ~ $20,200.</a:t>
            </a:r>
            <a:endParaRPr lang="en-US" sz="2000" dirty="0">
              <a:latin typeface="+mj-lt"/>
            </a:endParaRP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9</a:t>
            </a:fld>
            <a:endParaRPr lang="en-US" sz="1400" b="1" dirty="0"/>
          </a:p>
        </p:txBody>
      </p:sp>
    </p:spTree>
    <p:extLst>
      <p:ext uri="{BB962C8B-B14F-4D97-AF65-F5344CB8AC3E}">
        <p14:creationId xmlns:p14="http://schemas.microsoft.com/office/powerpoint/2010/main" val="1387958983"/>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9776B16EEA9E4C8040DE7390FE9391" ma:contentTypeVersion="0" ma:contentTypeDescription="Create a new document." ma:contentTypeScope="" ma:versionID="0ff3a4f85b69b2c343982500452bb24c">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1B7890-6549-463D-987C-AD1A74ECD3C8}"/>
</file>

<file path=customXml/itemProps2.xml><?xml version="1.0" encoding="utf-8"?>
<ds:datastoreItem xmlns:ds="http://schemas.openxmlformats.org/officeDocument/2006/customXml" ds:itemID="{ED448043-1E6D-42AE-9F4C-B22707383D60}"/>
</file>

<file path=customXml/itemProps3.xml><?xml version="1.0" encoding="utf-8"?>
<ds:datastoreItem xmlns:ds="http://schemas.openxmlformats.org/officeDocument/2006/customXml" ds:itemID="{46AB1DDB-AC77-4AFF-B9FA-F3B2927922AC}"/>
</file>

<file path=docProps/app.xml><?xml version="1.0" encoding="utf-8"?>
<Properties xmlns="http://schemas.openxmlformats.org/officeDocument/2006/extended-properties" xmlns:vt="http://schemas.openxmlformats.org/officeDocument/2006/docPropsVTypes">
  <TotalTime>71</TotalTime>
  <Words>1532</Words>
  <Application>Microsoft Office PowerPoint</Application>
  <PresentationFormat>Widescreen</PresentationFormat>
  <Paragraphs>129</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Avant Garde</vt:lpstr>
      <vt:lpstr>Calibri</vt:lpstr>
      <vt:lpstr>Gill Sans MT</vt:lpstr>
      <vt:lpstr>Times</vt:lpstr>
      <vt:lpstr>Wingdings</vt:lpstr>
      <vt:lpstr>Wingdings 2</vt:lpstr>
      <vt:lpstr>Dividend</vt:lpstr>
      <vt:lpstr>PowerPoint Presentation</vt:lpstr>
      <vt:lpstr>Risk overview</vt:lpstr>
      <vt:lpstr>Risk management</vt:lpstr>
      <vt:lpstr>Risk Projection &amp; building a risk table</vt:lpstr>
      <vt:lpstr>Risk component &amp; drivers</vt:lpstr>
      <vt:lpstr>Probability-impact  matrix</vt:lpstr>
      <vt:lpstr>Risk check list</vt:lpstr>
      <vt:lpstr>Building  risk  table - 2</vt:lpstr>
      <vt:lpstr>Assessing  risk  impact</vt:lpstr>
      <vt:lpstr>A framework for dealing with risk - risk management </vt:lpstr>
      <vt:lpstr>Risk identification</vt:lpstr>
      <vt:lpstr>Boehm’s top 10 development risks</vt:lpstr>
      <vt:lpstr>Boehm’s top 10 development risks</vt:lpstr>
      <vt:lpstr>Risk planning</vt:lpstr>
      <vt:lpstr>Risk reduction leverage (RRL)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 Ch.16 - Risk Management</dc:title>
  <dc:subject>Software Engineering</dc:subject>
  <dc:creator>M. Mahmudul Hasan</dc:creator>
  <cp:lastModifiedBy>Tonny Shekha Kar</cp:lastModifiedBy>
  <cp:revision>34</cp:revision>
  <dcterms:created xsi:type="dcterms:W3CDTF">2019-05-13T08:37:20Z</dcterms:created>
  <dcterms:modified xsi:type="dcterms:W3CDTF">2023-12-04T03:22:05Z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0x0101005D9776B16EEA9E4C8040DE7390FE9391</vt:lpwstr>
  </property>
</Properties>
</file>