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3" r:id="rId3"/>
    <p:sldId id="296" r:id="rId4"/>
    <p:sldId id="298" r:id="rId5"/>
    <p:sldId id="299" r:id="rId6"/>
    <p:sldId id="300" r:id="rId7"/>
    <p:sldId id="303" r:id="rId8"/>
    <p:sldId id="304" r:id="rId9"/>
    <p:sldId id="295" r:id="rId10"/>
    <p:sldId id="307" r:id="rId11"/>
    <p:sldId id="311" r:id="rId12"/>
    <p:sldId id="312" r:id="rId13"/>
    <p:sldId id="313" r:id="rId14"/>
    <p:sldId id="31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02/10/2023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10/2/2023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2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development process model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800" dirty="0">
                <a:solidFill>
                  <a:srgbClr val="7030A0"/>
                </a:solidFill>
              </a:rPr>
              <a:t>Tonny Kar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Lecturer, CS, AIUB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 based development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303" y="2312126"/>
            <a:ext cx="5718119" cy="130628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Suitable for re-usable object oriented classes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Apply characteristics of spiral development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8998132" y="1915886"/>
            <a:ext cx="1447800" cy="6739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Identify</a:t>
            </a:r>
          </a:p>
          <a:p>
            <a:pPr algn="ctr"/>
            <a:r>
              <a:rPr lang="en-US">
                <a:latin typeface="Calibri" pitchFamily="34" charset="0"/>
              </a:rPr>
              <a:t>component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7855132" y="31350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Construct</a:t>
            </a:r>
          </a:p>
          <a:p>
            <a:pPr algn="ctr"/>
            <a:r>
              <a:rPr lang="en-US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th inter</a:t>
            </a:r>
          </a:p>
          <a:p>
            <a:pPr algn="ctr"/>
            <a:r>
              <a:rPr lang="en-US">
                <a:latin typeface="Calibri" pitchFamily="34" charset="0"/>
              </a:rPr>
              <a:t>system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9760132" y="31350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 pitchFamily="34" charset="0"/>
              </a:rPr>
              <a:t>Lookup</a:t>
            </a:r>
          </a:p>
          <a:p>
            <a:pPr algn="ctr"/>
            <a:r>
              <a:rPr lang="en-US" i="1" dirty="0">
                <a:latin typeface="Calibri" pitchFamily="34" charset="0"/>
              </a:rPr>
              <a:t>components</a:t>
            </a:r>
            <a:endParaRPr lang="en-US" dirty="0">
              <a:latin typeface="Calibri" pitchFamily="34" charset="0"/>
            </a:endParaRPr>
          </a:p>
          <a:p>
            <a:pPr algn="ctr"/>
            <a:r>
              <a:rPr lang="en-US" dirty="0">
                <a:latin typeface="Calibri" pitchFamily="34" charset="0"/>
              </a:rPr>
              <a:t>in library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9760132" y="44304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Exract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if available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8845732" y="5725886"/>
            <a:ext cx="18288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Build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if unavailable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0445932" y="42018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10141132" y="2754086"/>
            <a:ext cx="0" cy="30635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10293532" y="54972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9150532" y="54972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 flipV="1">
            <a:off x="8540932" y="4201886"/>
            <a:ext cx="0" cy="18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7778932" y="4430486"/>
            <a:ext cx="1524000" cy="85779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Put new</a:t>
            </a:r>
          </a:p>
          <a:p>
            <a:pPr algn="ctr"/>
            <a:r>
              <a:rPr lang="en-US" i="1">
                <a:latin typeface="Calibri" pitchFamily="34" charset="0"/>
              </a:rPr>
              <a:t>components</a:t>
            </a:r>
            <a:endParaRPr lang="en-US">
              <a:latin typeface="Calibri" pitchFamily="34" charset="0"/>
            </a:endParaRPr>
          </a:p>
          <a:p>
            <a:pPr algn="ctr"/>
            <a:r>
              <a:rPr lang="en-US">
                <a:latin typeface="Calibri" pitchFamily="34" charset="0"/>
              </a:rPr>
              <a:t>in library</a:t>
            </a:r>
          </a:p>
        </p:txBody>
      </p:sp>
      <p:sp>
        <p:nvSpPr>
          <p:cNvPr id="2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0091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 Unified Process (RUP)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137" y="1920239"/>
            <a:ext cx="11299372" cy="4715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47168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profile</a:t>
            </a:r>
            <a:endParaRPr lang="en-US" dirty="0">
              <a:latin typeface="Bell MT" pitchFamily="18" charset="0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9537" y="1854925"/>
            <a:ext cx="8279674" cy="4781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61272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 Scrap/Rework: Use an Iterative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116184"/>
            <a:ext cx="6631577" cy="4208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7733212" y="2246812"/>
            <a:ext cx="3918858" cy="213965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u="sng" dirty="0">
                <a:latin typeface="+mj-lt"/>
              </a:rPr>
              <a:t>Iterative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Products are visible at an early stages of development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+mj-lt"/>
              </a:rPr>
              <a:t>Low probability of rework in case of defects in the deliverable product</a:t>
            </a:r>
            <a:endParaRPr lang="en-GB" sz="2200" dirty="0">
              <a:latin typeface="+mj-lt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611477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- 14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2024743"/>
            <a:ext cx="10652865" cy="14761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structured set of activities required to develop a software system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A software process model is an abstract representation of a process. 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It presents a description of a process from some particular perspective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Waterfall model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65738" y="1996441"/>
            <a:ext cx="9241302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57943" y="3154016"/>
            <a:ext cx="10652865" cy="35648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2200" b="1" dirty="0">
                <a:latin typeface="+mj-lt"/>
                <a:cs typeface="Times New Roman" panose="02020603050405020304" pitchFamily="18" charset="0"/>
              </a:rPr>
              <a:t>The waterfall or linear sequential model </a:t>
            </a:r>
          </a:p>
          <a:p>
            <a:pPr marL="0" indent="0">
              <a:buNone/>
            </a:pPr>
            <a:r>
              <a:rPr lang="en-GB" sz="2200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Problems of Waterfall Model</a:t>
            </a:r>
            <a:r>
              <a:rPr lang="en-GB" sz="2200" dirty="0">
                <a:latin typeface="+mj-lt"/>
                <a:cs typeface="Times New Roman" panose="02020603050405020304" pitchFamily="18" charset="0"/>
              </a:rPr>
              <a:t>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Inflexible partitioning of the project into distinct stages where </a:t>
            </a:r>
            <a:r>
              <a:rPr lang="en-US" sz="2200" dirty="0">
                <a:latin typeface="+mj-lt"/>
                <a:cs typeface="Times New Roman" panose="02020603050405020304" pitchFamily="18" charset="0"/>
              </a:rPr>
              <a:t>next phase starts only after completion of the previous phase</a:t>
            </a:r>
            <a:endParaRPr lang="en-GB" sz="2200" dirty="0">
              <a:latin typeface="+mj-lt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This makes it difficult to respond to changing customer requirements (no backtracking)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200" dirty="0">
                <a:latin typeface="+mj-lt"/>
                <a:cs typeface="Times New Roman" panose="02020603050405020304" pitchFamily="18" charset="0"/>
              </a:rPr>
              <a:t>Therefore, this model is only appropriate when the requirements are well-understood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73183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-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744" y="1941341"/>
            <a:ext cx="10652865" cy="4389121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The V-model is a SDLC model where execution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of processes happens in a sequential manner in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V-shape. It is also known as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Verification and </a:t>
            </a:r>
            <a:br>
              <a:rPr lang="en-US" sz="2000" dirty="0">
                <a:solidFill>
                  <a:srgbClr val="C00000"/>
                </a:solidFill>
                <a:latin typeface="+mj-lt"/>
              </a:rPr>
            </a:br>
            <a:r>
              <a:rPr lang="en-US" sz="2000" dirty="0">
                <a:solidFill>
                  <a:srgbClr val="C00000"/>
                </a:solidFill>
                <a:latin typeface="+mj-lt"/>
              </a:rPr>
              <a:t> Validation</a:t>
            </a:r>
            <a:r>
              <a:rPr lang="en-US" sz="2000" dirty="0">
                <a:latin typeface="+mj-lt"/>
              </a:rPr>
              <a:t>  model.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V-Model is an extension of the waterfall model and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is based on association of a </a:t>
            </a:r>
            <a:r>
              <a:rPr lang="en-US" sz="2000" dirty="0">
                <a:solidFill>
                  <a:srgbClr val="C00000"/>
                </a:solidFill>
                <a:latin typeface="+mj-lt"/>
              </a:rPr>
              <a:t>testing phase </a:t>
            </a:r>
            <a:r>
              <a:rPr lang="en-US" sz="2000" dirty="0">
                <a:latin typeface="+mj-lt"/>
              </a:rPr>
              <a:t>for each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corresponding development stage. This means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that for every single phase in the development 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cycle there is a directly associated testing phase.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+mj-lt"/>
              </a:rPr>
              <a:t> This is a highly disciplined model and next phase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 starts only after completion of the previous phase.</a:t>
            </a: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2831" y="1814732"/>
            <a:ext cx="5078438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925133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9567" y="1887565"/>
            <a:ext cx="10652865" cy="47120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dirty="0">
                <a:latin typeface="+mj-lt"/>
              </a:rPr>
              <a:t> </a:t>
            </a:r>
            <a:r>
              <a:rPr lang="en-GB" sz="2200" dirty="0">
                <a:latin typeface="+mj-lt"/>
              </a:rPr>
              <a:t>Requirements are not clear and p</a:t>
            </a:r>
            <a:r>
              <a:rPr lang="en-GB" sz="2200" dirty="0"/>
              <a:t>rototype serves</a:t>
            </a:r>
            <a:br>
              <a:rPr lang="en-GB" sz="2200" dirty="0"/>
            </a:br>
            <a:r>
              <a:rPr lang="en-GB" sz="2200" dirty="0"/>
              <a:t> as a mechanism for identifying software requirements</a:t>
            </a: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>
                <a:latin typeface="+mj-lt"/>
              </a:rPr>
              <a:t> Iteration occurs as the prototype is tuned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 to satisfy the needs of the customer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GB" sz="2200" dirty="0"/>
              <a:t>System requirements ALWAYS evolve in the course of a project, so process iteration is  useful where earlier stages are reworked is always part of the process for large systems</a:t>
            </a:r>
            <a:endParaRPr lang="en-GB" sz="22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61676" y="1887565"/>
            <a:ext cx="4254944" cy="366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6907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Evolutionary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389" y="2032782"/>
            <a:ext cx="11168741" cy="179463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200" b="1" dirty="0">
                <a:latin typeface="+mj-lt"/>
              </a:rPr>
              <a:t>Exploratory development:</a:t>
            </a:r>
            <a:r>
              <a:rPr lang="en-GB" sz="2200" dirty="0">
                <a:latin typeface="+mj-lt"/>
              </a:rPr>
              <a:t> Objective is to work with customers and to evolve a final system from an initial outline specification. Should start with well-understood requirements </a:t>
            </a:r>
          </a:p>
          <a:p>
            <a:pPr>
              <a:buFont typeface="Wingdings" pitchFamily="2" charset="2"/>
              <a:buChar char="q"/>
            </a:pPr>
            <a:r>
              <a:rPr lang="en-GB" sz="2200" b="1" dirty="0">
                <a:latin typeface="+mj-lt"/>
              </a:rPr>
              <a:t>Throw-away prototyping: </a:t>
            </a:r>
            <a:r>
              <a:rPr lang="en-GB" sz="2200" dirty="0">
                <a:latin typeface="+mj-lt"/>
              </a:rPr>
              <a:t>Objective is to understand the system requirements. Should  </a:t>
            </a:r>
            <a:br>
              <a:rPr lang="en-GB" sz="2200" dirty="0">
                <a:latin typeface="+mj-lt"/>
              </a:rPr>
            </a:br>
            <a:r>
              <a:rPr lang="en-GB" sz="2200" dirty="0">
                <a:latin typeface="+mj-lt"/>
              </a:rPr>
              <a:t> start with poorly understood requirements</a:t>
            </a:r>
          </a:p>
          <a:p>
            <a:pPr>
              <a:buFont typeface="Wingdings" pitchFamily="2" charset="2"/>
              <a:buChar char="q"/>
            </a:pPr>
            <a:endParaRPr lang="en-GB" sz="2000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42047" cy="685800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 descr="http://www.pro-technix.com/services/software/images/evolve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3" y="3174274"/>
            <a:ext cx="6612981" cy="36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63269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20241"/>
            <a:ext cx="11109622" cy="2129244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Rather than deliver the system as a single delivery, the development and </a:t>
            </a:r>
            <a:r>
              <a:rPr lang="en-GB" sz="2000" dirty="0">
                <a:solidFill>
                  <a:srgbClr val="FF0000"/>
                </a:solidFill>
                <a:latin typeface="+mj-lt"/>
              </a:rPr>
              <a:t>delivery is broken down into increments</a:t>
            </a:r>
            <a:r>
              <a:rPr lang="en-GB" sz="2000" dirty="0">
                <a:latin typeface="+mj-lt"/>
              </a:rPr>
              <a:t> with each increment delivering part of the required functionality (SPIRAL).</a:t>
            </a:r>
            <a:br>
              <a:rPr lang="en-GB" sz="2000" dirty="0">
                <a:latin typeface="+mj-lt"/>
              </a:rPr>
            </a:br>
            <a:r>
              <a:rPr lang="en-GB" sz="2000" dirty="0">
                <a:latin typeface="+mj-lt"/>
              </a:rPr>
              <a:t>T</a:t>
            </a:r>
            <a:r>
              <a:rPr lang="en-US" sz="2000" dirty="0"/>
              <a:t>he requirements are relatively certain but there are many complexities that leads to frequent changes.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User requirements are prioritised and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highest priority requirements</a:t>
            </a:r>
            <a:r>
              <a:rPr lang="en-GB" sz="2000" dirty="0">
                <a:latin typeface="+mj-lt"/>
              </a:rPr>
              <a:t> are included in early increments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  <a:defRPr/>
            </a:pPr>
            <a:r>
              <a:rPr lang="en-GB" sz="2000" dirty="0">
                <a:latin typeface="+mj-lt"/>
              </a:rPr>
              <a:t>Once the development of an increment is started, the </a:t>
            </a:r>
            <a:r>
              <a:rPr lang="en-GB" sz="2000" dirty="0">
                <a:solidFill>
                  <a:srgbClr val="C00000"/>
                </a:solidFill>
                <a:latin typeface="+mj-lt"/>
              </a:rPr>
              <a:t>requirements are frozen</a:t>
            </a:r>
            <a:r>
              <a:rPr lang="en-GB" sz="2000" dirty="0">
                <a:latin typeface="+mj-lt"/>
              </a:rPr>
              <a:t> though requirements for later increments can continue to evolve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3801291" y="4271554"/>
            <a:ext cx="6489700" cy="570410"/>
            <a:chOff x="960" y="1248"/>
            <a:chExt cx="4088" cy="43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Design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Code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#1</a:t>
              </a:r>
            </a:p>
          </p:txBody>
        </p:sp>
      </p:grpSp>
      <p:sp>
        <p:nvSpPr>
          <p:cNvPr id="13" name="Line 9"/>
          <p:cNvSpPr>
            <a:spLocks noChangeShapeType="1"/>
          </p:cNvSpPr>
          <p:nvPr/>
        </p:nvSpPr>
        <p:spPr bwMode="auto">
          <a:xfrm flipH="1">
            <a:off x="3572690" y="4284616"/>
            <a:ext cx="45719" cy="22574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572691" y="65532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909616" y="6553200"/>
            <a:ext cx="1187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1400">
                <a:latin typeface="Calibri" pitchFamily="34" charset="0"/>
              </a:rPr>
              <a:t>Calendar time</a:t>
            </a:r>
          </a:p>
        </p:txBody>
      </p: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4638261" y="4976949"/>
            <a:ext cx="6808793" cy="677091"/>
            <a:chOff x="960" y="1248"/>
            <a:chExt cx="4088" cy="432"/>
          </a:xfrm>
        </p:grpSpPr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Test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4176" y="1248"/>
              <a:ext cx="87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>
                  <a:latin typeface="Calibri" pitchFamily="34" charset="0"/>
                </a:rPr>
                <a:t>Delivery</a:t>
              </a:r>
            </a:p>
            <a:p>
              <a:r>
                <a:rPr lang="en-GB">
                  <a:latin typeface="Calibri" pitchFamily="34" charset="0"/>
                </a:rPr>
                <a:t>increment #2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5406887" y="5865222"/>
            <a:ext cx="6552652" cy="535577"/>
            <a:chOff x="960" y="1248"/>
            <a:chExt cx="3931" cy="432"/>
          </a:xfrm>
        </p:grpSpPr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9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Analysis</a:t>
              </a: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1728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>
                  <a:latin typeface="Calibri" pitchFamily="34" charset="0"/>
                </a:rPr>
                <a:t>Design</a:t>
              </a: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544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3360" y="1248"/>
              <a:ext cx="672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GB" dirty="0">
                  <a:latin typeface="Calibri" pitchFamily="34" charset="0"/>
                </a:rPr>
                <a:t>Test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4108" y="1248"/>
              <a:ext cx="783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dirty="0">
                  <a:latin typeface="Calibri" pitchFamily="34" charset="0"/>
                </a:rPr>
                <a:t>Delivery #3</a:t>
              </a:r>
            </a:p>
          </p:txBody>
        </p:sp>
      </p:grpSp>
      <p:sp>
        <p:nvSpPr>
          <p:cNvPr id="2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6704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Incremental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555" y="1998618"/>
            <a:ext cx="11034702" cy="309021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000" b="1" dirty="0">
                <a:latin typeface="+mj-lt"/>
              </a:rPr>
              <a:t>Advantages of Incremental Development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Customer value can be delivered with each increment so system functionality is available earlier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/>
              <a:t>Deliver the core product first</a:t>
            </a:r>
            <a:endParaRPr lang="en-GB" sz="2000" dirty="0">
              <a:latin typeface="+mj-lt"/>
            </a:endParaRP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Early increments act as a prototype to help elicit requirements for later increments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Lower risk of overall project failure</a:t>
            </a:r>
          </a:p>
          <a:p>
            <a:pPr>
              <a:buFont typeface="Wingdings" pitchFamily="2" charset="2"/>
              <a:buChar char="§"/>
            </a:pPr>
            <a:r>
              <a:rPr lang="en-GB" sz="2000" dirty="0">
                <a:latin typeface="+mj-lt"/>
              </a:rPr>
              <a:t>The highest priority system services tend to receive the most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38589" cy="1001612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7652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Rapid Application Development (RAD)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34993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/>
              <a:t>It is a type of incremental model. The developments are time boxed, delivered and then assembled into a working  prototype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In RAD model the components or functions are </a:t>
            </a:r>
            <a:r>
              <a:rPr lang="en-US" sz="2000" dirty="0">
                <a:solidFill>
                  <a:srgbClr val="C00000"/>
                </a:solidFill>
              </a:rPr>
              <a:t>developed in parallel </a:t>
            </a:r>
            <a:r>
              <a:rPr lang="en-US" sz="2000" dirty="0"/>
              <a:t>as if they were mini projects (frozen requirements in each increments)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/>
              <a:t> This can quickly give the customer something to see and use and to provide feedback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/>
              <a:t>Delivers a fully functional system in </a:t>
            </a:r>
            <a:r>
              <a:rPr lang="en-GB" altLang="en-US" sz="2000" dirty="0">
                <a:solidFill>
                  <a:srgbClr val="C00000"/>
                </a:solidFill>
              </a:rPr>
              <a:t>90 days</a:t>
            </a:r>
            <a:r>
              <a:rPr lang="en-GB" altLang="en-US" sz="2000" dirty="0"/>
              <a:t>, give or take 30 days</a:t>
            </a:r>
            <a:r>
              <a:rPr lang="en-US" sz="2000" dirty="0"/>
              <a:t> 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GB" altLang="en-US" sz="2000" dirty="0"/>
              <a:t>Phases of RAD are: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Requirements Planning 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User Design </a:t>
            </a:r>
            <a:r>
              <a:rPr lang="en-GB" altLang="en-US" sz="2000" dirty="0"/>
              <a:t>(user interact with the system analysts)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Construction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 (program and application development)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GB" altLang="en-US" sz="2000" dirty="0">
                <a:solidFill>
                  <a:srgbClr val="0070C0"/>
                </a:solidFill>
              </a:rPr>
              <a:t>Cutover</a:t>
            </a:r>
            <a:r>
              <a:rPr lang="en-GB" altLang="en-US" sz="2000" dirty="0">
                <a:solidFill>
                  <a:srgbClr val="FF0000"/>
                </a:solidFill>
              </a:rPr>
              <a:t> </a:t>
            </a:r>
            <a:r>
              <a:rPr lang="en-GB" altLang="en-US" sz="2000" dirty="0"/>
              <a:t>(testing, changeover to new system, user training)</a:t>
            </a:r>
            <a:endParaRPr lang="en-US" sz="2200" b="1" dirty="0"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9"/>
            <a:ext cx="264714" cy="1053864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373323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48EFC52BA4E94B8E156C869E568B45" ma:contentTypeVersion="3" ma:contentTypeDescription="Create a new document." ma:contentTypeScope="" ma:versionID="6721fd189f732b8dd98eafb80c69a8a5">
  <xsd:schema xmlns:xsd="http://www.w3.org/2001/XMLSchema" xmlns:xs="http://www.w3.org/2001/XMLSchema" xmlns:p="http://schemas.microsoft.com/office/2006/metadata/properties" xmlns:ns2="87df62d9-d383-4de7-8344-c58f65377c98" targetNamespace="http://schemas.microsoft.com/office/2006/metadata/properties" ma:root="true" ma:fieldsID="d8ecbf8e7c350b17f8e65ca7f00e4f66" ns2:_="">
    <xsd:import namespace="87df62d9-d383-4de7-8344-c58f65377c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f62d9-d383-4de7-8344-c58f65377c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AB22092-FBC2-492A-95F8-1020B80313E0}"/>
</file>

<file path=customXml/itemProps2.xml><?xml version="1.0" encoding="utf-8"?>
<ds:datastoreItem xmlns:ds="http://schemas.openxmlformats.org/officeDocument/2006/customXml" ds:itemID="{A6D4A6A3-84A7-431E-BA4D-F2DED331A001}"/>
</file>

<file path=customXml/itemProps3.xml><?xml version="1.0" encoding="utf-8"?>
<ds:datastoreItem xmlns:ds="http://schemas.openxmlformats.org/officeDocument/2006/customXml" ds:itemID="{106D4D35-264C-4B42-9EA7-E802DE2C3E41}"/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863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Bell MT</vt:lpstr>
      <vt:lpstr>Calibri</vt:lpstr>
      <vt:lpstr>Gill Sans MT</vt:lpstr>
      <vt:lpstr>Wingdings</vt:lpstr>
      <vt:lpstr>Wingdings 2</vt:lpstr>
      <vt:lpstr>Dividend</vt:lpstr>
      <vt:lpstr>PowerPoint Presentation</vt:lpstr>
      <vt:lpstr>Software process</vt:lpstr>
      <vt:lpstr>Waterfall model</vt:lpstr>
      <vt:lpstr>V - model</vt:lpstr>
      <vt:lpstr>Prototyping model</vt:lpstr>
      <vt:lpstr>Evolutionary development</vt:lpstr>
      <vt:lpstr>Incremental development</vt:lpstr>
      <vt:lpstr>Incremental development</vt:lpstr>
      <vt:lpstr>Rapid Application Development (RAD)</vt:lpstr>
      <vt:lpstr>Component based development model</vt:lpstr>
      <vt:lpstr>Rational Unified Process (RUP)</vt:lpstr>
      <vt:lpstr>Risk profile</vt:lpstr>
      <vt:lpstr>Reduce Scrap/Rework: Use an Iterative Process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Ch.02 - Software Developmnet Process Model</dc:title>
  <dc:subject>Software Engineering</dc:subject>
  <dc:creator>M. Mahmudul Hasan</dc:creator>
  <cp:lastModifiedBy>Tonny Shekha Kar</cp:lastModifiedBy>
  <cp:revision>7</cp:revision>
  <dcterms:created xsi:type="dcterms:W3CDTF">2019-05-13T08:37:20Z</dcterms:created>
  <dcterms:modified xsi:type="dcterms:W3CDTF">2023-10-02T02:16:09Z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0x010100D648EFC52BA4E94B8E156C869E568B45</vt:lpwstr>
  </property>
</Properties>
</file>