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sldIdLst>
    <p:sldId id="256" r:id="rId2"/>
    <p:sldId id="293" r:id="rId3"/>
    <p:sldId id="294" r:id="rId4"/>
    <p:sldId id="295" r:id="rId5"/>
    <p:sldId id="296" r:id="rId6"/>
    <p:sldId id="299" r:id="rId7"/>
    <p:sldId id="298" r:id="rId8"/>
    <p:sldId id="300" r:id="rId9"/>
    <p:sldId id="301" r:id="rId10"/>
    <p:sldId id="302" r:id="rId11"/>
    <p:sldId id="304" r:id="rId12"/>
    <p:sldId id="305" r:id="rId13"/>
    <p:sldId id="306" r:id="rId14"/>
    <p:sldId id="307" r:id="rId15"/>
    <p:sldId id="31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02/10/2023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engineering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3114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3 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agile software development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3752174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rgbClr val="7030A0"/>
                </a:solidFill>
              </a:rPr>
              <a:t>Tonny Kar</a:t>
            </a:r>
          </a:p>
          <a:p>
            <a:r>
              <a:rPr lang="en-US" sz="2400" dirty="0">
                <a:solidFill>
                  <a:schemeClr val="tx1"/>
                </a:solidFill>
              </a:rPr>
              <a:t>Lecturer, CS, AIUB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itchFamily="34" charset="0"/>
              </a:rPr>
              <a:t>Agile  assumption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884" y="2050868"/>
            <a:ext cx="10914122" cy="4441372"/>
          </a:xfrm>
        </p:spPr>
        <p:txBody>
          <a:bodyPr>
            <a:noAutofit/>
          </a:bodyPr>
          <a:lstStyle/>
          <a:p>
            <a:pPr marL="90488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200" dirty="0">
                <a:latin typeface="+mj-lt"/>
              </a:rPr>
              <a:t>It is difficult to predict in advance which software </a:t>
            </a:r>
          </a:p>
          <a:p>
            <a:pPr marL="414488" lvl="1">
              <a:lnSpc>
                <a:spcPct val="90000"/>
              </a:lnSpc>
            </a:pPr>
            <a:r>
              <a:rPr lang="en-US" sz="2200" dirty="0">
                <a:solidFill>
                  <a:srgbClr val="C00000"/>
                </a:solidFill>
                <a:latin typeface="+mj-lt"/>
              </a:rPr>
              <a:t>requirements will persist and which will change</a:t>
            </a:r>
          </a:p>
          <a:p>
            <a:pPr marL="414488" lvl="1">
              <a:lnSpc>
                <a:spcPct val="90000"/>
              </a:lnSpc>
            </a:pPr>
            <a:r>
              <a:rPr lang="en-US" sz="2200" dirty="0">
                <a:solidFill>
                  <a:srgbClr val="C00000"/>
                </a:solidFill>
                <a:latin typeface="+mj-lt"/>
              </a:rPr>
              <a:t>It is equally difficult to predict how customer priorities will change as the project proceeds</a:t>
            </a:r>
          </a:p>
          <a:p>
            <a:pPr marL="90488">
              <a:lnSpc>
                <a:spcPct val="90000"/>
              </a:lnSpc>
            </a:pPr>
            <a:endParaRPr lang="en-US" sz="2200" dirty="0">
              <a:latin typeface="+mj-lt"/>
            </a:endParaRPr>
          </a:p>
          <a:p>
            <a:pPr marL="90488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200" dirty="0"/>
              <a:t>Design and construction are interleaved in</a:t>
            </a:r>
            <a:r>
              <a:rPr lang="en-US" sz="2200" dirty="0">
                <a:latin typeface="+mj-lt"/>
              </a:rPr>
              <a:t> many types of software. That is, both activities </a:t>
            </a:r>
            <a:br>
              <a:rPr lang="en-US" sz="2200" dirty="0">
                <a:latin typeface="+mj-lt"/>
              </a:rPr>
            </a:br>
            <a:r>
              <a:rPr lang="en-US" sz="2200" dirty="0">
                <a:latin typeface="+mj-lt"/>
              </a:rPr>
              <a:t>   should be performed tightly so that design models are proven as they are created. It is </a:t>
            </a:r>
            <a:br>
              <a:rPr lang="en-US" sz="2200" dirty="0">
                <a:latin typeface="+mj-lt"/>
              </a:rPr>
            </a:br>
            <a:r>
              <a:rPr lang="en-US" sz="2200" dirty="0">
                <a:latin typeface="+mj-lt"/>
              </a:rPr>
              <a:t>   difficult to predict how much design is necessary before construction is used to prove the </a:t>
            </a:r>
            <a:br>
              <a:rPr lang="en-US" sz="2200" dirty="0">
                <a:latin typeface="+mj-lt"/>
              </a:rPr>
            </a:br>
            <a:r>
              <a:rPr lang="en-US" sz="2200" dirty="0">
                <a:latin typeface="+mj-lt"/>
              </a:rPr>
              <a:t>   design.</a:t>
            </a:r>
          </a:p>
          <a:p>
            <a:pPr marL="90488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200" dirty="0">
                <a:latin typeface="+mj-lt"/>
              </a:rPr>
              <a:t>Analysis, design, construction, and testing are not as predictable (from a planning point of </a:t>
            </a:r>
            <a:br>
              <a:rPr lang="en-US" sz="2200" dirty="0">
                <a:latin typeface="+mj-lt"/>
              </a:rPr>
            </a:br>
            <a:r>
              <a:rPr lang="en-US" sz="2200" dirty="0">
                <a:latin typeface="+mj-lt"/>
              </a:rPr>
              <a:t>   view) as we might like.</a:t>
            </a:r>
            <a:endParaRPr lang="en-US" sz="2200" dirty="0">
              <a:solidFill>
                <a:srgbClr val="002060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12463" cy="1158367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493567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itchFamily="34" charset="0"/>
              </a:rPr>
              <a:t>Agile  manifesto (Policy)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759" y="1972492"/>
            <a:ext cx="10914122" cy="440218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  <a:cs typeface="Calibri" pitchFamily="34" charset="0"/>
              </a:rPr>
              <a:t>Our highest priority is to satisfy the costumer through early and continuous delivery of valuable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  <a:cs typeface="Calibri" pitchFamily="34" charset="0"/>
              </a:rPr>
              <a:t>Welcome changing requirements, even late in development. Agile process harness (control) change for the customer´s competitive advantage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  <a:cs typeface="Calibri" pitchFamily="34" charset="0"/>
              </a:rPr>
              <a:t>Deliver working software frequently with a preference to the shorter timescale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  <a:cs typeface="Calibri" pitchFamily="34" charset="0"/>
              </a:rPr>
              <a:t>Business people and developers must work together daily throughout the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  <a:cs typeface="Calibri" pitchFamily="34" charset="0"/>
              </a:rPr>
              <a:t>Build projects around motivated individuals. Give them the environment and support their need, and trust them to get the job done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  <a:cs typeface="Calibri" pitchFamily="34" charset="0"/>
              </a:rPr>
              <a:t>The most efficient and effective method of conveying information to and within a development team is face-to-face conversation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12463" cy="1158367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78277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itchFamily="34" charset="0"/>
              </a:rPr>
              <a:t>Agile  manifesto (Policy)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759" y="2129246"/>
            <a:ext cx="10914122" cy="3820980"/>
          </a:xfrm>
        </p:spPr>
        <p:txBody>
          <a:bodyPr>
            <a:noAutofit/>
          </a:bodyPr>
          <a:lstStyle/>
          <a:p>
            <a:pPr marL="457200" indent="-457200">
              <a:buAutoNum type="arabicPeriod" startAt="7"/>
            </a:pPr>
            <a:r>
              <a:rPr lang="en-US" sz="2000" dirty="0">
                <a:latin typeface="+mj-lt"/>
                <a:cs typeface="Calibri" pitchFamily="34" charset="0"/>
              </a:rPr>
              <a:t>Working software is the primary measure of progress</a:t>
            </a:r>
          </a:p>
          <a:p>
            <a:pPr marL="457200" indent="-457200">
              <a:buAutoNum type="arabicPeriod" startAt="7"/>
            </a:pPr>
            <a:r>
              <a:rPr lang="en-US" sz="2000" dirty="0">
                <a:latin typeface="+mj-lt"/>
                <a:cs typeface="Calibri" pitchFamily="34" charset="0"/>
              </a:rPr>
              <a:t>Agile processes promote sustainable development. The sponsors, developers, and users should be able to maintain a constant pace persistently</a:t>
            </a:r>
          </a:p>
          <a:p>
            <a:pPr marL="457200" indent="-457200">
              <a:buAutoNum type="arabicPeriod" startAt="9"/>
            </a:pPr>
            <a:r>
              <a:rPr lang="en-US" sz="2000" dirty="0">
                <a:latin typeface="+mj-lt"/>
                <a:cs typeface="Calibri" pitchFamily="34" charset="0"/>
              </a:rPr>
              <a:t>Continuous attention to technical excellence and good design enhances agility</a:t>
            </a:r>
          </a:p>
          <a:p>
            <a:pPr marL="457200" indent="-457200">
              <a:buAutoNum type="arabicPeriod" startAt="9"/>
            </a:pPr>
            <a:r>
              <a:rPr lang="en-US" sz="2000" dirty="0">
                <a:latin typeface="+mj-lt"/>
                <a:cs typeface="Calibri" pitchFamily="34" charset="0"/>
              </a:rPr>
              <a:t>Simplicity – use simple approaches to make changes easier</a:t>
            </a:r>
          </a:p>
          <a:p>
            <a:pPr marL="457200" indent="-457200">
              <a:buAutoNum type="arabicPeriod" startAt="9"/>
            </a:pPr>
            <a:r>
              <a:rPr lang="en-US" sz="2000" dirty="0">
                <a:latin typeface="+mj-lt"/>
                <a:cs typeface="Calibri" pitchFamily="34" charset="0"/>
              </a:rPr>
              <a:t>The best architectures, requirements, and designs emerge  from self-organizing teams (iterative development rather defined plans)</a:t>
            </a:r>
          </a:p>
          <a:p>
            <a:pPr marL="457200" indent="-457200">
              <a:buAutoNum type="arabicPeriod" startAt="9"/>
            </a:pPr>
            <a:r>
              <a:rPr lang="en-US" sz="2000" dirty="0">
                <a:latin typeface="+mj-lt"/>
                <a:cs typeface="Calibri" pitchFamily="34" charset="0"/>
              </a:rPr>
              <a:t>At regular intervals, the team reflects on how to become more effective, then tunes and adjusts</a:t>
            </a:r>
            <a:br>
              <a:rPr lang="en-US" sz="2000" dirty="0">
                <a:latin typeface="+mj-lt"/>
                <a:cs typeface="Calibri" pitchFamily="34" charset="0"/>
              </a:rPr>
            </a:br>
            <a:r>
              <a:rPr lang="en-US" sz="2000" dirty="0">
                <a:latin typeface="+mj-lt"/>
                <a:cs typeface="Calibri" pitchFamily="34" charset="0"/>
              </a:rPr>
              <a:t> its behavior accordingly</a:t>
            </a:r>
            <a:endParaRPr lang="en-US" sz="2000" dirty="0">
              <a:solidFill>
                <a:srgbClr val="002060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12463" cy="1158367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626468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itchFamily="34" charset="0"/>
              </a:rPr>
              <a:t>Human  factors  in  agile  development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696" y="1985555"/>
            <a:ext cx="10914122" cy="352697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  Competence/skill/capability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  Common focus 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  Collaboration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  Decision-making ability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  Fuzzy (vague) problem-solving ability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  Mutual trust and respect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  Self-organization</a:t>
            </a:r>
            <a:endParaRPr lang="en-US" sz="2000" dirty="0">
              <a:solidFill>
                <a:srgbClr val="002060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12463" cy="1158367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234957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itchFamily="34" charset="0"/>
              </a:rPr>
              <a:t>Agile 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696" y="1985555"/>
            <a:ext cx="10914122" cy="352697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  </a:t>
            </a:r>
            <a:r>
              <a:rPr lang="en-US" sz="2000" dirty="0">
                <a:latin typeface="+mj-lt"/>
                <a:cs typeface="Calibri" pitchFamily="34" charset="0"/>
              </a:rPr>
              <a:t>Extreme Programming (XP)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latin typeface="+mj-lt"/>
                <a:cs typeface="Calibri" pitchFamily="34" charset="0"/>
              </a:rPr>
              <a:t>  Scrum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latin typeface="+mj-lt"/>
                <a:cs typeface="Calibri" pitchFamily="34" charset="0"/>
              </a:rPr>
              <a:t>  Dynamic Systems Development Method (DSDM)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latin typeface="+mj-lt"/>
                <a:cs typeface="Calibri" pitchFamily="34" charset="0"/>
              </a:rPr>
              <a:t>  Feature-Driven Development (FDD)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latin typeface="+mj-lt"/>
                <a:cs typeface="Calibri" pitchFamily="34" charset="0"/>
              </a:rPr>
              <a:t>  Crystal Methods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latin typeface="+mj-lt"/>
                <a:cs typeface="Calibri" pitchFamily="34" charset="0"/>
              </a:rPr>
              <a:t>  Lean Development (LD)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latin typeface="+mj-lt"/>
                <a:cs typeface="Calibri" pitchFamily="34" charset="0"/>
              </a:rPr>
              <a:t>  Adaptive Software Development (ASD)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12463" cy="1158367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665948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200" y="2063932"/>
            <a:ext cx="10953310" cy="26256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>
                <a:ea typeface="ＭＳ Ｐゴシック" pitchFamily="34" charset="-128"/>
              </a:rPr>
              <a:t>R.S. Pressman &amp; Associates, Inc. (2010). </a:t>
            </a:r>
            <a:r>
              <a:rPr lang="en-US" sz="2000" i="1" dirty="0">
                <a:ea typeface="ＭＳ Ｐゴシック" pitchFamily="34" charset="-128"/>
              </a:rPr>
              <a:t>Software Engineering: A Practitioner’s Approach.</a:t>
            </a:r>
          </a:p>
          <a:p>
            <a:pPr>
              <a:defRPr/>
            </a:pPr>
            <a:r>
              <a:rPr lang="en-US" sz="2000" dirty="0"/>
              <a:t>Kelly, J. C., </a:t>
            </a:r>
            <a:r>
              <a:rPr lang="en-US" sz="2000" dirty="0" err="1"/>
              <a:t>Sherif</a:t>
            </a:r>
            <a:r>
              <a:rPr lang="en-US" sz="2000" dirty="0"/>
              <a:t>, J. S., &amp; Hops, J. (1992). An analysis of defect densities found during software inspections. </a:t>
            </a:r>
            <a:r>
              <a:rPr lang="en-US" sz="2000" i="1" dirty="0"/>
              <a:t>Journal of Systems and Software</a:t>
            </a:r>
            <a:r>
              <a:rPr lang="en-US" sz="2000" dirty="0"/>
              <a:t>, </a:t>
            </a:r>
            <a:r>
              <a:rPr lang="en-US" sz="2000" i="1" dirty="0"/>
              <a:t>17</a:t>
            </a:r>
            <a:r>
              <a:rPr lang="en-US" sz="2000" dirty="0"/>
              <a:t>(2), 111-117.</a:t>
            </a:r>
          </a:p>
          <a:p>
            <a:pPr>
              <a:defRPr/>
            </a:pPr>
            <a:r>
              <a:rPr lang="en-US" sz="2000" dirty="0"/>
              <a:t>Bhandari, I., Halliday, M. J., </a:t>
            </a:r>
            <a:r>
              <a:rPr lang="en-US" sz="2000" dirty="0" err="1"/>
              <a:t>Chaar</a:t>
            </a:r>
            <a:r>
              <a:rPr lang="en-US" sz="2000" dirty="0"/>
              <a:t>, J., </a:t>
            </a:r>
            <a:r>
              <a:rPr lang="en-US" sz="2000" dirty="0" err="1"/>
              <a:t>Chillarege</a:t>
            </a:r>
            <a:r>
              <a:rPr lang="en-US" sz="2000" dirty="0"/>
              <a:t>, R., Jones, K., Atkinson, J. S., &amp; </a:t>
            </a:r>
            <a:r>
              <a:rPr lang="en-US" sz="2000" dirty="0" err="1"/>
              <a:t>Yonezawa</a:t>
            </a:r>
            <a:r>
              <a:rPr lang="en-US" sz="2000" dirty="0"/>
              <a:t>, M. (1994).</a:t>
            </a:r>
            <a:br>
              <a:rPr lang="en-US" sz="2000" dirty="0"/>
            </a:br>
            <a:r>
              <a:rPr lang="en-US" sz="2000" dirty="0"/>
              <a:t>In-process improvement through defect data interpretation. </a:t>
            </a:r>
            <a:r>
              <a:rPr lang="en-US" sz="2000" i="1" dirty="0"/>
              <a:t>IBM Systems Journal</a:t>
            </a:r>
            <a:r>
              <a:rPr lang="en-US" sz="2000" dirty="0"/>
              <a:t>, </a:t>
            </a:r>
            <a:r>
              <a:rPr lang="en-US" sz="2000" i="1" dirty="0"/>
              <a:t>33</a:t>
            </a:r>
            <a:r>
              <a:rPr lang="en-US" sz="2000" dirty="0"/>
              <a:t>(1), 182-214.</a:t>
            </a:r>
            <a:endParaRPr lang="en-US" sz="2000" dirty="0">
              <a:ea typeface="ＭＳ Ｐゴシック" pitchFamily="34" charset="-128"/>
            </a:endParaRPr>
          </a:p>
          <a:p>
            <a:pPr>
              <a:defRPr/>
            </a:pPr>
            <a:endParaRPr lang="en-US" altLang="zh-TW" sz="20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- 15</a:t>
            </a:r>
          </a:p>
        </p:txBody>
      </p:sp>
    </p:spTree>
    <p:extLst>
      <p:ext uri="{BB962C8B-B14F-4D97-AF65-F5344CB8AC3E}">
        <p14:creationId xmlns:p14="http://schemas.microsoft.com/office/powerpoint/2010/main" val="6403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884" y="1972492"/>
            <a:ext cx="10914122" cy="442830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>
                <a:latin typeface="+mj-lt"/>
                <a:cs typeface="Calibri" pitchFamily="34" charset="0"/>
              </a:rPr>
              <a:t>    </a:t>
            </a:r>
            <a:r>
              <a:rPr lang="en-US" sz="2400" dirty="0">
                <a:solidFill>
                  <a:srgbClr val="C00000"/>
                </a:solidFill>
                <a:latin typeface="+mj-lt"/>
                <a:cs typeface="Calibri" pitchFamily="34" charset="0"/>
              </a:rPr>
              <a:t>“Plan-driven methods work best when developers can determine the requirements in  </a:t>
            </a:r>
            <a:br>
              <a:rPr lang="en-US" sz="2400" dirty="0">
                <a:solidFill>
                  <a:srgbClr val="C00000"/>
                </a:solidFill>
                <a:latin typeface="+mj-lt"/>
                <a:cs typeface="Calibri" pitchFamily="34" charset="0"/>
              </a:rPr>
            </a:br>
            <a:r>
              <a:rPr lang="en-US" sz="2400" dirty="0">
                <a:solidFill>
                  <a:srgbClr val="C00000"/>
                </a:solidFill>
                <a:latin typeface="+mj-lt"/>
                <a:cs typeface="Calibri" pitchFamily="34" charset="0"/>
              </a:rPr>
              <a:t> advance . . . and when the requirements remain relatively stable, with change rates on</a:t>
            </a:r>
            <a:br>
              <a:rPr lang="en-US" sz="2400" dirty="0">
                <a:solidFill>
                  <a:srgbClr val="C00000"/>
                </a:solidFill>
                <a:latin typeface="+mj-lt"/>
                <a:cs typeface="Calibri" pitchFamily="34" charset="0"/>
              </a:rPr>
            </a:br>
            <a:r>
              <a:rPr lang="en-US" sz="2400" dirty="0">
                <a:solidFill>
                  <a:srgbClr val="C00000"/>
                </a:solidFill>
                <a:latin typeface="+mj-lt"/>
                <a:cs typeface="Calibri" pitchFamily="34" charset="0"/>
              </a:rPr>
              <a:t> the order of one percent per month.”</a:t>
            </a:r>
            <a:r>
              <a:rPr lang="en-US" sz="2400" i="1" dirty="0">
                <a:solidFill>
                  <a:srgbClr val="C00000"/>
                </a:solidFill>
                <a:latin typeface="+mj-lt"/>
                <a:cs typeface="Calibri" pitchFamily="34" charset="0"/>
              </a:rPr>
              <a:t>~ Barry Boehm</a:t>
            </a:r>
          </a:p>
          <a:p>
            <a:pPr>
              <a:buNone/>
            </a:pPr>
            <a:endParaRPr lang="en-US" sz="2400" i="1" dirty="0">
              <a:latin typeface="+mj-lt"/>
              <a:cs typeface="Calibri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dirty="0">
                <a:latin typeface="+mj-lt"/>
                <a:cs typeface="Calibri" pitchFamily="34" charset="0"/>
              </a:rPr>
              <a:t> Agility is the ability to create and respond to change in order to profit in a turbulent  </a:t>
            </a:r>
            <a:br>
              <a:rPr lang="en-US" sz="2400" dirty="0">
                <a:latin typeface="+mj-lt"/>
                <a:cs typeface="Calibri" pitchFamily="34" charset="0"/>
              </a:rPr>
            </a:br>
            <a:r>
              <a:rPr lang="en-US" sz="2400" dirty="0">
                <a:latin typeface="+mj-lt"/>
                <a:cs typeface="Calibri" pitchFamily="34" charset="0"/>
              </a:rPr>
              <a:t> business environment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400" dirty="0">
                <a:latin typeface="+mj-lt"/>
                <a:cs typeface="Calibri" pitchFamily="34" charset="0"/>
              </a:rPr>
              <a:t>Companies need to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>
                <a:latin typeface="+mj-lt"/>
                <a:cs typeface="Calibri" pitchFamily="34" charset="0"/>
              </a:rPr>
              <a:t>  innovate better and faster operations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>
                <a:latin typeface="+mj-lt"/>
                <a:cs typeface="Calibri" pitchFamily="34" charset="0"/>
              </a:rPr>
              <a:t>  respond quickly to</a:t>
            </a:r>
          </a:p>
          <a:p>
            <a:pPr lvl="2">
              <a:lnSpc>
                <a:spcPct val="90000"/>
              </a:lnSpc>
              <a:buFontTx/>
              <a:buChar char="-"/>
            </a:pPr>
            <a:r>
              <a:rPr lang="en-US" sz="2400" dirty="0">
                <a:solidFill>
                  <a:srgbClr val="C00000"/>
                </a:solidFill>
                <a:latin typeface="+mj-lt"/>
                <a:cs typeface="Calibri" pitchFamily="34" charset="0"/>
              </a:rPr>
              <a:t>  competitive initiatives</a:t>
            </a:r>
          </a:p>
          <a:p>
            <a:pPr lvl="2">
              <a:lnSpc>
                <a:spcPct val="90000"/>
              </a:lnSpc>
              <a:buFontTx/>
              <a:buChar char="-"/>
            </a:pPr>
            <a:r>
              <a:rPr lang="en-US" sz="2400" dirty="0">
                <a:solidFill>
                  <a:srgbClr val="C00000"/>
                </a:solidFill>
                <a:latin typeface="+mj-lt"/>
                <a:cs typeface="Calibri" pitchFamily="34" charset="0"/>
              </a:rPr>
              <a:t>  new technology</a:t>
            </a:r>
          </a:p>
          <a:p>
            <a:pPr lvl="2">
              <a:lnSpc>
                <a:spcPct val="90000"/>
              </a:lnSpc>
              <a:buFontTx/>
              <a:buChar char="-"/>
            </a:pPr>
            <a:r>
              <a:rPr lang="en-US" sz="2400" dirty="0">
                <a:solidFill>
                  <a:srgbClr val="C00000"/>
                </a:solidFill>
                <a:latin typeface="+mj-lt"/>
                <a:cs typeface="Calibri" pitchFamily="34" charset="0"/>
              </a:rPr>
              <a:t>  customer's requirements</a:t>
            </a:r>
            <a:endParaRPr lang="en-GB" sz="22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821" y="1907176"/>
            <a:ext cx="10914122" cy="414906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  <a:cs typeface="Calibri" pitchFamily="34" charset="0"/>
              </a:rPr>
              <a:t>Subset of iterative and evolutionary methods </a:t>
            </a:r>
          </a:p>
          <a:p>
            <a:pPr>
              <a:buNone/>
            </a:pPr>
            <a:r>
              <a:rPr lang="en-US" sz="2200" b="1" u="sng" dirty="0">
                <a:latin typeface="+mj-lt"/>
                <a:cs typeface="Calibri" pitchFamily="34" charset="0"/>
              </a:rPr>
              <a:t>Iterative Products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latin typeface="+mj-lt"/>
                <a:cs typeface="Calibri" pitchFamily="34" charset="0"/>
              </a:rPr>
              <a:t>Each iteration is a </a:t>
            </a:r>
            <a:r>
              <a:rPr lang="en-US" sz="2200" dirty="0">
                <a:solidFill>
                  <a:srgbClr val="FF0000"/>
                </a:solidFill>
                <a:latin typeface="+mj-lt"/>
                <a:cs typeface="Calibri" pitchFamily="34" charset="0"/>
              </a:rPr>
              <a:t>self-contained, mini-project </a:t>
            </a:r>
            <a:r>
              <a:rPr lang="en-US" sz="2200" dirty="0">
                <a:latin typeface="+mj-lt"/>
                <a:cs typeface="Calibri" pitchFamily="34" charset="0"/>
              </a:rPr>
              <a:t>with activities that span requirements analysis, design, implementation, and test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latin typeface="+mj-lt"/>
                <a:cs typeface="Calibri" pitchFamily="34" charset="0"/>
              </a:rPr>
              <a:t>Leads to an iteration release (which may be only an </a:t>
            </a:r>
            <a:r>
              <a:rPr lang="en-US" sz="2200" dirty="0">
                <a:solidFill>
                  <a:srgbClr val="FF0000"/>
                </a:solidFill>
                <a:latin typeface="+mj-lt"/>
                <a:cs typeface="Calibri" pitchFamily="34" charset="0"/>
              </a:rPr>
              <a:t>internal release</a:t>
            </a:r>
            <a:r>
              <a:rPr lang="en-US" sz="2200" dirty="0">
                <a:latin typeface="+mj-lt"/>
                <a:cs typeface="Calibri" pitchFamily="34" charset="0"/>
              </a:rPr>
              <a:t>) that integrates all software across the team and is a growing and evolving subset of the final system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latin typeface="+mj-lt"/>
                <a:cs typeface="Calibri" pitchFamily="34" charset="0"/>
              </a:rPr>
              <a:t>The purpose of having short iterations is so that feedback from iterations N and earlier, </a:t>
            </a:r>
            <a:br>
              <a:rPr lang="en-US" sz="2200" dirty="0">
                <a:latin typeface="+mj-lt"/>
                <a:cs typeface="Calibri" pitchFamily="34" charset="0"/>
              </a:rPr>
            </a:br>
            <a:r>
              <a:rPr lang="en-US" sz="2200" dirty="0">
                <a:latin typeface="+mj-lt"/>
                <a:cs typeface="Calibri" pitchFamily="34" charset="0"/>
              </a:rPr>
              <a:t>and any other new information, can </a:t>
            </a:r>
            <a:r>
              <a:rPr lang="en-US" sz="2200" dirty="0">
                <a:solidFill>
                  <a:srgbClr val="FF0000"/>
                </a:solidFill>
                <a:latin typeface="+mj-lt"/>
                <a:cs typeface="Calibri" pitchFamily="34" charset="0"/>
              </a:rPr>
              <a:t>lead to refinement </a:t>
            </a:r>
            <a:r>
              <a:rPr lang="en-US" sz="2200" dirty="0">
                <a:latin typeface="+mj-lt"/>
                <a:cs typeface="Calibri" pitchFamily="34" charset="0"/>
              </a:rPr>
              <a:t>and requirements adaptation for iteration N + 1</a:t>
            </a:r>
            <a:endParaRPr lang="en-GB" sz="22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91408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itchFamily="34" charset="0"/>
              </a:rPr>
              <a:t>Agile  methods  vs.  Past  Iterative 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939" y="2275207"/>
            <a:ext cx="10914122" cy="339672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200" dirty="0">
                <a:latin typeface="+mj-lt"/>
                <a:cs typeface="Calibri" pitchFamily="34" charset="0"/>
              </a:rPr>
              <a:t> A key difference between agile methods and past iterative methods is the length of each  </a:t>
            </a:r>
            <a:br>
              <a:rPr lang="en-US" sz="2200" dirty="0">
                <a:latin typeface="+mj-lt"/>
                <a:cs typeface="Calibri" pitchFamily="34" charset="0"/>
              </a:rPr>
            </a:br>
            <a:r>
              <a:rPr lang="en-US" sz="2200" dirty="0">
                <a:latin typeface="+mj-lt"/>
                <a:cs typeface="Calibri" pitchFamily="34" charset="0"/>
              </a:rPr>
              <a:t> iteration</a:t>
            </a:r>
            <a:br>
              <a:rPr lang="en-US" sz="2200" dirty="0">
                <a:latin typeface="+mj-lt"/>
                <a:cs typeface="Calibri" pitchFamily="34" charset="0"/>
              </a:rPr>
            </a:br>
            <a:endParaRPr lang="en-US" sz="2200" dirty="0">
              <a:latin typeface="+mj-lt"/>
              <a:cs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+mj-lt"/>
                <a:cs typeface="Calibri" pitchFamily="34" charset="0"/>
              </a:rPr>
              <a:t>In the past, iterations might have been three or six months long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+mj-lt"/>
                <a:cs typeface="Calibri" pitchFamily="34" charset="0"/>
              </a:rPr>
              <a:t>In agile methods, iteration lengths vary between one to four weeks, and intentionally</a:t>
            </a:r>
            <a:br>
              <a:rPr lang="en-US" sz="2200" dirty="0">
                <a:solidFill>
                  <a:srgbClr val="C00000"/>
                </a:solidFill>
                <a:latin typeface="+mj-lt"/>
                <a:cs typeface="Calibri" pitchFamily="34" charset="0"/>
              </a:rPr>
            </a:br>
            <a:r>
              <a:rPr lang="en-US" sz="2200" dirty="0">
                <a:solidFill>
                  <a:srgbClr val="C00000"/>
                </a:solidFill>
                <a:latin typeface="+mj-lt"/>
                <a:cs typeface="Calibri" pitchFamily="34" charset="0"/>
              </a:rPr>
              <a:t> do not exceed 30 days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+mj-lt"/>
                <a:cs typeface="Calibri" pitchFamily="34" charset="0"/>
              </a:rPr>
              <a:t> Research has shown that shorter iterations have lower complexity and risk, better  </a:t>
            </a:r>
            <a:br>
              <a:rPr lang="en-US" sz="2200" dirty="0">
                <a:solidFill>
                  <a:srgbClr val="C00000"/>
                </a:solidFill>
                <a:latin typeface="+mj-lt"/>
                <a:cs typeface="Calibri" pitchFamily="34" charset="0"/>
              </a:rPr>
            </a:br>
            <a:r>
              <a:rPr lang="en-US" sz="2200" dirty="0">
                <a:solidFill>
                  <a:srgbClr val="C00000"/>
                </a:solidFill>
                <a:latin typeface="+mj-lt"/>
                <a:cs typeface="Calibri" pitchFamily="34" charset="0"/>
              </a:rPr>
              <a:t> feedback, and higher productivity and success rates</a:t>
            </a:r>
          </a:p>
          <a:p>
            <a:pPr>
              <a:buFont typeface="Wingdings" pitchFamily="2" charset="2"/>
              <a:buChar char="q"/>
            </a:pPr>
            <a:endParaRPr lang="en-GB" sz="22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572633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 pitchFamily="34" charset="0"/>
              </a:rPr>
              <a:t>Timebox</a:t>
            </a:r>
            <a:r>
              <a:rPr lang="en-US" dirty="0">
                <a:cs typeface="Calibri" pitchFamily="34" charset="0"/>
              </a:rPr>
              <a:t>  &amp;  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569" y="2116182"/>
            <a:ext cx="10914122" cy="241662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  <a:cs typeface="Calibri" pitchFamily="34" charset="0"/>
              </a:rPr>
              <a:t> The pre-determined iteration length serves as a </a:t>
            </a:r>
            <a:r>
              <a:rPr lang="en-US" sz="2200" dirty="0" err="1">
                <a:latin typeface="+mj-lt"/>
                <a:cs typeface="Calibri" pitchFamily="34" charset="0"/>
              </a:rPr>
              <a:t>timebox</a:t>
            </a:r>
            <a:r>
              <a:rPr lang="en-US" sz="2200" dirty="0">
                <a:latin typeface="+mj-lt"/>
                <a:cs typeface="Calibri" pitchFamily="34" charset="0"/>
              </a:rPr>
              <a:t> for the team. 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  <a:cs typeface="Calibri" pitchFamily="34" charset="0"/>
              </a:rPr>
              <a:t> Scope (set of tasks) is chosen for each iteration to fill the iteration length. 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  <a:cs typeface="Calibri" pitchFamily="34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+mj-lt"/>
                <a:cs typeface="Calibri" pitchFamily="34" charset="0"/>
              </a:rPr>
              <a:t>Rather than increase the iteration length to fit the chosen scope, </a:t>
            </a:r>
            <a:br>
              <a:rPr lang="en-US" sz="2200" dirty="0">
                <a:solidFill>
                  <a:srgbClr val="FF0000"/>
                </a:solidFill>
                <a:latin typeface="+mj-lt"/>
                <a:cs typeface="Calibri" pitchFamily="34" charset="0"/>
              </a:rPr>
            </a:br>
            <a:r>
              <a:rPr lang="en-US" sz="2200" dirty="0">
                <a:solidFill>
                  <a:srgbClr val="FF0000"/>
                </a:solidFill>
                <a:latin typeface="+mj-lt"/>
                <a:cs typeface="Calibri" pitchFamily="34" charset="0"/>
              </a:rPr>
              <a:t> the scope is reduced to fit the iteration length.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endParaRPr lang="en-GB" sz="22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18037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itchFamily="34" charset="0"/>
              </a:rPr>
              <a:t>Agile  proponents  believe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569" y="1998617"/>
            <a:ext cx="10914122" cy="369981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  <a:cs typeface="Calibri" pitchFamily="34" charset="0"/>
              </a:rPr>
              <a:t>Current software development processes are too heavyweight or cumbersome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+mj-lt"/>
                <a:cs typeface="Calibri" pitchFamily="34" charset="0"/>
              </a:rPr>
              <a:t>Too many things are done that are not directly related to software product being  </a:t>
            </a:r>
            <a:br>
              <a:rPr lang="en-US" sz="2200" dirty="0">
                <a:solidFill>
                  <a:srgbClr val="C00000"/>
                </a:solidFill>
                <a:latin typeface="+mj-lt"/>
                <a:cs typeface="Calibri" pitchFamily="34" charset="0"/>
              </a:rPr>
            </a:br>
            <a:r>
              <a:rPr lang="en-US" sz="2200" dirty="0">
                <a:solidFill>
                  <a:srgbClr val="C00000"/>
                </a:solidFill>
                <a:latin typeface="+mj-lt"/>
                <a:cs typeface="Calibri" pitchFamily="34" charset="0"/>
              </a:rPr>
              <a:t> produced</a:t>
            </a:r>
            <a:endParaRPr lang="en-US" sz="2200" dirty="0">
              <a:latin typeface="+mj-lt"/>
              <a:cs typeface="Calibri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  <a:cs typeface="Calibri" pitchFamily="34" charset="0"/>
              </a:rPr>
              <a:t>Current software development is too rigid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+mj-lt"/>
                <a:cs typeface="Calibri" pitchFamily="34" charset="0"/>
              </a:rPr>
              <a:t>Difficulty with incomplete or changing requirements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  <a:cs typeface="Calibri" pitchFamily="34" charset="0"/>
              </a:rPr>
              <a:t>Short development cycle is needed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  <a:cs typeface="Calibri" pitchFamily="34" charset="0"/>
              </a:rPr>
              <a:t>More active customer involvement needed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47118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itchFamily="34" charset="0"/>
              </a:rPr>
              <a:t>What  is  an  agile  method?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569" y="1998616"/>
            <a:ext cx="10914122" cy="438893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200" dirty="0">
                <a:latin typeface="+mj-lt"/>
                <a:cs typeface="Calibri" pitchFamily="34" charset="0"/>
              </a:rPr>
              <a:t>Agile methods are considered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+mj-lt"/>
                <a:cs typeface="Calibri" pitchFamily="34" charset="0"/>
              </a:rPr>
              <a:t>  Lightweight (do not concentrate on the whole s/w development at once)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+mj-lt"/>
                <a:cs typeface="Calibri" pitchFamily="34" charset="0"/>
              </a:rPr>
              <a:t>  People-based rather than Plan-based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200" dirty="0">
                <a:latin typeface="+mj-lt"/>
                <a:cs typeface="Calibri" pitchFamily="34" charset="0"/>
              </a:rPr>
              <a:t>Several agile methods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200" dirty="0">
                <a:latin typeface="+mj-lt"/>
                <a:cs typeface="Calibri" pitchFamily="34" charset="0"/>
              </a:rPr>
              <a:t>  </a:t>
            </a:r>
            <a:r>
              <a:rPr lang="en-US" sz="2200" dirty="0">
                <a:solidFill>
                  <a:srgbClr val="C00000"/>
                </a:solidFill>
                <a:latin typeface="+mj-lt"/>
                <a:cs typeface="Calibri" pitchFamily="34" charset="0"/>
              </a:rPr>
              <a:t>No single agile method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+mj-lt"/>
                <a:cs typeface="Calibri" pitchFamily="34" charset="0"/>
              </a:rPr>
              <a:t>  Different agile methods can be combined in s/w development (Hybrid) 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200" dirty="0">
                <a:latin typeface="+mj-lt"/>
                <a:cs typeface="Calibri" pitchFamily="34" charset="0"/>
              </a:rPr>
              <a:t>No single definition.  Agile Manifesto closest to a definition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+mj-lt"/>
                <a:cs typeface="Calibri" pitchFamily="34" charset="0"/>
              </a:rPr>
              <a:t>  Set of principles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+mj-lt"/>
                <a:cs typeface="Calibri" pitchFamily="34" charset="0"/>
              </a:rPr>
              <a:t>  Developed by Agile Alliance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721621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itchFamily="34" charset="0"/>
              </a:rPr>
              <a:t>Agile  value 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946" y="2142307"/>
            <a:ext cx="10914122" cy="421930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200" dirty="0">
                <a:latin typeface="+mj-lt"/>
              </a:rPr>
              <a:t>In 2001, Kent Beck and 16 other noted software developers, writers, and consultants (known as Agile Alliance) signed a manifesto as following:</a:t>
            </a:r>
            <a:br>
              <a:rPr lang="en-US" sz="2200" dirty="0">
                <a:latin typeface="+mj-lt"/>
              </a:rPr>
            </a:br>
            <a:endParaRPr lang="en-US" sz="2200" dirty="0">
              <a:latin typeface="+mj-lt"/>
            </a:endParaRPr>
          </a:p>
          <a:p>
            <a:pPr marL="90488">
              <a:lnSpc>
                <a:spcPct val="90000"/>
              </a:lnSpc>
              <a:buNone/>
            </a:pPr>
            <a:r>
              <a:rPr lang="en-US" sz="2200" dirty="0">
                <a:solidFill>
                  <a:srgbClr val="C00000"/>
                </a:solidFill>
                <a:latin typeface="+mj-lt"/>
                <a:cs typeface="Calibri" pitchFamily="34" charset="0"/>
              </a:rPr>
              <a:t>“We are uncovering better ways of developing software by doing it and helping others do it. Through this work we have come to value:”</a:t>
            </a:r>
            <a:br>
              <a:rPr lang="en-US" sz="2200" dirty="0">
                <a:solidFill>
                  <a:srgbClr val="C00000"/>
                </a:solidFill>
                <a:latin typeface="+mj-lt"/>
                <a:cs typeface="Calibri" pitchFamily="34" charset="0"/>
              </a:rPr>
            </a:br>
            <a:endParaRPr lang="en-US" sz="2200" dirty="0">
              <a:latin typeface="+mj-lt"/>
              <a:cs typeface="Calibri" pitchFamily="34" charset="0"/>
            </a:endParaRPr>
          </a:p>
          <a:p>
            <a:pPr marL="90488"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200" b="1" i="1" dirty="0">
                <a:latin typeface="+mj-lt"/>
                <a:cs typeface="Calibri" pitchFamily="34" charset="0"/>
              </a:rPr>
              <a:t>  individuals and interactions</a:t>
            </a:r>
            <a:r>
              <a:rPr lang="en-US" sz="2200" i="1" dirty="0">
                <a:latin typeface="+mj-lt"/>
                <a:cs typeface="Calibri" pitchFamily="34" charset="0"/>
              </a:rPr>
              <a:t> </a:t>
            </a:r>
            <a:r>
              <a:rPr lang="en-US" sz="2200" dirty="0">
                <a:latin typeface="+mj-lt"/>
                <a:cs typeface="Calibri" pitchFamily="34" charset="0"/>
              </a:rPr>
              <a:t>over processes and tools</a:t>
            </a:r>
          </a:p>
          <a:p>
            <a:pPr marL="90488"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200" b="1" i="1" dirty="0">
                <a:latin typeface="+mj-lt"/>
                <a:cs typeface="Calibri" pitchFamily="34" charset="0"/>
              </a:rPr>
              <a:t>  working software</a:t>
            </a:r>
            <a:r>
              <a:rPr lang="en-US" sz="2200" i="1" dirty="0">
                <a:latin typeface="+mj-lt"/>
                <a:cs typeface="Calibri" pitchFamily="34" charset="0"/>
              </a:rPr>
              <a:t> </a:t>
            </a:r>
            <a:r>
              <a:rPr lang="en-US" sz="2200" dirty="0">
                <a:latin typeface="+mj-lt"/>
                <a:cs typeface="Calibri" pitchFamily="34" charset="0"/>
              </a:rPr>
              <a:t>over comprehensive documentation</a:t>
            </a:r>
          </a:p>
          <a:p>
            <a:pPr marL="90488"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200" b="1" i="1" dirty="0">
                <a:latin typeface="+mj-lt"/>
                <a:cs typeface="Calibri" pitchFamily="34" charset="0"/>
              </a:rPr>
              <a:t>  customer collaboration</a:t>
            </a:r>
            <a:r>
              <a:rPr lang="en-US" sz="2200" i="1" dirty="0">
                <a:latin typeface="+mj-lt"/>
                <a:cs typeface="Calibri" pitchFamily="34" charset="0"/>
              </a:rPr>
              <a:t> </a:t>
            </a:r>
            <a:r>
              <a:rPr lang="en-US" sz="2200" dirty="0">
                <a:latin typeface="+mj-lt"/>
                <a:cs typeface="Calibri" pitchFamily="34" charset="0"/>
              </a:rPr>
              <a:t>over contract negotiation</a:t>
            </a:r>
          </a:p>
          <a:p>
            <a:pPr marL="90488"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200" b="1" i="1" dirty="0">
                <a:latin typeface="+mj-lt"/>
                <a:cs typeface="Calibri" pitchFamily="34" charset="0"/>
              </a:rPr>
              <a:t>  responding to change</a:t>
            </a:r>
            <a:r>
              <a:rPr lang="en-US" sz="2200" i="1" dirty="0">
                <a:latin typeface="+mj-lt"/>
                <a:cs typeface="Calibri" pitchFamily="34" charset="0"/>
              </a:rPr>
              <a:t> </a:t>
            </a:r>
            <a:r>
              <a:rPr lang="en-US" sz="2200" dirty="0">
                <a:latin typeface="+mj-lt"/>
                <a:cs typeface="Calibri" pitchFamily="34" charset="0"/>
              </a:rPr>
              <a:t>over following a plan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srgbClr val="C00000"/>
              </a:solidFill>
              <a:latin typeface="+mj-lt"/>
              <a:cs typeface="Calibri" pitchFamily="34" charset="0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434796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itchFamily="34" charset="0"/>
              </a:rPr>
              <a:t>Agile  vs.  Plan  driven  process</a:t>
            </a:r>
            <a:endParaRPr lang="en-GB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51652" cy="988551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6609" y="2102394"/>
          <a:ext cx="10665824" cy="4075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2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2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0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Agile 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Plan Driven 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3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  <a:cs typeface="Calibri" pitchFamily="34" charset="0"/>
                        </a:rPr>
                        <a:t>Small products and teams; scalability limited</a:t>
                      </a:r>
                      <a:endParaRPr lang="en-US" sz="20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  <a:cs typeface="Calibri" pitchFamily="34" charset="0"/>
                        </a:rPr>
                        <a:t>Large products and teams; hard to scale down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3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+mj-lt"/>
                          <a:cs typeface="Calibri" pitchFamily="34" charset="0"/>
                        </a:rPr>
                        <a:t>Inappropriate</a:t>
                      </a:r>
                      <a:r>
                        <a:rPr lang="en-US" sz="2000" b="0" baseline="0" dirty="0">
                          <a:latin typeface="+mj-lt"/>
                          <a:cs typeface="Calibri" pitchFamily="34" charset="0"/>
                        </a:rPr>
                        <a:t> for </a:t>
                      </a:r>
                      <a:r>
                        <a:rPr lang="en-US" sz="2000" b="0" dirty="0">
                          <a:latin typeface="+mj-lt"/>
                          <a:cs typeface="Calibri" pitchFamily="34" charset="0"/>
                        </a:rPr>
                        <a:t>safety-critical products because of frequent changes</a:t>
                      </a:r>
                      <a:endParaRPr lang="en-US" sz="20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+mj-lt"/>
                          <a:cs typeface="Calibri" pitchFamily="34" charset="0"/>
                        </a:rPr>
                        <a:t>Handles highly critical products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3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+mj-lt"/>
                          <a:cs typeface="Calibri" pitchFamily="34" charset="0"/>
                        </a:rPr>
                        <a:t>Good for dynamic, but expensive for stable environments.</a:t>
                      </a:r>
                      <a:endParaRPr lang="en-US" sz="20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+mj-lt"/>
                          <a:cs typeface="Calibri" pitchFamily="34" charset="0"/>
                        </a:rPr>
                        <a:t>Good for stable, but expensive for dynamic environments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83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+mj-lt"/>
                          <a:cs typeface="Calibri" pitchFamily="34" charset="0"/>
                        </a:rPr>
                        <a:t>Require experienced Agile personnel throughout</a:t>
                      </a:r>
                      <a:endParaRPr lang="en-US" sz="20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+mj-lt"/>
                          <a:cs typeface="Calibri" pitchFamily="34" charset="0"/>
                        </a:rPr>
                        <a:t>Require experienced personnel only at start if stable environment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9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+mj-lt"/>
                          <a:cs typeface="Calibri" pitchFamily="34" charset="0"/>
                        </a:rPr>
                        <a:t>Personnel succeed on freedom and chaos</a:t>
                      </a:r>
                      <a:endParaRPr lang="en-US" sz="20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+mj-lt"/>
                          <a:cs typeface="Calibri" pitchFamily="34" charset="0"/>
                        </a:rPr>
                        <a:t>Personnel succeed on structure and order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52760901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48EFC52BA4E94B8E156C869E568B45" ma:contentTypeVersion="3" ma:contentTypeDescription="Create a new document." ma:contentTypeScope="" ma:versionID="6721fd189f732b8dd98eafb80c69a8a5">
  <xsd:schema xmlns:xsd="http://www.w3.org/2001/XMLSchema" xmlns:xs="http://www.w3.org/2001/XMLSchema" xmlns:p="http://schemas.microsoft.com/office/2006/metadata/properties" xmlns:ns2="87df62d9-d383-4de7-8344-c58f65377c98" targetNamespace="http://schemas.microsoft.com/office/2006/metadata/properties" ma:root="true" ma:fieldsID="d8ecbf8e7c350b17f8e65ca7f00e4f66" ns2:_="">
    <xsd:import namespace="87df62d9-d383-4de7-8344-c58f65377c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df62d9-d383-4de7-8344-c58f65377c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54FFF3-1097-432D-9CCF-7008455956A8}"/>
</file>

<file path=customXml/itemProps2.xml><?xml version="1.0" encoding="utf-8"?>
<ds:datastoreItem xmlns:ds="http://schemas.openxmlformats.org/officeDocument/2006/customXml" ds:itemID="{DAD43618-EB09-49B2-92B4-2121AB7ED57C}"/>
</file>

<file path=customXml/itemProps3.xml><?xml version="1.0" encoding="utf-8"?>
<ds:datastoreItem xmlns:ds="http://schemas.openxmlformats.org/officeDocument/2006/customXml" ds:itemID="{1D38F1E3-C196-4B4C-AD46-788AF22D7427}"/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1206</Words>
  <Application>Microsoft Office PowerPoint</Application>
  <PresentationFormat>Widescreen</PresentationFormat>
  <Paragraphs>138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Gill Sans MT</vt:lpstr>
      <vt:lpstr>Wingdings</vt:lpstr>
      <vt:lpstr>Wingdings 2</vt:lpstr>
      <vt:lpstr>Dividend</vt:lpstr>
      <vt:lpstr>PowerPoint Presentation</vt:lpstr>
      <vt:lpstr>Agile  development</vt:lpstr>
      <vt:lpstr>Agile  Model</vt:lpstr>
      <vt:lpstr>Agile  methods  vs.  Past  Iterative  methods</vt:lpstr>
      <vt:lpstr>Timebox  &amp;  scope</vt:lpstr>
      <vt:lpstr>Agile  proponents  believe</vt:lpstr>
      <vt:lpstr>What  is  an  agile  method?</vt:lpstr>
      <vt:lpstr>Agile  value  statement</vt:lpstr>
      <vt:lpstr>Agile  vs.  Plan  driven  process</vt:lpstr>
      <vt:lpstr>Agile  assumption</vt:lpstr>
      <vt:lpstr>Agile  manifesto (Policy)</vt:lpstr>
      <vt:lpstr>Agile  manifesto (Policy)</vt:lpstr>
      <vt:lpstr>Human  factors  in  agile  development</vt:lpstr>
      <vt:lpstr>Agile  methods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- Ch.03 - Agile Software Development</dc:title>
  <dc:subject>Software Engineering</dc:subject>
  <dc:creator>M. Mahmudul Hasan</dc:creator>
  <cp:lastModifiedBy>Tonny Shekha Kar</cp:lastModifiedBy>
  <cp:revision>6</cp:revision>
  <dcterms:created xsi:type="dcterms:W3CDTF">2019-05-13T08:37:20Z</dcterms:created>
  <dcterms:modified xsi:type="dcterms:W3CDTF">2023-10-02T02:14:21Z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0x010100D648EFC52BA4E94B8E156C869E568B45</vt:lpwstr>
  </property>
</Properties>
</file>