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3.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5"/>
  </p:notesMasterIdLst>
  <p:sldIdLst>
    <p:sldId id="256" r:id="rId2"/>
    <p:sldId id="293" r:id="rId3"/>
    <p:sldId id="294" r:id="rId4"/>
    <p:sldId id="295" r:id="rId5"/>
    <p:sldId id="296" r:id="rId6"/>
    <p:sldId id="297" r:id="rId7"/>
    <p:sldId id="316" r:id="rId8"/>
    <p:sldId id="298" r:id="rId9"/>
    <p:sldId id="299" r:id="rId10"/>
    <p:sldId id="300" r:id="rId11"/>
    <p:sldId id="301" r:id="rId12"/>
    <p:sldId id="302" r:id="rId13"/>
    <p:sldId id="303" r:id="rId14"/>
    <p:sldId id="304" r:id="rId15"/>
    <p:sldId id="305" r:id="rId16"/>
    <p:sldId id="307" r:id="rId17"/>
    <p:sldId id="308" r:id="rId18"/>
    <p:sldId id="309" r:id="rId19"/>
    <p:sldId id="310" r:id="rId20"/>
    <p:sldId id="317" r:id="rId21"/>
    <p:sldId id="313" r:id="rId22"/>
    <p:sldId id="312" r:id="rId23"/>
    <p:sldId id="31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67" d="100"/>
          <a:sy n="67" d="100"/>
        </p:scale>
        <p:origin x="45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02/10/2023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10/2/2023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10/2/2023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10/2/2023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10/2/2023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10/2/2023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engineering</a:t>
            </a:r>
          </a:p>
          <a:p>
            <a:pPr marL="0" indent="0" algn="ctr">
              <a:buFont typeface="Wingdings 2" panose="05020102010507070707" pitchFamily="18" charset="2"/>
              <a:buNone/>
            </a:pPr>
            <a:r>
              <a:rPr lang="en-US" sz="2400" cap="all" dirty="0">
                <a:solidFill>
                  <a:srgbClr val="FFFFFF"/>
                </a:solidFill>
              </a:rPr>
              <a:t>CSC 3114</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4 </a:t>
            </a:r>
            <a:br>
              <a:rPr lang="en-US" sz="3000" dirty="0">
                <a:solidFill>
                  <a:srgbClr val="C00000"/>
                </a:solidFill>
              </a:rPr>
            </a:br>
            <a:br>
              <a:rPr lang="en-US" sz="3000" dirty="0">
                <a:solidFill>
                  <a:schemeClr val="tx2"/>
                </a:solidFill>
              </a:rPr>
            </a:br>
            <a:r>
              <a:rPr lang="en-US" dirty="0">
                <a:solidFill>
                  <a:srgbClr val="002060"/>
                </a:solidFill>
              </a:rPr>
              <a:t>Extreme  programming (XP)</a:t>
            </a:r>
            <a:endParaRPr lang="en-US" sz="3000" dirty="0">
              <a:solidFill>
                <a:srgbClr val="00206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dirty="0">
                <a:solidFill>
                  <a:srgbClr val="7030A0"/>
                </a:solidFill>
              </a:rPr>
              <a:t>Tonny Kar</a:t>
            </a:r>
          </a:p>
          <a:p>
            <a:r>
              <a:rPr lang="en-US" sz="2400" dirty="0">
                <a:solidFill>
                  <a:schemeClr val="tx1"/>
                </a:solidFill>
              </a:rPr>
              <a:t>Lecturer, CS, AIUB</a:t>
            </a:r>
          </a:p>
        </p:txBody>
      </p:sp>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 – maintenance  phase</a:t>
            </a:r>
          </a:p>
        </p:txBody>
      </p:sp>
      <p:sp>
        <p:nvSpPr>
          <p:cNvPr id="3" name="Content Placeholder 2"/>
          <p:cNvSpPr>
            <a:spLocks noGrp="1"/>
          </p:cNvSpPr>
          <p:nvPr>
            <p:ph idx="1"/>
          </p:nvPr>
        </p:nvSpPr>
        <p:spPr>
          <a:xfrm>
            <a:off x="581192" y="2220684"/>
            <a:ext cx="10914122" cy="2677887"/>
          </a:xfrm>
        </p:spPr>
        <p:txBody>
          <a:bodyPr>
            <a:noAutofit/>
          </a:bodyPr>
          <a:lstStyle/>
          <a:p>
            <a:pPr>
              <a:lnSpc>
                <a:spcPct val="90000"/>
              </a:lnSpc>
              <a:buFont typeface="Wingdings" pitchFamily="2" charset="2"/>
              <a:buChar char="q"/>
            </a:pPr>
            <a:r>
              <a:rPr lang="en-US" sz="2200" dirty="0">
                <a:latin typeface="+mj-lt"/>
                <a:cs typeface="Calibri" charset="0"/>
              </a:rPr>
              <a:t> After the first release is productionized for customer use, the XP project must both keep </a:t>
            </a:r>
            <a:br>
              <a:rPr lang="en-US" sz="2200" dirty="0">
                <a:latin typeface="+mj-lt"/>
                <a:cs typeface="Calibri" charset="0"/>
              </a:rPr>
            </a:br>
            <a:r>
              <a:rPr lang="en-US" sz="2200" dirty="0">
                <a:latin typeface="+mj-lt"/>
                <a:cs typeface="Calibri" charset="0"/>
              </a:rPr>
              <a:t> the system in the production running while also producing new iterations</a:t>
            </a:r>
          </a:p>
          <a:p>
            <a:pPr>
              <a:lnSpc>
                <a:spcPct val="90000"/>
              </a:lnSpc>
              <a:buFont typeface="Wingdings" pitchFamily="2" charset="2"/>
              <a:buChar char="q"/>
            </a:pPr>
            <a:r>
              <a:rPr lang="en-US" sz="2200" dirty="0">
                <a:latin typeface="+mj-lt"/>
                <a:cs typeface="Calibri" charset="0"/>
              </a:rPr>
              <a:t> Requires an effort also for customer support tasks</a:t>
            </a:r>
          </a:p>
          <a:p>
            <a:pPr>
              <a:lnSpc>
                <a:spcPct val="90000"/>
              </a:lnSpc>
              <a:buFont typeface="Wingdings" pitchFamily="2" charset="2"/>
              <a:buChar char="q"/>
            </a:pPr>
            <a:r>
              <a:rPr lang="en-US" sz="2200" dirty="0">
                <a:latin typeface="+mj-lt"/>
                <a:cs typeface="Calibri" charset="0"/>
              </a:rPr>
              <a:t> Development velocity may decelerate after the system is in production</a:t>
            </a:r>
          </a:p>
          <a:p>
            <a:pPr>
              <a:lnSpc>
                <a:spcPct val="90000"/>
              </a:lnSpc>
              <a:buFont typeface="Wingdings" pitchFamily="2" charset="2"/>
              <a:buChar char="q"/>
            </a:pPr>
            <a:r>
              <a:rPr lang="en-US" sz="2200" dirty="0">
                <a:latin typeface="+mj-lt"/>
                <a:cs typeface="Calibri" charset="0"/>
              </a:rPr>
              <a:t> May require incorporating new people into the team and changing the team structure</a:t>
            </a:r>
          </a:p>
          <a:p>
            <a:pPr>
              <a:buFont typeface="Wingdings" pitchFamily="2" charset="2"/>
              <a:buChar char="q"/>
            </a:pPr>
            <a:endParaRPr lang="en-US" sz="2000" dirty="0">
              <a:latin typeface="Bell MT" pitchFamily="18" charset="0"/>
              <a:cs typeface="Calibri" charset="0"/>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66519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 – death  phase</a:t>
            </a:r>
          </a:p>
        </p:txBody>
      </p:sp>
      <p:sp>
        <p:nvSpPr>
          <p:cNvPr id="3" name="Content Placeholder 2"/>
          <p:cNvSpPr>
            <a:spLocks noGrp="1"/>
          </p:cNvSpPr>
          <p:nvPr>
            <p:ph idx="1"/>
          </p:nvPr>
        </p:nvSpPr>
        <p:spPr>
          <a:xfrm>
            <a:off x="581192" y="2168434"/>
            <a:ext cx="10914122" cy="3213464"/>
          </a:xfrm>
        </p:spPr>
        <p:txBody>
          <a:bodyPr>
            <a:noAutofit/>
          </a:bodyPr>
          <a:lstStyle/>
          <a:p>
            <a:pPr>
              <a:buFont typeface="Wingdings" pitchFamily="2" charset="2"/>
              <a:buChar char="q"/>
            </a:pPr>
            <a:r>
              <a:rPr lang="en-US" sz="2200" dirty="0">
                <a:latin typeface="+mj-lt"/>
                <a:cs typeface="Calibri" charset="0"/>
              </a:rPr>
              <a:t> When the customer does no longer have any stories to be implemented</a:t>
            </a:r>
          </a:p>
          <a:p>
            <a:pPr>
              <a:buFont typeface="Wingdings" pitchFamily="2" charset="2"/>
              <a:buChar char="q"/>
            </a:pPr>
            <a:r>
              <a:rPr lang="en-US" sz="2200" dirty="0">
                <a:latin typeface="+mj-lt"/>
                <a:cs typeface="Calibri" charset="0"/>
              </a:rPr>
              <a:t> System satisfies customer needs also in other respects (e.g., concerning performance</a:t>
            </a:r>
            <a:br>
              <a:rPr lang="en-US" sz="2200" dirty="0">
                <a:latin typeface="+mj-lt"/>
                <a:cs typeface="Calibri" charset="0"/>
              </a:rPr>
            </a:br>
            <a:r>
              <a:rPr lang="en-US" sz="2200" dirty="0">
                <a:latin typeface="+mj-lt"/>
                <a:cs typeface="Calibri" charset="0"/>
              </a:rPr>
              <a:t> and reliability)</a:t>
            </a:r>
          </a:p>
          <a:p>
            <a:pPr>
              <a:buFont typeface="Wingdings" pitchFamily="2" charset="2"/>
              <a:buChar char="q"/>
            </a:pPr>
            <a:r>
              <a:rPr lang="en-US" sz="2200" dirty="0">
                <a:latin typeface="+mj-lt"/>
                <a:cs typeface="Calibri" charset="0"/>
              </a:rPr>
              <a:t> Necessary documentation of the system is finally written as no more changes to the </a:t>
            </a:r>
            <a:br>
              <a:rPr lang="en-US" sz="2200" dirty="0">
                <a:latin typeface="+mj-lt"/>
                <a:cs typeface="Calibri" charset="0"/>
              </a:rPr>
            </a:br>
            <a:r>
              <a:rPr lang="en-US" sz="2200" dirty="0">
                <a:latin typeface="+mj-lt"/>
                <a:cs typeface="Calibri" charset="0"/>
              </a:rPr>
              <a:t> architecture, design or code are made</a:t>
            </a:r>
          </a:p>
          <a:p>
            <a:pPr>
              <a:buFont typeface="Wingdings" pitchFamily="2" charset="2"/>
              <a:buChar char="q"/>
            </a:pPr>
            <a:r>
              <a:rPr lang="en-US" sz="2200" dirty="0">
                <a:latin typeface="+mj-lt"/>
                <a:cs typeface="Calibri" charset="0"/>
              </a:rPr>
              <a:t> Death may also occur if the system is not delivering the desired outcomes, or if it becomes </a:t>
            </a:r>
            <a:br>
              <a:rPr lang="en-US" sz="2200" dirty="0">
                <a:latin typeface="+mj-lt"/>
                <a:cs typeface="Calibri" charset="0"/>
              </a:rPr>
            </a:br>
            <a:r>
              <a:rPr lang="en-US" sz="2200" dirty="0">
                <a:latin typeface="+mj-lt"/>
                <a:cs typeface="Calibri" charset="0"/>
              </a:rPr>
              <a:t>  too expensive for further development</a:t>
            </a:r>
          </a:p>
          <a:p>
            <a:pPr>
              <a:lnSpc>
                <a:spcPct val="90000"/>
              </a:lnSpc>
              <a:buFont typeface="Wingdings" pitchFamily="2" charset="2"/>
              <a:buChar char="q"/>
            </a:pPr>
            <a:endParaRPr lang="en-US" sz="2000" dirty="0">
              <a:latin typeface="Bell MT" pitchFamily="18" charset="0"/>
              <a:cs typeface="Calibri" charset="0"/>
            </a:endParaRPr>
          </a:p>
        </p:txBody>
      </p:sp>
      <p:sp>
        <p:nvSpPr>
          <p:cNvPr id="5" name="Slide Number Placeholder 3"/>
          <p:cNvSpPr txBox="1">
            <a:spLocks/>
          </p:cNvSpPr>
          <p:nvPr/>
        </p:nvSpPr>
        <p:spPr>
          <a:xfrm>
            <a:off x="11766177" y="605118"/>
            <a:ext cx="264714"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152092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Roles  and  responsibility</a:t>
            </a:r>
          </a:p>
        </p:txBody>
      </p:sp>
      <p:sp>
        <p:nvSpPr>
          <p:cNvPr id="3" name="Content Placeholder 2"/>
          <p:cNvSpPr>
            <a:spLocks noGrp="1"/>
          </p:cNvSpPr>
          <p:nvPr>
            <p:ph idx="1"/>
          </p:nvPr>
        </p:nvSpPr>
        <p:spPr>
          <a:xfrm>
            <a:off x="581192" y="2103119"/>
            <a:ext cx="10914122" cy="2998968"/>
          </a:xfrm>
        </p:spPr>
        <p:txBody>
          <a:bodyPr>
            <a:noAutofit/>
          </a:bodyPr>
          <a:lstStyle/>
          <a:p>
            <a:pPr>
              <a:lnSpc>
                <a:spcPct val="90000"/>
              </a:lnSpc>
              <a:buFont typeface="Wingdings" pitchFamily="2" charset="2"/>
              <a:buChar char="q"/>
            </a:pPr>
            <a:r>
              <a:rPr lang="en-US" sz="2200" dirty="0">
                <a:latin typeface="+mj-lt"/>
                <a:cs typeface="Calibri" charset="0"/>
              </a:rPr>
              <a:t> </a:t>
            </a:r>
            <a:r>
              <a:rPr lang="en-US" sz="2200" b="1" dirty="0">
                <a:solidFill>
                  <a:srgbClr val="C00000"/>
                </a:solidFill>
                <a:cs typeface="Calibri" charset="0"/>
              </a:rPr>
              <a:t>Customer: </a:t>
            </a:r>
            <a:r>
              <a:rPr lang="en-US" sz="2200" dirty="0">
                <a:cs typeface="Calibri" charset="0"/>
              </a:rPr>
              <a:t> writes the stories and functional tests, and decides when each requirement is </a:t>
            </a:r>
            <a:br>
              <a:rPr lang="en-US" sz="2200" dirty="0">
                <a:cs typeface="Calibri" charset="0"/>
              </a:rPr>
            </a:br>
            <a:r>
              <a:rPr lang="en-US" sz="2200" dirty="0">
                <a:cs typeface="Calibri" charset="0"/>
              </a:rPr>
              <a:t>  satisfied. The customer sets the implementation priority for the requirements</a:t>
            </a:r>
          </a:p>
          <a:p>
            <a:pPr>
              <a:lnSpc>
                <a:spcPct val="90000"/>
              </a:lnSpc>
              <a:buFont typeface="Wingdings" pitchFamily="2" charset="2"/>
              <a:buChar char="q"/>
            </a:pPr>
            <a:r>
              <a:rPr lang="en-US" sz="2200" b="1" dirty="0">
                <a:solidFill>
                  <a:srgbClr val="C00000"/>
                </a:solidFill>
                <a:latin typeface="+mj-lt"/>
                <a:cs typeface="Calibri" charset="0"/>
              </a:rPr>
              <a:t>  Programmer:  </a:t>
            </a:r>
            <a:r>
              <a:rPr lang="en-US" sz="2200" dirty="0">
                <a:latin typeface="+mj-lt"/>
                <a:cs typeface="Calibri" charset="0"/>
              </a:rPr>
              <a:t>keeps the program code as simple and definite as possible</a:t>
            </a:r>
          </a:p>
          <a:p>
            <a:pPr>
              <a:lnSpc>
                <a:spcPct val="90000"/>
              </a:lnSpc>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Tester: </a:t>
            </a:r>
            <a:r>
              <a:rPr lang="en-US" sz="2200" dirty="0">
                <a:latin typeface="+mj-lt"/>
                <a:cs typeface="Calibri" charset="0"/>
              </a:rPr>
              <a:t>helps the customer write functional tests, also run functional tests regularly, </a:t>
            </a:r>
            <a:br>
              <a:rPr lang="en-US" sz="2200" dirty="0">
                <a:latin typeface="+mj-lt"/>
                <a:cs typeface="Calibri" charset="0"/>
              </a:rPr>
            </a:br>
            <a:r>
              <a:rPr lang="en-US" sz="2200" dirty="0">
                <a:latin typeface="+mj-lt"/>
                <a:cs typeface="Calibri" charset="0"/>
              </a:rPr>
              <a:t>  broadcast test results and maintain testing tools</a:t>
            </a:r>
            <a:endParaRPr lang="en-US" sz="2200" b="1" dirty="0">
              <a:latin typeface="+mj-lt"/>
              <a:cs typeface="Calibri" charset="0"/>
            </a:endParaRPr>
          </a:p>
          <a:p>
            <a:pPr>
              <a:lnSpc>
                <a:spcPct val="90000"/>
              </a:lnSpc>
              <a:buFont typeface="Wingdings" pitchFamily="2" charset="2"/>
              <a:buChar char="q"/>
            </a:pPr>
            <a:endParaRPr lang="en-US" sz="2000" dirty="0">
              <a:latin typeface="Bell MT" pitchFamily="18" charset="0"/>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680601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Roles  and  responsibility</a:t>
            </a:r>
          </a:p>
        </p:txBody>
      </p:sp>
      <p:sp>
        <p:nvSpPr>
          <p:cNvPr id="3" name="Content Placeholder 2"/>
          <p:cNvSpPr>
            <a:spLocks noGrp="1"/>
          </p:cNvSpPr>
          <p:nvPr>
            <p:ph idx="1"/>
          </p:nvPr>
        </p:nvSpPr>
        <p:spPr>
          <a:xfrm>
            <a:off x="581192" y="2049922"/>
            <a:ext cx="10914122" cy="4377382"/>
          </a:xfrm>
        </p:spPr>
        <p:txBody>
          <a:bodyPr>
            <a:noAutofit/>
          </a:bodyPr>
          <a:lstStyle/>
          <a:p>
            <a:pPr>
              <a:buFont typeface="Wingdings" pitchFamily="2" charset="2"/>
              <a:buChar char="q"/>
            </a:pPr>
            <a:r>
              <a:rPr lang="en-US" sz="2000" dirty="0">
                <a:latin typeface="+mj-lt"/>
                <a:cs typeface="Calibri" charset="0"/>
              </a:rPr>
              <a:t> </a:t>
            </a:r>
            <a:r>
              <a:rPr lang="en-US" sz="2200" b="1" dirty="0">
                <a:solidFill>
                  <a:srgbClr val="C00000"/>
                </a:solidFill>
                <a:latin typeface="+mj-lt"/>
                <a:cs typeface="Calibri" charset="0"/>
              </a:rPr>
              <a:t>Tracker:  </a:t>
            </a:r>
            <a:r>
              <a:rPr lang="en-US" sz="2200" dirty="0">
                <a:latin typeface="+mj-lt"/>
                <a:cs typeface="Calibri" charset="0"/>
              </a:rPr>
              <a:t>gives feedback in XP.  He traces the estimates made by the team (e.g. </a:t>
            </a:r>
            <a:br>
              <a:rPr lang="en-US" sz="2200" dirty="0">
                <a:latin typeface="+mj-lt"/>
                <a:cs typeface="Calibri" charset="0"/>
              </a:rPr>
            </a:br>
            <a:r>
              <a:rPr lang="en-US" sz="2200" dirty="0">
                <a:latin typeface="+mj-lt"/>
                <a:cs typeface="Calibri" charset="0"/>
              </a:rPr>
              <a:t> effort estimates) and gives feedback on how accurate they are in order to improve future </a:t>
            </a:r>
            <a:br>
              <a:rPr lang="en-US" sz="2200" dirty="0">
                <a:latin typeface="+mj-lt"/>
                <a:cs typeface="Calibri" charset="0"/>
              </a:rPr>
            </a:br>
            <a:r>
              <a:rPr lang="en-US" sz="2200" dirty="0">
                <a:latin typeface="+mj-lt"/>
                <a:cs typeface="Calibri" charset="0"/>
              </a:rPr>
              <a:t> estimations.  He also traces the progress of each iteration and evaluates whether the goal </a:t>
            </a:r>
            <a:br>
              <a:rPr lang="en-US" sz="2200" dirty="0">
                <a:latin typeface="+mj-lt"/>
                <a:cs typeface="Calibri" charset="0"/>
              </a:rPr>
            </a:br>
            <a:r>
              <a:rPr lang="en-US" sz="2200" dirty="0">
                <a:latin typeface="+mj-lt"/>
                <a:cs typeface="Calibri" charset="0"/>
              </a:rPr>
              <a:t> is reachable within the given resource and time constraints or if any changes are needed in </a:t>
            </a:r>
            <a:br>
              <a:rPr lang="en-US" sz="2200" dirty="0">
                <a:latin typeface="+mj-lt"/>
                <a:cs typeface="Calibri" charset="0"/>
              </a:rPr>
            </a:br>
            <a:r>
              <a:rPr lang="en-US" sz="2200" dirty="0">
                <a:latin typeface="+mj-lt"/>
                <a:cs typeface="Calibri" charset="0"/>
              </a:rPr>
              <a:t> the process</a:t>
            </a: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Coach: </a:t>
            </a:r>
            <a:r>
              <a:rPr lang="en-US" sz="2200" dirty="0">
                <a:latin typeface="+mj-lt"/>
                <a:cs typeface="Calibri" charset="0"/>
              </a:rPr>
              <a:t>Coach is the person responsible for the process as a whole.  A sound </a:t>
            </a:r>
            <a:br>
              <a:rPr lang="en-US" sz="2200" dirty="0">
                <a:latin typeface="+mj-lt"/>
                <a:cs typeface="Calibri" charset="0"/>
              </a:rPr>
            </a:br>
            <a:r>
              <a:rPr lang="en-US" sz="2200" dirty="0">
                <a:latin typeface="+mj-lt"/>
                <a:cs typeface="Calibri" charset="0"/>
              </a:rPr>
              <a:t> understanding of XP is important in this role enabling the coach to guide the other</a:t>
            </a:r>
            <a:br>
              <a:rPr lang="en-US" sz="2200" dirty="0">
                <a:latin typeface="+mj-lt"/>
                <a:cs typeface="Calibri" charset="0"/>
              </a:rPr>
            </a:br>
            <a:r>
              <a:rPr lang="en-US" sz="2200" dirty="0">
                <a:latin typeface="+mj-lt"/>
                <a:cs typeface="Calibri" charset="0"/>
              </a:rPr>
              <a:t> team members in following the process</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Consultant: </a:t>
            </a:r>
            <a:r>
              <a:rPr lang="en-US" sz="2200" dirty="0">
                <a:latin typeface="+mj-lt"/>
                <a:cs typeface="Calibri" charset="0"/>
              </a:rPr>
              <a:t>Consultant is an external member possessing the specific technical </a:t>
            </a:r>
            <a:br>
              <a:rPr lang="en-US" sz="2200" dirty="0">
                <a:latin typeface="+mj-lt"/>
                <a:cs typeface="Calibri" charset="0"/>
              </a:rPr>
            </a:br>
            <a:r>
              <a:rPr lang="en-US" sz="2200" dirty="0">
                <a:latin typeface="+mj-lt"/>
                <a:cs typeface="Calibri" charset="0"/>
              </a:rPr>
              <a:t>  knowledge needed</a:t>
            </a: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Manager (Big Boss)</a:t>
            </a:r>
            <a:r>
              <a:rPr lang="en-US" sz="2200" dirty="0">
                <a:solidFill>
                  <a:srgbClr val="C00000"/>
                </a:solidFill>
                <a:latin typeface="+mj-lt"/>
                <a:cs typeface="Calibri" charset="0"/>
              </a:rPr>
              <a:t>: </a:t>
            </a:r>
            <a:r>
              <a:rPr lang="en-US" sz="2200" dirty="0">
                <a:latin typeface="+mj-lt"/>
                <a:cs typeface="Calibri" charset="0"/>
              </a:rPr>
              <a:t>Manager makes the decisions</a:t>
            </a: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590582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practices</a:t>
            </a:r>
          </a:p>
        </p:txBody>
      </p:sp>
      <p:sp>
        <p:nvSpPr>
          <p:cNvPr id="3" name="Content Placeholder 2"/>
          <p:cNvSpPr>
            <a:spLocks noGrp="1"/>
          </p:cNvSpPr>
          <p:nvPr>
            <p:ph idx="1"/>
          </p:nvPr>
        </p:nvSpPr>
        <p:spPr>
          <a:xfrm>
            <a:off x="581192" y="2155939"/>
            <a:ext cx="10914122" cy="3860548"/>
          </a:xfrm>
        </p:spPr>
        <p:txBody>
          <a:bodyPr>
            <a:noAutofit/>
          </a:bodyPr>
          <a:lstStyle/>
          <a:p>
            <a:pPr>
              <a:buFont typeface="Wingdings" pitchFamily="2" charset="2"/>
              <a:buChar char="q"/>
            </a:pPr>
            <a:r>
              <a:rPr lang="en-US" sz="2000" dirty="0">
                <a:latin typeface="+mj-lt"/>
                <a:cs typeface="Calibri" charset="0"/>
              </a:rPr>
              <a:t> </a:t>
            </a:r>
            <a:r>
              <a:rPr lang="en-US" sz="2200" b="1" dirty="0">
                <a:solidFill>
                  <a:srgbClr val="C00000"/>
                </a:solidFill>
                <a:latin typeface="+mj-lt"/>
                <a:cs typeface="Calibri" charset="0"/>
              </a:rPr>
              <a:t>Interaction: </a:t>
            </a:r>
            <a:r>
              <a:rPr lang="en-US" sz="2200" dirty="0">
                <a:latin typeface="+mj-lt"/>
                <a:cs typeface="Calibri" charset="0"/>
              </a:rPr>
              <a:t>Close interaction between the customer and the programmers. The </a:t>
            </a:r>
            <a:br>
              <a:rPr lang="en-US" sz="2200" dirty="0">
                <a:latin typeface="+mj-lt"/>
                <a:cs typeface="Calibri" charset="0"/>
              </a:rPr>
            </a:br>
            <a:r>
              <a:rPr lang="en-US" sz="2200" dirty="0">
                <a:latin typeface="+mj-lt"/>
                <a:cs typeface="Calibri" charset="0"/>
              </a:rPr>
              <a:t> programmers estimate the effort needed for the implementation of customer stories</a:t>
            </a:r>
            <a:br>
              <a:rPr lang="en-US" sz="2200" dirty="0">
                <a:latin typeface="+mj-lt"/>
                <a:cs typeface="Calibri" charset="0"/>
              </a:rPr>
            </a:br>
            <a:r>
              <a:rPr lang="en-US" sz="2200" dirty="0">
                <a:latin typeface="+mj-lt"/>
                <a:cs typeface="Calibri" charset="0"/>
              </a:rPr>
              <a:t> and the customer then decides about the scope and timing of releases.</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Small/short releases: </a:t>
            </a:r>
            <a:r>
              <a:rPr lang="en-US" sz="2200" dirty="0">
                <a:latin typeface="+mj-lt"/>
                <a:cs typeface="Calibri" charset="0"/>
              </a:rPr>
              <a:t>A simple system is "</a:t>
            </a:r>
            <a:r>
              <a:rPr lang="en-US" sz="2200" dirty="0" err="1">
                <a:latin typeface="+mj-lt"/>
                <a:cs typeface="Calibri" charset="0"/>
              </a:rPr>
              <a:t>productionized</a:t>
            </a:r>
            <a:r>
              <a:rPr lang="en-US" sz="2200" dirty="0">
                <a:latin typeface="+mj-lt"/>
                <a:cs typeface="Calibri" charset="0"/>
              </a:rPr>
              <a:t>“ rapidly – at least once in </a:t>
            </a:r>
            <a:br>
              <a:rPr lang="en-US" sz="2200" dirty="0">
                <a:latin typeface="+mj-lt"/>
                <a:cs typeface="Calibri" charset="0"/>
              </a:rPr>
            </a:br>
            <a:r>
              <a:rPr lang="en-US" sz="2200" dirty="0">
                <a:latin typeface="+mj-lt"/>
                <a:cs typeface="Calibri" charset="0"/>
              </a:rPr>
              <a:t> every 2 to 3 months. New versions are then released even daily, but at least monthly. </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Metaphor: </a:t>
            </a:r>
            <a:r>
              <a:rPr lang="en-US" sz="2200" dirty="0">
                <a:latin typeface="+mj-lt"/>
                <a:cs typeface="Calibri" charset="0"/>
              </a:rPr>
              <a:t>The system is defined by a metaphor/set of metaphors between the customer </a:t>
            </a:r>
            <a:br>
              <a:rPr lang="en-US" sz="2200" dirty="0">
                <a:latin typeface="+mj-lt"/>
                <a:cs typeface="Calibri" charset="0"/>
              </a:rPr>
            </a:br>
            <a:r>
              <a:rPr lang="en-US" sz="2200" dirty="0">
                <a:latin typeface="+mj-lt"/>
                <a:cs typeface="Calibri" charset="0"/>
              </a:rPr>
              <a:t> and the programmers. This "shared story" guides all development by describing how the </a:t>
            </a:r>
            <a:br>
              <a:rPr lang="en-US" sz="2200" dirty="0">
                <a:latin typeface="+mj-lt"/>
                <a:cs typeface="Calibri" charset="0"/>
              </a:rPr>
            </a:br>
            <a:r>
              <a:rPr lang="en-US" sz="2200" dirty="0">
                <a:latin typeface="+mj-lt"/>
                <a:cs typeface="Calibri" charset="0"/>
              </a:rPr>
              <a:t> system works. </a:t>
            </a:r>
            <a:endParaRPr lang="en-US" sz="2200" b="1" dirty="0">
              <a:latin typeface="+mj-lt"/>
              <a:cs typeface="Calibri" charset="0"/>
            </a:endParaRPr>
          </a:p>
          <a:p>
            <a:pPr>
              <a:buFont typeface="Wingdings" pitchFamily="2" charset="2"/>
              <a:buChar char="q"/>
            </a:pPr>
            <a:endParaRPr lang="en-US" sz="2000" dirty="0">
              <a:latin typeface="+mj-lt"/>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789910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practices</a:t>
            </a:r>
          </a:p>
        </p:txBody>
      </p:sp>
      <p:sp>
        <p:nvSpPr>
          <p:cNvPr id="3" name="Content Placeholder 2"/>
          <p:cNvSpPr>
            <a:spLocks noGrp="1"/>
          </p:cNvSpPr>
          <p:nvPr>
            <p:ph idx="1"/>
          </p:nvPr>
        </p:nvSpPr>
        <p:spPr>
          <a:xfrm>
            <a:off x="638939" y="2181496"/>
            <a:ext cx="10914122" cy="3543443"/>
          </a:xfrm>
        </p:spPr>
        <p:txBody>
          <a:bodyPr>
            <a:noAutofit/>
          </a:bodyPr>
          <a:lstStyle/>
          <a:p>
            <a:pPr>
              <a:buFont typeface="Wingdings" pitchFamily="2" charset="2"/>
              <a:buChar char="q"/>
            </a:pPr>
            <a:r>
              <a:rPr lang="en-US" sz="2000" dirty="0">
                <a:solidFill>
                  <a:srgbClr val="C00000"/>
                </a:solidFill>
                <a:latin typeface="+mj-lt"/>
                <a:cs typeface="Calibri" charset="0"/>
              </a:rPr>
              <a:t> </a:t>
            </a:r>
            <a:r>
              <a:rPr lang="en-US" sz="2200" b="1" dirty="0">
                <a:solidFill>
                  <a:srgbClr val="C00000"/>
                </a:solidFill>
                <a:latin typeface="+mj-lt"/>
                <a:cs typeface="Calibri" charset="0"/>
              </a:rPr>
              <a:t>Simple design: </a:t>
            </a:r>
            <a:r>
              <a:rPr lang="en-US" sz="2200" dirty="0">
                <a:latin typeface="+mj-lt"/>
                <a:cs typeface="Calibri" charset="0"/>
              </a:rPr>
              <a:t>The emphasis is on designing the simplest possible solution that is </a:t>
            </a:r>
            <a:br>
              <a:rPr lang="en-US" sz="2200" dirty="0">
                <a:latin typeface="+mj-lt"/>
                <a:cs typeface="Calibri" charset="0"/>
              </a:rPr>
            </a:br>
            <a:r>
              <a:rPr lang="en-US" sz="2200" dirty="0">
                <a:latin typeface="+mj-lt"/>
                <a:cs typeface="Calibri" charset="0"/>
              </a:rPr>
              <a:t> implementable at the moment</a:t>
            </a: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Testing: </a:t>
            </a:r>
            <a:r>
              <a:rPr lang="en-US" sz="2200" dirty="0">
                <a:latin typeface="+mj-lt"/>
                <a:cs typeface="Calibri" charset="0"/>
              </a:rPr>
              <a:t>Software development is test driven. Unit tests are implemented continuously</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Refactoring: </a:t>
            </a:r>
            <a:r>
              <a:rPr lang="en-US" sz="2200" dirty="0">
                <a:latin typeface="+mj-lt"/>
                <a:cs typeface="Calibri" charset="0"/>
              </a:rPr>
              <a:t>Restructuring the system by removing duplication, improving communication, </a:t>
            </a:r>
            <a:br>
              <a:rPr lang="en-US" sz="2200" dirty="0">
                <a:latin typeface="+mj-lt"/>
                <a:cs typeface="Calibri" charset="0"/>
              </a:rPr>
            </a:br>
            <a:r>
              <a:rPr lang="en-US" sz="2200" dirty="0">
                <a:latin typeface="+mj-lt"/>
                <a:cs typeface="Calibri" charset="0"/>
              </a:rPr>
              <a:t>  simplifying and adding flexibility</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Collective ownership:</a:t>
            </a:r>
            <a:r>
              <a:rPr lang="en-US" sz="2200" b="1" dirty="0">
                <a:latin typeface="+mj-lt"/>
                <a:cs typeface="Calibri" charset="0"/>
              </a:rPr>
              <a:t> </a:t>
            </a:r>
            <a:r>
              <a:rPr lang="en-US" sz="2200" dirty="0">
                <a:latin typeface="+mj-lt"/>
                <a:cs typeface="Calibri" charset="0"/>
              </a:rPr>
              <a:t>Anyone can change any part of the code at any time</a:t>
            </a:r>
          </a:p>
          <a:p>
            <a:pPr>
              <a:buFont typeface="Wingdings" pitchFamily="2" charset="2"/>
              <a:buChar char="q"/>
            </a:pPr>
            <a:endParaRPr lang="en-US" sz="2200" dirty="0">
              <a:latin typeface="+mj-lt"/>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46700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practices</a:t>
            </a:r>
          </a:p>
        </p:txBody>
      </p:sp>
      <p:sp>
        <p:nvSpPr>
          <p:cNvPr id="3" name="Content Placeholder 2"/>
          <p:cNvSpPr>
            <a:spLocks noGrp="1"/>
          </p:cNvSpPr>
          <p:nvPr>
            <p:ph idx="1"/>
          </p:nvPr>
        </p:nvSpPr>
        <p:spPr>
          <a:xfrm>
            <a:off x="594256" y="2050868"/>
            <a:ext cx="10914122" cy="4336870"/>
          </a:xfrm>
        </p:spPr>
        <p:txBody>
          <a:bodyPr>
            <a:noAutofit/>
          </a:bodyPr>
          <a:lstStyle/>
          <a:p>
            <a:pPr>
              <a:lnSpc>
                <a:spcPct val="90000"/>
              </a:lnSpc>
              <a:buFont typeface="Wingdings" pitchFamily="2" charset="2"/>
              <a:buChar char="q"/>
            </a:pPr>
            <a:r>
              <a:rPr lang="en-US" sz="2000" dirty="0">
                <a:latin typeface="+mj-lt"/>
                <a:cs typeface="Calibri" charset="0"/>
              </a:rPr>
              <a:t> </a:t>
            </a:r>
            <a:r>
              <a:rPr lang="en-US" sz="2200" b="1" dirty="0">
                <a:solidFill>
                  <a:srgbClr val="C00000"/>
                </a:solidFill>
                <a:latin typeface="+mj-lt"/>
                <a:cs typeface="Calibri" charset="0"/>
              </a:rPr>
              <a:t>Pair programming </a:t>
            </a:r>
            <a:endParaRPr lang="en-US" sz="2200" dirty="0">
              <a:solidFill>
                <a:srgbClr val="C00000"/>
              </a:solidFill>
              <a:latin typeface="+mj-lt"/>
              <a:cs typeface="Calibri" charset="0"/>
            </a:endParaRPr>
          </a:p>
          <a:p>
            <a:pPr lvl="1">
              <a:lnSpc>
                <a:spcPct val="90000"/>
              </a:lnSpc>
              <a:buFont typeface="Wingdings" pitchFamily="2" charset="2"/>
              <a:buChar char="§"/>
            </a:pPr>
            <a:r>
              <a:rPr lang="en-US" sz="2200" dirty="0">
                <a:latin typeface="+mj-lt"/>
                <a:cs typeface="Calibri" charset="0"/>
              </a:rPr>
              <a:t>  Two people write the code at one computer</a:t>
            </a:r>
          </a:p>
          <a:p>
            <a:pPr lvl="1">
              <a:lnSpc>
                <a:spcPct val="90000"/>
              </a:lnSpc>
              <a:buFont typeface="Wingdings" pitchFamily="2" charset="2"/>
              <a:buChar char="§"/>
            </a:pPr>
            <a:r>
              <a:rPr lang="en-US" sz="2200" dirty="0">
                <a:latin typeface="+mj-lt"/>
                <a:cs typeface="Calibri" charset="0"/>
              </a:rPr>
              <a:t>  One programmer, the driver, has control of the keyboard/mouse and actively </a:t>
            </a:r>
            <a:br>
              <a:rPr lang="en-US" sz="2200" dirty="0">
                <a:latin typeface="+mj-lt"/>
                <a:cs typeface="Calibri" charset="0"/>
              </a:rPr>
            </a:br>
            <a:r>
              <a:rPr lang="en-US" sz="2200" dirty="0">
                <a:latin typeface="+mj-lt"/>
                <a:cs typeface="Calibri" charset="0"/>
              </a:rPr>
              <a:t>  implements the program. The other programmer, the observer, continuously </a:t>
            </a:r>
            <a:br>
              <a:rPr lang="en-US" sz="2200" dirty="0">
                <a:latin typeface="+mj-lt"/>
                <a:cs typeface="Calibri" charset="0"/>
              </a:rPr>
            </a:br>
            <a:r>
              <a:rPr lang="en-US" sz="2200" dirty="0">
                <a:latin typeface="+mj-lt"/>
                <a:cs typeface="Calibri" charset="0"/>
              </a:rPr>
              <a:t>  observes the work of the driver to identify tactical defects </a:t>
            </a:r>
            <a:r>
              <a:rPr lang="en-US" sz="2200" dirty="0">
                <a:cs typeface="Calibri" charset="0"/>
              </a:rPr>
              <a:t>(syntactic, spelling, etc.)</a:t>
            </a:r>
            <a:br>
              <a:rPr lang="en-US" sz="2200" dirty="0">
                <a:cs typeface="Calibri" charset="0"/>
              </a:rPr>
            </a:br>
            <a:r>
              <a:rPr lang="en-US" sz="2200" dirty="0">
                <a:cs typeface="Calibri" charset="0"/>
              </a:rPr>
              <a:t> </a:t>
            </a:r>
            <a:r>
              <a:rPr lang="en-US" sz="2200" dirty="0">
                <a:latin typeface="+mj-lt"/>
                <a:cs typeface="Calibri" charset="0"/>
              </a:rPr>
              <a:t> and also thinks strategically about the direction of the work. </a:t>
            </a:r>
          </a:p>
          <a:p>
            <a:pPr lvl="1">
              <a:lnSpc>
                <a:spcPct val="90000"/>
              </a:lnSpc>
              <a:buFont typeface="Wingdings" pitchFamily="2" charset="2"/>
              <a:buChar char="§"/>
            </a:pPr>
            <a:r>
              <a:rPr lang="en-US" sz="2200" dirty="0">
                <a:latin typeface="+mj-lt"/>
                <a:cs typeface="Calibri" charset="0"/>
              </a:rPr>
              <a:t>  Two programmers can brainstorm any challenging problem. Because they periodically </a:t>
            </a:r>
            <a:br>
              <a:rPr lang="en-US" sz="2200" dirty="0">
                <a:latin typeface="+mj-lt"/>
                <a:cs typeface="Calibri" charset="0"/>
              </a:rPr>
            </a:br>
            <a:r>
              <a:rPr lang="en-US" sz="2200" dirty="0">
                <a:latin typeface="+mj-lt"/>
                <a:cs typeface="Calibri" charset="0"/>
              </a:rPr>
              <a:t>  switch roles.</a:t>
            </a:r>
            <a:br>
              <a:rPr lang="en-US" sz="2200" dirty="0">
                <a:latin typeface="+mj-lt"/>
                <a:cs typeface="Calibri" charset="0"/>
              </a:rPr>
            </a:b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Continuous integration: </a:t>
            </a:r>
            <a:r>
              <a:rPr lang="en-US" sz="2200" dirty="0">
                <a:latin typeface="+mj-lt"/>
                <a:cs typeface="Calibri" charset="0"/>
              </a:rPr>
              <a:t>A new piece of code is integrated into the code-base as soon </a:t>
            </a:r>
            <a:br>
              <a:rPr lang="en-US" sz="2200" dirty="0">
                <a:latin typeface="+mj-lt"/>
                <a:cs typeface="Calibri" charset="0"/>
              </a:rPr>
            </a:br>
            <a:r>
              <a:rPr lang="en-US" sz="2200" dirty="0">
                <a:latin typeface="+mj-lt"/>
                <a:cs typeface="Calibri" charset="0"/>
              </a:rPr>
              <a:t>  as it is ready. </a:t>
            </a: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421859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practices</a:t>
            </a:r>
          </a:p>
        </p:txBody>
      </p:sp>
      <p:sp>
        <p:nvSpPr>
          <p:cNvPr id="3" name="Content Placeholder 2"/>
          <p:cNvSpPr>
            <a:spLocks noGrp="1"/>
          </p:cNvSpPr>
          <p:nvPr>
            <p:ph idx="1"/>
          </p:nvPr>
        </p:nvSpPr>
        <p:spPr>
          <a:xfrm>
            <a:off x="594256" y="2050868"/>
            <a:ext cx="10914122" cy="3618412"/>
          </a:xfrm>
        </p:spPr>
        <p:txBody>
          <a:bodyPr>
            <a:noAutofit/>
          </a:bodyPr>
          <a:lstStyle/>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40-hour week: </a:t>
            </a:r>
            <a:r>
              <a:rPr lang="en-US" sz="2200" dirty="0">
                <a:latin typeface="+mj-lt"/>
                <a:cs typeface="Calibri" charset="0"/>
              </a:rPr>
              <a:t>A maximum of 40-hour working week</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On-site customer: </a:t>
            </a:r>
            <a:r>
              <a:rPr lang="en-US" sz="2200" dirty="0">
                <a:latin typeface="+mj-lt"/>
                <a:cs typeface="Calibri" charset="0"/>
              </a:rPr>
              <a:t>Customer has to be present and available full-time for the team</a:t>
            </a:r>
            <a:endParaRPr lang="en-US" sz="2200" b="1" dirty="0">
              <a:latin typeface="+mj-lt"/>
              <a:cs typeface="Calibri" charset="0"/>
            </a:endParaRP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Coding standards: </a:t>
            </a:r>
            <a:r>
              <a:rPr lang="en-US" sz="2200" dirty="0">
                <a:latin typeface="+mj-lt"/>
                <a:cs typeface="Calibri" charset="0"/>
              </a:rPr>
              <a:t>Coding rules exist and are followed by the programmers </a:t>
            </a:r>
            <a:r>
              <a:rPr lang="en-US" sz="2200" dirty="0">
                <a:cs typeface="Calibri" charset="0"/>
              </a:rPr>
              <a:t>(e.g. error message by exception handling)</a:t>
            </a:r>
            <a:r>
              <a:rPr lang="en-US" sz="2200" dirty="0">
                <a:latin typeface="+mj-lt"/>
                <a:cs typeface="Calibri" charset="0"/>
              </a:rPr>
              <a:t>. Communication through the code should be emphasized</a:t>
            </a: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Open workspace: </a:t>
            </a:r>
            <a:r>
              <a:rPr lang="en-US" sz="2200" dirty="0">
                <a:latin typeface="+mj-lt"/>
                <a:cs typeface="Calibri" charset="0"/>
              </a:rPr>
              <a:t>A large room with small cubicle (compartment) is preferred</a:t>
            </a:r>
            <a:endParaRPr lang="en-US" sz="2200" b="1" dirty="0">
              <a:latin typeface="+mj-lt"/>
              <a:cs typeface="Calibri" charset="0"/>
            </a:endParaRPr>
          </a:p>
          <a:p>
            <a:pPr>
              <a:buFont typeface="Wingdings" pitchFamily="2" charset="2"/>
              <a:buChar char="q"/>
            </a:pPr>
            <a:r>
              <a:rPr lang="en-US" sz="2200" b="1" dirty="0">
                <a:solidFill>
                  <a:srgbClr val="C00000"/>
                </a:solidFill>
                <a:latin typeface="+mj-lt"/>
                <a:cs typeface="Calibri" charset="0"/>
              </a:rPr>
              <a:t> Just rules: </a:t>
            </a:r>
            <a:r>
              <a:rPr lang="en-US" sz="2200" dirty="0">
                <a:latin typeface="+mj-lt"/>
                <a:cs typeface="Calibri" charset="0"/>
              </a:rPr>
              <a:t>Team has its own rules that are followed, but can also be changed at any time. </a:t>
            </a:r>
            <a:br>
              <a:rPr lang="en-US" sz="2200" dirty="0">
                <a:latin typeface="+mj-lt"/>
                <a:cs typeface="Calibri" charset="0"/>
              </a:rPr>
            </a:br>
            <a:r>
              <a:rPr lang="en-US" sz="2200" dirty="0">
                <a:latin typeface="+mj-lt"/>
                <a:cs typeface="Calibri" charset="0"/>
              </a:rPr>
              <a:t> The changes have to be agreed upon and their impact has to be assessed</a:t>
            </a:r>
          </a:p>
          <a:p>
            <a:pPr>
              <a:lnSpc>
                <a:spcPct val="90000"/>
              </a:lnSpc>
              <a:buFont typeface="Wingdings" pitchFamily="2" charset="2"/>
              <a:buChar char="q"/>
            </a:pPr>
            <a:endParaRPr lang="en-US" sz="2200" dirty="0">
              <a:latin typeface="+mj-lt"/>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348119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artefacts</a:t>
            </a:r>
          </a:p>
        </p:txBody>
      </p:sp>
      <p:sp>
        <p:nvSpPr>
          <p:cNvPr id="3" name="Content Placeholder 2"/>
          <p:cNvSpPr>
            <a:spLocks noGrp="1"/>
          </p:cNvSpPr>
          <p:nvPr>
            <p:ph idx="1"/>
          </p:nvPr>
        </p:nvSpPr>
        <p:spPr>
          <a:xfrm>
            <a:off x="483326" y="2050868"/>
            <a:ext cx="11127482" cy="4193178"/>
          </a:xfrm>
        </p:spPr>
        <p:txBody>
          <a:bodyPr>
            <a:noAutofit/>
          </a:bodyPr>
          <a:lstStyle/>
          <a:p>
            <a:pPr>
              <a:lnSpc>
                <a:spcPct val="80000"/>
              </a:lnSpc>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User story cards</a:t>
            </a:r>
            <a:endParaRPr lang="en-US" sz="2200" dirty="0">
              <a:solidFill>
                <a:srgbClr val="C00000"/>
              </a:solidFill>
              <a:latin typeface="+mj-lt"/>
              <a:cs typeface="Calibri" charset="0"/>
            </a:endParaRPr>
          </a:p>
          <a:p>
            <a:pPr lvl="1">
              <a:buFont typeface="Wingdings" pitchFamily="2" charset="2"/>
              <a:buChar char="§"/>
            </a:pPr>
            <a:r>
              <a:rPr lang="en-US" sz="2200" dirty="0">
                <a:latin typeface="+mj-lt"/>
                <a:cs typeface="Calibri" charset="0"/>
              </a:rPr>
              <a:t>Paper index cards which contain brief requirement (features, non-functional) descriptions</a:t>
            </a:r>
          </a:p>
          <a:p>
            <a:pPr lvl="1">
              <a:buFont typeface="Wingdings" pitchFamily="2" charset="2"/>
              <a:buChar char="§"/>
            </a:pPr>
            <a:r>
              <a:rPr lang="en-US" sz="2200" dirty="0">
                <a:latin typeface="+mj-lt"/>
                <a:cs typeface="Calibri" charset="0"/>
              </a:rPr>
              <a:t>Not a full requirement statement </a:t>
            </a:r>
          </a:p>
          <a:p>
            <a:pPr lvl="1">
              <a:buFont typeface="Wingdings" pitchFamily="2" charset="2"/>
              <a:buChar char="§"/>
            </a:pPr>
            <a:r>
              <a:rPr lang="en-US" sz="2200" dirty="0">
                <a:latin typeface="+mj-lt"/>
                <a:cs typeface="Calibri" charset="0"/>
              </a:rPr>
              <a:t>Commitment for further conversation between the developer and the customer</a:t>
            </a:r>
          </a:p>
          <a:p>
            <a:pPr lvl="1">
              <a:buFont typeface="Wingdings" pitchFamily="2" charset="2"/>
              <a:buChar char="§"/>
            </a:pPr>
            <a:r>
              <a:rPr lang="en-US" sz="2200" dirty="0">
                <a:latin typeface="+mj-lt"/>
                <a:cs typeface="Calibri" charset="0"/>
              </a:rPr>
              <a:t>During this conversation, the two parties will come to an oral understanding of what is needed for the requirement to be fulfilled</a:t>
            </a:r>
          </a:p>
          <a:p>
            <a:pPr lvl="1">
              <a:buFont typeface="Wingdings" pitchFamily="2" charset="2"/>
              <a:buChar char="§"/>
            </a:pPr>
            <a:r>
              <a:rPr lang="en-US" sz="2200" dirty="0">
                <a:latin typeface="+mj-lt"/>
                <a:cs typeface="Calibri" charset="0"/>
              </a:rPr>
              <a:t>Customer priority and developer resource estimate are added to the card</a:t>
            </a:r>
          </a:p>
          <a:p>
            <a:pPr lvl="1">
              <a:buFont typeface="Wingdings" pitchFamily="2" charset="2"/>
              <a:buChar char="§"/>
            </a:pPr>
            <a:r>
              <a:rPr lang="en-US" sz="2200" dirty="0">
                <a:latin typeface="+mj-lt"/>
                <a:cs typeface="Calibri" charset="0"/>
              </a:rPr>
              <a:t>The resource estimate for a user story must not exceed the iteration duration</a:t>
            </a: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576337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artefacts</a:t>
            </a:r>
          </a:p>
        </p:txBody>
      </p:sp>
      <p:sp>
        <p:nvSpPr>
          <p:cNvPr id="3" name="Content Placeholder 2"/>
          <p:cNvSpPr>
            <a:spLocks noGrp="1"/>
          </p:cNvSpPr>
          <p:nvPr>
            <p:ph idx="1"/>
          </p:nvPr>
        </p:nvSpPr>
        <p:spPr>
          <a:xfrm>
            <a:off x="594256" y="2050868"/>
            <a:ext cx="10914122" cy="4558938"/>
          </a:xfrm>
        </p:spPr>
        <p:txBody>
          <a:bodyPr>
            <a:noAutofit/>
          </a:bodyPr>
          <a:lstStyle/>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Task list</a:t>
            </a:r>
          </a:p>
          <a:p>
            <a:pPr lvl="1">
              <a:buFont typeface="Wingdings" pitchFamily="2" charset="2"/>
              <a:buChar char="§"/>
            </a:pPr>
            <a:r>
              <a:rPr lang="en-US" sz="2200" dirty="0">
                <a:latin typeface="+mj-lt"/>
                <a:cs typeface="Calibri" charset="0"/>
              </a:rPr>
              <a:t>A listing of the tasks (one-half to three days in duration) for the user stories that are to be completed for an iteration</a:t>
            </a:r>
          </a:p>
          <a:p>
            <a:pPr lvl="1">
              <a:buFont typeface="Wingdings" pitchFamily="2" charset="2"/>
              <a:buChar char="§"/>
            </a:pPr>
            <a:r>
              <a:rPr lang="en-US" sz="2200" dirty="0">
                <a:latin typeface="+mj-lt"/>
                <a:cs typeface="Calibri" charset="0"/>
              </a:rPr>
              <a:t>Tasks represent concrete aspects of a user story</a:t>
            </a:r>
          </a:p>
          <a:p>
            <a:pPr lvl="1">
              <a:buFont typeface="Wingdings" pitchFamily="2" charset="2"/>
              <a:buChar char="§"/>
            </a:pPr>
            <a:r>
              <a:rPr lang="en-US" sz="2200" dirty="0">
                <a:latin typeface="+mj-lt"/>
                <a:cs typeface="Calibri" charset="0"/>
              </a:rPr>
              <a:t>Programmers volunteer for tasks rather than are assigned to tasks</a:t>
            </a:r>
          </a:p>
          <a:p>
            <a:pPr>
              <a:buFont typeface="Wingdings" pitchFamily="2" charset="2"/>
              <a:buChar char="q"/>
            </a:pPr>
            <a:r>
              <a:rPr lang="en-US" sz="2200" b="1" dirty="0">
                <a:latin typeface="+mj-lt"/>
                <a:cs typeface="Calibri" charset="0"/>
              </a:rPr>
              <a:t> </a:t>
            </a:r>
            <a:r>
              <a:rPr lang="en-US" sz="2200" b="1" dirty="0">
                <a:solidFill>
                  <a:srgbClr val="C00000"/>
                </a:solidFill>
                <a:latin typeface="+mj-lt"/>
                <a:cs typeface="Calibri" charset="0"/>
              </a:rPr>
              <a:t>CRC (Class-Responsibility-Collaboration) cards </a:t>
            </a:r>
            <a:r>
              <a:rPr lang="en-US" sz="2200" dirty="0">
                <a:solidFill>
                  <a:srgbClr val="C00000"/>
                </a:solidFill>
                <a:latin typeface="+mj-lt"/>
                <a:cs typeface="Calibri" charset="0"/>
              </a:rPr>
              <a:t>(optional)</a:t>
            </a:r>
          </a:p>
          <a:p>
            <a:pPr lvl="1">
              <a:buFont typeface="Wingdings" pitchFamily="2" charset="2"/>
              <a:buChar char="§"/>
            </a:pPr>
            <a:r>
              <a:rPr lang="en-US" sz="2200" dirty="0">
                <a:latin typeface="+mj-lt"/>
                <a:cs typeface="Calibri" charset="0"/>
              </a:rPr>
              <a:t>Paper index card on which one records the responsibilities and collaborators of classes which can serve as a basis for software design</a:t>
            </a:r>
          </a:p>
          <a:p>
            <a:pPr lvl="1">
              <a:buFont typeface="Wingdings" pitchFamily="2" charset="2"/>
              <a:buChar char="§"/>
            </a:pPr>
            <a:r>
              <a:rPr lang="en-US" sz="2200" dirty="0">
                <a:latin typeface="+mj-lt"/>
                <a:cs typeface="Calibri" charset="0"/>
              </a:rPr>
              <a:t>The classes, responsibilities, and collaborators are identified during a design brainstorming/role-playing session involving multiple developers</a:t>
            </a:r>
          </a:p>
          <a:p>
            <a:pPr>
              <a:lnSpc>
                <a:spcPct val="80000"/>
              </a:lnSpc>
              <a:buFont typeface="Wingdings" pitchFamily="2" charset="2"/>
              <a:buChar char="q"/>
            </a:pPr>
            <a:endParaRPr lang="en-US" sz="2200" dirty="0">
              <a:latin typeface="+mj-lt"/>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0976440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Extreme  programming</a:t>
            </a:r>
          </a:p>
        </p:txBody>
      </p:sp>
      <p:sp>
        <p:nvSpPr>
          <p:cNvPr id="3" name="Content Placeholder 2"/>
          <p:cNvSpPr>
            <a:spLocks noGrp="1"/>
          </p:cNvSpPr>
          <p:nvPr>
            <p:ph idx="1"/>
          </p:nvPr>
        </p:nvSpPr>
        <p:spPr>
          <a:xfrm>
            <a:off x="724884" y="1972492"/>
            <a:ext cx="10914122" cy="4428308"/>
          </a:xfrm>
        </p:spPr>
        <p:txBody>
          <a:bodyPr>
            <a:noAutofit/>
          </a:bodyPr>
          <a:lstStyle/>
          <a:p>
            <a:pPr>
              <a:buFont typeface="Wingdings" pitchFamily="2" charset="2"/>
              <a:buChar char="q"/>
            </a:pPr>
            <a:r>
              <a:rPr lang="en-US" sz="2200" dirty="0">
                <a:latin typeface="+mj-lt"/>
                <a:cs typeface="Calibri" charset="0"/>
              </a:rPr>
              <a:t>Evolved from the problems caused by the long development cycles of traditional development models (Beck 1999a).</a:t>
            </a:r>
          </a:p>
          <a:p>
            <a:pPr>
              <a:buFont typeface="Wingdings" pitchFamily="2" charset="2"/>
              <a:buChar char="q"/>
            </a:pPr>
            <a:r>
              <a:rPr lang="en-US" sz="2200" dirty="0">
                <a:latin typeface="+mj-lt"/>
                <a:cs typeface="Calibri" charset="0"/>
              </a:rPr>
              <a:t>First started as </a:t>
            </a:r>
            <a:r>
              <a:rPr lang="en-US" sz="2200" dirty="0">
                <a:solidFill>
                  <a:srgbClr val="FF0000"/>
                </a:solidFill>
                <a:latin typeface="+mj-lt"/>
                <a:cs typeface="Calibri" charset="0"/>
              </a:rPr>
              <a:t>'simply an opportunity to get the job done</a:t>
            </a:r>
            <a:r>
              <a:rPr lang="en-US" sz="2200" dirty="0">
                <a:latin typeface="+mj-lt"/>
                <a:cs typeface="Calibri" charset="0"/>
              </a:rPr>
              <a:t>‘ (</a:t>
            </a:r>
            <a:r>
              <a:rPr lang="en-US" sz="2200" dirty="0" err="1">
                <a:latin typeface="+mj-lt"/>
                <a:cs typeface="Calibri" charset="0"/>
              </a:rPr>
              <a:t>Haungs</a:t>
            </a:r>
            <a:r>
              <a:rPr lang="en-US" sz="2200" dirty="0">
                <a:latin typeface="+mj-lt"/>
                <a:cs typeface="Calibri" charset="0"/>
              </a:rPr>
              <a:t> 2001) with practices that had been found effective in software development processes during the preceding decades (Beck 1999b) </a:t>
            </a:r>
          </a:p>
          <a:p>
            <a:pPr>
              <a:buFont typeface="Wingdings" pitchFamily="2" charset="2"/>
              <a:buChar char="q"/>
            </a:pPr>
            <a:endParaRPr lang="en-US" sz="2200" dirty="0">
              <a:latin typeface="+mj-lt"/>
              <a:cs typeface="Calibri" charset="0"/>
            </a:endParaRPr>
          </a:p>
          <a:p>
            <a:pPr>
              <a:buFont typeface="Wingdings" pitchFamily="2" charset="2"/>
              <a:buChar char="q"/>
            </a:pPr>
            <a:r>
              <a:rPr lang="en-US" sz="2200" dirty="0">
                <a:latin typeface="+mj-lt"/>
                <a:cs typeface="Calibri" charset="0"/>
              </a:rPr>
              <a:t>Method is formed around common sense principles and simple to understand practices</a:t>
            </a:r>
          </a:p>
          <a:p>
            <a:pPr lvl="1"/>
            <a:r>
              <a:rPr lang="en-US" sz="2200" dirty="0">
                <a:solidFill>
                  <a:srgbClr val="C00000"/>
                </a:solidFill>
                <a:latin typeface="+mj-lt"/>
                <a:cs typeface="Calibri" charset="0"/>
              </a:rPr>
              <a:t>No process fits every project, rather, simple practices should be tailored to suit an individual project</a:t>
            </a: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4116846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artefacts</a:t>
            </a:r>
          </a:p>
        </p:txBody>
      </p:sp>
      <p:sp>
        <p:nvSpPr>
          <p:cNvPr id="3" name="Content Placeholder 2"/>
          <p:cNvSpPr>
            <a:spLocks noGrp="1"/>
          </p:cNvSpPr>
          <p:nvPr>
            <p:ph idx="1"/>
          </p:nvPr>
        </p:nvSpPr>
        <p:spPr>
          <a:xfrm>
            <a:off x="594256" y="2050868"/>
            <a:ext cx="10914122" cy="4558938"/>
          </a:xfrm>
        </p:spPr>
        <p:txBody>
          <a:bodyPr>
            <a:noAutofit/>
          </a:bodyPr>
          <a:lstStyle/>
          <a:p>
            <a:pPr>
              <a:lnSpc>
                <a:spcPct val="90000"/>
              </a:lnSpc>
              <a:buFont typeface="Wingdings" pitchFamily="2" charset="2"/>
              <a:buChar char="q"/>
            </a:pPr>
            <a:r>
              <a:rPr lang="en-US" sz="2200" b="1" dirty="0">
                <a:solidFill>
                  <a:srgbClr val="C00000"/>
                </a:solidFill>
                <a:latin typeface="+mj-lt"/>
                <a:cs typeface="Calibri" charset="0"/>
              </a:rPr>
              <a:t>Customer Acceptance Tests</a:t>
            </a:r>
          </a:p>
          <a:p>
            <a:pPr lvl="1">
              <a:lnSpc>
                <a:spcPct val="90000"/>
              </a:lnSpc>
              <a:buFont typeface="Wingdings" pitchFamily="2" charset="2"/>
              <a:buChar char="§"/>
            </a:pPr>
            <a:r>
              <a:rPr lang="en-US" sz="2200" dirty="0">
                <a:latin typeface="+mj-lt"/>
                <a:cs typeface="Calibri" charset="0"/>
              </a:rPr>
              <a:t>Textual descriptions and automated test cases which are developed by the customer</a:t>
            </a:r>
          </a:p>
          <a:p>
            <a:pPr lvl="1">
              <a:lnSpc>
                <a:spcPct val="90000"/>
              </a:lnSpc>
              <a:buFont typeface="Wingdings" pitchFamily="2" charset="2"/>
              <a:buChar char="§"/>
            </a:pPr>
            <a:r>
              <a:rPr lang="en-US" sz="2200" dirty="0">
                <a:latin typeface="+mj-lt"/>
                <a:cs typeface="Calibri" charset="0"/>
              </a:rPr>
              <a:t> The development team demonstrates the completion of a user story and the validation </a:t>
            </a:r>
            <a:br>
              <a:rPr lang="en-US" sz="2200" dirty="0">
                <a:latin typeface="+mj-lt"/>
                <a:cs typeface="Calibri" charset="0"/>
              </a:rPr>
            </a:br>
            <a:r>
              <a:rPr lang="en-US" sz="2200" dirty="0">
                <a:latin typeface="+mj-lt"/>
                <a:cs typeface="Calibri" charset="0"/>
              </a:rPr>
              <a:t> of customer requirements by passing these test cases.</a:t>
            </a:r>
          </a:p>
          <a:p>
            <a:pPr lvl="1">
              <a:lnSpc>
                <a:spcPct val="90000"/>
              </a:lnSpc>
              <a:buFont typeface="Wingdings" pitchFamily="2" charset="2"/>
              <a:buChar char="§"/>
            </a:pPr>
            <a:endParaRPr lang="en-US" sz="2200" dirty="0">
              <a:solidFill>
                <a:srgbClr val="C00000"/>
              </a:solidFill>
              <a:latin typeface="+mj-lt"/>
              <a:cs typeface="Calibri" charset="0"/>
            </a:endParaRPr>
          </a:p>
          <a:p>
            <a:pPr>
              <a:lnSpc>
                <a:spcPct val="90000"/>
              </a:lnSpc>
              <a:buFont typeface="Wingdings" pitchFamily="2" charset="2"/>
              <a:buChar char="q"/>
            </a:pPr>
            <a:r>
              <a:rPr lang="en-US" sz="2200" b="1" dirty="0">
                <a:solidFill>
                  <a:srgbClr val="C00000"/>
                </a:solidFill>
                <a:latin typeface="+mj-lt"/>
                <a:cs typeface="Calibri" charset="0"/>
              </a:rPr>
              <a:t> Visible Wall Graphs</a:t>
            </a:r>
          </a:p>
          <a:p>
            <a:pPr lvl="1">
              <a:lnSpc>
                <a:spcPct val="90000"/>
              </a:lnSpc>
            </a:pPr>
            <a:r>
              <a:rPr lang="en-US" sz="2200" dirty="0">
                <a:latin typeface="+mj-lt"/>
                <a:cs typeface="Calibri" charset="0"/>
              </a:rPr>
              <a:t>To foster communication and accountability, progress graphs are usually posted in team </a:t>
            </a:r>
            <a:br>
              <a:rPr lang="en-US" sz="2200" dirty="0">
                <a:latin typeface="+mj-lt"/>
                <a:cs typeface="Calibri" charset="0"/>
              </a:rPr>
            </a:br>
            <a:r>
              <a:rPr lang="en-US" sz="2200" dirty="0">
                <a:latin typeface="+mj-lt"/>
                <a:cs typeface="Calibri" charset="0"/>
              </a:rPr>
              <a:t> work area. These progress graphs often involve how many stories are completed and/or </a:t>
            </a:r>
            <a:br>
              <a:rPr lang="en-US" sz="2200" dirty="0">
                <a:latin typeface="+mj-lt"/>
                <a:cs typeface="Calibri" charset="0"/>
              </a:rPr>
            </a:br>
            <a:r>
              <a:rPr lang="en-US" sz="2200" dirty="0">
                <a:latin typeface="+mj-lt"/>
                <a:cs typeface="Calibri" charset="0"/>
              </a:rPr>
              <a:t> how many acceptance test cases are passing.</a:t>
            </a:r>
          </a:p>
          <a:p>
            <a:pPr>
              <a:buFont typeface="Wingdings" pitchFamily="2" charset="2"/>
              <a:buChar char="q"/>
            </a:pPr>
            <a:endParaRPr lang="en-US" sz="2200" dirty="0">
              <a:latin typeface="+mj-lt"/>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687546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 artefacts</a:t>
            </a:r>
          </a:p>
        </p:txBody>
      </p:sp>
      <p:sp>
        <p:nvSpPr>
          <p:cNvPr id="3" name="Content Placeholder 2"/>
          <p:cNvSpPr>
            <a:spLocks noGrp="1"/>
          </p:cNvSpPr>
          <p:nvPr>
            <p:ph idx="1"/>
          </p:nvPr>
        </p:nvSpPr>
        <p:spPr>
          <a:xfrm>
            <a:off x="594256" y="2050869"/>
            <a:ext cx="10914122" cy="3931920"/>
          </a:xfrm>
        </p:spPr>
        <p:txBody>
          <a:bodyPr>
            <a:noAutofit/>
          </a:bodyPr>
          <a:lstStyle/>
          <a:p>
            <a:pPr>
              <a:lnSpc>
                <a:spcPct val="90000"/>
              </a:lnSpc>
              <a:buFont typeface="Wingdings" pitchFamily="2" charset="2"/>
              <a:buChar char="q"/>
            </a:pPr>
            <a:r>
              <a:rPr lang="en-US" sz="2200" b="1" dirty="0">
                <a:solidFill>
                  <a:srgbClr val="C00000"/>
                </a:solidFill>
                <a:latin typeface="+mj-lt"/>
                <a:cs typeface="Calibri" charset="0"/>
              </a:rPr>
              <a:t>Scope and use &amp; Limitation</a:t>
            </a:r>
          </a:p>
          <a:p>
            <a:pPr>
              <a:buFont typeface="Wingdings" pitchFamily="2" charset="2"/>
              <a:buChar char="§"/>
            </a:pPr>
            <a:r>
              <a:rPr lang="en-US" sz="2200" dirty="0">
                <a:latin typeface="+mj-lt"/>
                <a:cs typeface="Calibri" charset="0"/>
              </a:rPr>
              <a:t>XP is aimed at small to medium-sized teams</a:t>
            </a:r>
          </a:p>
          <a:p>
            <a:pPr>
              <a:buFont typeface="Wingdings" pitchFamily="2" charset="2"/>
              <a:buChar char="§"/>
            </a:pPr>
            <a:r>
              <a:rPr lang="en-US" sz="2200" dirty="0">
                <a:latin typeface="+mj-lt"/>
                <a:cs typeface="Calibri" charset="0"/>
              </a:rPr>
              <a:t>Requires the development team to be located in one place. </a:t>
            </a:r>
            <a:r>
              <a:rPr lang="en-US" sz="2200" dirty="0">
                <a:cs typeface="Calibri" charset="0"/>
              </a:rPr>
              <a:t>Scattering of programmers on two floors or even on one floor is intolerable for XP</a:t>
            </a:r>
            <a:endParaRPr lang="en-US" sz="2200" dirty="0">
              <a:latin typeface="+mj-lt"/>
              <a:cs typeface="Calibri" charset="0"/>
            </a:endParaRPr>
          </a:p>
          <a:p>
            <a:pPr>
              <a:buFont typeface="Wingdings" pitchFamily="2" charset="2"/>
              <a:buChar char="§"/>
            </a:pPr>
            <a:r>
              <a:rPr lang="en-US" sz="2200" dirty="0">
                <a:cs typeface="Calibri" charset="0"/>
              </a:rPr>
              <a:t>Communication and coordination between project members should be enabled at all times</a:t>
            </a:r>
          </a:p>
          <a:p>
            <a:pPr>
              <a:buFont typeface="Wingdings" pitchFamily="2" charset="2"/>
              <a:buChar char="§"/>
            </a:pPr>
            <a:r>
              <a:rPr lang="en-US" sz="2200" dirty="0">
                <a:cs typeface="Calibri" charset="0"/>
              </a:rPr>
              <a:t>Require experienced team member through the project development time (XP is people based rather than plan based)</a:t>
            </a:r>
          </a:p>
          <a:p>
            <a:pPr marL="0" indent="0">
              <a:buNone/>
            </a:pPr>
            <a:endParaRPr lang="en-US" sz="2200" dirty="0">
              <a:latin typeface="+mj-lt"/>
              <a:cs typeface="Calibri" charset="0"/>
            </a:endParaRP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4056252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How  </a:t>
            </a:r>
            <a:r>
              <a:rPr lang="en-GB" dirty="0" err="1"/>
              <a:t>xp</a:t>
            </a:r>
            <a:r>
              <a:rPr lang="en-GB" dirty="0"/>
              <a:t>  solves  some  se  problems</a:t>
            </a:r>
          </a:p>
        </p:txBody>
      </p:sp>
      <p:sp>
        <p:nvSpPr>
          <p:cNvPr id="5" name="Slide Number Placeholder 3"/>
          <p:cNvSpPr txBox="1">
            <a:spLocks/>
          </p:cNvSpPr>
          <p:nvPr/>
        </p:nvSpPr>
        <p:spPr>
          <a:xfrm>
            <a:off x="11766177" y="605118"/>
            <a:ext cx="251652" cy="975487"/>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7" name="Table 6"/>
          <p:cNvGraphicFramePr>
            <a:graphicFrameLocks noGrp="1"/>
          </p:cNvGraphicFramePr>
          <p:nvPr/>
        </p:nvGraphicFramePr>
        <p:xfrm>
          <a:off x="691243" y="2084095"/>
          <a:ext cx="10809513" cy="3832292"/>
        </p:xfrm>
        <a:graphic>
          <a:graphicData uri="http://schemas.openxmlformats.org/drawingml/2006/table">
            <a:tbl>
              <a:tblPr/>
              <a:tblGrid>
                <a:gridCol w="4047900">
                  <a:extLst>
                    <a:ext uri="{9D8B030D-6E8A-4147-A177-3AD203B41FA5}">
                      <a16:colId xmlns:a16="http://schemas.microsoft.com/office/drawing/2014/main" val="20000"/>
                    </a:ext>
                  </a:extLst>
                </a:gridCol>
                <a:gridCol w="6761613">
                  <a:extLst>
                    <a:ext uri="{9D8B030D-6E8A-4147-A177-3AD203B41FA5}">
                      <a16:colId xmlns:a16="http://schemas.microsoft.com/office/drawing/2014/main" val="20001"/>
                    </a:ext>
                  </a:extLst>
                </a:gridCol>
              </a:tblGrid>
              <a:tr h="501330">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1" i="0" u="none" strike="noStrike" cap="none" normalizeH="0" baseline="0" dirty="0">
                          <a:ln>
                            <a:noFill/>
                          </a:ln>
                          <a:solidFill>
                            <a:schemeClr val="tx1"/>
                          </a:solidFill>
                          <a:effectLst/>
                          <a:latin typeface="+mj-lt"/>
                          <a:ea typeface="ＭＳ Ｐゴシック" charset="-128"/>
                          <a:cs typeface="Calibri" charset="0"/>
                        </a:rPr>
                        <a:t>Problem</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9D9D9"/>
                    </a:solid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1" i="0" u="none" strike="noStrike" cap="none" normalizeH="0" baseline="0" dirty="0">
                          <a:ln>
                            <a:noFill/>
                          </a:ln>
                          <a:solidFill>
                            <a:schemeClr val="tx1"/>
                          </a:solidFill>
                          <a:effectLst/>
                          <a:latin typeface="+mj-lt"/>
                          <a:ea typeface="ＭＳ Ｐゴシック" charset="-128"/>
                          <a:cs typeface="Calibri" charset="0"/>
                        </a:rPr>
                        <a:t>Solution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D9D9D9"/>
                    </a:solidFill>
                  </a:tcPr>
                </a:tc>
                <a:extLst>
                  <a:ext uri="{0D108BD9-81ED-4DB2-BD59-A6C34878D82A}">
                    <a16:rowId xmlns:a16="http://schemas.microsoft.com/office/drawing/2014/main" val="10000"/>
                  </a:ext>
                </a:extLst>
              </a:tr>
              <a:tr h="502731">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Slipped schedule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a:ln>
                            <a:noFill/>
                          </a:ln>
                          <a:solidFill>
                            <a:schemeClr val="tx1"/>
                          </a:solidFill>
                          <a:effectLst/>
                          <a:latin typeface="+mj-lt"/>
                          <a:ea typeface="ＭＳ Ｐゴシック" charset="-128"/>
                          <a:cs typeface="Calibri" charset="0"/>
                        </a:rPr>
                        <a:t>Short development cycles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661420">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Cost of changes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Extensive, ongoing testing, system always running</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501330">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Defect rates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Unit tests, customer tests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661420">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Misunderstand the business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Customer is a part of the team</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502731">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a:ln>
                            <a:noFill/>
                          </a:ln>
                          <a:solidFill>
                            <a:schemeClr val="tx1"/>
                          </a:solidFill>
                          <a:effectLst/>
                          <a:latin typeface="+mj-lt"/>
                          <a:ea typeface="ＭＳ Ｐゴシック" charset="-128"/>
                          <a:cs typeface="Calibri" charset="0"/>
                        </a:rPr>
                        <a:t>Business changes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Changes are welcome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501330">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Staff turnover (replacement)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08050" rtl="0" eaLnBrk="0" fontAlgn="base" latinLnBrk="0" hangingPunct="0">
                        <a:lnSpc>
                          <a:spcPct val="90000"/>
                        </a:lnSpc>
                        <a:spcBef>
                          <a:spcPct val="10000"/>
                        </a:spcBef>
                        <a:spcAft>
                          <a:spcPct val="0"/>
                        </a:spcAft>
                        <a:buClr>
                          <a:srgbClr val="FF0000"/>
                        </a:buClr>
                        <a:buSzTx/>
                        <a:buFont typeface="Wingdings" charset="2"/>
                        <a:buNone/>
                        <a:tabLst/>
                      </a:pPr>
                      <a:r>
                        <a:rPr kumimoji="0" lang="en-US" sz="2200" b="0" i="0" u="none" strike="noStrike" cap="none" normalizeH="0" baseline="0" dirty="0">
                          <a:ln>
                            <a:noFill/>
                          </a:ln>
                          <a:solidFill>
                            <a:schemeClr val="tx1"/>
                          </a:solidFill>
                          <a:effectLst/>
                          <a:latin typeface="+mj-lt"/>
                          <a:ea typeface="ＭＳ Ｐゴシック" charset="-128"/>
                          <a:cs typeface="Calibri" charset="0"/>
                        </a:rPr>
                        <a:t>Intensive teamwork</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8702007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0200" y="2063932"/>
            <a:ext cx="10953310" cy="2625634"/>
          </a:xfrm>
        </p:spPr>
        <p:txBody>
          <a:bodyPr>
            <a:normAutofit/>
          </a:bodyPr>
          <a:lstStyle/>
          <a:p>
            <a:pPr>
              <a:defRPr/>
            </a:pPr>
            <a:r>
              <a:rPr lang="en-US" sz="2000" dirty="0">
                <a:ea typeface="ＭＳ Ｐゴシック" pitchFamily="34" charset="-128"/>
              </a:rPr>
              <a:t>R.S. Pressman &amp; Associates, Inc. (2010). </a:t>
            </a:r>
            <a:r>
              <a:rPr lang="en-US" sz="2000" i="1" dirty="0">
                <a:ea typeface="ＭＳ Ｐゴシック" pitchFamily="34" charset="-128"/>
              </a:rPr>
              <a:t>Software Engineering: A Practitioner’s Approach.</a:t>
            </a:r>
          </a:p>
          <a:p>
            <a:pPr>
              <a:defRPr/>
            </a:pPr>
            <a:r>
              <a:rPr lang="en-US" sz="2000" dirty="0"/>
              <a:t>Kelly, J. C., </a:t>
            </a:r>
            <a:r>
              <a:rPr lang="en-US" sz="2000" dirty="0" err="1"/>
              <a:t>Sherif</a:t>
            </a:r>
            <a:r>
              <a:rPr lang="en-US" sz="2000" dirty="0"/>
              <a:t>, J. S., &amp; Hops, J. (1992). An analysis of defect densities found during software inspections. </a:t>
            </a:r>
            <a:r>
              <a:rPr lang="en-US" sz="2000" i="1" dirty="0"/>
              <a:t>Journal of Systems and Software</a:t>
            </a:r>
            <a:r>
              <a:rPr lang="en-US" sz="2000" dirty="0"/>
              <a:t>, </a:t>
            </a:r>
            <a:r>
              <a:rPr lang="en-US" sz="2000" i="1" dirty="0"/>
              <a:t>17</a:t>
            </a:r>
            <a:r>
              <a:rPr lang="en-US" sz="2000" dirty="0"/>
              <a:t>(2), 111-117.</a:t>
            </a:r>
          </a:p>
          <a:p>
            <a:pPr>
              <a:defRPr/>
            </a:pPr>
            <a:r>
              <a:rPr lang="en-US" sz="2000" dirty="0"/>
              <a:t>Bhandari, I., Halliday, M. J., </a:t>
            </a:r>
            <a:r>
              <a:rPr lang="en-US" sz="2000" dirty="0" err="1"/>
              <a:t>Chaar</a:t>
            </a:r>
            <a:r>
              <a:rPr lang="en-US" sz="2000" dirty="0"/>
              <a:t>, J., </a:t>
            </a:r>
            <a:r>
              <a:rPr lang="en-US" sz="2000" dirty="0" err="1"/>
              <a:t>Chillarege</a:t>
            </a:r>
            <a:r>
              <a:rPr lang="en-US" sz="2000" dirty="0"/>
              <a:t>, R., Jones, K., Atkinson, J. S., &amp; </a:t>
            </a:r>
            <a:r>
              <a:rPr lang="en-US" sz="2000" dirty="0" err="1"/>
              <a:t>Yonezawa</a:t>
            </a:r>
            <a:r>
              <a:rPr lang="en-US" sz="2000" dirty="0"/>
              <a:t>, M. (1994).</a:t>
            </a:r>
            <a:br>
              <a:rPr lang="en-US" sz="2000" dirty="0"/>
            </a:br>
            <a:r>
              <a:rPr lang="en-US" sz="2000" dirty="0"/>
              <a:t>In-process improvement through defect data interpretation. </a:t>
            </a:r>
            <a:r>
              <a:rPr lang="en-US" sz="2000" i="1" dirty="0"/>
              <a:t>IBM Systems Journal</a:t>
            </a:r>
            <a:r>
              <a:rPr lang="en-US" sz="2000" dirty="0"/>
              <a:t>, </a:t>
            </a:r>
            <a:r>
              <a:rPr lang="en-US" sz="2000" i="1" dirty="0"/>
              <a:t>33</a:t>
            </a:r>
            <a:r>
              <a:rPr lang="en-US" sz="2000" dirty="0"/>
              <a:t>(1), 182-214.</a:t>
            </a:r>
            <a:endParaRPr lang="en-US" sz="2000" dirty="0">
              <a:ea typeface="ＭＳ Ｐゴシック" pitchFamily="34" charset="-128"/>
            </a:endParaRPr>
          </a:p>
          <a:p>
            <a:pPr>
              <a:defRPr/>
            </a:pPr>
            <a:endParaRPr lang="en-US" altLang="zh-TW" sz="2000" dirty="0">
              <a:solidFill>
                <a:srgbClr val="00B050"/>
              </a:solidFill>
              <a:latin typeface="+mj-lt"/>
              <a:ea typeface="PMingLiU" pitchFamily="18" charset="-120"/>
            </a:endParaRPr>
          </a:p>
        </p:txBody>
      </p:sp>
      <p:sp>
        <p:nvSpPr>
          <p:cNvPr id="6" name="Slide Number Placeholder 3"/>
          <p:cNvSpPr txBox="1">
            <a:spLocks/>
          </p:cNvSpPr>
          <p:nvPr/>
        </p:nvSpPr>
        <p:spPr>
          <a:xfrm>
            <a:off x="11665746" y="587829"/>
            <a:ext cx="425823" cy="122516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 - </a:t>
            </a:r>
            <a:r>
              <a:rPr lang="en-US" sz="1400" b="1" dirty="0">
                <a:solidFill>
                  <a:schemeClr val="accent2"/>
                </a:solidFill>
              </a:rPr>
              <a:t>23</a:t>
            </a:r>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403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values</a:t>
            </a:r>
          </a:p>
        </p:txBody>
      </p:sp>
      <p:sp>
        <p:nvSpPr>
          <p:cNvPr id="3" name="Content Placeholder 2"/>
          <p:cNvSpPr>
            <a:spLocks noGrp="1"/>
          </p:cNvSpPr>
          <p:nvPr>
            <p:ph idx="1"/>
          </p:nvPr>
        </p:nvSpPr>
        <p:spPr>
          <a:xfrm>
            <a:off x="724884" y="2142309"/>
            <a:ext cx="10914122" cy="3827417"/>
          </a:xfrm>
        </p:spPr>
        <p:txBody>
          <a:bodyPr>
            <a:noAutofit/>
          </a:bodyPr>
          <a:lstStyle/>
          <a:p>
            <a:pPr>
              <a:buFont typeface="Wingdings" pitchFamily="2" charset="2"/>
              <a:buChar char="q"/>
            </a:pPr>
            <a:r>
              <a:rPr lang="en-US" sz="2200" b="1" dirty="0">
                <a:solidFill>
                  <a:srgbClr val="C00000"/>
                </a:solidFill>
                <a:latin typeface="+mj-lt"/>
                <a:cs typeface="Calibri" charset="0"/>
              </a:rPr>
              <a:t>Communication:</a:t>
            </a:r>
            <a:r>
              <a:rPr lang="en-US" sz="2200" dirty="0">
                <a:solidFill>
                  <a:srgbClr val="C00000"/>
                </a:solidFill>
                <a:latin typeface="+mj-lt"/>
                <a:cs typeface="Calibri" charset="0"/>
              </a:rPr>
              <a:t> </a:t>
            </a:r>
            <a:r>
              <a:rPr lang="en-US" sz="2200" dirty="0">
                <a:latin typeface="+mj-lt"/>
                <a:cs typeface="Calibri" charset="0"/>
              </a:rPr>
              <a:t>XP has a culture of oral communication and its practices are designed to encourage interaction. </a:t>
            </a:r>
            <a:br>
              <a:rPr lang="en-US" sz="2200" dirty="0">
                <a:latin typeface="+mj-lt"/>
                <a:cs typeface="Calibri" charset="0"/>
              </a:rPr>
            </a:br>
            <a:br>
              <a:rPr lang="en-US" sz="2200" dirty="0">
                <a:latin typeface="+mj-lt"/>
                <a:cs typeface="Calibri" charset="0"/>
              </a:rPr>
            </a:br>
            <a:r>
              <a:rPr lang="en-US" sz="2200" dirty="0">
                <a:solidFill>
                  <a:srgbClr val="FF0000"/>
                </a:solidFill>
                <a:latin typeface="+mj-lt"/>
                <a:cs typeface="Calibri" charset="0"/>
              </a:rPr>
              <a:t>“Problems with projects can invariably be traced back to somebody not talking to   </a:t>
            </a:r>
            <a:br>
              <a:rPr lang="en-US" sz="2200" dirty="0">
                <a:solidFill>
                  <a:srgbClr val="FF0000"/>
                </a:solidFill>
                <a:latin typeface="+mj-lt"/>
                <a:cs typeface="Calibri" charset="0"/>
              </a:rPr>
            </a:br>
            <a:r>
              <a:rPr lang="en-US" sz="2200" dirty="0">
                <a:solidFill>
                  <a:srgbClr val="FF0000"/>
                </a:solidFill>
                <a:latin typeface="+mj-lt"/>
                <a:cs typeface="Calibri" charset="0"/>
              </a:rPr>
              <a:t>  somebody else about something important.”</a:t>
            </a:r>
          </a:p>
          <a:p>
            <a:pPr>
              <a:buNone/>
            </a:pPr>
            <a:endParaRPr lang="en-US" sz="2200" dirty="0">
              <a:latin typeface="+mj-lt"/>
              <a:cs typeface="Calibri" charset="0"/>
            </a:endParaRPr>
          </a:p>
          <a:p>
            <a:pPr>
              <a:buFont typeface="Wingdings" pitchFamily="2" charset="2"/>
              <a:buChar char="q"/>
            </a:pPr>
            <a:r>
              <a:rPr lang="en-US" sz="2200" b="1" dirty="0">
                <a:solidFill>
                  <a:srgbClr val="C00000"/>
                </a:solidFill>
                <a:latin typeface="+mj-lt"/>
                <a:cs typeface="Calibri" charset="0"/>
              </a:rPr>
              <a:t>Simplicity:</a:t>
            </a:r>
            <a:r>
              <a:rPr lang="en-US" sz="2200" dirty="0">
                <a:solidFill>
                  <a:srgbClr val="C00000"/>
                </a:solidFill>
                <a:latin typeface="+mj-lt"/>
                <a:cs typeface="Calibri" charset="0"/>
              </a:rPr>
              <a:t> </a:t>
            </a:r>
            <a:r>
              <a:rPr lang="en-US" sz="2200" dirty="0">
                <a:latin typeface="+mj-lt"/>
                <a:cs typeface="Calibri" charset="0"/>
              </a:rPr>
              <a:t>Design the simplest product that meets the customer’s needs.  An important aspect of the value is to only design and code what is in the current requirements rather than to anticipate and plan for unstated requirements.</a:t>
            </a:r>
          </a:p>
          <a:p>
            <a:pPr>
              <a:buFont typeface="Wingdings" pitchFamily="2" charset="2"/>
              <a:buChar char="q"/>
            </a:pP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04856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values</a:t>
            </a:r>
          </a:p>
        </p:txBody>
      </p:sp>
      <p:sp>
        <p:nvSpPr>
          <p:cNvPr id="3" name="Content Placeholder 2"/>
          <p:cNvSpPr>
            <a:spLocks noGrp="1"/>
          </p:cNvSpPr>
          <p:nvPr>
            <p:ph idx="1"/>
          </p:nvPr>
        </p:nvSpPr>
        <p:spPr>
          <a:xfrm>
            <a:off x="696686" y="2248325"/>
            <a:ext cx="10914122" cy="3709851"/>
          </a:xfrm>
        </p:spPr>
        <p:txBody>
          <a:bodyPr>
            <a:noAutofit/>
          </a:bodyPr>
          <a:lstStyle/>
          <a:p>
            <a:pPr>
              <a:buFont typeface="Wingdings" pitchFamily="2" charset="2"/>
              <a:buChar char="q"/>
            </a:pPr>
            <a:r>
              <a:rPr lang="en-US" sz="2200" b="1" dirty="0">
                <a:solidFill>
                  <a:srgbClr val="C00000"/>
                </a:solidFill>
                <a:latin typeface="+mj-lt"/>
                <a:cs typeface="Calibri" charset="0"/>
              </a:rPr>
              <a:t>Feedback:</a:t>
            </a:r>
            <a:r>
              <a:rPr lang="en-US" sz="2200" dirty="0">
                <a:latin typeface="+mj-lt"/>
                <a:cs typeface="Calibri" charset="0"/>
              </a:rPr>
              <a:t> The development team obtains feedback from the customers at the end of each iteration and external release. This feedback drives the next iteration. </a:t>
            </a:r>
          </a:p>
          <a:p>
            <a:pPr>
              <a:buFont typeface="Wingdings" pitchFamily="2" charset="2"/>
              <a:buChar char="q"/>
            </a:pPr>
            <a:endParaRPr lang="en-US" sz="2200" dirty="0">
              <a:latin typeface="+mj-lt"/>
              <a:cs typeface="Calibri" charset="0"/>
            </a:endParaRPr>
          </a:p>
          <a:p>
            <a:pPr>
              <a:buFont typeface="Wingdings" pitchFamily="2" charset="2"/>
              <a:buChar char="q"/>
            </a:pPr>
            <a:r>
              <a:rPr lang="en-US" sz="2200" b="1" dirty="0">
                <a:solidFill>
                  <a:srgbClr val="C00000"/>
                </a:solidFill>
                <a:latin typeface="+mj-lt"/>
                <a:cs typeface="Calibri" charset="0"/>
              </a:rPr>
              <a:t>Courage</a:t>
            </a:r>
            <a:r>
              <a:rPr lang="en-US" sz="2200" dirty="0">
                <a:solidFill>
                  <a:srgbClr val="C00000"/>
                </a:solidFill>
                <a:latin typeface="+mj-lt"/>
                <a:cs typeface="Calibri" charset="0"/>
              </a:rPr>
              <a:t>:  </a:t>
            </a:r>
            <a:r>
              <a:rPr lang="en-US" sz="2200" dirty="0">
                <a:latin typeface="+mj-lt"/>
                <a:cs typeface="Calibri" charset="0"/>
              </a:rPr>
              <a:t>Allow the team to have courage in its actions and decision making. For example, the development team might have the courage to resist pressure to make unrealistic commitments.</a:t>
            </a:r>
          </a:p>
          <a:p>
            <a:pPr>
              <a:buFont typeface="Wingdings" pitchFamily="2" charset="2"/>
              <a:buChar char="q"/>
            </a:pPr>
            <a:endParaRPr lang="en-US" sz="2200" b="1" dirty="0">
              <a:latin typeface="+mj-lt"/>
              <a:cs typeface="Calibri" charset="0"/>
            </a:endParaRPr>
          </a:p>
          <a:p>
            <a:pPr>
              <a:buFont typeface="Wingdings" pitchFamily="2" charset="2"/>
              <a:buChar char="q"/>
            </a:pPr>
            <a:r>
              <a:rPr lang="en-US" sz="2200" b="1" dirty="0">
                <a:solidFill>
                  <a:srgbClr val="C00000"/>
                </a:solidFill>
                <a:latin typeface="+mj-lt"/>
                <a:cs typeface="Calibri" charset="0"/>
              </a:rPr>
              <a:t>Respect: </a:t>
            </a:r>
            <a:r>
              <a:rPr lang="en-US" sz="2200" dirty="0">
                <a:latin typeface="+mj-lt"/>
                <a:cs typeface="Calibri" charset="0"/>
              </a:rPr>
              <a:t>Team members need to care about each other and about the project.</a:t>
            </a:r>
          </a:p>
          <a:p>
            <a:pPr>
              <a:buFont typeface="Wingdings" pitchFamily="2" charset="2"/>
              <a:buChar char="q"/>
            </a:pP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598377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a:t>
            </a:r>
          </a:p>
        </p:txBody>
      </p:sp>
      <p:sp>
        <p:nvSpPr>
          <p:cNvPr id="3" name="Content Placeholder 2"/>
          <p:cNvSpPr>
            <a:spLocks noGrp="1"/>
          </p:cNvSpPr>
          <p:nvPr>
            <p:ph idx="1"/>
          </p:nvPr>
        </p:nvSpPr>
        <p:spPr>
          <a:xfrm>
            <a:off x="724884" y="1933303"/>
            <a:ext cx="10914122" cy="3396344"/>
          </a:xfrm>
        </p:spPr>
        <p:txBody>
          <a:bodyPr>
            <a:noAutofit/>
          </a:bodyPr>
          <a:lstStyle/>
          <a:p>
            <a:pPr marL="609600" indent="-609600">
              <a:buFont typeface="Wingdings" pitchFamily="2" charset="2"/>
              <a:buChar char="q"/>
            </a:pPr>
            <a:r>
              <a:rPr lang="en-US" sz="2200" dirty="0">
                <a:latin typeface="+mj-lt"/>
                <a:cs typeface="Calibri" charset="0"/>
              </a:rPr>
              <a:t>The life cycle of XP consists of five phases: </a:t>
            </a:r>
          </a:p>
          <a:p>
            <a:pPr marL="609600" indent="-609600">
              <a:buFontTx/>
              <a:buAutoNum type="arabicPeriod"/>
            </a:pPr>
            <a:r>
              <a:rPr lang="en-US" sz="2400" dirty="0">
                <a:solidFill>
                  <a:srgbClr val="C00000"/>
                </a:solidFill>
                <a:latin typeface="+mj-lt"/>
                <a:cs typeface="Calibri" charset="0"/>
              </a:rPr>
              <a:t>Exploration</a:t>
            </a:r>
          </a:p>
          <a:p>
            <a:pPr marL="609600" indent="-609600">
              <a:buFontTx/>
              <a:buAutoNum type="arabicPeriod"/>
            </a:pPr>
            <a:r>
              <a:rPr lang="en-US" sz="2400" dirty="0">
                <a:solidFill>
                  <a:srgbClr val="C00000"/>
                </a:solidFill>
                <a:latin typeface="+mj-lt"/>
                <a:cs typeface="Calibri" charset="0"/>
              </a:rPr>
              <a:t>Planning</a:t>
            </a:r>
          </a:p>
          <a:p>
            <a:pPr marL="609600" indent="-609600">
              <a:buFontTx/>
              <a:buAutoNum type="arabicPeriod"/>
            </a:pPr>
            <a:r>
              <a:rPr lang="en-US" sz="2400" dirty="0">
                <a:solidFill>
                  <a:srgbClr val="C00000"/>
                </a:solidFill>
                <a:latin typeface="+mj-lt"/>
                <a:cs typeface="Calibri" charset="0"/>
              </a:rPr>
              <a:t>Iterations to Release</a:t>
            </a:r>
          </a:p>
          <a:p>
            <a:pPr marL="609600" indent="-609600">
              <a:buFontTx/>
              <a:buAutoNum type="arabicPeriod"/>
            </a:pPr>
            <a:r>
              <a:rPr lang="en-US" sz="2400" dirty="0" err="1">
                <a:solidFill>
                  <a:srgbClr val="C00000"/>
                </a:solidFill>
                <a:latin typeface="+mj-lt"/>
                <a:cs typeface="Calibri" charset="0"/>
              </a:rPr>
              <a:t>Productionizing</a:t>
            </a:r>
            <a:endParaRPr lang="en-US" sz="2400" dirty="0">
              <a:solidFill>
                <a:srgbClr val="C00000"/>
              </a:solidFill>
              <a:latin typeface="+mj-lt"/>
              <a:cs typeface="Calibri" charset="0"/>
            </a:endParaRPr>
          </a:p>
          <a:p>
            <a:pPr marL="609600" indent="-609600">
              <a:buFontTx/>
              <a:buAutoNum type="arabicPeriod"/>
            </a:pPr>
            <a:r>
              <a:rPr lang="en-US" sz="2400" dirty="0">
                <a:solidFill>
                  <a:srgbClr val="C00000"/>
                </a:solidFill>
                <a:latin typeface="+mj-lt"/>
                <a:cs typeface="Calibri" charset="0"/>
              </a:rPr>
              <a:t>Maintenance and Death</a:t>
            </a:r>
          </a:p>
          <a:p>
            <a:pPr>
              <a:buFont typeface="Wingdings" pitchFamily="2" charset="2"/>
              <a:buChar char="q"/>
            </a:pP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6" name="Picture 4"/>
          <p:cNvPicPr>
            <a:picLocks noChangeAspect="1" noChangeArrowheads="1"/>
          </p:cNvPicPr>
          <p:nvPr/>
        </p:nvPicPr>
        <p:blipFill>
          <a:blip r:embed="rId2"/>
          <a:srcRect/>
          <a:stretch>
            <a:fillRect/>
          </a:stretch>
        </p:blipFill>
        <p:spPr bwMode="auto">
          <a:xfrm>
            <a:off x="4480560" y="2312126"/>
            <a:ext cx="7711440" cy="4545874"/>
          </a:xfrm>
          <a:prstGeom prst="rect">
            <a:avLst/>
          </a:prstGeom>
          <a:noFill/>
          <a:ln w="9525">
            <a:noFill/>
            <a:miter lim="800000"/>
            <a:headEnd/>
            <a:tailEnd/>
          </a:ln>
        </p:spPr>
      </p:pic>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007902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 – Exploration  phase</a:t>
            </a:r>
          </a:p>
        </p:txBody>
      </p:sp>
      <p:sp>
        <p:nvSpPr>
          <p:cNvPr id="3" name="Content Placeholder 2"/>
          <p:cNvSpPr>
            <a:spLocks noGrp="1"/>
          </p:cNvSpPr>
          <p:nvPr>
            <p:ph idx="1"/>
          </p:nvPr>
        </p:nvSpPr>
        <p:spPr>
          <a:xfrm>
            <a:off x="696686" y="2261579"/>
            <a:ext cx="10914122" cy="2521132"/>
          </a:xfrm>
        </p:spPr>
        <p:txBody>
          <a:bodyPr>
            <a:noAutofit/>
          </a:bodyPr>
          <a:lstStyle/>
          <a:p>
            <a:pPr>
              <a:buFont typeface="Wingdings" pitchFamily="2" charset="2"/>
              <a:buChar char="q"/>
            </a:pPr>
            <a:r>
              <a:rPr lang="en-US" sz="2200" dirty="0">
                <a:latin typeface="+mj-lt"/>
                <a:cs typeface="Calibri" charset="0"/>
              </a:rPr>
              <a:t> The customers write out the story cards that they wish to be included in the first release</a:t>
            </a:r>
          </a:p>
          <a:p>
            <a:pPr>
              <a:buFont typeface="Wingdings" pitchFamily="2" charset="2"/>
              <a:buChar char="q"/>
            </a:pPr>
            <a:r>
              <a:rPr lang="en-US" sz="2200" dirty="0">
                <a:latin typeface="+mj-lt"/>
                <a:cs typeface="Calibri" charset="0"/>
              </a:rPr>
              <a:t> At the same time the project team familiarize themselves with the tools, technology and </a:t>
            </a:r>
            <a:br>
              <a:rPr lang="en-US" sz="2200" dirty="0">
                <a:latin typeface="+mj-lt"/>
                <a:cs typeface="Calibri" charset="0"/>
              </a:rPr>
            </a:br>
            <a:r>
              <a:rPr lang="en-US" sz="2200" dirty="0">
                <a:latin typeface="+mj-lt"/>
                <a:cs typeface="Calibri" charset="0"/>
              </a:rPr>
              <a:t> practices they will be using in the project </a:t>
            </a:r>
          </a:p>
          <a:p>
            <a:pPr>
              <a:buFont typeface="Wingdings" pitchFamily="2" charset="2"/>
              <a:buChar char="q"/>
            </a:pPr>
            <a:r>
              <a:rPr lang="en-US" sz="2200" dirty="0">
                <a:latin typeface="+mj-lt"/>
                <a:cs typeface="Calibri" charset="0"/>
              </a:rPr>
              <a:t> The exploration phase takes between a few weeks to a few months, depending largely on </a:t>
            </a:r>
            <a:br>
              <a:rPr lang="en-US" sz="2200" dirty="0">
                <a:latin typeface="+mj-lt"/>
                <a:cs typeface="Calibri" charset="0"/>
              </a:rPr>
            </a:br>
            <a:r>
              <a:rPr lang="en-US" sz="2200" dirty="0">
                <a:latin typeface="+mj-lt"/>
                <a:cs typeface="Calibri" charset="0"/>
              </a:rPr>
              <a:t> how familiar the technology is to the programmers   </a:t>
            </a:r>
          </a:p>
          <a:p>
            <a:pPr>
              <a:buFont typeface="Wingdings" pitchFamily="2" charset="2"/>
              <a:buChar char="q"/>
            </a:pPr>
            <a:endParaRPr lang="en-GB" sz="2200" dirty="0">
              <a:solidFill>
                <a:srgbClr val="C00000"/>
              </a:solidFill>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331093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 – planning phase</a:t>
            </a:r>
          </a:p>
        </p:txBody>
      </p:sp>
      <p:sp>
        <p:nvSpPr>
          <p:cNvPr id="3" name="Content Placeholder 2"/>
          <p:cNvSpPr>
            <a:spLocks noGrp="1"/>
          </p:cNvSpPr>
          <p:nvPr>
            <p:ph idx="1"/>
          </p:nvPr>
        </p:nvSpPr>
        <p:spPr>
          <a:xfrm>
            <a:off x="724884" y="2142309"/>
            <a:ext cx="10914122" cy="2482700"/>
          </a:xfrm>
        </p:spPr>
        <p:txBody>
          <a:bodyPr>
            <a:noAutofit/>
          </a:bodyPr>
          <a:lstStyle/>
          <a:p>
            <a:pPr marL="0" lvl="1">
              <a:buFont typeface="Wingdings" pitchFamily="2" charset="2"/>
              <a:buChar char="§"/>
            </a:pPr>
            <a:r>
              <a:rPr lang="en-US" sz="2200" dirty="0">
                <a:latin typeface="+mj-lt"/>
              </a:rPr>
              <a:t>Users stories are written</a:t>
            </a:r>
          </a:p>
          <a:p>
            <a:pPr>
              <a:buFont typeface="Wingdings" pitchFamily="2" charset="2"/>
              <a:buChar char="§"/>
            </a:pPr>
            <a:r>
              <a:rPr lang="en-US" sz="2200" dirty="0">
                <a:latin typeface="+mj-lt"/>
              </a:rPr>
              <a:t>Estimate the effort of working with the user stories</a:t>
            </a:r>
          </a:p>
          <a:p>
            <a:pPr>
              <a:buFont typeface="Wingdings" pitchFamily="2" charset="2"/>
              <a:buChar char="§"/>
            </a:pPr>
            <a:r>
              <a:rPr lang="en-US" sz="2200" dirty="0">
                <a:latin typeface="+mj-lt"/>
              </a:rPr>
              <a:t>Priorities are given to the user stories to be implemented</a:t>
            </a:r>
          </a:p>
          <a:p>
            <a:pPr>
              <a:buFont typeface="Wingdings" pitchFamily="2" charset="2"/>
              <a:buChar char="§"/>
            </a:pPr>
            <a:r>
              <a:rPr lang="en-US" sz="2200" dirty="0"/>
              <a:t>Release planning creates the release schedule</a:t>
            </a:r>
            <a:br>
              <a:rPr lang="en-US" sz="2200" dirty="0">
                <a:latin typeface="+mj-lt"/>
              </a:rPr>
            </a:br>
            <a:endParaRPr lang="en-US" sz="2200" dirty="0">
              <a:latin typeface="+mj-lt"/>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0747031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 – iterations  to  release  phase</a:t>
            </a:r>
          </a:p>
        </p:txBody>
      </p:sp>
      <p:sp>
        <p:nvSpPr>
          <p:cNvPr id="3" name="Content Placeholder 2"/>
          <p:cNvSpPr>
            <a:spLocks noGrp="1"/>
          </p:cNvSpPr>
          <p:nvPr>
            <p:ph idx="1"/>
          </p:nvPr>
        </p:nvSpPr>
        <p:spPr>
          <a:xfrm>
            <a:off x="555067" y="2050868"/>
            <a:ext cx="10914122" cy="3331030"/>
          </a:xfrm>
        </p:spPr>
        <p:txBody>
          <a:bodyPr>
            <a:noAutofit/>
          </a:bodyPr>
          <a:lstStyle/>
          <a:p>
            <a:pPr>
              <a:buFont typeface="Wingdings" pitchFamily="2" charset="2"/>
              <a:buChar char="q"/>
            </a:pPr>
            <a:r>
              <a:rPr lang="en-US" sz="2200" dirty="0">
                <a:latin typeface="+mj-lt"/>
                <a:cs typeface="Calibri" charset="0"/>
              </a:rPr>
              <a:t> Includes several iterations of the systems before the first release </a:t>
            </a:r>
          </a:p>
          <a:p>
            <a:pPr>
              <a:buFont typeface="Wingdings" pitchFamily="2" charset="2"/>
              <a:buChar char="q"/>
            </a:pPr>
            <a:r>
              <a:rPr lang="en-US" sz="2200" dirty="0">
                <a:latin typeface="+mj-lt"/>
                <a:cs typeface="Calibri" charset="0"/>
              </a:rPr>
              <a:t>  Each take one to four weeks to implement </a:t>
            </a:r>
          </a:p>
          <a:p>
            <a:pPr>
              <a:buFont typeface="Wingdings" pitchFamily="2" charset="2"/>
              <a:buChar char="q"/>
            </a:pPr>
            <a:r>
              <a:rPr lang="en-US" sz="2200" dirty="0">
                <a:latin typeface="+mj-lt"/>
                <a:cs typeface="Calibri" charset="0"/>
              </a:rPr>
              <a:t>  The first iteration creates a system with the architecture of the whole system. </a:t>
            </a:r>
            <a:br>
              <a:rPr lang="en-US" sz="2200" dirty="0">
                <a:latin typeface="+mj-lt"/>
                <a:cs typeface="Calibri" charset="0"/>
              </a:rPr>
            </a:br>
            <a:r>
              <a:rPr lang="en-US" sz="2200" dirty="0">
                <a:latin typeface="+mj-lt"/>
                <a:cs typeface="Calibri" charset="0"/>
              </a:rPr>
              <a:t>  This is achieved by selecting the stories that will enforce building the structure</a:t>
            </a:r>
            <a:br>
              <a:rPr lang="en-US" sz="2200" dirty="0">
                <a:latin typeface="+mj-lt"/>
                <a:cs typeface="Calibri" charset="0"/>
              </a:rPr>
            </a:br>
            <a:r>
              <a:rPr lang="en-US" sz="2200" dirty="0">
                <a:latin typeface="+mj-lt"/>
                <a:cs typeface="Calibri" charset="0"/>
              </a:rPr>
              <a:t>  for the whole system </a:t>
            </a:r>
          </a:p>
          <a:p>
            <a:pPr>
              <a:buFont typeface="Wingdings" pitchFamily="2" charset="2"/>
              <a:buChar char="q"/>
            </a:pPr>
            <a:r>
              <a:rPr lang="en-US" sz="2200" dirty="0">
                <a:latin typeface="+mj-lt"/>
                <a:cs typeface="Calibri" charset="0"/>
              </a:rPr>
              <a:t>  The customer decides the stories to be selected for each iteration </a:t>
            </a:r>
          </a:p>
          <a:p>
            <a:pPr>
              <a:buFont typeface="Wingdings" pitchFamily="2" charset="2"/>
              <a:buChar char="q"/>
            </a:pPr>
            <a:r>
              <a:rPr lang="en-US" sz="2200" dirty="0">
                <a:latin typeface="+mj-lt"/>
                <a:cs typeface="Calibri" charset="0"/>
              </a:rPr>
              <a:t>  At the end of the last iteration the system is ready for production </a:t>
            </a: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110094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Xp</a:t>
            </a:r>
            <a:r>
              <a:rPr lang="en-GB" dirty="0"/>
              <a:t>  process – </a:t>
            </a:r>
            <a:r>
              <a:rPr lang="en-GB" dirty="0" err="1"/>
              <a:t>productionizing</a:t>
            </a:r>
            <a:r>
              <a:rPr lang="en-GB" dirty="0"/>
              <a:t>  phase</a:t>
            </a:r>
          </a:p>
        </p:txBody>
      </p:sp>
      <p:sp>
        <p:nvSpPr>
          <p:cNvPr id="3" name="Content Placeholder 2"/>
          <p:cNvSpPr>
            <a:spLocks noGrp="1"/>
          </p:cNvSpPr>
          <p:nvPr>
            <p:ph idx="1"/>
          </p:nvPr>
        </p:nvSpPr>
        <p:spPr>
          <a:xfrm>
            <a:off x="581192" y="2168434"/>
            <a:ext cx="10914122" cy="3331030"/>
          </a:xfrm>
        </p:spPr>
        <p:txBody>
          <a:bodyPr>
            <a:noAutofit/>
          </a:bodyPr>
          <a:lstStyle/>
          <a:p>
            <a:pPr>
              <a:buFont typeface="Wingdings" pitchFamily="2" charset="2"/>
              <a:buChar char="q"/>
            </a:pPr>
            <a:r>
              <a:rPr lang="en-US" sz="2200" dirty="0">
                <a:latin typeface="+mj-lt"/>
                <a:cs typeface="Calibri" charset="0"/>
              </a:rPr>
              <a:t> Requires extra testing and checking of the performance of the system before the system  </a:t>
            </a:r>
            <a:br>
              <a:rPr lang="en-US" sz="2200" dirty="0">
                <a:latin typeface="+mj-lt"/>
                <a:cs typeface="Calibri" charset="0"/>
              </a:rPr>
            </a:br>
            <a:r>
              <a:rPr lang="en-US" sz="2200" dirty="0">
                <a:latin typeface="+mj-lt"/>
                <a:cs typeface="Calibri" charset="0"/>
              </a:rPr>
              <a:t> can be released to the customer</a:t>
            </a:r>
          </a:p>
          <a:p>
            <a:pPr>
              <a:buFont typeface="Wingdings" pitchFamily="2" charset="2"/>
              <a:buChar char="q"/>
            </a:pPr>
            <a:r>
              <a:rPr lang="en-US" sz="2200" dirty="0">
                <a:latin typeface="+mj-lt"/>
                <a:cs typeface="Calibri" charset="0"/>
              </a:rPr>
              <a:t> New changes may still be found and the decision has to be made if they are included in the </a:t>
            </a:r>
            <a:br>
              <a:rPr lang="en-US" sz="2200" dirty="0">
                <a:latin typeface="+mj-lt"/>
                <a:cs typeface="Calibri" charset="0"/>
              </a:rPr>
            </a:br>
            <a:r>
              <a:rPr lang="en-US" sz="2200" dirty="0">
                <a:latin typeface="+mj-lt"/>
                <a:cs typeface="Calibri" charset="0"/>
              </a:rPr>
              <a:t> current release</a:t>
            </a:r>
          </a:p>
          <a:p>
            <a:pPr>
              <a:buFont typeface="Wingdings" pitchFamily="2" charset="2"/>
              <a:buChar char="q"/>
            </a:pPr>
            <a:r>
              <a:rPr lang="en-US" sz="2200" dirty="0">
                <a:latin typeface="+mj-lt"/>
                <a:cs typeface="Calibri" charset="0"/>
              </a:rPr>
              <a:t> The iterations may need to be quickened from three weeks to one week</a:t>
            </a:r>
          </a:p>
          <a:p>
            <a:pPr>
              <a:buFont typeface="Wingdings" pitchFamily="2" charset="2"/>
              <a:buChar char="q"/>
            </a:pPr>
            <a:r>
              <a:rPr lang="en-US" sz="2200" dirty="0">
                <a:latin typeface="+mj-lt"/>
                <a:cs typeface="Calibri" charset="0"/>
              </a:rPr>
              <a:t> The postponed ideas and suggestions are documented for later implementation</a:t>
            </a:r>
          </a:p>
          <a:p>
            <a:pPr>
              <a:lnSpc>
                <a:spcPct val="90000"/>
              </a:lnSpc>
              <a:buFont typeface="Wingdings" pitchFamily="2" charset="2"/>
              <a:buChar char="q"/>
            </a:pPr>
            <a:endParaRPr lang="en-US" sz="2000" dirty="0">
              <a:latin typeface="Bell MT" pitchFamily="18" charset="0"/>
              <a:cs typeface="Calibri" charset="0"/>
            </a:endParaRPr>
          </a:p>
        </p:txBody>
      </p:sp>
      <p:sp>
        <p:nvSpPr>
          <p:cNvPr id="5" name="Slide Number Placeholder 3"/>
          <p:cNvSpPr txBox="1">
            <a:spLocks/>
          </p:cNvSpPr>
          <p:nvPr/>
        </p:nvSpPr>
        <p:spPr>
          <a:xfrm>
            <a:off x="11766177" y="605119"/>
            <a:ext cx="242047" cy="685800"/>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160308108"/>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648EFC52BA4E94B8E156C869E568B45" ma:contentTypeVersion="3" ma:contentTypeDescription="Create a new document." ma:contentTypeScope="" ma:versionID="6721fd189f732b8dd98eafb80c69a8a5">
  <xsd:schema xmlns:xsd="http://www.w3.org/2001/XMLSchema" xmlns:xs="http://www.w3.org/2001/XMLSchema" xmlns:p="http://schemas.microsoft.com/office/2006/metadata/properties" xmlns:ns2="87df62d9-d383-4de7-8344-c58f65377c98" targetNamespace="http://schemas.microsoft.com/office/2006/metadata/properties" ma:root="true" ma:fieldsID="d8ecbf8e7c350b17f8e65ca7f00e4f66" ns2:_="">
    <xsd:import namespace="87df62d9-d383-4de7-8344-c58f65377c98"/>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df62d9-d383-4de7-8344-c58f65377c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5D70FA-C004-4A1B-89D9-522F46207D7C}"/>
</file>

<file path=customXml/itemProps2.xml><?xml version="1.0" encoding="utf-8"?>
<ds:datastoreItem xmlns:ds="http://schemas.openxmlformats.org/officeDocument/2006/customXml" ds:itemID="{648F96F7-288B-4395-BC54-F878B5D1AB31}"/>
</file>

<file path=customXml/itemProps3.xml><?xml version="1.0" encoding="utf-8"?>
<ds:datastoreItem xmlns:ds="http://schemas.openxmlformats.org/officeDocument/2006/customXml" ds:itemID="{4CB5C92C-36B9-4823-99E5-838C51BD481E}"/>
</file>

<file path=docProps/app.xml><?xml version="1.0" encoding="utf-8"?>
<Properties xmlns="http://schemas.openxmlformats.org/officeDocument/2006/extended-properties" xmlns:vt="http://schemas.openxmlformats.org/officeDocument/2006/docPropsVTypes">
  <TotalTime>6</TotalTime>
  <Words>1959</Words>
  <Application>Microsoft Office PowerPoint</Application>
  <PresentationFormat>Widescreen</PresentationFormat>
  <Paragraphs>182</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Bell MT</vt:lpstr>
      <vt:lpstr>Calibri</vt:lpstr>
      <vt:lpstr>Gill Sans MT</vt:lpstr>
      <vt:lpstr>Wingdings</vt:lpstr>
      <vt:lpstr>Wingdings 2</vt:lpstr>
      <vt:lpstr>Dividend</vt:lpstr>
      <vt:lpstr>PowerPoint Presentation</vt:lpstr>
      <vt:lpstr>Extreme  programming</vt:lpstr>
      <vt:lpstr>Xp  values</vt:lpstr>
      <vt:lpstr>Xp  values</vt:lpstr>
      <vt:lpstr>Xp  process</vt:lpstr>
      <vt:lpstr>Xp  process – Exploration  phase</vt:lpstr>
      <vt:lpstr>Xp  process – planning phase</vt:lpstr>
      <vt:lpstr>Xp  process – iterations  to  release  phase</vt:lpstr>
      <vt:lpstr>Xp  process – productionizing  phase</vt:lpstr>
      <vt:lpstr>Xp  process – maintenance  phase</vt:lpstr>
      <vt:lpstr>Xp  process – death  phase</vt:lpstr>
      <vt:lpstr>Xp - Roles  and  responsibility</vt:lpstr>
      <vt:lpstr>Xp - Roles  and  responsibility</vt:lpstr>
      <vt:lpstr>Xp - practices</vt:lpstr>
      <vt:lpstr>Xp - practices</vt:lpstr>
      <vt:lpstr>Xp - practices</vt:lpstr>
      <vt:lpstr>Xp - practices</vt:lpstr>
      <vt:lpstr>Xp - artefacts</vt:lpstr>
      <vt:lpstr>Xp - artefacts</vt:lpstr>
      <vt:lpstr>Xp - artefacts</vt:lpstr>
      <vt:lpstr>Xp - artefacts</vt:lpstr>
      <vt:lpstr>How  xp  solves  some  se  problems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Extreme  programming (XP)</dc:title>
  <dc:subject>Software Engineering</dc:subject>
  <dc:creator>M. Mahmudul Hasan</dc:creator>
  <cp:lastModifiedBy>Tonny Shekha Kar</cp:lastModifiedBy>
  <cp:revision>8</cp:revision>
  <dcterms:created xsi:type="dcterms:W3CDTF">2019-05-13T08:37:20Z</dcterms:created>
  <dcterms:modified xsi:type="dcterms:W3CDTF">2023-10-02T02:15:21Z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0x010100D648EFC52BA4E94B8E156C869E568B45</vt:lpwstr>
  </property>
</Properties>
</file>