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97" r:id="rId3"/>
    <p:sldId id="303" r:id="rId4"/>
    <p:sldId id="306" r:id="rId5"/>
    <p:sldId id="307" r:id="rId6"/>
    <p:sldId id="308" r:id="rId7"/>
    <p:sldId id="309" r:id="rId8"/>
    <p:sldId id="310" r:id="rId9"/>
    <p:sldId id="312" r:id="rId10"/>
    <p:sldId id="314" r:id="rId11"/>
    <p:sldId id="315" r:id="rId12"/>
    <p:sldId id="316" r:id="rId13"/>
    <p:sldId id="319" r:id="rId14"/>
    <p:sldId id="320" r:id="rId15"/>
    <p:sldId id="322"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07863"/>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6 </a:t>
            </a:r>
            <a:br>
              <a:rPr lang="en-US" sz="3000" dirty="0">
                <a:solidFill>
                  <a:srgbClr val="C00000"/>
                </a:solidFill>
              </a:rPr>
            </a:br>
            <a:br>
              <a:rPr lang="en-US" sz="3000" dirty="0">
                <a:solidFill>
                  <a:schemeClr val="tx2"/>
                </a:solidFill>
              </a:rPr>
            </a:br>
            <a:r>
              <a:rPr lang="en-GB" altLang="en-US" sz="3200" dirty="0">
                <a:solidFill>
                  <a:srgbClr val="002060"/>
                </a:solidFill>
              </a:rPr>
              <a:t>The Dynamic Systems Development Method (DSDM)</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Tonny Kar</a:t>
            </a:r>
          </a:p>
          <a:p>
            <a:r>
              <a:rPr lang="en-US" sz="2000" dirty="0">
                <a:solidFill>
                  <a:schemeClr val="tx1"/>
                </a:solidFill>
              </a:rPr>
              <a:t>Lecturer, CS, AIUB</a:t>
            </a:r>
            <a:r>
              <a:rPr lang="en-US" sz="2300" cap="none" dirty="0"/>
              <a:t>   </a:t>
            </a: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to consider in </a:t>
            </a:r>
            <a:r>
              <a:rPr lang="en-GB" dirty="0" err="1"/>
              <a:t>dsdm</a:t>
            </a:r>
            <a:endParaRPr lang="en-GB" dirty="0"/>
          </a:p>
        </p:txBody>
      </p:sp>
      <p:sp>
        <p:nvSpPr>
          <p:cNvPr id="3" name="Content Placeholder 2"/>
          <p:cNvSpPr>
            <a:spLocks noGrp="1"/>
          </p:cNvSpPr>
          <p:nvPr>
            <p:ph idx="1"/>
          </p:nvPr>
        </p:nvSpPr>
        <p:spPr>
          <a:xfrm>
            <a:off x="692334" y="2142310"/>
            <a:ext cx="10371908" cy="2808513"/>
          </a:xfrm>
        </p:spPr>
        <p:txBody>
          <a:bodyPr>
            <a:noAutofit/>
          </a:bodyPr>
          <a:lstStyle/>
          <a:p>
            <a:pPr>
              <a:buFont typeface="Wingdings" pitchFamily="2" charset="2"/>
              <a:buChar char="q"/>
            </a:pPr>
            <a:r>
              <a:rPr lang="en-GB" altLang="en-US" sz="2200" dirty="0">
                <a:latin typeface="+mj-lt"/>
              </a:rPr>
              <a:t> Flexibility</a:t>
            </a:r>
          </a:p>
          <a:p>
            <a:pPr>
              <a:buFont typeface="Wingdings" pitchFamily="2" charset="2"/>
              <a:buChar char="q"/>
            </a:pPr>
            <a:r>
              <a:rPr lang="en-GB" altLang="en-US" sz="2200" dirty="0">
                <a:latin typeface="+mj-lt"/>
              </a:rPr>
              <a:t> </a:t>
            </a:r>
            <a:r>
              <a:rPr lang="en-GB" altLang="en-US" sz="2200" dirty="0" err="1">
                <a:latin typeface="+mj-lt"/>
              </a:rPr>
              <a:t>Timeboxing</a:t>
            </a:r>
            <a:endParaRPr lang="en-GB" altLang="en-US" sz="2200" dirty="0">
              <a:latin typeface="+mj-lt"/>
            </a:endParaRPr>
          </a:p>
          <a:p>
            <a:pPr>
              <a:buFont typeface="Wingdings" pitchFamily="2" charset="2"/>
              <a:buChar char="q"/>
            </a:pPr>
            <a:r>
              <a:rPr lang="en-GB" altLang="en-US" sz="2200" dirty="0">
                <a:latin typeface="+mj-lt"/>
              </a:rPr>
              <a:t> </a:t>
            </a:r>
            <a:r>
              <a:rPr lang="en-GB" altLang="en-US" sz="2200" dirty="0" err="1">
                <a:latin typeface="+mj-lt"/>
              </a:rPr>
              <a:t>MoSCoW</a:t>
            </a:r>
            <a:r>
              <a:rPr lang="en-GB" altLang="en-US" sz="2200" dirty="0">
                <a:latin typeface="+mj-lt"/>
              </a:rPr>
              <a:t> Rules</a:t>
            </a:r>
          </a:p>
          <a:p>
            <a:pPr>
              <a:buFont typeface="Wingdings" pitchFamily="2" charset="2"/>
              <a:buChar char="q"/>
            </a:pPr>
            <a:r>
              <a:rPr lang="en-GB" altLang="en-US" sz="2200" dirty="0">
                <a:latin typeface="+mj-lt"/>
              </a:rPr>
              <a:t> Prototyping</a:t>
            </a:r>
          </a:p>
          <a:p>
            <a:pPr>
              <a:buFont typeface="Wingdings" pitchFamily="2" charset="2"/>
              <a:buChar char="q"/>
            </a:pPr>
            <a:r>
              <a:rPr lang="en-GB" altLang="en-US" sz="2200" dirty="0">
                <a:latin typeface="+mj-lt"/>
              </a:rPr>
              <a:t> Facilitated Workshops</a:t>
            </a:r>
          </a:p>
          <a:p>
            <a:pPr>
              <a:buFont typeface="Wingdings" pitchFamily="2" charset="2"/>
              <a:buChar char="q"/>
            </a:pPr>
            <a:endParaRPr lang="en-GB" sz="22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1791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flexibility</a:t>
            </a:r>
          </a:p>
        </p:txBody>
      </p:sp>
      <p:sp>
        <p:nvSpPr>
          <p:cNvPr id="3" name="Content Placeholder 2"/>
          <p:cNvSpPr>
            <a:spLocks noGrp="1"/>
          </p:cNvSpPr>
          <p:nvPr>
            <p:ph idx="1"/>
          </p:nvPr>
        </p:nvSpPr>
        <p:spPr>
          <a:xfrm>
            <a:off x="692333" y="2024743"/>
            <a:ext cx="10855233" cy="4062548"/>
          </a:xfrm>
        </p:spPr>
        <p:txBody>
          <a:bodyPr>
            <a:noAutofit/>
          </a:bodyPr>
          <a:lstStyle/>
          <a:p>
            <a:pPr>
              <a:buFont typeface="Wingdings" pitchFamily="2" charset="2"/>
              <a:buChar char="q"/>
            </a:pPr>
            <a:r>
              <a:rPr lang="en-GB" altLang="en-US" sz="2200" dirty="0">
                <a:latin typeface="+mj-lt"/>
              </a:rPr>
              <a:t> A fundamental assumption of DSDM is that </a:t>
            </a:r>
            <a:r>
              <a:rPr lang="en-GB" altLang="en-US" sz="2200" dirty="0">
                <a:solidFill>
                  <a:srgbClr val="C00000"/>
                </a:solidFill>
                <a:latin typeface="+mj-lt"/>
              </a:rPr>
              <a:t>nothing is built perfectly first time</a:t>
            </a:r>
            <a:endParaRPr lang="en-GB" altLang="en-US" sz="2200" dirty="0">
              <a:latin typeface="+mj-lt"/>
            </a:endParaRPr>
          </a:p>
          <a:p>
            <a:pPr>
              <a:buFont typeface="Wingdings" pitchFamily="2" charset="2"/>
              <a:buChar char="q"/>
            </a:pPr>
            <a:r>
              <a:rPr lang="en-GB" altLang="en-US" sz="2200" dirty="0">
                <a:latin typeface="+mj-lt"/>
              </a:rPr>
              <a:t> </a:t>
            </a:r>
            <a:r>
              <a:rPr lang="en-GB" altLang="en-US" sz="2200" dirty="0">
                <a:solidFill>
                  <a:srgbClr val="C00000"/>
                </a:solidFill>
                <a:latin typeface="+mj-lt"/>
              </a:rPr>
              <a:t>80:20 Rule: </a:t>
            </a:r>
            <a:r>
              <a:rPr lang="en-GB" altLang="en-US" sz="2200" dirty="0">
                <a:latin typeface="+mj-lt"/>
              </a:rPr>
              <a:t>assumes that a usable and useful 80% of the proposed system can be produced</a:t>
            </a:r>
            <a:br>
              <a:rPr lang="en-GB" altLang="en-US" sz="2200" dirty="0">
                <a:latin typeface="+mj-lt"/>
              </a:rPr>
            </a:br>
            <a:r>
              <a:rPr lang="en-GB" altLang="en-US" sz="2200" dirty="0">
                <a:latin typeface="+mj-lt"/>
              </a:rPr>
              <a:t> in 20% of the time it would take to produce the total system. </a:t>
            </a:r>
          </a:p>
          <a:p>
            <a:pPr>
              <a:lnSpc>
                <a:spcPct val="90000"/>
              </a:lnSpc>
              <a:buFont typeface="Wingdings" pitchFamily="2" charset="2"/>
              <a:buChar char="q"/>
            </a:pPr>
            <a:r>
              <a:rPr lang="en-GB" altLang="en-US" sz="2200" dirty="0">
                <a:latin typeface="+mj-lt"/>
              </a:rPr>
              <a:t> In “traditional” development practice, a lot of time is spent in getting from the 80%  </a:t>
            </a:r>
            <a:br>
              <a:rPr lang="en-GB" altLang="en-US" sz="2200" dirty="0">
                <a:latin typeface="+mj-lt"/>
              </a:rPr>
            </a:br>
            <a:r>
              <a:rPr lang="en-GB" altLang="en-US" sz="2200" dirty="0">
                <a:latin typeface="+mj-lt"/>
              </a:rPr>
              <a:t> solution to the total solution, with the assumption that no step ever needs to be </a:t>
            </a:r>
            <a:br>
              <a:rPr lang="en-GB" altLang="en-US" sz="2200" dirty="0">
                <a:latin typeface="+mj-lt"/>
              </a:rPr>
            </a:br>
            <a:r>
              <a:rPr lang="en-GB" altLang="en-US" sz="2200" dirty="0">
                <a:latin typeface="+mj-lt"/>
              </a:rPr>
              <a:t> revisited. The result is either projects that are delivered late and over budget or </a:t>
            </a:r>
            <a:br>
              <a:rPr lang="en-GB" altLang="en-US" sz="2200" dirty="0">
                <a:latin typeface="+mj-lt"/>
              </a:rPr>
            </a:br>
            <a:r>
              <a:rPr lang="en-GB" altLang="en-US" sz="2200" dirty="0">
                <a:latin typeface="+mj-lt"/>
              </a:rPr>
              <a:t> projects that fail to meet the business needs since time is not spent reworking the </a:t>
            </a:r>
            <a:br>
              <a:rPr lang="en-GB" altLang="en-US" sz="2200" dirty="0">
                <a:latin typeface="+mj-lt"/>
              </a:rPr>
            </a:br>
            <a:r>
              <a:rPr lang="en-GB" altLang="en-US" sz="2200" dirty="0">
                <a:latin typeface="+mj-lt"/>
              </a:rPr>
              <a:t> requirements.</a:t>
            </a:r>
          </a:p>
          <a:p>
            <a:pPr>
              <a:lnSpc>
                <a:spcPct val="90000"/>
              </a:lnSpc>
              <a:buFont typeface="Wingdings" pitchFamily="2" charset="2"/>
              <a:buChar char="q"/>
            </a:pPr>
            <a:r>
              <a:rPr lang="en-GB" altLang="en-US" sz="2200" dirty="0">
                <a:latin typeface="+mj-lt"/>
              </a:rPr>
              <a:t> DSDM assumes that all previous steps can be revisited as part of its iterative approach.  </a:t>
            </a:r>
            <a:br>
              <a:rPr lang="en-GB" altLang="en-US" sz="2200" dirty="0">
                <a:latin typeface="+mj-lt"/>
              </a:rPr>
            </a:br>
            <a:r>
              <a:rPr lang="en-GB" altLang="en-US" sz="2200" dirty="0">
                <a:latin typeface="+mj-lt"/>
              </a:rPr>
              <a:t> Therefore, </a:t>
            </a:r>
            <a:r>
              <a:rPr lang="en-GB" altLang="en-US" sz="2200" dirty="0">
                <a:solidFill>
                  <a:srgbClr val="C00000"/>
                </a:solidFill>
                <a:latin typeface="+mj-lt"/>
              </a:rPr>
              <a:t>the current step need be completed only enough to move to the </a:t>
            </a:r>
            <a:br>
              <a:rPr lang="en-GB" altLang="en-US" sz="2200" dirty="0">
                <a:solidFill>
                  <a:srgbClr val="C00000"/>
                </a:solidFill>
                <a:latin typeface="+mj-lt"/>
              </a:rPr>
            </a:br>
            <a:r>
              <a:rPr lang="en-GB" altLang="en-US" sz="2200" dirty="0">
                <a:solidFill>
                  <a:srgbClr val="C00000"/>
                </a:solidFill>
                <a:latin typeface="+mj-lt"/>
              </a:rPr>
              <a:t> next step, </a:t>
            </a:r>
            <a:r>
              <a:rPr lang="en-GB" altLang="en-US" sz="2200" dirty="0">
                <a:latin typeface="+mj-lt"/>
              </a:rPr>
              <a:t>since it can be finished in a later iteration. </a:t>
            </a:r>
            <a:endParaRPr lang="en-GB" altLang="en-US" sz="2200" dirty="0">
              <a:latin typeface="18"/>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1729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a:t>
            </a:r>
            <a:r>
              <a:rPr lang="en-GB" dirty="0" err="1"/>
              <a:t>timeboxing</a:t>
            </a:r>
            <a:endParaRPr lang="en-GB" dirty="0"/>
          </a:p>
        </p:txBody>
      </p:sp>
      <p:sp>
        <p:nvSpPr>
          <p:cNvPr id="3" name="Content Placeholder 2"/>
          <p:cNvSpPr>
            <a:spLocks noGrp="1"/>
          </p:cNvSpPr>
          <p:nvPr>
            <p:ph idx="1"/>
          </p:nvPr>
        </p:nvSpPr>
        <p:spPr>
          <a:xfrm>
            <a:off x="440682" y="1907176"/>
            <a:ext cx="11325495" cy="4767943"/>
          </a:xfrm>
        </p:spPr>
        <p:txBody>
          <a:bodyPr>
            <a:noAutofit/>
          </a:bodyPr>
          <a:lstStyle/>
          <a:p>
            <a:pPr>
              <a:buFont typeface="Wingdings" pitchFamily="2" charset="2"/>
              <a:buChar char="q"/>
            </a:pPr>
            <a:r>
              <a:rPr lang="en-GB" altLang="en-US" sz="2200" dirty="0">
                <a:latin typeface="+mj-lt"/>
              </a:rPr>
              <a:t> </a:t>
            </a:r>
            <a:r>
              <a:rPr lang="en-GB" altLang="en-US" sz="2000" dirty="0">
                <a:latin typeface="+mj-lt"/>
              </a:rPr>
              <a:t>Without effective </a:t>
            </a:r>
            <a:r>
              <a:rPr lang="en-GB" altLang="en-US" sz="2000" dirty="0" err="1">
                <a:latin typeface="+mj-lt"/>
              </a:rPr>
              <a:t>timeboxing</a:t>
            </a:r>
            <a:r>
              <a:rPr lang="en-GB" altLang="en-US" sz="2000" dirty="0">
                <a:latin typeface="+mj-lt"/>
              </a:rPr>
              <a:t>,  prototyping teams can lose their focus and run out of control. </a:t>
            </a:r>
          </a:p>
          <a:p>
            <a:pPr>
              <a:buFont typeface="Wingdings" pitchFamily="2" charset="2"/>
              <a:buChar char="q"/>
            </a:pPr>
            <a:r>
              <a:rPr lang="en-GB" altLang="en-US" sz="2000" dirty="0">
                <a:latin typeface="+mj-lt"/>
              </a:rPr>
              <a:t> </a:t>
            </a:r>
            <a:r>
              <a:rPr lang="en-GB" altLang="en-US" sz="2000" dirty="0" err="1">
                <a:latin typeface="+mj-lt"/>
              </a:rPr>
              <a:t>Timeboxing</a:t>
            </a:r>
            <a:r>
              <a:rPr lang="en-GB" altLang="en-US" sz="2000" dirty="0">
                <a:latin typeface="+mj-lt"/>
              </a:rPr>
              <a:t> works by concentrating on when a </a:t>
            </a:r>
            <a:r>
              <a:rPr lang="en-GB" altLang="en-US" sz="2000" dirty="0">
                <a:solidFill>
                  <a:srgbClr val="C00000"/>
                </a:solidFill>
                <a:latin typeface="+mj-lt"/>
              </a:rPr>
              <a:t>business objective </a:t>
            </a:r>
            <a:r>
              <a:rPr lang="en-GB" altLang="en-US" sz="2000" dirty="0">
                <a:latin typeface="+mj-lt"/>
              </a:rPr>
              <a:t>will be met as opposed </a:t>
            </a:r>
            <a:br>
              <a:rPr lang="en-GB" altLang="en-US" sz="2000" dirty="0">
                <a:latin typeface="+mj-lt"/>
              </a:rPr>
            </a:br>
            <a:r>
              <a:rPr lang="en-GB" altLang="en-US" sz="2000" dirty="0">
                <a:latin typeface="+mj-lt"/>
              </a:rPr>
              <a:t> to the tasks which contribute to its delivery. </a:t>
            </a:r>
          </a:p>
          <a:p>
            <a:pPr>
              <a:buFont typeface="Wingdings" pitchFamily="2" charset="2"/>
              <a:buChar char="q"/>
            </a:pPr>
            <a:r>
              <a:rPr lang="en-GB" altLang="en-US" sz="2000" b="1" dirty="0" err="1"/>
              <a:t>Timeboxing</a:t>
            </a:r>
            <a:r>
              <a:rPr lang="en-GB" altLang="en-US" sz="2000" b="1" dirty="0"/>
              <a:t> Basics</a:t>
            </a:r>
          </a:p>
          <a:p>
            <a:pPr lvl="1">
              <a:buFont typeface="Wingdings" pitchFamily="2" charset="2"/>
              <a:buChar char="§"/>
            </a:pPr>
            <a:r>
              <a:rPr lang="en-GB" altLang="en-US" sz="2000" dirty="0"/>
              <a:t>Time between start and end of an activity</a:t>
            </a:r>
          </a:p>
          <a:p>
            <a:pPr lvl="1">
              <a:buFont typeface="Wingdings" pitchFamily="2" charset="2"/>
              <a:buChar char="§"/>
            </a:pPr>
            <a:r>
              <a:rPr lang="en-GB" altLang="en-US" sz="2000" dirty="0"/>
              <a:t>DSDM uses </a:t>
            </a:r>
            <a:r>
              <a:rPr lang="en-GB" altLang="en-US" sz="2000" dirty="0">
                <a:solidFill>
                  <a:srgbClr val="C00000"/>
                </a:solidFill>
              </a:rPr>
              <a:t>nested </a:t>
            </a:r>
            <a:r>
              <a:rPr lang="en-GB" altLang="en-US" sz="2000" dirty="0" err="1">
                <a:solidFill>
                  <a:srgbClr val="C00000"/>
                </a:solidFill>
              </a:rPr>
              <a:t>timeboxes</a:t>
            </a:r>
            <a:r>
              <a:rPr lang="en-GB" altLang="en-US" sz="2000" dirty="0"/>
              <a:t>, giving a series of fixed deadlines</a:t>
            </a:r>
          </a:p>
          <a:p>
            <a:pPr lvl="1">
              <a:buFont typeface="Wingdings" pitchFamily="2" charset="2"/>
              <a:buChar char="§"/>
            </a:pPr>
            <a:r>
              <a:rPr lang="en-GB" altLang="en-US" sz="2000" dirty="0"/>
              <a:t>Ideally 2 - 4 weeks in length</a:t>
            </a:r>
          </a:p>
          <a:p>
            <a:pPr lvl="1">
              <a:buFont typeface="Wingdings" pitchFamily="2" charset="2"/>
              <a:buChar char="§"/>
            </a:pPr>
            <a:r>
              <a:rPr lang="en-GB" altLang="en-US" sz="2000" dirty="0"/>
              <a:t>Objective is to have easiest 80% produced in each </a:t>
            </a:r>
            <a:r>
              <a:rPr lang="en-GB" altLang="en-US" sz="2000" dirty="0" err="1"/>
              <a:t>timebox</a:t>
            </a:r>
            <a:endParaRPr lang="en-GB" altLang="en-US" sz="2000" dirty="0"/>
          </a:p>
          <a:p>
            <a:pPr lvl="1">
              <a:buFont typeface="Wingdings" pitchFamily="2" charset="2"/>
              <a:buChar char="§"/>
            </a:pPr>
            <a:r>
              <a:rPr lang="en-GB" altLang="en-US" sz="2000" dirty="0"/>
              <a:t>Remaining 20% potentially carried forward subsequent </a:t>
            </a:r>
            <a:r>
              <a:rPr lang="en-GB" altLang="en-US" sz="2000" dirty="0" err="1"/>
              <a:t>timeboxes</a:t>
            </a:r>
            <a:endParaRPr lang="en-GB" altLang="en-US" sz="2000" dirty="0"/>
          </a:p>
          <a:p>
            <a:pPr lvl="1">
              <a:buFont typeface="Wingdings" pitchFamily="2" charset="2"/>
              <a:buChar char="§"/>
            </a:pPr>
            <a:r>
              <a:rPr lang="en-GB" altLang="en-US" sz="2000" dirty="0"/>
              <a:t>Focus on the essentials</a:t>
            </a:r>
          </a:p>
          <a:p>
            <a:pPr lvl="1">
              <a:buFont typeface="Wingdings" pitchFamily="2" charset="2"/>
              <a:buChar char="§"/>
            </a:pPr>
            <a:r>
              <a:rPr lang="en-GB" altLang="en-US" sz="2000" dirty="0"/>
              <a:t>Helps in estimating and providing resources</a:t>
            </a:r>
            <a:endParaRPr lang="en-GB" altLang="en-US" sz="2000" dirty="0">
              <a:latin typeface="18"/>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9859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Moscow rules</a:t>
            </a:r>
          </a:p>
        </p:txBody>
      </p:sp>
      <p:sp>
        <p:nvSpPr>
          <p:cNvPr id="3" name="Content Placeholder 2"/>
          <p:cNvSpPr>
            <a:spLocks noGrp="1"/>
          </p:cNvSpPr>
          <p:nvPr>
            <p:ph idx="1"/>
          </p:nvPr>
        </p:nvSpPr>
        <p:spPr>
          <a:xfrm>
            <a:off x="679271" y="2116183"/>
            <a:ext cx="10855233" cy="2795452"/>
          </a:xfrm>
        </p:spPr>
        <p:txBody>
          <a:bodyPr>
            <a:noAutofit/>
          </a:bodyPr>
          <a:lstStyle/>
          <a:p>
            <a:pPr>
              <a:spcAft>
                <a:spcPts val="0"/>
              </a:spcAft>
              <a:buFont typeface="Wingdings" pitchFamily="2" charset="2"/>
              <a:buChar char="q"/>
              <a:defRPr/>
            </a:pPr>
            <a:r>
              <a:rPr lang="en-GB" altLang="en-US" sz="2000" b="1" dirty="0">
                <a:latin typeface="+mj-lt"/>
              </a:rPr>
              <a:t> </a:t>
            </a:r>
            <a:r>
              <a:rPr lang="en-GB" altLang="en-US" sz="2000" b="1" dirty="0" err="1">
                <a:solidFill>
                  <a:srgbClr val="C00000"/>
                </a:solidFill>
                <a:latin typeface="+mj-lt"/>
              </a:rPr>
              <a:t>MoSCoW</a:t>
            </a:r>
            <a:r>
              <a:rPr lang="en-GB" altLang="en-US" sz="2000" dirty="0">
                <a:latin typeface="+mj-lt"/>
              </a:rPr>
              <a:t> rules </a:t>
            </a:r>
            <a:r>
              <a:rPr kumimoji="1" lang="en-GB" sz="2000" dirty="0">
                <a:latin typeface="+mj-lt"/>
              </a:rPr>
              <a:t>formalised in DSDM version 3</a:t>
            </a:r>
          </a:p>
          <a:p>
            <a:pPr>
              <a:spcAft>
                <a:spcPts val="0"/>
              </a:spcAft>
              <a:buNone/>
              <a:defRPr/>
            </a:pPr>
            <a:endParaRPr kumimoji="1" lang="en-GB" sz="2000" dirty="0">
              <a:latin typeface="+mj-lt"/>
            </a:endParaRPr>
          </a:p>
          <a:p>
            <a:pPr>
              <a:spcAft>
                <a:spcPts val="0"/>
              </a:spcAft>
              <a:buNone/>
              <a:defRPr/>
            </a:pPr>
            <a:r>
              <a:rPr kumimoji="1" lang="en-GB" sz="2000" b="1" dirty="0">
                <a:solidFill>
                  <a:srgbClr val="990000"/>
                </a:solidFill>
                <a:latin typeface="+mj-lt"/>
              </a:rPr>
              <a:t>		M</a:t>
            </a:r>
            <a:r>
              <a:rPr kumimoji="1" lang="en-GB" sz="2000" b="1" dirty="0">
                <a:latin typeface="+mj-lt"/>
              </a:rPr>
              <a:t>ust have </a:t>
            </a:r>
            <a:r>
              <a:rPr kumimoji="1" lang="en-GB" sz="2000" dirty="0">
                <a:latin typeface="+mj-lt"/>
              </a:rPr>
              <a:t>– fundamental to project success</a:t>
            </a:r>
          </a:p>
          <a:p>
            <a:pPr>
              <a:spcAft>
                <a:spcPts val="0"/>
              </a:spcAft>
              <a:buNone/>
              <a:defRPr/>
            </a:pPr>
            <a:r>
              <a:rPr kumimoji="1" lang="en-GB" sz="2000" b="1" dirty="0">
                <a:solidFill>
                  <a:srgbClr val="990000"/>
                </a:solidFill>
                <a:latin typeface="+mj-lt"/>
              </a:rPr>
              <a:t>		S</a:t>
            </a:r>
            <a:r>
              <a:rPr kumimoji="1" lang="en-GB" sz="2000" b="1" dirty="0">
                <a:latin typeface="+mj-lt"/>
              </a:rPr>
              <a:t>hould have </a:t>
            </a:r>
            <a:r>
              <a:rPr kumimoji="1" lang="en-GB" sz="2000" dirty="0">
                <a:latin typeface="+mj-lt"/>
              </a:rPr>
              <a:t>– important but project does not rely on</a:t>
            </a:r>
          </a:p>
          <a:p>
            <a:pPr>
              <a:spcAft>
                <a:spcPts val="0"/>
              </a:spcAft>
              <a:buNone/>
              <a:defRPr/>
            </a:pPr>
            <a:r>
              <a:rPr kumimoji="1" lang="en-GB" sz="2000" b="1" dirty="0">
                <a:solidFill>
                  <a:srgbClr val="990000"/>
                </a:solidFill>
                <a:latin typeface="+mj-lt"/>
              </a:rPr>
              <a:t>		C</a:t>
            </a:r>
            <a:r>
              <a:rPr kumimoji="1" lang="en-GB" sz="2000" b="1" dirty="0">
                <a:latin typeface="+mj-lt"/>
              </a:rPr>
              <a:t>ould have </a:t>
            </a:r>
            <a:r>
              <a:rPr kumimoji="1" lang="en-GB" sz="2000" dirty="0">
                <a:latin typeface="+mj-lt"/>
              </a:rPr>
              <a:t>– left out without impacting on project</a:t>
            </a:r>
          </a:p>
          <a:p>
            <a:pPr>
              <a:spcAft>
                <a:spcPts val="0"/>
              </a:spcAft>
              <a:buNone/>
              <a:defRPr/>
            </a:pPr>
            <a:r>
              <a:rPr kumimoji="1" lang="en-US" sz="2000" b="1" dirty="0">
                <a:solidFill>
                  <a:srgbClr val="990000"/>
                </a:solidFill>
                <a:latin typeface="+mj-lt"/>
              </a:rPr>
              <a:t>		W</a:t>
            </a:r>
            <a:r>
              <a:rPr kumimoji="1" lang="en-US" sz="2000" b="1" dirty="0">
                <a:latin typeface="+mj-lt"/>
              </a:rPr>
              <a:t>ant to have but Won't have </a:t>
            </a:r>
            <a:r>
              <a:rPr kumimoji="1" lang="en-US" sz="2000" dirty="0">
                <a:latin typeface="+mj-lt"/>
              </a:rPr>
              <a:t>this time for those valuable requirements that can wait till later </a:t>
            </a:r>
            <a:br>
              <a:rPr kumimoji="1" lang="en-US" sz="2000" dirty="0">
                <a:latin typeface="+mj-lt"/>
              </a:rPr>
            </a:br>
            <a:r>
              <a:rPr kumimoji="1" lang="en-US" sz="2000" dirty="0">
                <a:latin typeface="+mj-lt"/>
              </a:rPr>
              <a:t>  development takes place; in other words, the Waiting List.</a:t>
            </a:r>
            <a:endParaRPr kumimoji="1" lang="en-GB" sz="20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8142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prototyping </a:t>
            </a:r>
          </a:p>
        </p:txBody>
      </p:sp>
      <p:sp>
        <p:nvSpPr>
          <p:cNvPr id="3" name="Content Placeholder 2"/>
          <p:cNvSpPr>
            <a:spLocks noGrp="1"/>
          </p:cNvSpPr>
          <p:nvPr>
            <p:ph idx="1"/>
          </p:nvPr>
        </p:nvSpPr>
        <p:spPr>
          <a:xfrm>
            <a:off x="561703" y="2090057"/>
            <a:ext cx="10972801" cy="4153988"/>
          </a:xfrm>
        </p:spPr>
        <p:txBody>
          <a:bodyPr>
            <a:noAutofit/>
          </a:bodyPr>
          <a:lstStyle/>
          <a:p>
            <a:pPr fontAlgn="t">
              <a:lnSpc>
                <a:spcPct val="90000"/>
              </a:lnSpc>
              <a:buNone/>
              <a:defRPr/>
            </a:pPr>
            <a:r>
              <a:rPr lang="en-GB" sz="2200" b="1" dirty="0">
                <a:solidFill>
                  <a:srgbClr val="C00000"/>
                </a:solidFill>
                <a:latin typeface="+mj-lt"/>
                <a:cs typeface="Arial" pitchFamily="34" charset="0"/>
              </a:rPr>
              <a:t>Prototypes are necessary in DSDM because</a:t>
            </a:r>
            <a:r>
              <a:rPr lang="en-GB" sz="2200" dirty="0">
                <a:solidFill>
                  <a:srgbClr val="000000"/>
                </a:solidFill>
                <a:latin typeface="+mj-lt"/>
                <a:cs typeface="Arial" pitchFamily="34" charset="0"/>
              </a:rPr>
              <a:t> </a:t>
            </a:r>
            <a:br>
              <a:rPr lang="en-GB" sz="2200" dirty="0">
                <a:solidFill>
                  <a:srgbClr val="000000"/>
                </a:solidFill>
                <a:latin typeface="+mj-lt"/>
                <a:cs typeface="Arial" pitchFamily="34" charset="0"/>
              </a:rPr>
            </a:br>
            <a:endParaRPr lang="en-GB" sz="2200" dirty="0">
              <a:solidFill>
                <a:srgbClr val="000000"/>
              </a:solidFill>
              <a:latin typeface="+mj-lt"/>
              <a:cs typeface="Arial" pitchFamily="34" charset="0"/>
            </a:endParaRPr>
          </a:p>
          <a:p>
            <a:pPr fontAlgn="t">
              <a:lnSpc>
                <a:spcPct val="90000"/>
              </a:lnSpc>
              <a:buFont typeface="Wingdings" pitchFamily="2" charset="2"/>
              <a:buChar char="§"/>
              <a:defRPr/>
            </a:pPr>
            <a:r>
              <a:rPr lang="en-GB" sz="2200" dirty="0">
                <a:solidFill>
                  <a:srgbClr val="000000"/>
                </a:solidFill>
                <a:latin typeface="+mj-lt"/>
                <a:cs typeface="Arial" pitchFamily="34" charset="0"/>
              </a:rPr>
              <a:t>Facilitated workshops define the high-level requirements and strategy </a:t>
            </a:r>
          </a:p>
          <a:p>
            <a:pPr fontAlgn="t">
              <a:lnSpc>
                <a:spcPct val="90000"/>
              </a:lnSpc>
              <a:buFont typeface="Wingdings" pitchFamily="2" charset="2"/>
              <a:buChar char="§"/>
              <a:defRPr/>
            </a:pPr>
            <a:r>
              <a:rPr lang="en-GB" sz="2200" dirty="0">
                <a:solidFill>
                  <a:srgbClr val="000000"/>
                </a:solidFill>
                <a:latin typeface="+mj-lt"/>
                <a:cs typeface="Arial" pitchFamily="34" charset="0"/>
              </a:rPr>
              <a:t>Prototypes provide the mechanism through which users can ensure that the detail of the requirements is correct</a:t>
            </a:r>
          </a:p>
          <a:p>
            <a:pPr fontAlgn="t">
              <a:lnSpc>
                <a:spcPct val="90000"/>
              </a:lnSpc>
              <a:buFont typeface="Wingdings" pitchFamily="2" charset="2"/>
              <a:buChar char="§"/>
              <a:defRPr/>
            </a:pPr>
            <a:r>
              <a:rPr lang="en-GB" sz="2200" dirty="0">
                <a:solidFill>
                  <a:srgbClr val="000000"/>
                </a:solidFill>
                <a:latin typeface="+mj-lt"/>
                <a:cs typeface="Arial" pitchFamily="34" charset="0"/>
              </a:rPr>
              <a:t>Demonstration of a prototype broadens the users‘ awareness of the possibilities and assists them in giving feedback to the developers </a:t>
            </a:r>
          </a:p>
          <a:p>
            <a:pPr fontAlgn="t">
              <a:lnSpc>
                <a:spcPct val="90000"/>
              </a:lnSpc>
              <a:buFont typeface="Wingdings" pitchFamily="2" charset="2"/>
              <a:buChar char="§"/>
              <a:defRPr/>
            </a:pPr>
            <a:r>
              <a:rPr lang="en-GB" sz="2200" dirty="0">
                <a:solidFill>
                  <a:srgbClr val="000000"/>
                </a:solidFill>
                <a:latin typeface="+mj-lt"/>
                <a:cs typeface="Arial" pitchFamily="34" charset="0"/>
              </a:rPr>
              <a:t>Speeds up the development process and increases confidence that the right solution will be delivered</a:t>
            </a:r>
          </a:p>
          <a:p>
            <a:pPr>
              <a:spcAft>
                <a:spcPts val="0"/>
              </a:spcAft>
              <a:buFont typeface="Wingdings" pitchFamily="2" charset="2"/>
              <a:buChar char="q"/>
              <a:defRPr/>
            </a:pPr>
            <a:endParaRPr kumimoji="1" lang="en-GB" sz="2000" dirty="0">
              <a:latin typeface="+mj-lt"/>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794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Techniques:  facilitated workshops</a:t>
            </a:r>
          </a:p>
        </p:txBody>
      </p:sp>
      <p:sp>
        <p:nvSpPr>
          <p:cNvPr id="3" name="Content Placeholder 2"/>
          <p:cNvSpPr>
            <a:spLocks noGrp="1"/>
          </p:cNvSpPr>
          <p:nvPr>
            <p:ph idx="1"/>
          </p:nvPr>
        </p:nvSpPr>
        <p:spPr>
          <a:xfrm>
            <a:off x="561703" y="1955587"/>
            <a:ext cx="10972801" cy="4497464"/>
          </a:xfrm>
        </p:spPr>
        <p:txBody>
          <a:bodyPr>
            <a:noAutofit/>
          </a:bodyPr>
          <a:lstStyle/>
          <a:p>
            <a:pPr marL="457200" indent="-457200">
              <a:lnSpc>
                <a:spcPct val="90000"/>
              </a:lnSpc>
              <a:buFont typeface="Wingdings" pitchFamily="2" charset="2"/>
              <a:buChar char="q"/>
            </a:pPr>
            <a:r>
              <a:rPr lang="en-GB" sz="2000" dirty="0">
                <a:latin typeface="+mj-lt"/>
              </a:rPr>
              <a:t>Purpose is to produce clear outcomes that have been reached  by consensus</a:t>
            </a:r>
            <a:br>
              <a:rPr lang="en-GB" sz="2000" dirty="0">
                <a:latin typeface="+mj-lt"/>
              </a:rPr>
            </a:br>
            <a:endParaRPr lang="en-GB" sz="2000" dirty="0">
              <a:latin typeface="+mj-lt"/>
            </a:endParaRPr>
          </a:p>
          <a:p>
            <a:pPr marL="457200" indent="-457200">
              <a:lnSpc>
                <a:spcPct val="90000"/>
              </a:lnSpc>
              <a:buFont typeface="Wingdings" pitchFamily="2" charset="2"/>
              <a:buChar char="q"/>
            </a:pPr>
            <a:r>
              <a:rPr lang="en-GB" sz="2000" b="1" dirty="0">
                <a:latin typeface="+mj-lt"/>
              </a:rPr>
              <a:t>Participants</a:t>
            </a:r>
          </a:p>
          <a:p>
            <a:pPr lvl="1">
              <a:lnSpc>
                <a:spcPct val="90000"/>
              </a:lnSpc>
            </a:pPr>
            <a:r>
              <a:rPr lang="en-GB" sz="2000" dirty="0">
                <a:solidFill>
                  <a:srgbClr val="C00000"/>
                </a:solidFill>
                <a:latin typeface="+mj-lt"/>
              </a:rPr>
              <a:t>Workshop sponsor          </a:t>
            </a:r>
          </a:p>
          <a:p>
            <a:pPr lvl="1">
              <a:lnSpc>
                <a:spcPct val="90000"/>
              </a:lnSpc>
            </a:pPr>
            <a:r>
              <a:rPr lang="en-GB" sz="2000" dirty="0">
                <a:solidFill>
                  <a:srgbClr val="C00000"/>
                </a:solidFill>
                <a:latin typeface="+mj-lt"/>
              </a:rPr>
              <a:t>Participants (development team)</a:t>
            </a:r>
          </a:p>
          <a:p>
            <a:pPr lvl="1">
              <a:lnSpc>
                <a:spcPct val="90000"/>
              </a:lnSpc>
            </a:pPr>
            <a:r>
              <a:rPr lang="en-GB" sz="2000" dirty="0">
                <a:solidFill>
                  <a:srgbClr val="C00000"/>
                </a:solidFill>
                <a:latin typeface="+mj-lt"/>
              </a:rPr>
              <a:t>Scribes (record)       </a:t>
            </a:r>
          </a:p>
          <a:p>
            <a:pPr lvl="1">
              <a:lnSpc>
                <a:spcPct val="90000"/>
              </a:lnSpc>
            </a:pPr>
            <a:r>
              <a:rPr lang="en-GB" sz="2000" dirty="0">
                <a:solidFill>
                  <a:srgbClr val="C00000"/>
                </a:solidFill>
                <a:latin typeface="+mj-lt"/>
              </a:rPr>
              <a:t>Observers</a:t>
            </a:r>
          </a:p>
          <a:p>
            <a:pPr lvl="1">
              <a:lnSpc>
                <a:spcPct val="90000"/>
              </a:lnSpc>
            </a:pPr>
            <a:r>
              <a:rPr lang="en-GB" sz="2000" dirty="0" err="1">
                <a:solidFill>
                  <a:srgbClr val="C00000"/>
                </a:solidFill>
                <a:latin typeface="+mj-lt"/>
              </a:rPr>
              <a:t>Prototypers</a:t>
            </a:r>
            <a:endParaRPr lang="en-GB" sz="2000" dirty="0">
              <a:solidFill>
                <a:srgbClr val="C00000"/>
              </a:solidFill>
              <a:latin typeface="+mj-lt"/>
            </a:endParaRPr>
          </a:p>
          <a:p>
            <a:pPr lvl="1">
              <a:lnSpc>
                <a:spcPct val="90000"/>
              </a:lnSpc>
            </a:pPr>
            <a:r>
              <a:rPr lang="en-GB" sz="2000" dirty="0">
                <a:solidFill>
                  <a:srgbClr val="C00000"/>
                </a:solidFill>
              </a:rPr>
              <a:t>Facilitator </a:t>
            </a:r>
            <a:r>
              <a:rPr lang="en-US" sz="2000" dirty="0"/>
              <a:t>(help a group of people understand</a:t>
            </a:r>
            <a:br>
              <a:rPr lang="en-US" sz="2000" dirty="0"/>
            </a:br>
            <a:r>
              <a:rPr lang="en-US" sz="2000" dirty="0"/>
              <a:t> their common objectives and assists</a:t>
            </a:r>
            <a:br>
              <a:rPr lang="en-US" sz="2000" dirty="0"/>
            </a:br>
            <a:r>
              <a:rPr lang="en-US" sz="2000" dirty="0"/>
              <a:t> them to plan how to achieve these objectives)</a:t>
            </a:r>
            <a:endParaRPr lang="en-GB" sz="2000" dirty="0">
              <a:solidFill>
                <a:srgbClr val="C00000"/>
              </a:solidFill>
            </a:endParaRP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txBox="1">
            <a:spLocks/>
          </p:cNvSpPr>
          <p:nvPr/>
        </p:nvSpPr>
        <p:spPr>
          <a:xfrm>
            <a:off x="6503767" y="2707419"/>
            <a:ext cx="5262410" cy="3513909"/>
          </a:xfrm>
          <a:prstGeom prst="rect">
            <a:avLst/>
          </a:prstGeom>
        </p:spPr>
        <p:txBody>
          <a:bodyPr vert="horz" lIns="91440" tIns="45720" rIns="91440" bIns="45720" rtlCol="0" anchor="ctr">
            <a:noAutofit/>
          </a:bodyPr>
          <a:lstStyle/>
          <a:p>
            <a:pPr marL="630000" marR="0" lvl="1" indent="-306000" algn="l" defTabSz="457200" rtl="0" eaLnBrk="1" fontAlgn="auto" latinLnBrk="0" hangingPunct="1">
              <a:lnSpc>
                <a:spcPct val="90000"/>
              </a:lnSpc>
              <a:spcBef>
                <a:spcPct val="20000"/>
              </a:spcBef>
              <a:spcAft>
                <a:spcPts val="600"/>
              </a:spcAft>
              <a:buClr>
                <a:schemeClr val="accent2"/>
              </a:buClr>
              <a:buSzPct val="92000"/>
              <a:buFont typeface="Wingdings 2" panose="05020102010507070707" pitchFamily="18" charset="2"/>
              <a:buChar char=""/>
              <a:tabLst/>
              <a:defRPr/>
            </a:pPr>
            <a:endParaRPr kumimoji="0" lang="en-GB" sz="2000" b="0" i="0" u="none" strike="noStrike" kern="1200" cap="none" spc="0" normalizeH="0" baseline="0" noProof="0" dirty="0">
              <a:ln>
                <a:noFill/>
              </a:ln>
              <a:solidFill>
                <a:schemeClr val="tx2"/>
              </a:solidFill>
              <a:effectLst/>
              <a:uLnTx/>
              <a:uFillTx/>
              <a:latin typeface="+mj-lt"/>
              <a:ea typeface="+mn-ea"/>
              <a:cs typeface="+mn-cs"/>
            </a:endParaRPr>
          </a:p>
          <a:p>
            <a:pPr marL="306000" marR="0" lvl="0" indent="-306000" algn="l" defTabSz="457200" rtl="0" eaLnBrk="1" fontAlgn="auto" latinLnBrk="0" hangingPunct="1">
              <a:lnSpc>
                <a:spcPct val="90000"/>
              </a:lnSpc>
              <a:spcBef>
                <a:spcPct val="20000"/>
              </a:spcBef>
              <a:spcAft>
                <a:spcPts val="600"/>
              </a:spcAft>
              <a:buClr>
                <a:schemeClr val="accent2"/>
              </a:buClr>
              <a:buSzPct val="92000"/>
              <a:buFont typeface="Wingdings" pitchFamily="2" charset="2"/>
              <a:buChar char="q"/>
              <a:tabLst/>
              <a:defRPr/>
            </a:pPr>
            <a:r>
              <a:rPr kumimoji="0" lang="en-GB" sz="2000" b="0" i="0" u="none" strike="noStrike" kern="1200" cap="none" spc="0" normalizeH="0" baseline="0" noProof="0" dirty="0">
                <a:ln>
                  <a:noFill/>
                </a:ln>
                <a:solidFill>
                  <a:schemeClr val="tx2"/>
                </a:solidFill>
                <a:effectLst/>
                <a:uLnTx/>
                <a:uFillTx/>
                <a:latin typeface="+mj-lt"/>
                <a:ea typeface="+mn-ea"/>
                <a:cs typeface="+mn-cs"/>
              </a:rPr>
              <a:t> </a:t>
            </a:r>
            <a:r>
              <a:rPr kumimoji="0" lang="en-GB" sz="2000" b="1" i="0" u="none" strike="noStrike" kern="1200" cap="none" spc="0" normalizeH="0" baseline="0" noProof="0" dirty="0">
                <a:ln>
                  <a:noFill/>
                </a:ln>
                <a:solidFill>
                  <a:schemeClr val="tx2"/>
                </a:solidFill>
                <a:effectLst/>
                <a:uLnTx/>
                <a:uFillTx/>
                <a:latin typeface="+mj-lt"/>
                <a:ea typeface="+mn-ea"/>
                <a:cs typeface="+mn-cs"/>
              </a:rPr>
              <a:t>Advantages of Workshops</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Speed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Involvement /ownership</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Productivity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Consensus</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Quality of decisions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Char char=""/>
              <a:tabLst/>
              <a:defRPr/>
            </a:pPr>
            <a:r>
              <a:rPr kumimoji="0" lang="en-GB" sz="2000" b="0" i="0" u="none" strike="noStrike" kern="1200" cap="none" spc="0" normalizeH="0" baseline="0" noProof="0" dirty="0">
                <a:ln>
                  <a:noFill/>
                </a:ln>
                <a:solidFill>
                  <a:srgbClr val="C00000"/>
                </a:solidFill>
                <a:effectLst/>
                <a:uLnTx/>
                <a:uFillTx/>
                <a:latin typeface="+mj-lt"/>
                <a:ea typeface="+mn-ea"/>
                <a:cs typeface="+mn-cs"/>
              </a:rPr>
              <a:t>Overall perspective / synergy (cooperation)</a:t>
            </a:r>
            <a:endParaRPr kumimoji="0" lang="en-GB" altLang="en-US" sz="2000" b="0" i="0" u="none" strike="noStrike" kern="1200" cap="none" spc="0" normalizeH="0" baseline="0" noProof="0" dirty="0">
              <a:ln>
                <a:noFill/>
              </a:ln>
              <a:solidFill>
                <a:srgbClr val="C00000"/>
              </a:solidFill>
              <a:effectLst/>
              <a:uLnTx/>
              <a:uFillTx/>
              <a:latin typeface="+mj-lt"/>
              <a:ea typeface="+mn-ea"/>
              <a:cs typeface="+mn-cs"/>
            </a:endParaRPr>
          </a:p>
          <a:p>
            <a:pPr marL="306000" marR="0" lvl="0" indent="-306000" algn="l" defTabSz="457200" rtl="0" eaLnBrk="1" fontAlgn="auto" latinLnBrk="0" hangingPunct="1">
              <a:lnSpc>
                <a:spcPct val="100000"/>
              </a:lnSpc>
              <a:spcBef>
                <a:spcPct val="20000"/>
              </a:spcBef>
              <a:spcAft>
                <a:spcPts val="0"/>
              </a:spcAft>
              <a:buClr>
                <a:schemeClr val="accent2"/>
              </a:buClr>
              <a:buSzPct val="92000"/>
              <a:buFont typeface="Wingdings" pitchFamily="2" charset="2"/>
              <a:buChar char="q"/>
              <a:tabLst/>
              <a:defRPr/>
            </a:pPr>
            <a:endParaRPr kumimoji="1" lang="en-GB"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09938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- 16</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endParaRPr lang="en-GB" dirty="0"/>
          </a:p>
        </p:txBody>
      </p:sp>
      <p:sp>
        <p:nvSpPr>
          <p:cNvPr id="3" name="Content Placeholder 2"/>
          <p:cNvSpPr>
            <a:spLocks noGrp="1"/>
          </p:cNvSpPr>
          <p:nvPr>
            <p:ph idx="1"/>
          </p:nvPr>
        </p:nvSpPr>
        <p:spPr>
          <a:xfrm>
            <a:off x="587829" y="1972493"/>
            <a:ext cx="11051177" cy="3905794"/>
          </a:xfrm>
        </p:spPr>
        <p:txBody>
          <a:bodyPr>
            <a:noAutofit/>
          </a:bodyPr>
          <a:lstStyle/>
          <a:p>
            <a:pPr>
              <a:buFont typeface="Wingdings" pitchFamily="2" charset="2"/>
              <a:buChar char="q"/>
            </a:pPr>
            <a:r>
              <a:rPr lang="en-GB" altLang="en-US" sz="2000" b="1" dirty="0">
                <a:solidFill>
                  <a:srgbClr val="C00000"/>
                </a:solidFill>
                <a:latin typeface="+mj-lt"/>
              </a:rPr>
              <a:t>The Dynamic Systems Development Method (DSDM) </a:t>
            </a:r>
            <a:r>
              <a:rPr lang="en-GB" altLang="en-US" sz="2000" dirty="0">
                <a:latin typeface="+mj-lt"/>
              </a:rPr>
              <a:t>is a public domain Rapid Application Development method which has been developed through capturing the experience of a large group</a:t>
            </a:r>
            <a:br>
              <a:rPr lang="en-GB" altLang="en-US" sz="2000" dirty="0">
                <a:latin typeface="+mj-lt"/>
              </a:rPr>
            </a:br>
            <a:r>
              <a:rPr lang="en-GB" altLang="en-US" sz="2000" dirty="0">
                <a:latin typeface="+mj-lt"/>
              </a:rPr>
              <a:t>of vendor and user organisations. It is now considered to be the UK's de-facto standard for RAD.</a:t>
            </a:r>
          </a:p>
          <a:p>
            <a:pPr>
              <a:buFont typeface="Wingdings" pitchFamily="2" charset="2"/>
              <a:buChar char="q"/>
            </a:pPr>
            <a:endParaRPr lang="en-GB" altLang="en-US" sz="2000" dirty="0">
              <a:latin typeface="+mj-lt"/>
            </a:endParaRPr>
          </a:p>
          <a:p>
            <a:pPr fontAlgn="t">
              <a:lnSpc>
                <a:spcPct val="90000"/>
              </a:lnSpc>
              <a:buFont typeface="Wingdings" pitchFamily="2" charset="2"/>
              <a:buChar char="q"/>
              <a:defRPr/>
            </a:pPr>
            <a:r>
              <a:rPr lang="en-GB" sz="2000" dirty="0">
                <a:solidFill>
                  <a:srgbClr val="000000"/>
                </a:solidFill>
                <a:cs typeface="Arial" pitchFamily="34" charset="0"/>
              </a:rPr>
              <a:t>The key to DSDM is to deliver </a:t>
            </a:r>
            <a:r>
              <a:rPr lang="en-GB" sz="2000" b="1" dirty="0">
                <a:solidFill>
                  <a:srgbClr val="000000"/>
                </a:solidFill>
                <a:cs typeface="Arial" pitchFamily="34" charset="0"/>
              </a:rPr>
              <a:t>what</a:t>
            </a:r>
            <a:r>
              <a:rPr lang="en-GB" sz="2000" dirty="0">
                <a:solidFill>
                  <a:srgbClr val="000000"/>
                </a:solidFill>
                <a:cs typeface="Arial" pitchFamily="34" charset="0"/>
              </a:rPr>
              <a:t> business needs </a:t>
            </a:r>
            <a:r>
              <a:rPr lang="en-GB" sz="2000" b="1" dirty="0">
                <a:solidFill>
                  <a:srgbClr val="000000"/>
                </a:solidFill>
                <a:cs typeface="Arial" pitchFamily="34" charset="0"/>
              </a:rPr>
              <a:t>when</a:t>
            </a:r>
            <a:r>
              <a:rPr lang="en-GB" sz="2000" dirty="0">
                <a:solidFill>
                  <a:srgbClr val="000000"/>
                </a:solidFill>
                <a:cs typeface="Arial" pitchFamily="34" charset="0"/>
              </a:rPr>
              <a:t> it needs </a:t>
            </a:r>
            <a:br>
              <a:rPr lang="en-GB" sz="2000" dirty="0">
                <a:solidFill>
                  <a:srgbClr val="000000"/>
                </a:solidFill>
                <a:cs typeface="Arial" pitchFamily="34" charset="0"/>
              </a:rPr>
            </a:br>
            <a:endParaRPr lang="en-GB" sz="2000" dirty="0">
              <a:solidFill>
                <a:srgbClr val="000000"/>
              </a:solidFill>
              <a:cs typeface="Arial" pitchFamily="34" charset="0"/>
            </a:endParaRPr>
          </a:p>
          <a:p>
            <a:pPr lvl="1" fontAlgn="t">
              <a:lnSpc>
                <a:spcPct val="90000"/>
              </a:lnSpc>
              <a:buFont typeface="Wingdings" pitchFamily="2" charset="2"/>
              <a:buChar char="§"/>
              <a:defRPr/>
            </a:pPr>
            <a:r>
              <a:rPr lang="en-GB" sz="2000" dirty="0">
                <a:solidFill>
                  <a:srgbClr val="C00000"/>
                </a:solidFill>
                <a:cs typeface="Arial" pitchFamily="34" charset="0"/>
              </a:rPr>
              <a:t>Achieved by using the various techniques in the framework and flexing requirements</a:t>
            </a:r>
          </a:p>
          <a:p>
            <a:pPr lvl="1" fontAlgn="t">
              <a:lnSpc>
                <a:spcPct val="90000"/>
              </a:lnSpc>
              <a:buFont typeface="Wingdings" pitchFamily="2" charset="2"/>
              <a:buChar char="§"/>
              <a:defRPr/>
            </a:pPr>
            <a:r>
              <a:rPr lang="en-GB" sz="2000" dirty="0">
                <a:solidFill>
                  <a:srgbClr val="C00000"/>
                </a:solidFill>
                <a:cs typeface="Arial" pitchFamily="34" charset="0"/>
              </a:rPr>
              <a:t>The aim is always to address the current and imminent needs of the business</a:t>
            </a:r>
            <a:br>
              <a:rPr lang="en-GB" sz="2000" dirty="0">
                <a:solidFill>
                  <a:srgbClr val="C00000"/>
                </a:solidFill>
                <a:cs typeface="Arial" pitchFamily="34" charset="0"/>
              </a:rPr>
            </a:br>
            <a:r>
              <a:rPr lang="en-GB" sz="2000" dirty="0">
                <a:solidFill>
                  <a:srgbClr val="C00000"/>
                </a:solidFill>
                <a:cs typeface="Arial" pitchFamily="34" charset="0"/>
              </a:rPr>
              <a:t> rather than to attack all the perceived possibilities</a:t>
            </a:r>
            <a:endParaRPr lang="en-GB" altLang="en-US" sz="2000" dirty="0">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Traditional method vs. </a:t>
            </a:r>
            <a:r>
              <a:rPr lang="en-GB" dirty="0" err="1"/>
              <a:t>Dsdm</a:t>
            </a:r>
            <a:endParaRPr lang="en-GB" dirty="0"/>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Rectangle 1028"/>
          <p:cNvSpPr>
            <a:spLocks noChangeArrowheads="1"/>
          </p:cNvSpPr>
          <p:nvPr/>
        </p:nvSpPr>
        <p:spPr bwMode="auto">
          <a:xfrm>
            <a:off x="2103347" y="2261326"/>
            <a:ext cx="698500" cy="2452688"/>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8" name="Line 1029"/>
          <p:cNvSpPr>
            <a:spLocks noChangeShapeType="1"/>
          </p:cNvSpPr>
          <p:nvPr/>
        </p:nvSpPr>
        <p:spPr bwMode="auto">
          <a:xfrm>
            <a:off x="1912847"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9" name="Line 1030"/>
          <p:cNvSpPr>
            <a:spLocks noChangeShapeType="1"/>
          </p:cNvSpPr>
          <p:nvPr/>
        </p:nvSpPr>
        <p:spPr bwMode="auto">
          <a:xfrm>
            <a:off x="1912847" y="4714014"/>
            <a:ext cx="2349500" cy="0"/>
          </a:xfrm>
          <a:prstGeom prst="line">
            <a:avLst/>
          </a:prstGeom>
          <a:noFill/>
          <a:ln w="12700">
            <a:solidFill>
              <a:schemeClr val="tx1"/>
            </a:solidFill>
            <a:round/>
            <a:headEnd/>
            <a:tailEnd/>
          </a:ln>
          <a:effectLst/>
        </p:spPr>
        <p:txBody>
          <a:bodyPr wrap="none" anchor="ctr"/>
          <a:lstStyle/>
          <a:p>
            <a:endParaRPr lang="en-US"/>
          </a:p>
        </p:txBody>
      </p:sp>
      <p:sp>
        <p:nvSpPr>
          <p:cNvPr id="10" name="Text Box 1031"/>
          <p:cNvSpPr txBox="1">
            <a:spLocks noChangeArrowheads="1"/>
          </p:cNvSpPr>
          <p:nvPr/>
        </p:nvSpPr>
        <p:spPr bwMode="auto">
          <a:xfrm>
            <a:off x="1558834" y="4810851"/>
            <a:ext cx="25781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Average time to delivery</a:t>
            </a:r>
          </a:p>
          <a:p>
            <a:pPr algn="ctr" fontAlgn="auto">
              <a:spcBef>
                <a:spcPts val="0"/>
              </a:spcBef>
              <a:spcAft>
                <a:spcPts val="0"/>
              </a:spcAft>
              <a:defRPr/>
            </a:pPr>
            <a:r>
              <a:rPr lang="en-GB" b="1" dirty="0">
                <a:latin typeface="+mj-lt"/>
                <a:cs typeface="+mn-cs"/>
              </a:rPr>
              <a:t>(in months)</a:t>
            </a:r>
          </a:p>
        </p:txBody>
      </p:sp>
      <p:sp>
        <p:nvSpPr>
          <p:cNvPr id="11" name="Text Box 1032"/>
          <p:cNvSpPr txBox="1">
            <a:spLocks noChangeArrowheads="1"/>
          </p:cNvSpPr>
          <p:nvPr/>
        </p:nvSpPr>
        <p:spPr bwMode="auto">
          <a:xfrm>
            <a:off x="3119347" y="3780564"/>
            <a:ext cx="488950" cy="366712"/>
          </a:xfrm>
          <a:prstGeom prst="rect">
            <a:avLst/>
          </a:prstGeom>
          <a:noFill/>
          <a:ln w="12700">
            <a:noFill/>
            <a:miter lim="800000"/>
            <a:headEnd/>
            <a:tailEnd/>
          </a:ln>
          <a:effectLst/>
        </p:spPr>
        <p:txBody>
          <a:bodyPr wrap="none">
            <a:spAutoFit/>
          </a:bodyPr>
          <a:lstStyle/>
          <a:p>
            <a:r>
              <a:rPr lang="en-GB" altLang="en-US" b="1" dirty="0">
                <a:latin typeface="Logica" charset="0"/>
              </a:rPr>
              <a:t>4-6</a:t>
            </a:r>
          </a:p>
        </p:txBody>
      </p:sp>
      <p:sp>
        <p:nvSpPr>
          <p:cNvPr id="12" name="Rectangle 1034"/>
          <p:cNvSpPr>
            <a:spLocks noChangeArrowheads="1"/>
          </p:cNvSpPr>
          <p:nvPr/>
        </p:nvSpPr>
        <p:spPr bwMode="auto">
          <a:xfrm>
            <a:off x="2992347" y="4271101"/>
            <a:ext cx="698500" cy="442913"/>
          </a:xfrm>
          <a:prstGeom prst="rect">
            <a:avLst/>
          </a:prstGeom>
          <a:solidFill>
            <a:srgbClr val="FC0128"/>
          </a:solidFill>
          <a:ln w="12700">
            <a:solidFill>
              <a:srgbClr val="FF0000"/>
            </a:solidFill>
            <a:miter lim="800000"/>
            <a:headEnd/>
            <a:tailEnd/>
          </a:ln>
          <a:effectLst/>
        </p:spPr>
        <p:txBody>
          <a:bodyPr wrap="none" anchor="ctr"/>
          <a:lstStyle/>
          <a:p>
            <a:pPr eaLnBrk="1" hangingPunct="1"/>
            <a:endParaRPr lang="en-US" altLang="en-US"/>
          </a:p>
        </p:txBody>
      </p:sp>
      <p:sp>
        <p:nvSpPr>
          <p:cNvPr id="13" name="Rectangle 1035"/>
          <p:cNvSpPr>
            <a:spLocks noChangeArrowheads="1"/>
          </p:cNvSpPr>
          <p:nvPr/>
        </p:nvSpPr>
        <p:spPr bwMode="auto">
          <a:xfrm>
            <a:off x="4959259" y="2188301"/>
            <a:ext cx="698500" cy="2525713"/>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14" name="Line 1036"/>
          <p:cNvSpPr>
            <a:spLocks noChangeShapeType="1"/>
          </p:cNvSpPr>
          <p:nvPr/>
        </p:nvSpPr>
        <p:spPr bwMode="auto">
          <a:xfrm>
            <a:off x="4768759"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15" name="Line 1037"/>
          <p:cNvSpPr>
            <a:spLocks noChangeShapeType="1"/>
          </p:cNvSpPr>
          <p:nvPr/>
        </p:nvSpPr>
        <p:spPr bwMode="auto">
          <a:xfrm>
            <a:off x="4768759" y="4714014"/>
            <a:ext cx="2349500" cy="0"/>
          </a:xfrm>
          <a:prstGeom prst="line">
            <a:avLst/>
          </a:prstGeom>
          <a:noFill/>
          <a:ln w="12700">
            <a:solidFill>
              <a:schemeClr val="tx1"/>
            </a:solidFill>
            <a:round/>
            <a:headEnd/>
            <a:tailEnd/>
          </a:ln>
          <a:effectLst/>
        </p:spPr>
        <p:txBody>
          <a:bodyPr wrap="none" anchor="ctr"/>
          <a:lstStyle/>
          <a:p>
            <a:endParaRPr lang="en-US"/>
          </a:p>
        </p:txBody>
      </p:sp>
      <p:sp>
        <p:nvSpPr>
          <p:cNvPr id="16" name="Text Box 1038"/>
          <p:cNvSpPr txBox="1">
            <a:spLocks noChangeArrowheads="1"/>
          </p:cNvSpPr>
          <p:nvPr/>
        </p:nvSpPr>
        <p:spPr bwMode="auto">
          <a:xfrm>
            <a:off x="4586379" y="4823914"/>
            <a:ext cx="27051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Average project team size</a:t>
            </a:r>
          </a:p>
        </p:txBody>
      </p:sp>
      <p:sp>
        <p:nvSpPr>
          <p:cNvPr id="17" name="Text Box 1039"/>
          <p:cNvSpPr txBox="1">
            <a:spLocks noChangeArrowheads="1"/>
          </p:cNvSpPr>
          <p:nvPr/>
        </p:nvSpPr>
        <p:spPr bwMode="auto">
          <a:xfrm>
            <a:off x="6080897" y="3089503"/>
            <a:ext cx="298450" cy="366712"/>
          </a:xfrm>
          <a:prstGeom prst="rect">
            <a:avLst/>
          </a:prstGeom>
          <a:noFill/>
          <a:ln w="12700">
            <a:noFill/>
            <a:miter lim="800000"/>
            <a:headEnd/>
            <a:tailEnd/>
          </a:ln>
          <a:effectLst/>
        </p:spPr>
        <p:txBody>
          <a:bodyPr wrap="none">
            <a:spAutoFit/>
          </a:bodyPr>
          <a:lstStyle/>
          <a:p>
            <a:r>
              <a:rPr lang="en-GB" altLang="en-US" b="1">
                <a:latin typeface="Logica" charset="0"/>
              </a:rPr>
              <a:t>5</a:t>
            </a:r>
          </a:p>
        </p:txBody>
      </p:sp>
      <p:sp>
        <p:nvSpPr>
          <p:cNvPr id="18" name="Text Box 1040"/>
          <p:cNvSpPr txBox="1">
            <a:spLocks noChangeArrowheads="1"/>
          </p:cNvSpPr>
          <p:nvPr/>
        </p:nvSpPr>
        <p:spPr bwMode="auto">
          <a:xfrm>
            <a:off x="5148172" y="1759676"/>
            <a:ext cx="412750" cy="366713"/>
          </a:xfrm>
          <a:prstGeom prst="rect">
            <a:avLst/>
          </a:prstGeom>
          <a:noFill/>
          <a:ln w="12700">
            <a:noFill/>
            <a:miter lim="800000"/>
            <a:headEnd/>
            <a:tailEnd/>
          </a:ln>
          <a:effectLst/>
        </p:spPr>
        <p:txBody>
          <a:bodyPr wrap="none">
            <a:spAutoFit/>
          </a:bodyPr>
          <a:lstStyle/>
          <a:p>
            <a:r>
              <a:rPr lang="en-GB" altLang="en-US" b="1" dirty="0">
                <a:latin typeface="Logica" charset="0"/>
              </a:rPr>
              <a:t>11</a:t>
            </a:r>
          </a:p>
        </p:txBody>
      </p:sp>
      <p:sp>
        <p:nvSpPr>
          <p:cNvPr id="19" name="Rectangle 1041"/>
          <p:cNvSpPr>
            <a:spLocks noChangeArrowheads="1"/>
          </p:cNvSpPr>
          <p:nvPr/>
        </p:nvSpPr>
        <p:spPr bwMode="auto">
          <a:xfrm>
            <a:off x="5848259" y="3553551"/>
            <a:ext cx="698500" cy="1160463"/>
          </a:xfrm>
          <a:prstGeom prst="rect">
            <a:avLst/>
          </a:prstGeom>
          <a:solidFill>
            <a:srgbClr val="FC0128"/>
          </a:solidFill>
          <a:ln w="12700">
            <a:solidFill>
              <a:srgbClr val="FF0000"/>
            </a:solidFill>
            <a:miter lim="800000"/>
            <a:headEnd/>
            <a:tailEnd/>
          </a:ln>
          <a:effectLst/>
        </p:spPr>
        <p:txBody>
          <a:bodyPr wrap="none" anchor="ctr"/>
          <a:lstStyle/>
          <a:p>
            <a:pPr eaLnBrk="1" hangingPunct="1"/>
            <a:endParaRPr lang="en-US" altLang="en-US"/>
          </a:p>
        </p:txBody>
      </p:sp>
      <p:sp>
        <p:nvSpPr>
          <p:cNvPr id="20" name="Rectangle 1042"/>
          <p:cNvSpPr>
            <a:spLocks noChangeArrowheads="1"/>
          </p:cNvSpPr>
          <p:nvPr/>
        </p:nvSpPr>
        <p:spPr bwMode="auto">
          <a:xfrm>
            <a:off x="7626259" y="2693126"/>
            <a:ext cx="696913" cy="2020888"/>
          </a:xfrm>
          <a:prstGeom prst="rect">
            <a:avLst/>
          </a:prstGeom>
          <a:solidFill>
            <a:srgbClr val="0004F9"/>
          </a:solidFill>
          <a:ln w="12700">
            <a:solidFill>
              <a:srgbClr val="0000FF"/>
            </a:solidFill>
            <a:miter lim="800000"/>
            <a:headEnd/>
            <a:tailEnd/>
          </a:ln>
          <a:effectLst/>
        </p:spPr>
        <p:txBody>
          <a:bodyPr wrap="none" anchor="ctr"/>
          <a:lstStyle/>
          <a:p>
            <a:pPr eaLnBrk="1" hangingPunct="1"/>
            <a:endParaRPr lang="en-US" altLang="en-US"/>
          </a:p>
        </p:txBody>
      </p:sp>
      <p:sp>
        <p:nvSpPr>
          <p:cNvPr id="21" name="Line 1043"/>
          <p:cNvSpPr>
            <a:spLocks noChangeShapeType="1"/>
          </p:cNvSpPr>
          <p:nvPr/>
        </p:nvSpPr>
        <p:spPr bwMode="auto">
          <a:xfrm>
            <a:off x="7435759" y="2045426"/>
            <a:ext cx="0" cy="2668588"/>
          </a:xfrm>
          <a:prstGeom prst="line">
            <a:avLst/>
          </a:prstGeom>
          <a:noFill/>
          <a:ln w="12700">
            <a:solidFill>
              <a:schemeClr val="tx1"/>
            </a:solidFill>
            <a:round/>
            <a:headEnd/>
            <a:tailEnd/>
          </a:ln>
          <a:effectLst/>
        </p:spPr>
        <p:txBody>
          <a:bodyPr wrap="none" anchor="ctr"/>
          <a:lstStyle/>
          <a:p>
            <a:endParaRPr lang="en-US"/>
          </a:p>
        </p:txBody>
      </p:sp>
      <p:sp>
        <p:nvSpPr>
          <p:cNvPr id="22" name="Text Box 1046"/>
          <p:cNvSpPr txBox="1">
            <a:spLocks noChangeArrowheads="1"/>
          </p:cNvSpPr>
          <p:nvPr/>
        </p:nvSpPr>
        <p:spPr bwMode="auto">
          <a:xfrm>
            <a:off x="7663633" y="2249079"/>
            <a:ext cx="641350" cy="366713"/>
          </a:xfrm>
          <a:prstGeom prst="rect">
            <a:avLst/>
          </a:prstGeom>
          <a:noFill/>
          <a:ln w="12700">
            <a:noFill/>
            <a:miter lim="800000"/>
            <a:headEnd/>
            <a:tailEnd/>
          </a:ln>
          <a:effectLst/>
        </p:spPr>
        <p:txBody>
          <a:bodyPr wrap="none">
            <a:spAutoFit/>
          </a:bodyPr>
          <a:lstStyle/>
          <a:p>
            <a:r>
              <a:rPr lang="en-GB" altLang="en-US" b="1" dirty="0">
                <a:latin typeface="Logica" charset="0"/>
              </a:rPr>
              <a:t>77%</a:t>
            </a:r>
          </a:p>
        </p:txBody>
      </p:sp>
      <p:sp>
        <p:nvSpPr>
          <p:cNvPr id="23" name="Text Box 1047"/>
          <p:cNvSpPr txBox="1">
            <a:spLocks noChangeArrowheads="1"/>
          </p:cNvSpPr>
          <p:nvPr/>
        </p:nvSpPr>
        <p:spPr bwMode="auto">
          <a:xfrm>
            <a:off x="8577172" y="1934029"/>
            <a:ext cx="641350" cy="366713"/>
          </a:xfrm>
          <a:prstGeom prst="rect">
            <a:avLst/>
          </a:prstGeom>
          <a:noFill/>
          <a:ln w="12700">
            <a:noFill/>
            <a:miter lim="800000"/>
            <a:headEnd/>
            <a:tailEnd/>
          </a:ln>
          <a:effectLst/>
        </p:spPr>
        <p:txBody>
          <a:bodyPr wrap="none">
            <a:spAutoFit/>
          </a:bodyPr>
          <a:lstStyle/>
          <a:p>
            <a:r>
              <a:rPr lang="en-GB" altLang="en-US" b="1" dirty="0">
                <a:latin typeface="Logica" charset="0"/>
              </a:rPr>
              <a:t>87%</a:t>
            </a:r>
          </a:p>
        </p:txBody>
      </p:sp>
      <p:sp>
        <p:nvSpPr>
          <p:cNvPr id="24" name="Rectangle 1048"/>
          <p:cNvSpPr>
            <a:spLocks noChangeArrowheads="1"/>
          </p:cNvSpPr>
          <p:nvPr/>
        </p:nvSpPr>
        <p:spPr bwMode="auto">
          <a:xfrm>
            <a:off x="8513672" y="2404201"/>
            <a:ext cx="698500" cy="2309813"/>
          </a:xfrm>
          <a:prstGeom prst="rect">
            <a:avLst/>
          </a:prstGeom>
          <a:solidFill>
            <a:srgbClr val="FF0000"/>
          </a:solidFill>
          <a:ln w="12700">
            <a:solidFill>
              <a:srgbClr val="FF0000"/>
            </a:solidFill>
            <a:miter lim="800000"/>
            <a:headEnd/>
            <a:tailEnd/>
          </a:ln>
          <a:effectLst/>
        </p:spPr>
        <p:txBody>
          <a:bodyPr wrap="none" anchor="ctr"/>
          <a:lstStyle/>
          <a:p>
            <a:pPr eaLnBrk="1" hangingPunct="1"/>
            <a:endParaRPr lang="en-US" altLang="en-US"/>
          </a:p>
        </p:txBody>
      </p:sp>
      <p:sp>
        <p:nvSpPr>
          <p:cNvPr id="25" name="Text Box 1049"/>
          <p:cNvSpPr txBox="1">
            <a:spLocks noChangeArrowheads="1"/>
          </p:cNvSpPr>
          <p:nvPr/>
        </p:nvSpPr>
        <p:spPr bwMode="auto">
          <a:xfrm>
            <a:off x="1757272" y="5993539"/>
            <a:ext cx="184150" cy="366712"/>
          </a:xfrm>
          <a:prstGeom prst="rect">
            <a:avLst/>
          </a:prstGeom>
          <a:noFill/>
          <a:ln w="12700">
            <a:noFill/>
            <a:miter lim="800000"/>
            <a:headEnd/>
            <a:tailEnd/>
          </a:ln>
          <a:effectLst/>
        </p:spPr>
        <p:txBody>
          <a:bodyPr>
            <a:spAutoFit/>
          </a:bodyPr>
          <a:lstStyle/>
          <a:p>
            <a:pPr>
              <a:spcBef>
                <a:spcPct val="50000"/>
              </a:spcBef>
            </a:pPr>
            <a:endParaRPr lang="en-US" altLang="en-US" b="1">
              <a:latin typeface="Logica" charset="0"/>
            </a:endParaRPr>
          </a:p>
        </p:txBody>
      </p:sp>
      <p:sp>
        <p:nvSpPr>
          <p:cNvPr id="26" name="Rectangle 1050"/>
          <p:cNvSpPr>
            <a:spLocks noChangeArrowheads="1"/>
          </p:cNvSpPr>
          <p:nvPr/>
        </p:nvSpPr>
        <p:spPr bwMode="auto">
          <a:xfrm>
            <a:off x="1849347" y="6064976"/>
            <a:ext cx="190500" cy="142875"/>
          </a:xfrm>
          <a:prstGeom prst="rect">
            <a:avLst/>
          </a:prstGeom>
          <a:solidFill>
            <a:srgbClr val="0004F9"/>
          </a:solidFill>
          <a:ln w="12700">
            <a:solidFill>
              <a:schemeClr val="tx1"/>
            </a:solidFill>
            <a:miter lim="800000"/>
            <a:headEnd/>
            <a:tailEnd/>
          </a:ln>
          <a:effectLst/>
        </p:spPr>
        <p:txBody>
          <a:bodyPr wrap="none" anchor="ctr"/>
          <a:lstStyle/>
          <a:p>
            <a:pPr eaLnBrk="1" hangingPunct="1"/>
            <a:endParaRPr lang="en-US" altLang="en-US"/>
          </a:p>
        </p:txBody>
      </p:sp>
      <p:sp>
        <p:nvSpPr>
          <p:cNvPr id="27" name="Rectangle 1051"/>
          <p:cNvSpPr>
            <a:spLocks noChangeArrowheads="1"/>
          </p:cNvSpPr>
          <p:nvPr/>
        </p:nvSpPr>
        <p:spPr bwMode="auto">
          <a:xfrm>
            <a:off x="1849347" y="6423751"/>
            <a:ext cx="190500" cy="144463"/>
          </a:xfrm>
          <a:prstGeom prst="rect">
            <a:avLst/>
          </a:prstGeom>
          <a:solidFill>
            <a:srgbClr val="FC0128"/>
          </a:solidFill>
          <a:ln w="12700">
            <a:solidFill>
              <a:schemeClr val="tx1"/>
            </a:solidFill>
            <a:miter lim="800000"/>
            <a:headEnd/>
            <a:tailEnd/>
          </a:ln>
          <a:effectLst/>
        </p:spPr>
        <p:txBody>
          <a:bodyPr wrap="none" anchor="ctr"/>
          <a:lstStyle/>
          <a:p>
            <a:pPr eaLnBrk="1" hangingPunct="1"/>
            <a:endParaRPr lang="en-US" altLang="en-US"/>
          </a:p>
        </p:txBody>
      </p:sp>
      <p:sp>
        <p:nvSpPr>
          <p:cNvPr id="28" name="Text Box 1052"/>
          <p:cNvSpPr txBox="1">
            <a:spLocks noChangeArrowheads="1"/>
          </p:cNvSpPr>
          <p:nvPr/>
        </p:nvSpPr>
        <p:spPr bwMode="auto">
          <a:xfrm>
            <a:off x="2230347" y="5993539"/>
            <a:ext cx="342741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GB" sz="1400" b="1">
                <a:latin typeface="+mj-lt"/>
                <a:cs typeface="+mn-cs"/>
              </a:rPr>
              <a:t>Using traditional approaches</a:t>
            </a:r>
          </a:p>
        </p:txBody>
      </p:sp>
      <p:sp>
        <p:nvSpPr>
          <p:cNvPr id="29" name="Text Box 1053"/>
          <p:cNvSpPr txBox="1">
            <a:spLocks noChangeArrowheads="1"/>
          </p:cNvSpPr>
          <p:nvPr/>
        </p:nvSpPr>
        <p:spPr bwMode="auto">
          <a:xfrm>
            <a:off x="2230347" y="6352314"/>
            <a:ext cx="4506912"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GB" sz="1400" b="1">
                <a:latin typeface="+mj-lt"/>
                <a:cs typeface="+mn-cs"/>
              </a:rPr>
              <a:t>Using DSDM</a:t>
            </a:r>
          </a:p>
        </p:txBody>
      </p:sp>
      <p:sp>
        <p:nvSpPr>
          <p:cNvPr id="30" name="Text Box 1054"/>
          <p:cNvSpPr txBox="1">
            <a:spLocks noChangeArrowheads="1"/>
          </p:cNvSpPr>
          <p:nvPr/>
        </p:nvSpPr>
        <p:spPr bwMode="auto">
          <a:xfrm>
            <a:off x="4835434" y="6350726"/>
            <a:ext cx="4465638" cy="307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auto">
              <a:spcBef>
                <a:spcPct val="50000"/>
              </a:spcBef>
              <a:spcAft>
                <a:spcPts val="0"/>
              </a:spcAft>
              <a:defRPr/>
            </a:pPr>
            <a:r>
              <a:rPr lang="en-GB" sz="1200" b="1" dirty="0">
                <a:latin typeface="+mj-lt"/>
                <a:cs typeface="+mn-cs"/>
              </a:rPr>
              <a:t>Source: British Airways IM Department, Newcastle</a:t>
            </a:r>
            <a:r>
              <a:rPr lang="en-GB" sz="1400" b="1" dirty="0">
                <a:latin typeface="+mj-lt"/>
                <a:cs typeface="+mn-cs"/>
              </a:rPr>
              <a:t> </a:t>
            </a:r>
          </a:p>
        </p:txBody>
      </p:sp>
      <p:sp>
        <p:nvSpPr>
          <p:cNvPr id="31" name="Text Box 1045"/>
          <p:cNvSpPr txBox="1">
            <a:spLocks noChangeArrowheads="1"/>
          </p:cNvSpPr>
          <p:nvPr/>
        </p:nvSpPr>
        <p:spPr bwMode="auto">
          <a:xfrm>
            <a:off x="7469051" y="4771662"/>
            <a:ext cx="25654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GB" b="1" dirty="0">
                <a:latin typeface="+mj-lt"/>
                <a:cs typeface="+mn-cs"/>
              </a:rPr>
              <a:t>% of completed projects</a:t>
            </a:r>
          </a:p>
          <a:p>
            <a:pPr algn="ctr" fontAlgn="auto">
              <a:spcBef>
                <a:spcPts val="0"/>
              </a:spcBef>
              <a:spcAft>
                <a:spcPts val="0"/>
              </a:spcAft>
              <a:defRPr/>
            </a:pPr>
            <a:r>
              <a:rPr lang="en-GB" b="1" dirty="0">
                <a:latin typeface="+mj-lt"/>
                <a:cs typeface="+mn-cs"/>
              </a:rPr>
              <a:t>rated good to excellent</a:t>
            </a:r>
          </a:p>
        </p:txBody>
      </p:sp>
      <p:sp>
        <p:nvSpPr>
          <p:cNvPr id="32" name="Text Box 1033"/>
          <p:cNvSpPr txBox="1">
            <a:spLocks noChangeArrowheads="1"/>
          </p:cNvSpPr>
          <p:nvPr/>
        </p:nvSpPr>
        <p:spPr bwMode="auto">
          <a:xfrm>
            <a:off x="2075407" y="1869531"/>
            <a:ext cx="717550" cy="366713"/>
          </a:xfrm>
          <a:prstGeom prst="rect">
            <a:avLst/>
          </a:prstGeom>
          <a:noFill/>
          <a:ln w="12700">
            <a:noFill/>
            <a:miter lim="800000"/>
            <a:headEnd/>
            <a:tailEnd/>
          </a:ln>
          <a:effectLst/>
        </p:spPr>
        <p:txBody>
          <a:bodyPr wrap="none">
            <a:spAutoFit/>
          </a:bodyPr>
          <a:lstStyle/>
          <a:p>
            <a:r>
              <a:rPr lang="en-GB" altLang="en-US" b="1" dirty="0">
                <a:latin typeface="Logica" charset="0"/>
              </a:rPr>
              <a:t>18-24</a:t>
            </a:r>
          </a:p>
        </p:txBody>
      </p:sp>
      <p:sp>
        <p:nvSpPr>
          <p:cNvPr id="33"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07317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 view</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3" name="Picture 2"/>
          <p:cNvPicPr>
            <a:picLocks noChangeAspect="1"/>
          </p:cNvPicPr>
          <p:nvPr/>
        </p:nvPicPr>
        <p:blipFill>
          <a:blip r:embed="rId2"/>
          <a:stretch>
            <a:fillRect/>
          </a:stretch>
        </p:blipFill>
        <p:spPr>
          <a:xfrm>
            <a:off x="1113182" y="1974574"/>
            <a:ext cx="9872870" cy="4598504"/>
          </a:xfrm>
          <a:prstGeom prst="rect">
            <a:avLst/>
          </a:prstGeom>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741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nvGraphicFramePr>
        <p:xfrm>
          <a:off x="470263" y="1998618"/>
          <a:ext cx="11247119" cy="4410990"/>
        </p:xfrm>
        <a:graphic>
          <a:graphicData uri="http://schemas.openxmlformats.org/drawingml/2006/table">
            <a:tbl>
              <a:tblPr/>
              <a:tblGrid>
                <a:gridCol w="1154322">
                  <a:extLst>
                    <a:ext uri="{9D8B030D-6E8A-4147-A177-3AD203B41FA5}">
                      <a16:colId xmlns:a16="http://schemas.microsoft.com/office/drawing/2014/main" val="20000"/>
                    </a:ext>
                  </a:extLst>
                </a:gridCol>
                <a:gridCol w="1445186">
                  <a:extLst>
                    <a:ext uri="{9D8B030D-6E8A-4147-A177-3AD203B41FA5}">
                      <a16:colId xmlns:a16="http://schemas.microsoft.com/office/drawing/2014/main" val="20001"/>
                    </a:ext>
                  </a:extLst>
                </a:gridCol>
                <a:gridCol w="8647611">
                  <a:extLst>
                    <a:ext uri="{9D8B030D-6E8A-4147-A177-3AD203B41FA5}">
                      <a16:colId xmlns:a16="http://schemas.microsoft.com/office/drawing/2014/main" val="20002"/>
                    </a:ext>
                  </a:extLst>
                </a:gridCol>
              </a:tblGrid>
              <a:tr h="363898">
                <a:tc>
                  <a:txBody>
                    <a:bodyPr/>
                    <a:lstStyle/>
                    <a:p>
                      <a:r>
                        <a:rPr lang="en-US" sz="2000" b="1" dirty="0">
                          <a:solidFill>
                            <a:schemeClr val="bg1">
                              <a:lumMod val="95000"/>
                            </a:schemeClr>
                          </a:solidFill>
                          <a:effectLst/>
                        </a:rPr>
                        <a:t>Activity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775303">
                <a:tc rowSpan="2">
                  <a:txBody>
                    <a:bodyPr/>
                    <a:lstStyle/>
                    <a:p>
                      <a:r>
                        <a:rPr lang="en-US" sz="2000" b="1" dirty="0">
                          <a:effectLst/>
                        </a:rPr>
                        <a:t>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effectLst/>
                        </a:rPr>
                        <a:t>Feasibility 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effectLst/>
                        </a:rPr>
                        <a:t>Stage where the suitability of </a:t>
                      </a:r>
                      <a:r>
                        <a:rPr lang="en-US" sz="2000" dirty="0" err="1">
                          <a:solidFill>
                            <a:srgbClr val="FF0000"/>
                          </a:solidFill>
                          <a:effectLst/>
                        </a:rPr>
                        <a:t>DSDM</a:t>
                      </a:r>
                      <a:r>
                        <a:rPr lang="en-US" sz="2000" dirty="0">
                          <a:solidFill>
                            <a:srgbClr val="FF0000"/>
                          </a:solidFill>
                          <a:effectLst/>
                        </a:rPr>
                        <a:t> is assessed</a:t>
                      </a:r>
                      <a:r>
                        <a:rPr lang="en-US" sz="2000" dirty="0">
                          <a:effectLst/>
                        </a:rPr>
                        <a:t>. Judging by the type of project, organizational and people issues, the decision is made, whether to use </a:t>
                      </a:r>
                      <a:r>
                        <a:rPr lang="en-US" sz="2000" dirty="0" err="1">
                          <a:effectLst/>
                        </a:rPr>
                        <a:t>DSDM</a:t>
                      </a:r>
                      <a:r>
                        <a:rPr lang="en-US" sz="2000" dirty="0">
                          <a:effectLst/>
                        </a:rPr>
                        <a:t> or not. Therefore it will generate a FEASIBILITY REPORT, a FEASIBILITY PROTOTYPE, and a GLOBAL OUTLINE PLAN which includes a DEVELOPMENT PLAN and a RISK LOG.</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71789">
                <a:tc vMerge="1">
                  <a:txBody>
                    <a:bodyPr/>
                    <a:lstStyle/>
                    <a:p>
                      <a:endParaRPr lang="en-US" sz="2000" dirty="0">
                        <a:effectLst/>
                      </a:endParaRPr>
                    </a:p>
                  </a:txBody>
                  <a:tcPr marL="23082" marR="23082" marT="23082" marB="23082"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2000" b="1" dirty="0">
                          <a:effectLst/>
                        </a:rPr>
                        <a:t>Business Study</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rgbClr val="FF0000"/>
                          </a:solidFill>
                          <a:effectLst/>
                        </a:rPr>
                        <a:t>Stage where the essential characteristics of business and technology are analyzed</a:t>
                      </a:r>
                      <a:r>
                        <a:rPr lang="en-US" sz="2000" dirty="0">
                          <a:effectLst/>
                        </a:rPr>
                        <a:t>. Approach to organize workshops, where a sufficient number of the customer’s experts are gathered to be able to consider all relevant facts of the system, and to be able to agree on development priorities. In this stage, a PRIORITIZED REQUIREMENTS LIST, a BUSINESS AREA DEFINITION, a SYSTEM ARCHITECTURE DEFINITION, and an OUTLINE PROTOTYPING PLAN are developed.</a:t>
                      </a:r>
                    </a:p>
                  </a:txBody>
                  <a:tcPr marL="23082" marR="23082" marT="23083" marB="230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0308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nvGraphicFramePr>
        <p:xfrm>
          <a:off x="444137" y="1998616"/>
          <a:ext cx="11260183" cy="4467432"/>
        </p:xfrm>
        <a:graphic>
          <a:graphicData uri="http://schemas.openxmlformats.org/drawingml/2006/table">
            <a:tbl>
              <a:tblPr/>
              <a:tblGrid>
                <a:gridCol w="1343888">
                  <a:extLst>
                    <a:ext uri="{9D8B030D-6E8A-4147-A177-3AD203B41FA5}">
                      <a16:colId xmlns:a16="http://schemas.microsoft.com/office/drawing/2014/main" val="20000"/>
                    </a:ext>
                  </a:extLst>
                </a:gridCol>
                <a:gridCol w="1974078">
                  <a:extLst>
                    <a:ext uri="{9D8B030D-6E8A-4147-A177-3AD203B41FA5}">
                      <a16:colId xmlns:a16="http://schemas.microsoft.com/office/drawing/2014/main" val="20001"/>
                    </a:ext>
                  </a:extLst>
                </a:gridCol>
                <a:gridCol w="7942217">
                  <a:extLst>
                    <a:ext uri="{9D8B030D-6E8A-4147-A177-3AD203B41FA5}">
                      <a16:colId xmlns:a16="http://schemas.microsoft.com/office/drawing/2014/main" val="20002"/>
                    </a:ext>
                  </a:extLst>
                </a:gridCol>
              </a:tblGrid>
              <a:tr h="258733">
                <a:tc>
                  <a:txBody>
                    <a:bodyPr/>
                    <a:lstStyle/>
                    <a:p>
                      <a:r>
                        <a:rPr lang="en-US" sz="2000" b="1" dirty="0">
                          <a:solidFill>
                            <a:schemeClr val="bg1">
                              <a:lumMod val="95000"/>
                            </a:schemeClr>
                          </a:solidFill>
                          <a:effectLst/>
                        </a:rPr>
                        <a:t>Activity</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506436">
                <a:tc rowSpan="4">
                  <a:txBody>
                    <a:bodyPr/>
                    <a:lstStyle/>
                    <a:p>
                      <a:r>
                        <a:rPr lang="en-US" sz="2000" b="1" dirty="0">
                          <a:effectLst/>
                        </a:rPr>
                        <a:t>Functional Model Iteration</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Determine the functionalities to be implemented in the prototype that results from this iteration. In this sub-stage, a FUNCTIONAL MODEL is developed according to the deliverables result of business study stage.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8018">
                <a:tc vMerge="1">
                  <a:txBody>
                    <a:bodyPr/>
                    <a:lstStyle/>
                    <a:p>
                      <a:endParaRPr lang="en-US" dirty="0"/>
                    </a:p>
                  </a:txBody>
                  <a:tcPr/>
                </a:tc>
                <a:tc>
                  <a:txBody>
                    <a:bodyPr/>
                    <a:lstStyle/>
                    <a:p>
                      <a:r>
                        <a:rPr lang="en-US" sz="2000">
                          <a:effectLst/>
                        </a:rPr>
                        <a:t>Agree schedule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Agree on how and when to develop these functionalities.</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26751">
                <a:tc vMerge="1">
                  <a:txBody>
                    <a:bodyPr/>
                    <a:lstStyle/>
                    <a:p>
                      <a:endParaRPr lang="en-US"/>
                    </a:p>
                  </a:txBody>
                  <a:tcPr/>
                </a:tc>
                <a:tc>
                  <a:txBody>
                    <a:bodyPr/>
                    <a:lstStyle/>
                    <a:p>
                      <a:r>
                        <a:rPr lang="en-US" sz="2000">
                          <a:effectLst/>
                        </a:rPr>
                        <a:t>Create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Develop the FUNCTIONAL PROTOTYPE, according to the agreed schedule and FUNCTIONAL MODEL.</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15259">
                <a:tc vMerge="1">
                  <a:txBody>
                    <a:bodyPr/>
                    <a:lstStyle/>
                    <a:p>
                      <a:endParaRPr lang="en-US"/>
                    </a:p>
                  </a:txBody>
                  <a:tcPr/>
                </a:tc>
                <a:tc>
                  <a:txBody>
                    <a:bodyPr/>
                    <a:lstStyle/>
                    <a:p>
                      <a:r>
                        <a:rPr lang="en-US" sz="2000">
                          <a:effectLst/>
                        </a:rPr>
                        <a:t>Review functional prototype</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Check correctness of the developed prototype. This can be done via testing by end-user and/or reviewing documentation. The deliverable is a FUNCTIONAL PROTOTYPING REVIEW DOCUMENT.</a:t>
                      </a:r>
                    </a:p>
                  </a:txBody>
                  <a:tcPr marL="29776" marR="29776" marT="29778" marB="297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1749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nvGraphicFramePr>
        <p:xfrm>
          <a:off x="444138" y="1988496"/>
          <a:ext cx="11299372" cy="4771714"/>
        </p:xfrm>
        <a:graphic>
          <a:graphicData uri="http://schemas.openxmlformats.org/drawingml/2006/table">
            <a:tbl>
              <a:tblPr/>
              <a:tblGrid>
                <a:gridCol w="1584025">
                  <a:extLst>
                    <a:ext uri="{9D8B030D-6E8A-4147-A177-3AD203B41FA5}">
                      <a16:colId xmlns:a16="http://schemas.microsoft.com/office/drawing/2014/main" val="20000"/>
                    </a:ext>
                  </a:extLst>
                </a:gridCol>
                <a:gridCol w="1689626">
                  <a:extLst>
                    <a:ext uri="{9D8B030D-6E8A-4147-A177-3AD203B41FA5}">
                      <a16:colId xmlns:a16="http://schemas.microsoft.com/office/drawing/2014/main" val="20001"/>
                    </a:ext>
                  </a:extLst>
                </a:gridCol>
                <a:gridCol w="8025721">
                  <a:extLst>
                    <a:ext uri="{9D8B030D-6E8A-4147-A177-3AD203B41FA5}">
                      <a16:colId xmlns:a16="http://schemas.microsoft.com/office/drawing/2014/main" val="20002"/>
                    </a:ext>
                  </a:extLst>
                </a:gridCol>
              </a:tblGrid>
              <a:tr h="279887">
                <a:tc>
                  <a:txBody>
                    <a:bodyPr/>
                    <a:lstStyle/>
                    <a:p>
                      <a:r>
                        <a:rPr lang="en-US" sz="2000" b="1" dirty="0">
                          <a:solidFill>
                            <a:schemeClr val="bg1">
                              <a:lumMod val="95000"/>
                            </a:schemeClr>
                          </a:solidFill>
                          <a:effectLst/>
                        </a:rPr>
                        <a:t>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867504">
                <a:tc rowSpan="4">
                  <a:txBody>
                    <a:bodyPr/>
                    <a:lstStyle/>
                    <a:p>
                      <a:r>
                        <a:rPr lang="en-US" sz="2000" b="1" dirty="0">
                          <a:effectLst/>
                        </a:rPr>
                        <a:t>Design and Build Iteration</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Identify functional and </a:t>
                      </a:r>
                      <a:r>
                        <a:rPr lang="en-US" sz="2000" b="1" dirty="0">
                          <a:effectLst/>
                        </a:rPr>
                        <a:t>non-functiona</a:t>
                      </a:r>
                      <a:r>
                        <a:rPr lang="en-US" sz="2000" dirty="0">
                          <a:effectLst/>
                        </a:rPr>
                        <a:t>l requirements that need to be in the tested system. And based on these identifications, an IMPLEMENTATION STRATEGY is involved. If there is a TEST RECORD from the previous iteration, then it will be also used to determine the IMPLEMENTATION STRATEGY.</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83581">
                <a:tc vMerge="1">
                  <a:txBody>
                    <a:bodyPr/>
                    <a:lstStyle/>
                    <a:p>
                      <a:endParaRPr lang="en-US"/>
                    </a:p>
                  </a:txBody>
                  <a:tcPr/>
                </a:tc>
                <a:tc>
                  <a:txBody>
                    <a:bodyPr/>
                    <a:lstStyle/>
                    <a:p>
                      <a:r>
                        <a:rPr lang="en-US" sz="2000" dirty="0">
                          <a:effectLst/>
                        </a:rPr>
                        <a:t>Agree schedule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Agree on how and when to realize these requirements.</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851081">
                <a:tc vMerge="1">
                  <a:txBody>
                    <a:bodyPr/>
                    <a:lstStyle/>
                    <a:p>
                      <a:endParaRPr lang="en-US"/>
                    </a:p>
                  </a:txBody>
                  <a:tcPr/>
                </a:tc>
                <a:tc>
                  <a:txBody>
                    <a:bodyPr/>
                    <a:lstStyle/>
                    <a:p>
                      <a:r>
                        <a:rPr lang="en-US" sz="2000" dirty="0">
                          <a:effectLst/>
                        </a:rPr>
                        <a:t>Create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Create a system (DESIGN PROTOTYPE) that can safely be handed to end-users for daily use, also for testing purposes.</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18580">
                <a:tc vMerge="1">
                  <a:txBody>
                    <a:bodyPr/>
                    <a:lstStyle/>
                    <a:p>
                      <a:endParaRPr lang="en-US"/>
                    </a:p>
                  </a:txBody>
                  <a:tcPr/>
                </a:tc>
                <a:tc>
                  <a:txBody>
                    <a:bodyPr/>
                    <a:lstStyle/>
                    <a:p>
                      <a:r>
                        <a:rPr lang="en-US" sz="2000">
                          <a:effectLst/>
                        </a:rPr>
                        <a:t>Review design prototype</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Check the correctness of the designed system. Again testing and reviewing are the main techniques used. An USER DOCUMENTATION and a TEST RECORD will be developed.</a:t>
                      </a:r>
                    </a:p>
                  </a:txBody>
                  <a:tcPr marL="27678" marR="27678" marT="27680" marB="27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4076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Dsdm</a:t>
            </a:r>
            <a:r>
              <a:rPr lang="en-GB" dirty="0"/>
              <a:t> process</a:t>
            </a:r>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nvGraphicFramePr>
        <p:xfrm>
          <a:off x="457200" y="1952484"/>
          <a:ext cx="11273246" cy="4770532"/>
        </p:xfrm>
        <a:graphic>
          <a:graphicData uri="http://schemas.openxmlformats.org/drawingml/2006/table">
            <a:tbl>
              <a:tblPr/>
              <a:tblGrid>
                <a:gridCol w="1551364">
                  <a:extLst>
                    <a:ext uri="{9D8B030D-6E8A-4147-A177-3AD203B41FA5}">
                      <a16:colId xmlns:a16="http://schemas.microsoft.com/office/drawing/2014/main" val="20000"/>
                    </a:ext>
                  </a:extLst>
                </a:gridCol>
                <a:gridCol w="1758213">
                  <a:extLst>
                    <a:ext uri="{9D8B030D-6E8A-4147-A177-3AD203B41FA5}">
                      <a16:colId xmlns:a16="http://schemas.microsoft.com/office/drawing/2014/main" val="20001"/>
                    </a:ext>
                  </a:extLst>
                </a:gridCol>
                <a:gridCol w="7963669">
                  <a:extLst>
                    <a:ext uri="{9D8B030D-6E8A-4147-A177-3AD203B41FA5}">
                      <a16:colId xmlns:a16="http://schemas.microsoft.com/office/drawing/2014/main" val="20002"/>
                    </a:ext>
                  </a:extLst>
                </a:gridCol>
              </a:tblGrid>
              <a:tr h="268628">
                <a:tc>
                  <a:txBody>
                    <a:bodyPr/>
                    <a:lstStyle/>
                    <a:p>
                      <a:r>
                        <a:rPr lang="en-US" sz="2000" b="1" dirty="0">
                          <a:solidFill>
                            <a:schemeClr val="bg1">
                              <a:lumMod val="95000"/>
                            </a:schemeClr>
                          </a:solidFill>
                          <a:effectLst/>
                        </a:rPr>
                        <a:t>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Sub activity</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2000" b="1" dirty="0">
                          <a:solidFill>
                            <a:schemeClr val="bg1">
                              <a:lumMod val="95000"/>
                            </a:schemeClr>
                          </a:solidFill>
                          <a:effectLst/>
                        </a:rPr>
                        <a:t>Description</a:t>
                      </a:r>
                    </a:p>
                  </a:txBody>
                  <a:tcPr marL="23082" marR="23082" marT="23084" marB="23084" anchor="ctr">
                    <a:lnL>
                      <a:noFill/>
                    </a:lnL>
                    <a:lnR>
                      <a:noFill/>
                    </a:lnR>
                    <a:lnT>
                      <a:noFill/>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1068886">
                <a:tc rowSpan="4">
                  <a:txBody>
                    <a:bodyPr/>
                    <a:lstStyle/>
                    <a:p>
                      <a:r>
                        <a:rPr lang="en-US" sz="2000" b="1" dirty="0">
                          <a:effectLst/>
                        </a:rPr>
                        <a:t>Implementation</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User approval and guidelines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End users approve the tested system (APPROVAL) for implementation and guidelines with respect to the implementation and use of the system are created.</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12138">
                <a:tc vMerge="1">
                  <a:txBody>
                    <a:bodyPr/>
                    <a:lstStyle/>
                    <a:p>
                      <a:endParaRPr lang="en-US"/>
                    </a:p>
                  </a:txBody>
                  <a:tcPr/>
                </a:tc>
                <a:tc>
                  <a:txBody>
                    <a:bodyPr/>
                    <a:lstStyle/>
                    <a:p>
                      <a:r>
                        <a:rPr lang="en-US" sz="2000" dirty="0">
                          <a:effectLst/>
                        </a:rPr>
                        <a:t>Train users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Train future end user in the use of the system. TRAINED USER POPULATION is the deliverable of this sub-stage.</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1038">
                <a:tc vMerge="1">
                  <a:txBody>
                    <a:bodyPr/>
                    <a:lstStyle/>
                    <a:p>
                      <a:endParaRPr lang="en-US"/>
                    </a:p>
                  </a:txBody>
                  <a:tcPr/>
                </a:tc>
                <a:tc>
                  <a:txBody>
                    <a:bodyPr/>
                    <a:lstStyle/>
                    <a:p>
                      <a:r>
                        <a:rPr lang="en-US" sz="2000" dirty="0">
                          <a:effectLst/>
                        </a:rPr>
                        <a:t>Implement</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Implement the tested system at the location of the end users, called as DELIVERED SYSTEM.</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63560">
                <a:tc vMerge="1">
                  <a:txBody>
                    <a:bodyPr/>
                    <a:lstStyle/>
                    <a:p>
                      <a:endParaRPr lang="en-US"/>
                    </a:p>
                  </a:txBody>
                  <a:tcPr/>
                </a:tc>
                <a:tc>
                  <a:txBody>
                    <a:bodyPr/>
                    <a:lstStyle/>
                    <a:p>
                      <a:r>
                        <a:rPr lang="en-US" sz="2000" dirty="0">
                          <a:effectLst/>
                        </a:rPr>
                        <a:t>Review business</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effectLst/>
                        </a:rPr>
                        <a:t>Review the impact of the implemented system on the business, a central issue will be whether the system meets the goals set at the beginning of the project. Depending on this the project goes to the next stage, the post-project or loops back to one of the preceding stages for further development. This review is will be documented in a PROJECT REVIEW DOCUMENT.</a:t>
                      </a:r>
                    </a:p>
                  </a:txBody>
                  <a:tcPr marL="25033" marR="25033" marT="25035" marB="250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1854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Difference between Traditional development vs. </a:t>
            </a:r>
            <a:r>
              <a:rPr lang="en-GB" dirty="0" err="1"/>
              <a:t>dsdm</a:t>
            </a:r>
            <a:endParaRPr lang="en-GB" dirty="0"/>
          </a:p>
        </p:txBody>
      </p:sp>
      <p:sp>
        <p:nvSpPr>
          <p:cNvPr id="5" name="Slide Number Placeholder 3"/>
          <p:cNvSpPr txBox="1">
            <a:spLocks/>
          </p:cNvSpPr>
          <p:nvPr/>
        </p:nvSpPr>
        <p:spPr>
          <a:xfrm>
            <a:off x="11766177" y="605119"/>
            <a:ext cx="238589" cy="1027738"/>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AutoShape 4"/>
          <p:cNvSpPr>
            <a:spLocks noChangeArrowheads="1"/>
          </p:cNvSpPr>
          <p:nvPr/>
        </p:nvSpPr>
        <p:spPr bwMode="auto">
          <a:xfrm>
            <a:off x="1071249" y="2709293"/>
            <a:ext cx="2438400" cy="2438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8" name="AutoShape 5"/>
          <p:cNvSpPr>
            <a:spLocks noChangeArrowheads="1"/>
          </p:cNvSpPr>
          <p:nvPr/>
        </p:nvSpPr>
        <p:spPr bwMode="auto">
          <a:xfrm rot="10800000">
            <a:off x="5262249" y="2709293"/>
            <a:ext cx="2438400" cy="2438400"/>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9" name="Line 6"/>
          <p:cNvSpPr>
            <a:spLocks noChangeShapeType="1"/>
          </p:cNvSpPr>
          <p:nvPr/>
        </p:nvSpPr>
        <p:spPr bwMode="auto">
          <a:xfrm>
            <a:off x="3675301" y="5112768"/>
            <a:ext cx="27432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10" name="Line 7"/>
          <p:cNvSpPr>
            <a:spLocks noChangeShapeType="1"/>
          </p:cNvSpPr>
          <p:nvPr/>
        </p:nvSpPr>
        <p:spPr bwMode="auto">
          <a:xfrm flipH="1">
            <a:off x="2366649" y="2709293"/>
            <a:ext cx="2819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en-US">
              <a:latin typeface="+mj-lt"/>
              <a:cs typeface="+mn-cs"/>
            </a:endParaRPr>
          </a:p>
        </p:txBody>
      </p:sp>
      <p:sp>
        <p:nvSpPr>
          <p:cNvPr id="11" name="Text Box 8"/>
          <p:cNvSpPr txBox="1">
            <a:spLocks noChangeArrowheads="1"/>
          </p:cNvSpPr>
          <p:nvPr/>
        </p:nvSpPr>
        <p:spPr bwMode="auto">
          <a:xfrm>
            <a:off x="674374" y="5112768"/>
            <a:ext cx="6492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Time</a:t>
            </a:r>
          </a:p>
        </p:txBody>
      </p:sp>
      <p:sp>
        <p:nvSpPr>
          <p:cNvPr id="12" name="Text Box 9"/>
          <p:cNvSpPr txBox="1">
            <a:spLocks noChangeArrowheads="1"/>
          </p:cNvSpPr>
          <p:nvPr/>
        </p:nvSpPr>
        <p:spPr bwMode="auto">
          <a:xfrm>
            <a:off x="2900049" y="5147693"/>
            <a:ext cx="1133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Resources</a:t>
            </a:r>
          </a:p>
        </p:txBody>
      </p:sp>
      <p:sp>
        <p:nvSpPr>
          <p:cNvPr id="13" name="Text Box 10"/>
          <p:cNvSpPr txBox="1">
            <a:spLocks noChangeArrowheads="1"/>
          </p:cNvSpPr>
          <p:nvPr/>
        </p:nvSpPr>
        <p:spPr bwMode="auto">
          <a:xfrm>
            <a:off x="5824224" y="5232624"/>
            <a:ext cx="1403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dirty="0">
                <a:latin typeface="+mj-lt"/>
                <a:cs typeface="+mn-cs"/>
              </a:rPr>
              <a:t>Functionality</a:t>
            </a:r>
          </a:p>
        </p:txBody>
      </p:sp>
      <p:sp>
        <p:nvSpPr>
          <p:cNvPr id="14" name="Text Box 11"/>
          <p:cNvSpPr txBox="1">
            <a:spLocks noChangeArrowheads="1"/>
          </p:cNvSpPr>
          <p:nvPr/>
        </p:nvSpPr>
        <p:spPr bwMode="auto">
          <a:xfrm>
            <a:off x="1360174" y="2217168"/>
            <a:ext cx="14033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Functionality</a:t>
            </a:r>
          </a:p>
        </p:txBody>
      </p:sp>
      <p:sp>
        <p:nvSpPr>
          <p:cNvPr id="15" name="Text Box 12"/>
          <p:cNvSpPr txBox="1">
            <a:spLocks noChangeArrowheads="1"/>
          </p:cNvSpPr>
          <p:nvPr/>
        </p:nvSpPr>
        <p:spPr bwMode="auto">
          <a:xfrm>
            <a:off x="4712974" y="2140968"/>
            <a:ext cx="64928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Time</a:t>
            </a:r>
          </a:p>
        </p:txBody>
      </p:sp>
      <p:sp>
        <p:nvSpPr>
          <p:cNvPr id="16" name="Text Box 13"/>
          <p:cNvSpPr txBox="1">
            <a:spLocks noChangeArrowheads="1"/>
          </p:cNvSpPr>
          <p:nvPr/>
        </p:nvSpPr>
        <p:spPr bwMode="auto">
          <a:xfrm>
            <a:off x="7227574" y="2217168"/>
            <a:ext cx="1133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a:latin typeface="+mj-lt"/>
                <a:cs typeface="+mn-cs"/>
              </a:rPr>
              <a:t>Resources</a:t>
            </a:r>
          </a:p>
        </p:txBody>
      </p:sp>
      <p:sp>
        <p:nvSpPr>
          <p:cNvPr id="17" name="Text Box 14"/>
          <p:cNvSpPr txBox="1">
            <a:spLocks noChangeArrowheads="1"/>
          </p:cNvSpPr>
          <p:nvPr/>
        </p:nvSpPr>
        <p:spPr bwMode="auto">
          <a:xfrm>
            <a:off x="4255774" y="4655568"/>
            <a:ext cx="606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i="1">
                <a:latin typeface="+mj-lt"/>
                <a:cs typeface="+mn-cs"/>
              </a:rPr>
              <a:t>Vary</a:t>
            </a:r>
          </a:p>
        </p:txBody>
      </p:sp>
      <p:sp>
        <p:nvSpPr>
          <p:cNvPr id="18" name="Text Box 15"/>
          <p:cNvSpPr txBox="1">
            <a:spLocks noChangeArrowheads="1"/>
          </p:cNvSpPr>
          <p:nvPr/>
        </p:nvSpPr>
        <p:spPr bwMode="auto">
          <a:xfrm>
            <a:off x="3509649" y="2709293"/>
            <a:ext cx="6667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i="1">
                <a:latin typeface="+mj-lt"/>
                <a:cs typeface="+mn-cs"/>
              </a:rPr>
              <a:t>Fixed</a:t>
            </a:r>
          </a:p>
        </p:txBody>
      </p:sp>
      <p:sp>
        <p:nvSpPr>
          <p:cNvPr id="19" name="Text Box 16"/>
          <p:cNvSpPr txBox="1">
            <a:spLocks noChangeArrowheads="1"/>
          </p:cNvSpPr>
          <p:nvPr/>
        </p:nvSpPr>
        <p:spPr bwMode="auto">
          <a:xfrm>
            <a:off x="1685612" y="4471418"/>
            <a:ext cx="12096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b="1" dirty="0">
                <a:latin typeface="+mj-lt"/>
                <a:cs typeface="+mn-cs"/>
              </a:rPr>
              <a:t>Traditional</a:t>
            </a:r>
          </a:p>
        </p:txBody>
      </p:sp>
      <p:sp>
        <p:nvSpPr>
          <p:cNvPr id="20" name="Text Box 17"/>
          <p:cNvSpPr txBox="1">
            <a:spLocks noChangeArrowheads="1"/>
          </p:cNvSpPr>
          <p:nvPr/>
        </p:nvSpPr>
        <p:spPr bwMode="auto">
          <a:xfrm>
            <a:off x="6087749" y="3014093"/>
            <a:ext cx="787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GB" b="1" dirty="0" err="1">
                <a:latin typeface="+mj-lt"/>
                <a:cs typeface="+mn-cs"/>
              </a:rPr>
              <a:t>DSDM</a:t>
            </a:r>
            <a:endParaRPr lang="en-GB" b="1" dirty="0">
              <a:latin typeface="+mj-lt"/>
              <a:cs typeface="+mn-cs"/>
            </a:endParaRPr>
          </a:p>
        </p:txBody>
      </p:sp>
      <p:sp>
        <p:nvSpPr>
          <p:cNvPr id="21" name="Content Placeholder 2"/>
          <p:cNvSpPr>
            <a:spLocks noGrp="1"/>
          </p:cNvSpPr>
          <p:nvPr>
            <p:ph idx="1"/>
          </p:nvPr>
        </p:nvSpPr>
        <p:spPr>
          <a:xfrm>
            <a:off x="7700649" y="2894237"/>
            <a:ext cx="4083847" cy="3389673"/>
          </a:xfrm>
        </p:spPr>
        <p:txBody>
          <a:bodyPr>
            <a:noAutofit/>
          </a:bodyPr>
          <a:lstStyle/>
          <a:p>
            <a:pPr marL="0" indent="0">
              <a:buNone/>
            </a:pPr>
            <a:r>
              <a:rPr lang="en-GB" altLang="en-US" sz="2200" u="sng" dirty="0">
                <a:latin typeface="+mj-lt"/>
              </a:rPr>
              <a:t>Traditional Method</a:t>
            </a:r>
            <a:endParaRPr lang="en-GB" altLang="en-US" sz="2000" u="sng" dirty="0">
              <a:latin typeface="+mj-lt"/>
            </a:endParaRPr>
          </a:p>
          <a:p>
            <a:pPr>
              <a:buFont typeface="Wingdings" panose="05000000000000000000" pitchFamily="2" charset="2"/>
              <a:buChar char="§"/>
            </a:pPr>
            <a:r>
              <a:rPr lang="en-GB" altLang="en-US" sz="2000" dirty="0">
                <a:latin typeface="+mj-lt"/>
              </a:rPr>
              <a:t> Functional/requirements are fixed</a:t>
            </a:r>
          </a:p>
          <a:p>
            <a:pPr>
              <a:buFont typeface="Wingdings" panose="05000000000000000000" pitchFamily="2" charset="2"/>
              <a:buChar char="§"/>
            </a:pPr>
            <a:r>
              <a:rPr lang="en-GB" altLang="en-US" sz="2000" dirty="0">
                <a:latin typeface="+mj-lt"/>
              </a:rPr>
              <a:t> Time &amp; resources can varies</a:t>
            </a:r>
          </a:p>
          <a:p>
            <a:pPr>
              <a:buFont typeface="Wingdings" panose="05000000000000000000" pitchFamily="2" charset="2"/>
              <a:buChar char="§"/>
            </a:pPr>
            <a:endParaRPr lang="en-GB" altLang="en-US" sz="2000" dirty="0">
              <a:latin typeface="+mj-lt"/>
            </a:endParaRPr>
          </a:p>
          <a:p>
            <a:pPr marL="0" indent="0">
              <a:buNone/>
            </a:pPr>
            <a:r>
              <a:rPr lang="en-GB" altLang="en-US" sz="2000" u="sng" dirty="0">
                <a:latin typeface="+mj-lt"/>
              </a:rPr>
              <a:t>DSDM/Agile Methods</a:t>
            </a:r>
          </a:p>
          <a:p>
            <a:pPr>
              <a:buFont typeface="Wingdings" panose="05000000000000000000" pitchFamily="2" charset="2"/>
              <a:buChar char="§"/>
            </a:pPr>
            <a:r>
              <a:rPr lang="en-GB" altLang="en-US" sz="2000" dirty="0">
                <a:latin typeface="+mj-lt"/>
              </a:rPr>
              <a:t> </a:t>
            </a:r>
            <a:r>
              <a:rPr lang="en-GB" altLang="en-US" sz="2000" dirty="0"/>
              <a:t>Functional/requirement varies</a:t>
            </a:r>
            <a:endParaRPr lang="en-GB" altLang="en-US" sz="2000" dirty="0">
              <a:latin typeface="+mj-lt"/>
            </a:endParaRPr>
          </a:p>
          <a:p>
            <a:pPr>
              <a:buFont typeface="Wingdings" panose="05000000000000000000" pitchFamily="2" charset="2"/>
              <a:buChar char="§"/>
            </a:pPr>
            <a:r>
              <a:rPr lang="en-GB" altLang="en-US" sz="2000" dirty="0">
                <a:latin typeface="+mj-lt"/>
              </a:rPr>
              <a:t>Time &amp; resources are fixed</a:t>
            </a:r>
            <a:endParaRPr lang="en-GB" sz="2200" dirty="0">
              <a:latin typeface="+mj-lt"/>
            </a:endParaRPr>
          </a:p>
        </p:txBody>
      </p:sp>
      <p:sp>
        <p:nvSpPr>
          <p:cNvPr id="22"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5630159"/>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48EFC52BA4E94B8E156C869E568B45" ma:contentTypeVersion="3" ma:contentTypeDescription="Create a new document." ma:contentTypeScope="" ma:versionID="6721fd189f732b8dd98eafb80c69a8a5">
  <xsd:schema xmlns:xsd="http://www.w3.org/2001/XMLSchema" xmlns:xs="http://www.w3.org/2001/XMLSchema" xmlns:p="http://schemas.microsoft.com/office/2006/metadata/properties" xmlns:ns2="87df62d9-d383-4de7-8344-c58f65377c98" targetNamespace="http://schemas.microsoft.com/office/2006/metadata/properties" ma:root="true" ma:fieldsID="d8ecbf8e7c350b17f8e65ca7f00e4f66" ns2:_="">
    <xsd:import namespace="87df62d9-d383-4de7-8344-c58f65377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f62d9-d383-4de7-8344-c58f65377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E12849-CDD8-4B4B-9180-B83988ED9BD7}"/>
</file>

<file path=customXml/itemProps2.xml><?xml version="1.0" encoding="utf-8"?>
<ds:datastoreItem xmlns:ds="http://schemas.openxmlformats.org/officeDocument/2006/customXml" ds:itemID="{8AC50389-9C7A-4892-8FAF-598369DE0267}"/>
</file>

<file path=customXml/itemProps3.xml><?xml version="1.0" encoding="utf-8"?>
<ds:datastoreItem xmlns:ds="http://schemas.openxmlformats.org/officeDocument/2006/customXml" ds:itemID="{6A6F095C-2902-4B04-A25C-59556E6C96DC}"/>
</file>

<file path=docProps/app.xml><?xml version="1.0" encoding="utf-8"?>
<Properties xmlns="http://schemas.openxmlformats.org/officeDocument/2006/extended-properties" xmlns:vt="http://schemas.openxmlformats.org/officeDocument/2006/docPropsVTypes">
  <TotalTime>8</TotalTime>
  <Words>1450</Words>
  <Application>Microsoft Office PowerPoint</Application>
  <PresentationFormat>Widescreen</PresentationFormat>
  <Paragraphs>181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18</vt:lpstr>
      <vt:lpstr>Calibri</vt:lpstr>
      <vt:lpstr>Gill Sans MT</vt:lpstr>
      <vt:lpstr>Logica</vt:lpstr>
      <vt:lpstr>Wingdings</vt:lpstr>
      <vt:lpstr>Wingdings 2</vt:lpstr>
      <vt:lpstr>Dividend</vt:lpstr>
      <vt:lpstr>PowerPoint Presentation</vt:lpstr>
      <vt:lpstr>dsdm</vt:lpstr>
      <vt:lpstr>Traditional method vs. Dsdm</vt:lpstr>
      <vt:lpstr>Dsdm process view</vt:lpstr>
      <vt:lpstr>Dsdm process</vt:lpstr>
      <vt:lpstr>Dsdm process</vt:lpstr>
      <vt:lpstr>Dsdm process</vt:lpstr>
      <vt:lpstr>Dsdm process</vt:lpstr>
      <vt:lpstr>Difference between Traditional development vs. dsdm</vt:lpstr>
      <vt:lpstr>Techniques to consider in dsdm</vt:lpstr>
      <vt:lpstr>Dsdm Techniques: flexibility</vt:lpstr>
      <vt:lpstr>Dsdm Techniques:  timeboxing</vt:lpstr>
      <vt:lpstr>Dsdm Techniques:  Moscow rules</vt:lpstr>
      <vt:lpstr>Dsdm Techniques:  prototyping </vt:lpstr>
      <vt:lpstr>Dsdm Techniques:  facilitated workshops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Ch.06 - DSDM</dc:title>
  <dc:subject>Software Engineering</dc:subject>
  <dc:creator>M. Mahmudul Hasan</dc:creator>
  <cp:lastModifiedBy>Tonny Shekha Kar</cp:lastModifiedBy>
  <cp:revision>13</cp:revision>
  <dcterms:created xsi:type="dcterms:W3CDTF">2019-05-13T08:37:20Z</dcterms:created>
  <dcterms:modified xsi:type="dcterms:W3CDTF">2023-10-09T02:55:18Z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0x010100D648EFC52BA4E94B8E156C869E568B45</vt:lpwstr>
  </property>
</Properties>
</file>