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19"/>
  </p:notesMasterIdLst>
  <p:sldIdLst>
    <p:sldId id="256" r:id="rId5"/>
    <p:sldId id="257" r:id="rId6"/>
    <p:sldId id="258" r:id="rId7"/>
    <p:sldId id="259" r:id="rId8"/>
    <p:sldId id="278" r:id="rId9"/>
    <p:sldId id="279" r:id="rId10"/>
    <p:sldId id="280" r:id="rId11"/>
    <p:sldId id="281" r:id="rId12"/>
    <p:sldId id="282" r:id="rId13"/>
    <p:sldId id="283" r:id="rId14"/>
    <p:sldId id="284" r:id="rId15"/>
    <p:sldId id="285" r:id="rId16"/>
    <p:sldId id="286" r:id="rId17"/>
    <p:sldId id="27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84" autoAdjust="0"/>
    <p:restoredTop sz="92393" autoAdjust="0"/>
  </p:normalViewPr>
  <p:slideViewPr>
    <p:cSldViewPr snapToGrid="0">
      <p:cViewPr varScale="1">
        <p:scale>
          <a:sx n="58" d="100"/>
          <a:sy n="58" d="100"/>
        </p:scale>
        <p:origin x="12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1/27/2023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781973102"/>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962250208"/>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128115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86853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68421476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3192536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087308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73054147"/>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75646565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3522287926"/>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187235133"/>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812481020"/>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071367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59374238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632563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716139"/>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2843975"/>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71292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050300408"/>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95894494"/>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716678449"/>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548635689"/>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861769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147776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821467121"/>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5686822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800827322"/>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476864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8345621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948D77C6-9AC3-4B07-B8D5-3B3D91B97922}"/>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F4246A97-CA9F-4E3C-ABE8-412A5519115A}"/>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3BB86BB0-AF7F-4E3A-AC15-EB668B865AC4}"/>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39584EC5-EC21-44BB-B5DB-1209DCDE632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8139607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47778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8331910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0154621"/>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83583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770141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183410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804375956"/>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86082563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196383009"/>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95495109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CFL_1-TOC_Papadimitriou.pdf" TargetMode="External"/><Relationship Id="rId2" Type="http://schemas.openxmlformats.org/officeDocument/2006/relationships/hyperlink" Target="CFL_1-TOC_Sipser.pdf" TargetMode="External"/><Relationship Id="rId1" Type="http://schemas.openxmlformats.org/officeDocument/2006/relationships/slideLayout" Target="../slideLayouts/slideLayout6.xml"/><Relationship Id="rId4" Type="http://schemas.openxmlformats.org/officeDocument/2006/relationships/hyperlink" Target="CFL_1-TOC_Hopcroft.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Context-Free Languages (CFL)</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9</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4</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dirty="0"/>
              <a:t>Spring 2022-2023</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9F25A51-2ABD-4D8F-9F3B-EC26B80EBD2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CA2270A-01A2-48F4-BEBD-BDA3AD7B19F9}"/>
              </a:ext>
            </a:extLst>
          </p:cNvPr>
          <p:cNvSpPr>
            <a:spLocks noGrp="1"/>
          </p:cNvSpPr>
          <p:nvPr>
            <p:ph type="body" sz="quarter" idx="12"/>
          </p:nvPr>
        </p:nvSpPr>
        <p:spPr/>
        <p:txBody>
          <a:bodyPr/>
          <a:lstStyle/>
          <a:p>
            <a:r>
              <a:rPr lang="en-US" dirty="0"/>
              <a:t>Designing</a:t>
            </a:r>
          </a:p>
        </p:txBody>
      </p:sp>
      <p:sp>
        <p:nvSpPr>
          <p:cNvPr id="4" name="Text Placeholder 3">
            <a:extLst>
              <a:ext uri="{FF2B5EF4-FFF2-40B4-BE49-F238E27FC236}">
                <a16:creationId xmlns:a16="http://schemas.microsoft.com/office/drawing/2014/main" id="{A93043A2-FC20-4B3C-852E-CDDF88B1B99A}"/>
              </a:ext>
            </a:extLst>
          </p:cNvPr>
          <p:cNvSpPr>
            <a:spLocks noGrp="1"/>
          </p:cNvSpPr>
          <p:nvPr>
            <p:ph type="body" sz="quarter" idx="13"/>
          </p:nvPr>
        </p:nvSpPr>
        <p:spPr/>
        <p:txBody>
          <a:bodyPr>
            <a:normAutofit fontScale="92500" lnSpcReduction="20000"/>
          </a:bodyPr>
          <a:lstStyle/>
          <a:p>
            <a:pPr algn="just" eaLnBrk="1" hangingPunct="1">
              <a:lnSpc>
                <a:spcPct val="110000"/>
              </a:lnSpc>
            </a:pPr>
            <a:r>
              <a:rPr lang="en-US" altLang="en-US" sz="2200" dirty="0">
                <a:sym typeface="Symbol" panose="05050102010706020507" pitchFamily="18" charset="2"/>
              </a:rPr>
              <a:t>CFG for regular language:</a:t>
            </a:r>
          </a:p>
          <a:p>
            <a:pPr lvl="1" algn="just" eaLnBrk="1" hangingPunct="1">
              <a:lnSpc>
                <a:spcPct val="110000"/>
              </a:lnSpc>
            </a:pPr>
            <a:r>
              <a:rPr lang="en-US" altLang="en-US" sz="1900" dirty="0">
                <a:sym typeface="Symbol" panose="05050102010706020507" pitchFamily="18" charset="2"/>
              </a:rPr>
              <a:t>Construct a DFA </a:t>
            </a:r>
            <a:r>
              <a:rPr lang="en-US" altLang="en-US" sz="1900" dirty="0">
                <a:latin typeface="Courier New" panose="02070309020205020404" pitchFamily="49" charset="0"/>
                <a:cs typeface="Courier New" panose="02070309020205020404" pitchFamily="49" charset="0"/>
                <a:sym typeface="Symbol" panose="05050102010706020507" pitchFamily="18" charset="2"/>
              </a:rPr>
              <a:t>M=(Q, </a:t>
            </a:r>
            <a:r>
              <a:rPr lang="el-GR" altLang="en-US" sz="1900" dirty="0">
                <a:latin typeface="Courier New" panose="02070309020205020404" pitchFamily="49" charset="0"/>
                <a:cs typeface="Courier New" panose="02070309020205020404" pitchFamily="49" charset="0"/>
                <a:sym typeface="Symbol" panose="05050102010706020507" pitchFamily="18" charset="2"/>
              </a:rPr>
              <a:t>Σ</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l-GR" altLang="en-US" sz="1900" dirty="0">
                <a:latin typeface="Courier New" panose="02070309020205020404" pitchFamily="49" charset="0"/>
                <a:cs typeface="Courier New" panose="02070309020205020404" pitchFamily="49" charset="0"/>
                <a:sym typeface="Symbol" panose="05050102010706020507" pitchFamily="18" charset="2"/>
              </a:rPr>
              <a:t></a:t>
            </a:r>
            <a:r>
              <a:rPr lang="en-US" altLang="en-US" sz="1900" dirty="0">
                <a:latin typeface="Courier New" panose="02070309020205020404" pitchFamily="49" charset="0"/>
                <a:cs typeface="Courier New" panose="02070309020205020404" pitchFamily="49" charset="0"/>
                <a:sym typeface="Symbol" panose="05050102010706020507" pitchFamily="18" charset="2"/>
              </a:rPr>
              <a:t>, q</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0</a:t>
            </a:r>
            <a:r>
              <a:rPr lang="en-US" altLang="en-US" sz="1900" dirty="0">
                <a:latin typeface="Courier New" panose="02070309020205020404" pitchFamily="49" charset="0"/>
                <a:cs typeface="Courier New" panose="02070309020205020404" pitchFamily="49" charset="0"/>
                <a:sym typeface="Symbol" panose="05050102010706020507" pitchFamily="18" charset="2"/>
              </a:rPr>
              <a:t>, F) </a:t>
            </a:r>
            <a:r>
              <a:rPr lang="en-US" altLang="en-US" sz="1900" dirty="0">
                <a:sym typeface="Symbol" panose="05050102010706020507" pitchFamily="18" charset="2"/>
              </a:rPr>
              <a:t>for the regular language.</a:t>
            </a:r>
          </a:p>
          <a:p>
            <a:pPr lvl="1" algn="just" eaLnBrk="1" hangingPunct="1">
              <a:lnSpc>
                <a:spcPct val="110000"/>
              </a:lnSpc>
            </a:pPr>
            <a:r>
              <a:rPr lang="en-US" altLang="en-US" sz="1900" dirty="0">
                <a:sym typeface="Symbol" panose="05050102010706020507" pitchFamily="18" charset="2"/>
              </a:rPr>
              <a:t>Convert the DFA </a:t>
            </a:r>
            <a:r>
              <a:rPr lang="en-US" altLang="en-US" sz="1900" dirty="0">
                <a:latin typeface="Courier New" panose="02070309020205020404" pitchFamily="49" charset="0"/>
                <a:cs typeface="Courier New" panose="02070309020205020404" pitchFamily="49" charset="0"/>
                <a:sym typeface="Symbol" panose="05050102010706020507" pitchFamily="18" charset="2"/>
              </a:rPr>
              <a:t>M</a:t>
            </a:r>
            <a:r>
              <a:rPr lang="en-US" altLang="en-US" sz="1900" dirty="0">
                <a:sym typeface="Symbol" panose="05050102010706020507" pitchFamily="18" charset="2"/>
              </a:rPr>
              <a:t> into equivalent CFG as follows – </a:t>
            </a:r>
          </a:p>
          <a:p>
            <a:pPr lvl="2" algn="just" eaLnBrk="1" hangingPunct="1">
              <a:lnSpc>
                <a:spcPct val="110000"/>
              </a:lnSpc>
            </a:pPr>
            <a:r>
              <a:rPr lang="en-US" altLang="en-US" sz="1900" dirty="0">
                <a:sym typeface="Symbol" panose="05050102010706020507" pitchFamily="18" charset="2"/>
              </a:rPr>
              <a:t>Variable </a:t>
            </a:r>
            <a:r>
              <a:rPr lang="en-US" altLang="en-US" sz="1900" dirty="0">
                <a:latin typeface="Courier New" panose="02070309020205020404" pitchFamily="49" charset="0"/>
                <a:cs typeface="Courier New" panose="02070309020205020404" pitchFamily="49" charset="0"/>
                <a:sym typeface="Symbol" panose="05050102010706020507" pitchFamily="18" charset="2"/>
              </a:rPr>
              <a:t>R</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i</a:t>
            </a:r>
            <a:r>
              <a:rPr lang="en-US" altLang="en-US" sz="1900" dirty="0">
                <a:sym typeface="Symbol" panose="05050102010706020507" pitchFamily="18" charset="2"/>
              </a:rPr>
              <a:t> for each state </a:t>
            </a:r>
            <a:r>
              <a:rPr lang="en-US" altLang="en-US" sz="1900" dirty="0" err="1">
                <a:latin typeface="Courier New" panose="02070309020205020404" pitchFamily="49" charset="0"/>
                <a:cs typeface="Courier New" panose="02070309020205020404" pitchFamily="49" charset="0"/>
                <a:sym typeface="Symbol" panose="05050102010706020507" pitchFamily="18" charset="2"/>
              </a:rPr>
              <a:t>q</a:t>
            </a:r>
            <a:r>
              <a:rPr lang="en-US" altLang="en-US" sz="1900" baseline="-25000" dirty="0" err="1">
                <a:latin typeface="Courier New" panose="02070309020205020404" pitchFamily="49" charset="0"/>
                <a:cs typeface="Courier New" panose="02070309020205020404" pitchFamily="49" charset="0"/>
                <a:sym typeface="Symbol" panose="05050102010706020507" pitchFamily="18" charset="2"/>
              </a:rPr>
              <a:t>i</a:t>
            </a:r>
            <a:r>
              <a:rPr lang="en-US" altLang="en-US" sz="1900" dirty="0" err="1">
                <a:latin typeface="Courier New" panose="02070309020205020404" pitchFamily="49" charset="0"/>
                <a:cs typeface="Courier New" panose="02070309020205020404" pitchFamily="49" charset="0"/>
                <a:sym typeface="Symbol" panose="05050102010706020507" pitchFamily="18" charset="2"/>
              </a:rPr>
              <a:t>Q</a:t>
            </a:r>
            <a:r>
              <a:rPr lang="en-US" altLang="en-US" sz="1900" dirty="0">
                <a:sym typeface="Symbol" panose="05050102010706020507" pitchFamily="18" charset="2"/>
              </a:rPr>
              <a:t>. Make </a:t>
            </a:r>
            <a:r>
              <a:rPr lang="en-US" altLang="en-US" sz="1900" dirty="0">
                <a:latin typeface="Courier New" panose="02070309020205020404" pitchFamily="49" charset="0"/>
                <a:cs typeface="Courier New" panose="02070309020205020404" pitchFamily="49" charset="0"/>
                <a:sym typeface="Symbol" panose="05050102010706020507" pitchFamily="18" charset="2"/>
              </a:rPr>
              <a:t>R</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0</a:t>
            </a:r>
            <a:r>
              <a:rPr lang="en-US" altLang="en-US" sz="1900" dirty="0">
                <a:sym typeface="Symbol" panose="05050102010706020507" pitchFamily="18" charset="2"/>
              </a:rPr>
              <a:t> the start variable for the start state </a:t>
            </a:r>
            <a:r>
              <a:rPr lang="en-US" altLang="en-US" sz="1900" dirty="0">
                <a:latin typeface="Courier New" panose="02070309020205020404" pitchFamily="49" charset="0"/>
                <a:cs typeface="Courier New" panose="02070309020205020404" pitchFamily="49" charset="0"/>
                <a:sym typeface="Symbol" panose="05050102010706020507" pitchFamily="18" charset="2"/>
              </a:rPr>
              <a:t>q</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0</a:t>
            </a:r>
            <a:r>
              <a:rPr lang="en-US" altLang="en-US" sz="1900" dirty="0">
                <a:sym typeface="Symbol" panose="05050102010706020507" pitchFamily="18" charset="2"/>
              </a:rPr>
              <a:t>. </a:t>
            </a:r>
          </a:p>
          <a:p>
            <a:pPr lvl="2" algn="just" eaLnBrk="1" hangingPunct="1">
              <a:lnSpc>
                <a:spcPct val="110000"/>
              </a:lnSpc>
            </a:pPr>
            <a:r>
              <a:rPr lang="en-US" altLang="en-US" sz="1900" dirty="0">
                <a:sym typeface="Symbol" panose="05050102010706020507" pitchFamily="18" charset="2"/>
              </a:rPr>
              <a:t>Add rule </a:t>
            </a:r>
            <a:r>
              <a:rPr lang="en-US" altLang="en-US" sz="1900" dirty="0">
                <a:latin typeface="Courier New" panose="02070309020205020404" pitchFamily="49" charset="0"/>
                <a:cs typeface="Courier New" panose="02070309020205020404" pitchFamily="49" charset="0"/>
                <a:sym typeface="Symbol" panose="05050102010706020507" pitchFamily="18" charset="2"/>
              </a:rPr>
              <a:t>R</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i</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a:t>
            </a:r>
            <a:r>
              <a:rPr lang="en-US" altLang="en-US" sz="1900" dirty="0" err="1">
                <a:latin typeface="Courier New" panose="02070309020205020404" pitchFamily="49" charset="0"/>
                <a:cs typeface="Courier New" panose="02070309020205020404" pitchFamily="49" charset="0"/>
                <a:sym typeface="Wingdings" panose="05000000000000000000" pitchFamily="2" charset="2"/>
              </a:rPr>
              <a:t>aR</a:t>
            </a:r>
            <a:r>
              <a:rPr lang="en-US" altLang="en-US" sz="1900" baseline="-25000" dirty="0" err="1">
                <a:latin typeface="Courier New" panose="02070309020205020404" pitchFamily="49" charset="0"/>
                <a:cs typeface="Courier New" panose="02070309020205020404" pitchFamily="49" charset="0"/>
                <a:sym typeface="Wingdings" panose="05000000000000000000" pitchFamily="2" charset="2"/>
              </a:rPr>
              <a:t>j</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a:t>
            </a:r>
            <a:r>
              <a:rPr lang="en-US" altLang="en-US" sz="1900" dirty="0">
                <a:sym typeface="Wingdings" panose="05000000000000000000" pitchFamily="2" charset="2"/>
              </a:rPr>
              <a:t>to the CFG for each </a:t>
            </a:r>
            <a:r>
              <a:rPr lang="el-GR" altLang="en-US" sz="1900" dirty="0">
                <a:latin typeface="Courier New" panose="02070309020205020404" pitchFamily="49" charset="0"/>
                <a:cs typeface="Courier New" panose="02070309020205020404" pitchFamily="49" charset="0"/>
                <a:sym typeface="Symbol" panose="05050102010706020507" pitchFamily="18" charset="2"/>
              </a:rPr>
              <a:t></a:t>
            </a:r>
            <a:r>
              <a:rPr lang="en-US" altLang="en-US" sz="1900" dirty="0">
                <a:latin typeface="Courier New" panose="02070309020205020404" pitchFamily="49" charset="0"/>
                <a:cs typeface="Courier New" panose="02070309020205020404" pitchFamily="49" charset="0"/>
                <a:sym typeface="Wingdings" panose="05000000000000000000" pitchFamily="2" charset="2"/>
              </a:rPr>
              <a:t>(q</a:t>
            </a:r>
            <a:r>
              <a:rPr lang="en-US" altLang="en-US" sz="1900" baseline="-25000" dirty="0">
                <a:latin typeface="Courier New" panose="02070309020205020404" pitchFamily="49" charset="0"/>
                <a:cs typeface="Courier New" panose="02070309020205020404" pitchFamily="49" charset="0"/>
                <a:sym typeface="Wingdings" panose="05000000000000000000" pitchFamily="2" charset="2"/>
              </a:rPr>
              <a:t>i</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a) = </a:t>
            </a:r>
            <a:r>
              <a:rPr lang="en-US" altLang="en-US" sz="1900" dirty="0" err="1">
                <a:latin typeface="Courier New" panose="02070309020205020404" pitchFamily="49" charset="0"/>
                <a:cs typeface="Courier New" panose="02070309020205020404" pitchFamily="49" charset="0"/>
                <a:sym typeface="Wingdings" panose="05000000000000000000" pitchFamily="2" charset="2"/>
              </a:rPr>
              <a:t>q</a:t>
            </a:r>
            <a:r>
              <a:rPr lang="en-US" altLang="en-US" sz="1900" baseline="-25000" dirty="0" err="1">
                <a:latin typeface="Courier New" panose="02070309020205020404" pitchFamily="49" charset="0"/>
                <a:cs typeface="Courier New" panose="02070309020205020404" pitchFamily="49" charset="0"/>
                <a:sym typeface="Wingdings" panose="05000000000000000000" pitchFamily="2" charset="2"/>
              </a:rPr>
              <a:t>j</a:t>
            </a:r>
            <a:r>
              <a:rPr lang="en-US" altLang="en-US" sz="1900" dirty="0">
                <a:sym typeface="Wingdings" panose="05000000000000000000" pitchFamily="2" charset="2"/>
              </a:rPr>
              <a:t>.</a:t>
            </a:r>
          </a:p>
          <a:p>
            <a:pPr eaLnBrk="1" hangingPunct="1">
              <a:lnSpc>
                <a:spcPct val="110000"/>
              </a:lnSpc>
            </a:pPr>
            <a:r>
              <a:rPr lang="en-US" altLang="en-US" sz="2200" dirty="0"/>
              <a:t>Example:</a:t>
            </a:r>
            <a:br>
              <a:rPr lang="en-US" altLang="en-US" sz="2200" dirty="0"/>
            </a:br>
            <a:r>
              <a:rPr lang="en-US" altLang="en-US" sz="2200" b="1" dirty="0"/>
              <a:t>Language:</a:t>
            </a:r>
            <a:r>
              <a:rPr lang="en-US" altLang="en-US" sz="2200" dirty="0"/>
              <a:t> </a:t>
            </a:r>
            <a:r>
              <a:rPr lang="en-US" altLang="en-US" sz="2200" b="1" i="1" dirty="0">
                <a:latin typeface="Courier New" panose="02070309020205020404" pitchFamily="49" charset="0"/>
                <a:cs typeface="Courier New" panose="02070309020205020404" pitchFamily="49" charset="0"/>
              </a:rPr>
              <a:t>A</a:t>
            </a:r>
            <a:r>
              <a:rPr lang="en-US" altLang="en-US" sz="2200" b="1" dirty="0">
                <a:latin typeface="Courier New" panose="02070309020205020404" pitchFamily="49" charset="0"/>
                <a:cs typeface="Courier New" panose="02070309020205020404" pitchFamily="49" charset="0"/>
              </a:rPr>
              <a:t> = {</a:t>
            </a:r>
            <a:r>
              <a:rPr lang="en-US" altLang="en-US" sz="2200" b="1" i="1" dirty="0">
                <a:latin typeface="Courier New" panose="02070309020205020404" pitchFamily="49" charset="0"/>
                <a:cs typeface="Courier New" panose="02070309020205020404" pitchFamily="49" charset="0"/>
              </a:rPr>
              <a:t>w</a:t>
            </a:r>
            <a:r>
              <a:rPr lang="en-US" altLang="en-US" sz="2200" b="1" dirty="0">
                <a:latin typeface="Courier New" panose="02070309020205020404" pitchFamily="49" charset="0"/>
                <a:cs typeface="Courier New" panose="02070309020205020404" pitchFamily="49" charset="0"/>
              </a:rPr>
              <a:t> |</a:t>
            </a:r>
            <a:r>
              <a:rPr lang="en-US" altLang="en-US" sz="2200" b="1" dirty="0"/>
              <a:t> the sum of all the symbols in </a:t>
            </a:r>
            <a:r>
              <a:rPr lang="en-US" altLang="en-US" sz="2200" b="1" i="1" dirty="0">
                <a:latin typeface="Courier New" panose="02070309020205020404" pitchFamily="49" charset="0"/>
                <a:cs typeface="Courier New" panose="02070309020205020404" pitchFamily="49" charset="0"/>
              </a:rPr>
              <a:t>w</a:t>
            </a:r>
            <a:r>
              <a:rPr lang="en-US" altLang="en-US" sz="2200" b="1" dirty="0"/>
              <a:t> is an even number }</a:t>
            </a:r>
            <a:br>
              <a:rPr lang="en-US" altLang="en-US" sz="2200" b="1" dirty="0"/>
            </a:br>
            <a:r>
              <a:rPr lang="en-US" altLang="en-US" sz="2200" b="1" dirty="0"/>
              <a:t>DFA: </a:t>
            </a:r>
            <a:br>
              <a:rPr lang="en-US" altLang="en-US" sz="2200" b="1" dirty="0"/>
            </a:br>
            <a:r>
              <a:rPr lang="en-US" altLang="en-US" sz="2200" i="1" dirty="0">
                <a:latin typeface="Courier New" panose="02070309020205020404" pitchFamily="49" charset="0"/>
                <a:cs typeface="Courier New" panose="02070309020205020404" pitchFamily="49" charset="0"/>
              </a:rPr>
              <a:t>M</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Q</a:t>
            </a:r>
            <a:r>
              <a:rPr lang="en-US" altLang="en-US" sz="2200" dirty="0">
                <a:latin typeface="Courier New" panose="02070309020205020404" pitchFamily="49" charset="0"/>
                <a:cs typeface="Courier New" panose="02070309020205020404" pitchFamily="49" charset="0"/>
              </a:rPr>
              <a:t>, </a:t>
            </a:r>
            <a:r>
              <a:rPr lang="el-GR" altLang="en-US" sz="2200" dirty="0">
                <a:latin typeface="Courier New" panose="02070309020205020404" pitchFamily="49" charset="0"/>
                <a:cs typeface="Courier New" panose="02070309020205020404" pitchFamily="49" charset="0"/>
              </a:rPr>
              <a:t>Σ</a:t>
            </a:r>
            <a:r>
              <a:rPr lang="en-US" altLang="en-US" sz="2200" dirty="0">
                <a:latin typeface="Courier New" panose="02070309020205020404" pitchFamily="49" charset="0"/>
                <a:cs typeface="Courier New" panose="02070309020205020404" pitchFamily="49" charset="0"/>
              </a:rPr>
              <a:t>, </a:t>
            </a:r>
            <a:r>
              <a:rPr lang="en-US" altLang="en-US" sz="2200" i="1" dirty="0">
                <a:latin typeface="Courier New" panose="02070309020205020404" pitchFamily="49" charset="0"/>
                <a:cs typeface="Courier New" panose="02070309020205020404" pitchFamily="49" charset="0"/>
                <a:sym typeface="Symbol" panose="05050102010706020507" pitchFamily="18" charset="2"/>
              </a:rPr>
              <a:t></a:t>
            </a:r>
            <a:r>
              <a:rPr lang="en-US" altLang="en-US" sz="2200" dirty="0">
                <a:latin typeface="Courier New" panose="02070309020205020404" pitchFamily="49" charset="0"/>
                <a:cs typeface="Courier New" panose="02070309020205020404" pitchFamily="49" charset="0"/>
                <a:sym typeface="Symbol" panose="05050102010706020507" pitchFamily="18" charset="2"/>
              </a:rPr>
              <a:t>, </a:t>
            </a:r>
            <a:r>
              <a:rPr lang="en-US" altLang="en-US" sz="2200" i="1" dirty="0">
                <a:latin typeface="Courier New" panose="02070309020205020404" pitchFamily="49" charset="0"/>
                <a:cs typeface="Courier New" panose="02070309020205020404" pitchFamily="49" charset="0"/>
                <a:sym typeface="Symbol" panose="05050102010706020507" pitchFamily="18" charset="2"/>
              </a:rPr>
              <a:t>q</a:t>
            </a:r>
            <a:r>
              <a:rPr lang="en-US" altLang="en-US" sz="2200" baseline="-25000" dirty="0">
                <a:latin typeface="Courier New" panose="02070309020205020404" pitchFamily="49" charset="0"/>
                <a:cs typeface="Courier New" panose="02070309020205020404" pitchFamily="49" charset="0"/>
                <a:sym typeface="Symbol" panose="05050102010706020507" pitchFamily="18" charset="2"/>
              </a:rPr>
              <a:t>0</a:t>
            </a:r>
            <a:r>
              <a:rPr lang="en-US" altLang="en-US" sz="2200" dirty="0">
                <a:latin typeface="Courier New" panose="02070309020205020404" pitchFamily="49" charset="0"/>
                <a:cs typeface="Courier New" panose="02070309020205020404" pitchFamily="49" charset="0"/>
                <a:sym typeface="Symbol" panose="05050102010706020507" pitchFamily="18" charset="2"/>
              </a:rPr>
              <a:t>, </a:t>
            </a:r>
            <a:r>
              <a:rPr lang="en-US" altLang="en-US" sz="2200" i="1" dirty="0">
                <a:latin typeface="Courier New" panose="02070309020205020404" pitchFamily="49" charset="0"/>
                <a:cs typeface="Courier New" panose="02070309020205020404" pitchFamily="49" charset="0"/>
                <a:sym typeface="Symbol" panose="05050102010706020507" pitchFamily="18" charset="2"/>
              </a:rPr>
              <a:t>F</a:t>
            </a:r>
            <a:r>
              <a:rPr lang="en-US" altLang="en-US" sz="2200" dirty="0">
                <a:cs typeface="Courier New" panose="02070309020205020404" pitchFamily="49" charset="0"/>
              </a:rPr>
              <a:t>), where, </a:t>
            </a:r>
            <a:r>
              <a:rPr lang="en-US" altLang="en-US" sz="2200" i="1" dirty="0">
                <a:latin typeface="Courier New" panose="02070309020205020404" pitchFamily="49" charset="0"/>
                <a:cs typeface="Courier New" panose="02070309020205020404" pitchFamily="49" charset="0"/>
              </a:rPr>
              <a:t>Q</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b</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b</a:t>
            </a:r>
            <a:r>
              <a:rPr lang="en-US" altLang="en-US" sz="2200" baseline="-25000" dirty="0">
                <a:latin typeface="Courier New" panose="02070309020205020404" pitchFamily="49" charset="0"/>
                <a:cs typeface="Courier New" panose="02070309020205020404" pitchFamily="49" charset="0"/>
              </a:rPr>
              <a:t>1</a:t>
            </a:r>
            <a:r>
              <a:rPr lang="en-US" altLang="en-US" sz="2200" dirty="0">
                <a:latin typeface="Courier New" panose="02070309020205020404" pitchFamily="49" charset="0"/>
                <a:cs typeface="Courier New" panose="02070309020205020404" pitchFamily="49" charset="0"/>
              </a:rPr>
              <a:t>}, </a:t>
            </a:r>
            <a:r>
              <a:rPr lang="en-US" altLang="en-US" sz="2200" i="1" dirty="0">
                <a:latin typeface="Courier New" panose="02070309020205020404" pitchFamily="49" charset="0"/>
                <a:cs typeface="Courier New" panose="02070309020205020404" pitchFamily="49" charset="0"/>
              </a:rPr>
              <a:t>q</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b</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 </a:t>
            </a:r>
            <a:r>
              <a:rPr lang="en-US" altLang="en-US" sz="2200" i="1" dirty="0">
                <a:latin typeface="Courier New" panose="02070309020205020404" pitchFamily="49" charset="0"/>
                <a:cs typeface="Courier New" panose="02070309020205020404" pitchFamily="49" charset="0"/>
              </a:rPr>
              <a:t>F</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b</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a:t>
            </a:r>
            <a:r>
              <a:rPr lang="el-GR" altLang="en-US" sz="2200" dirty="0">
                <a:latin typeface="Courier New" panose="02070309020205020404" pitchFamily="49" charset="0"/>
                <a:cs typeface="Courier New" panose="02070309020205020404" pitchFamily="49" charset="0"/>
              </a:rPr>
              <a:t>Σ</a:t>
            </a:r>
            <a:r>
              <a:rPr lang="en-US" altLang="en-US" sz="2200" dirty="0">
                <a:latin typeface="Courier New" panose="02070309020205020404" pitchFamily="49" charset="0"/>
                <a:cs typeface="Courier New" panose="02070309020205020404" pitchFamily="49" charset="0"/>
              </a:rPr>
              <a:t>={0,1,2}</a:t>
            </a:r>
          </a:p>
          <a:p>
            <a:pPr eaLnBrk="1" hangingPunct="1">
              <a:lnSpc>
                <a:spcPct val="80000"/>
              </a:lnSpc>
              <a:buFontTx/>
              <a:buNone/>
            </a:pPr>
            <a:r>
              <a:rPr lang="en-US" altLang="en-US" sz="1900" i="1" u="sng" dirty="0">
                <a:latin typeface="Courier New" panose="02070309020205020404" pitchFamily="49" charset="0"/>
                <a:cs typeface="Courier New" panose="02070309020205020404" pitchFamily="49" charset="0"/>
                <a:sym typeface="Symbol" panose="05050102010706020507" pitchFamily="18" charset="2"/>
              </a:rPr>
              <a:t>   	</a:t>
            </a:r>
            <a:r>
              <a:rPr lang="en-US" altLang="en-US" sz="2600" u="sng" dirty="0">
                <a:latin typeface="Courier New" panose="02070309020205020404" pitchFamily="49" charset="0"/>
                <a:cs typeface="Courier New" panose="02070309020205020404" pitchFamily="49" charset="0"/>
                <a:sym typeface="Symbol" panose="05050102010706020507" pitchFamily="18" charset="2"/>
              </a:rPr>
              <a:t></a:t>
            </a:r>
            <a:r>
              <a:rPr lang="en-US" altLang="en-US" sz="1900" i="1" u="sng" dirty="0">
                <a:latin typeface="Courier New" panose="02070309020205020404" pitchFamily="49" charset="0"/>
                <a:cs typeface="Courier New" panose="02070309020205020404" pitchFamily="49" charset="0"/>
                <a:sym typeface="Symbol" panose="05050102010706020507" pitchFamily="18" charset="2"/>
              </a:rPr>
              <a:t> </a:t>
            </a:r>
            <a:r>
              <a:rPr lang="en-US" altLang="en-US" sz="1900" u="sng" dirty="0">
                <a:latin typeface="Courier New" panose="02070309020205020404" pitchFamily="49" charset="0"/>
                <a:cs typeface="Courier New" panose="02070309020205020404" pitchFamily="49" charset="0"/>
                <a:sym typeface="Symbol" panose="05050102010706020507" pitchFamily="18" charset="2"/>
              </a:rPr>
              <a:t>0		1		2  </a:t>
            </a:r>
            <a:br>
              <a:rPr lang="en-US" altLang="en-US" sz="1900" dirty="0">
                <a:latin typeface="Courier New" panose="02070309020205020404" pitchFamily="49" charset="0"/>
                <a:cs typeface="Courier New" panose="02070309020205020404" pitchFamily="49" charset="0"/>
                <a:sym typeface="Symbol" panose="05050102010706020507" pitchFamily="18" charset="2"/>
              </a:rPr>
            </a:b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sym typeface="Symbol" panose="05050102010706020507" pitchFamily="18" charset="2"/>
              </a:rPr>
              <a:t>b</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0 </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2600" dirty="0">
                <a:latin typeface="Courier New" panose="02070309020205020404" pitchFamily="49" charset="0"/>
                <a:cs typeface="Courier New" panose="02070309020205020404" pitchFamily="49" charset="0"/>
                <a:sym typeface="Symbol" panose="05050102010706020507" pitchFamily="18" charset="2"/>
              </a:rPr>
              <a:t></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1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0</a:t>
            </a:r>
            <a:br>
              <a:rPr lang="en-US" altLang="en-US" sz="1900" dirty="0">
                <a:latin typeface="Courier New" panose="02070309020205020404" pitchFamily="49" charset="0"/>
                <a:cs typeface="Courier New" panose="02070309020205020404" pitchFamily="49" charset="0"/>
                <a:sym typeface="Symbol" panose="05050102010706020507" pitchFamily="18" charset="2"/>
              </a:rPr>
            </a:b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sym typeface="Symbol" panose="05050102010706020507" pitchFamily="18" charset="2"/>
              </a:rPr>
              <a:t>b</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1 	</a:t>
            </a:r>
            <a:r>
              <a:rPr lang="en-US" altLang="en-US" sz="2600" dirty="0">
                <a:latin typeface="Courier New" panose="02070309020205020404" pitchFamily="49" charset="0"/>
                <a:cs typeface="Courier New" panose="02070309020205020404" pitchFamily="49" charset="0"/>
                <a:sym typeface="Symbol" panose="05050102010706020507" pitchFamily="18" charset="2"/>
              </a:rPr>
              <a:t></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1</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1</a:t>
            </a:r>
          </a:p>
          <a:p>
            <a:pPr eaLnBrk="1" hangingPunct="1">
              <a:lnSpc>
                <a:spcPct val="110000"/>
              </a:lnSpc>
              <a:buFontTx/>
              <a:buNone/>
            </a:pPr>
            <a:r>
              <a:rPr lang="en-US" altLang="en-US" sz="1800" b="1" dirty="0">
                <a:latin typeface="Courier New" panose="02070309020205020404" pitchFamily="49" charset="0"/>
                <a:cs typeface="Courier New" panose="02070309020205020404" pitchFamily="49" charset="0"/>
              </a:rPr>
              <a:t>	</a:t>
            </a:r>
            <a:r>
              <a:rPr lang="en-US" altLang="en-US" sz="2200" b="1" dirty="0">
                <a:cs typeface="Courier New" panose="02070309020205020404" pitchFamily="49" charset="0"/>
              </a:rPr>
              <a:t>CFG:</a:t>
            </a:r>
            <a:br>
              <a:rPr lang="en-US" altLang="en-US" sz="2200" dirty="0">
                <a:latin typeface="Courier New" panose="02070309020205020404" pitchFamily="49" charset="0"/>
                <a:cs typeface="Courier New" panose="02070309020205020404" pitchFamily="49" charset="0"/>
              </a:rPr>
            </a:br>
            <a:r>
              <a:rPr lang="en-US" altLang="en-US" sz="2200" b="1" dirty="0">
                <a:cs typeface="Courier New" panose="02070309020205020404" pitchFamily="49" charset="0"/>
              </a:rPr>
              <a:t>Grammar</a:t>
            </a:r>
            <a:r>
              <a:rPr lang="en-US" altLang="en-US" sz="2200" dirty="0">
                <a:cs typeface="Courier New" panose="02070309020205020404" pitchFamily="49" charset="0"/>
              </a:rPr>
              <a:t> </a:t>
            </a:r>
            <a:r>
              <a:rPr lang="en-US" altLang="en-US" sz="2200" dirty="0">
                <a:latin typeface="Courier New" panose="02070309020205020404" pitchFamily="49" charset="0"/>
                <a:cs typeface="Courier New" panose="02070309020205020404" pitchFamily="49" charset="0"/>
              </a:rPr>
              <a:t>G = (V, </a:t>
            </a:r>
            <a:r>
              <a:rPr lang="el-GR" altLang="en-US" sz="2200" dirty="0">
                <a:latin typeface="Courier New" panose="02070309020205020404" pitchFamily="49" charset="0"/>
                <a:cs typeface="Courier New" panose="02070309020205020404" pitchFamily="49" charset="0"/>
              </a:rPr>
              <a:t>Σ</a:t>
            </a:r>
            <a:r>
              <a:rPr lang="en-US" altLang="en-US" sz="2200" dirty="0">
                <a:latin typeface="Courier New" panose="02070309020205020404" pitchFamily="49" charset="0"/>
                <a:cs typeface="Courier New" panose="02070309020205020404" pitchFamily="49" charset="0"/>
              </a:rPr>
              <a:t>, R, R</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a:t>
            </a:r>
            <a:r>
              <a:rPr lang="en-US" altLang="en-US" sz="2200" dirty="0">
                <a:cs typeface="Courier New" panose="02070309020205020404" pitchFamily="49" charset="0"/>
              </a:rPr>
              <a:t>, where, </a:t>
            </a:r>
            <a:r>
              <a:rPr lang="en-US" altLang="en-US" sz="2200" dirty="0">
                <a:latin typeface="Courier New" panose="02070309020205020404" pitchFamily="49" charset="0"/>
                <a:cs typeface="Courier New" panose="02070309020205020404" pitchFamily="49" charset="0"/>
              </a:rPr>
              <a:t>V = {R</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 R</a:t>
            </a:r>
            <a:r>
              <a:rPr lang="en-US" altLang="en-US" sz="2200" baseline="-25000" dirty="0">
                <a:latin typeface="Courier New" panose="02070309020205020404" pitchFamily="49" charset="0"/>
                <a:cs typeface="Courier New" panose="02070309020205020404" pitchFamily="49" charset="0"/>
              </a:rPr>
              <a:t>1</a:t>
            </a:r>
            <a:r>
              <a:rPr lang="en-US" altLang="en-US" sz="2200" dirty="0">
                <a:latin typeface="Courier New" panose="02070309020205020404" pitchFamily="49" charset="0"/>
                <a:cs typeface="Courier New" panose="02070309020205020404" pitchFamily="49" charset="0"/>
              </a:rPr>
              <a:t>}</a:t>
            </a:r>
            <a:r>
              <a:rPr lang="en-US" altLang="en-US" sz="2200" dirty="0">
                <a:cs typeface="Courier New" panose="02070309020205020404" pitchFamily="49" charset="0"/>
              </a:rPr>
              <a:t>, </a:t>
            </a:r>
            <a:r>
              <a:rPr lang="el-GR" altLang="en-US" sz="2200" dirty="0">
                <a:latin typeface="Courier New" panose="02070309020205020404" pitchFamily="49" charset="0"/>
                <a:cs typeface="Courier New" panose="02070309020205020404" pitchFamily="49" charset="0"/>
              </a:rPr>
              <a:t>Σ</a:t>
            </a:r>
            <a:r>
              <a:rPr lang="en-US" altLang="en-US" sz="2200" dirty="0">
                <a:latin typeface="Courier New" panose="02070309020205020404" pitchFamily="49" charset="0"/>
                <a:cs typeface="Courier New" panose="02070309020205020404" pitchFamily="49" charset="0"/>
              </a:rPr>
              <a:t> = {0, 1, 2}</a:t>
            </a:r>
            <a:r>
              <a:rPr lang="en-US" altLang="en-US" sz="2200" dirty="0">
                <a:cs typeface="Courier New" panose="02070309020205020404" pitchFamily="49" charset="0"/>
              </a:rPr>
              <a:t>, and</a:t>
            </a:r>
            <a:br>
              <a:rPr lang="en-US" altLang="en-US" sz="2200" dirty="0">
                <a:latin typeface="Courier New" panose="02070309020205020404" pitchFamily="49" charset="0"/>
                <a:cs typeface="Courier New" panose="02070309020205020404" pitchFamily="49" charset="0"/>
              </a:rPr>
            </a:br>
            <a:r>
              <a:rPr lang="en-US" altLang="en-US" sz="2200" dirty="0">
                <a:latin typeface="Courier New" panose="02070309020205020404" pitchFamily="49" charset="0"/>
                <a:cs typeface="Courier New" panose="02070309020205020404" pitchFamily="49" charset="0"/>
              </a:rPr>
              <a:t>R</a:t>
            </a:r>
            <a:r>
              <a:rPr lang="en-US" altLang="en-US" sz="2200" dirty="0">
                <a:cs typeface="Courier New" panose="02070309020205020404" pitchFamily="49" charset="0"/>
              </a:rPr>
              <a:t> is the set of rules</a:t>
            </a:r>
            <a:br>
              <a:rPr lang="en-US" altLang="en-US" sz="1900" dirty="0">
                <a:latin typeface="Courier New" panose="02070309020205020404" pitchFamily="49" charset="0"/>
                <a:cs typeface="Courier New" panose="02070309020205020404" pitchFamily="49" charset="0"/>
              </a:rPr>
            </a:b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rPr>
              <a:t> </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0</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1</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1</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2</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900" i="1" dirty="0">
                <a:latin typeface="Courier New" panose="02070309020205020404" pitchFamily="49" charset="0"/>
                <a:cs typeface="Courier New" panose="02070309020205020404" pitchFamily="49" charset="0"/>
                <a:sym typeface="Symbol" panose="05050102010706020507" pitchFamily="18" charset="2"/>
              </a:rPr>
              <a:t></a:t>
            </a:r>
            <a:br>
              <a:rPr lang="en-US" altLang="en-US" sz="1900" dirty="0">
                <a:latin typeface="Courier New" panose="02070309020205020404" pitchFamily="49" charset="0"/>
                <a:cs typeface="Courier New" panose="02070309020205020404" pitchFamily="49" charset="0"/>
              </a:rPr>
            </a:b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1</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0</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1</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1</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2</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1</a:t>
            </a:r>
            <a:endParaRPr lang="en-US" altLang="en-US" sz="1800" baseline="-25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35635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B2CBAF4-1612-4A88-8D72-2F707C062DF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1AA1E994-0D56-4142-BB34-C502484DB49C}"/>
              </a:ext>
            </a:extLst>
          </p:cNvPr>
          <p:cNvSpPr>
            <a:spLocks noGrp="1"/>
          </p:cNvSpPr>
          <p:nvPr>
            <p:ph type="body" sz="quarter" idx="12"/>
          </p:nvPr>
        </p:nvSpPr>
        <p:spPr/>
        <p:txBody>
          <a:bodyPr/>
          <a:lstStyle/>
          <a:p>
            <a:r>
              <a:rPr lang="en-US" dirty="0"/>
              <a:t>Designing</a:t>
            </a:r>
          </a:p>
        </p:txBody>
      </p:sp>
      <p:sp>
        <p:nvSpPr>
          <p:cNvPr id="4" name="Text Placeholder 3">
            <a:extLst>
              <a:ext uri="{FF2B5EF4-FFF2-40B4-BE49-F238E27FC236}">
                <a16:creationId xmlns:a16="http://schemas.microsoft.com/office/drawing/2014/main" id="{C8A44FF4-8B40-4CFD-A969-0E05E8E66B14}"/>
              </a:ext>
            </a:extLst>
          </p:cNvPr>
          <p:cNvSpPr>
            <a:spLocks noGrp="1"/>
          </p:cNvSpPr>
          <p:nvPr>
            <p:ph type="body" sz="quarter" idx="13"/>
          </p:nvPr>
        </p:nvSpPr>
        <p:spPr/>
        <p:txBody>
          <a:bodyPr>
            <a:normAutofit/>
          </a:bodyPr>
          <a:lstStyle/>
          <a:p>
            <a:pPr algn="just" eaLnBrk="1" hangingPunct="1"/>
            <a:r>
              <a:rPr lang="en-US" altLang="en-US" sz="2800" dirty="0">
                <a:sym typeface="Symbol" panose="05050102010706020507" pitchFamily="18" charset="2"/>
              </a:rPr>
              <a:t>Language containing strings with two substrings that are linked or depended on each other by their number of appearances.</a:t>
            </a:r>
          </a:p>
          <a:p>
            <a:pPr lvl="1" algn="just" eaLnBrk="1" hangingPunct="1"/>
            <a:r>
              <a:rPr lang="en-US" altLang="en-US" sz="2800" dirty="0">
                <a:sym typeface="Symbol" panose="05050102010706020507" pitchFamily="18" charset="2"/>
              </a:rPr>
              <a:t>Use rule of the form </a:t>
            </a:r>
            <a:r>
              <a:rPr lang="en-US" altLang="en-US" sz="2800" dirty="0">
                <a:latin typeface="Courier New" panose="02070309020205020404" pitchFamily="49" charset="0"/>
                <a:cs typeface="Courier New" panose="02070309020205020404" pitchFamily="49" charset="0"/>
                <a:sym typeface="Symbol" panose="05050102010706020507" pitchFamily="18" charset="2"/>
              </a:rPr>
              <a:t>R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uRv</a:t>
            </a:r>
            <a:r>
              <a:rPr lang="en-US" altLang="en-US" sz="2800" dirty="0">
                <a:sym typeface="Wingdings" panose="05000000000000000000" pitchFamily="2" charset="2"/>
              </a:rPr>
              <a:t>.</a:t>
            </a:r>
          </a:p>
          <a:p>
            <a:pPr lvl="1" algn="just" eaLnBrk="1" hangingPunct="1"/>
            <a:r>
              <a:rPr lang="en-US" altLang="en-US" sz="2800" dirty="0">
                <a:sym typeface="Wingdings" panose="05000000000000000000" pitchFamily="2" charset="2"/>
              </a:rPr>
              <a:t>This generates strings wherein the portion containing the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u</a:t>
            </a:r>
            <a:r>
              <a:rPr lang="en-US" altLang="en-US" sz="2800" dirty="0">
                <a:sym typeface="Wingdings" panose="05000000000000000000" pitchFamily="2" charset="2"/>
              </a:rPr>
              <a:t>’s corresponds to the portion containing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v</a:t>
            </a:r>
            <a:r>
              <a:rPr lang="en-US" altLang="en-US" sz="2800" dirty="0">
                <a:sym typeface="Wingdings" panose="05000000000000000000" pitchFamily="2" charset="2"/>
              </a:rPr>
              <a:t>’s.</a:t>
            </a:r>
          </a:p>
          <a:p>
            <a:pPr eaLnBrk="1" hangingPunct="1"/>
            <a:r>
              <a:rPr lang="en-US" altLang="en-US" sz="2800" dirty="0">
                <a:sym typeface="Symbol" panose="05050102010706020507" pitchFamily="18" charset="2"/>
              </a:rPr>
              <a:t>Example:</a:t>
            </a:r>
            <a:br>
              <a:rPr lang="en-US" altLang="en-US" sz="2800" dirty="0">
                <a:sym typeface="Symbol" panose="05050102010706020507" pitchFamily="18" charset="2"/>
              </a:rPr>
            </a:br>
            <a:r>
              <a:rPr lang="en-US" altLang="en-US" sz="2800" dirty="0">
                <a:sym typeface="Symbol" panose="05050102010706020507" pitchFamily="18" charset="2"/>
              </a:rPr>
              <a:t>Language: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{1</a:t>
            </a:r>
            <a:r>
              <a:rPr lang="en-US" altLang="en-US" sz="2800"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sz="2800" dirty="0">
                <a:latin typeface="Courier New" panose="02070309020205020404" pitchFamily="49" charset="0"/>
                <a:cs typeface="Courier New" panose="02070309020205020404" pitchFamily="49" charset="0"/>
                <a:sym typeface="Wingdings" panose="05000000000000000000" pitchFamily="2" charset="2"/>
              </a:rPr>
              <a:t>0</a:t>
            </a:r>
            <a:r>
              <a:rPr lang="en-US" altLang="en-US" sz="2800"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n</a:t>
            </a:r>
            <a:r>
              <a:rPr lang="en-US" altLang="en-US" sz="2800" dirty="0">
                <a:latin typeface="Courier New" panose="02070309020205020404" pitchFamily="49" charset="0"/>
                <a:cs typeface="Courier New" panose="02070309020205020404" pitchFamily="49" charset="0"/>
                <a:sym typeface="Symbol" panose="05050102010706020507" pitchFamily="18" charset="2"/>
              </a:rPr>
              <a:t>0</a:t>
            </a:r>
            <a:r>
              <a:rPr lang="en-US" altLang="en-US" sz="2800" dirty="0">
                <a:latin typeface="Courier New" panose="02070309020205020404" pitchFamily="49" charset="0"/>
                <a:cs typeface="Courier New" panose="02070309020205020404" pitchFamily="49" charset="0"/>
                <a:sym typeface="Wingdings" panose="05000000000000000000" pitchFamily="2" charset="2"/>
              </a:rPr>
              <a:t>}</a:t>
            </a:r>
            <a:br>
              <a:rPr lang="en-US" altLang="en-US" sz="2800" dirty="0">
                <a:sym typeface="Wingdings" panose="05000000000000000000" pitchFamily="2" charset="2"/>
              </a:rPr>
            </a:br>
            <a:r>
              <a:rPr lang="en-US" altLang="en-US" sz="2800" dirty="0">
                <a:sym typeface="Wingdings" panose="05000000000000000000" pitchFamily="2" charset="2"/>
              </a:rPr>
              <a:t>CFG: </a:t>
            </a:r>
            <a:r>
              <a:rPr lang="en-US" altLang="en-US" sz="2800" i="1" dirty="0">
                <a:latin typeface="Courier New" panose="02070309020205020404" pitchFamily="49" charset="0"/>
                <a:cs typeface="Courier New" panose="02070309020205020404" pitchFamily="49" charset="0"/>
                <a:sym typeface="Wingdings" panose="05000000000000000000" pitchFamily="2" charset="2"/>
              </a:rPr>
              <a:t>S</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1</a:t>
            </a:r>
            <a:r>
              <a:rPr lang="en-US" altLang="en-US" sz="2800" i="1" dirty="0">
                <a:latin typeface="Courier New" panose="02070309020205020404" pitchFamily="49" charset="0"/>
                <a:cs typeface="Courier New" panose="02070309020205020404" pitchFamily="49" charset="0"/>
                <a:sym typeface="Wingdings" panose="05000000000000000000" pitchFamily="2" charset="2"/>
              </a:rPr>
              <a:t>S</a:t>
            </a:r>
            <a:r>
              <a:rPr lang="en-US" altLang="en-US" sz="2800" dirty="0">
                <a:latin typeface="Courier New" panose="02070309020205020404" pitchFamily="49" charset="0"/>
                <a:cs typeface="Courier New" panose="02070309020205020404" pitchFamily="49" charset="0"/>
                <a:sym typeface="Wingdings" panose="05000000000000000000" pitchFamily="2" charset="2"/>
              </a:rPr>
              <a:t>0 |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t>
            </a:r>
          </a:p>
        </p:txBody>
      </p:sp>
    </p:spTree>
    <p:extLst>
      <p:ext uri="{BB962C8B-B14F-4D97-AF65-F5344CB8AC3E}">
        <p14:creationId xmlns:p14="http://schemas.microsoft.com/office/powerpoint/2010/main" val="1589522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4C4512-E2F7-41AD-A9A2-0AD68220E6E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69B7A66-414D-4187-BB24-2B0E0958A143}"/>
              </a:ext>
            </a:extLst>
          </p:cNvPr>
          <p:cNvSpPr>
            <a:spLocks noGrp="1"/>
          </p:cNvSpPr>
          <p:nvPr>
            <p:ph type="body" sz="quarter" idx="12"/>
          </p:nvPr>
        </p:nvSpPr>
        <p:spPr/>
        <p:txBody>
          <a:bodyPr/>
          <a:lstStyle/>
          <a:p>
            <a:r>
              <a:rPr lang="en-US" dirty="0"/>
              <a:t>Designing CFG</a:t>
            </a:r>
          </a:p>
        </p:txBody>
      </p:sp>
      <p:graphicFrame>
        <p:nvGraphicFramePr>
          <p:cNvPr id="4" name="Table 3">
            <a:extLst>
              <a:ext uri="{FF2B5EF4-FFF2-40B4-BE49-F238E27FC236}">
                <a16:creationId xmlns:a16="http://schemas.microsoft.com/office/drawing/2014/main" id="{6024E031-1595-48EA-8F6B-872B867E8E7A}"/>
              </a:ext>
            </a:extLst>
          </p:cNvPr>
          <p:cNvGraphicFramePr>
            <a:graphicFrameLocks noGrp="1"/>
          </p:cNvGraphicFramePr>
          <p:nvPr>
            <p:extLst>
              <p:ext uri="{D42A27DB-BD31-4B8C-83A1-F6EECF244321}">
                <p14:modId xmlns:p14="http://schemas.microsoft.com/office/powerpoint/2010/main" val="190519971"/>
              </p:ext>
            </p:extLst>
          </p:nvPr>
        </p:nvGraphicFramePr>
        <p:xfrm>
          <a:off x="141507" y="829818"/>
          <a:ext cx="8850093" cy="5702110"/>
        </p:xfrm>
        <a:graphic>
          <a:graphicData uri="http://schemas.openxmlformats.org/drawingml/2006/table">
            <a:tbl>
              <a:tblPr firstRow="1" firstCol="1" bandRow="1">
                <a:tableStyleId>{2D5ABB26-0587-4C30-8999-92F81FD0307C}</a:tableStyleId>
              </a:tblPr>
              <a:tblGrid>
                <a:gridCol w="5263460">
                  <a:extLst>
                    <a:ext uri="{9D8B030D-6E8A-4147-A177-3AD203B41FA5}">
                      <a16:colId xmlns:a16="http://schemas.microsoft.com/office/drawing/2014/main" val="669879451"/>
                    </a:ext>
                  </a:extLst>
                </a:gridCol>
                <a:gridCol w="3586633">
                  <a:extLst>
                    <a:ext uri="{9D8B030D-6E8A-4147-A177-3AD203B41FA5}">
                      <a16:colId xmlns:a16="http://schemas.microsoft.com/office/drawing/2014/main" val="173564706"/>
                    </a:ext>
                  </a:extLst>
                </a:gridCol>
              </a:tblGrid>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Calibri" panose="020F0502020204030204" pitchFamily="34" charset="0"/>
                        </a:rPr>
                        <a:t>A={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begins with </a:t>
                      </a:r>
                      <a:r>
                        <a:rPr lang="en-US" sz="1800" b="1" i="1" kern="1200" dirty="0">
                          <a:solidFill>
                            <a:srgbClr val="000000"/>
                          </a:solidFill>
                          <a:effectLst/>
                          <a:latin typeface="+mn-lt"/>
                          <a:ea typeface="Calibri" panose="020F0502020204030204" pitchFamily="34" charset="0"/>
                          <a:cs typeface="Calibri" panose="020F0502020204030204" pitchFamily="34" charset="0"/>
                        </a:rPr>
                        <a:t>a</a:t>
                      </a:r>
                      <a:r>
                        <a:rPr lang="en-US" sz="1800" kern="1200" dirty="0">
                          <a:solidFill>
                            <a:srgbClr val="000000"/>
                          </a:solidFill>
                          <a:effectLst/>
                          <a:latin typeface="+mn-lt"/>
                          <a:ea typeface="Calibri" panose="020F0502020204030204" pitchFamily="34" charset="0"/>
                          <a:cs typeface="Calibri" panose="020F0502020204030204" pitchFamily="34" charset="0"/>
                        </a:rPr>
                        <a:t> and ends with </a:t>
                      </a:r>
                      <a:r>
                        <a:rPr lang="en-US" sz="1800" b="1" i="1" kern="1200" dirty="0">
                          <a:solidFill>
                            <a:srgbClr val="000000"/>
                          </a:solidFill>
                          <a:effectLst/>
                          <a:latin typeface="+mn-lt"/>
                          <a:ea typeface="Calibri" panose="020F0502020204030204" pitchFamily="34" charset="0"/>
                          <a:cs typeface="Calibri" panose="020F0502020204030204" pitchFamily="34" charset="0"/>
                        </a:rPr>
                        <a:t>b</a:t>
                      </a:r>
                      <a:r>
                        <a:rPr lang="en-US" sz="1800" kern="1200" dirty="0">
                          <a:solidFill>
                            <a:srgbClr val="000000"/>
                          </a:solidFill>
                          <a:effectLst/>
                          <a:latin typeface="+mn-lt"/>
                          <a:ea typeface="Calibri" panose="020F0502020204030204" pitchFamily="34" charset="0"/>
                          <a:cs typeface="Calibri" panose="020F0502020204030204" pitchFamily="34" charset="0"/>
                        </a:rPr>
                        <a:t>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S</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a:solidFill>
                            <a:srgbClr val="000000"/>
                          </a:solidFill>
                          <a:effectLst/>
                          <a:latin typeface="+mn-lt"/>
                          <a:ea typeface="Times New Roman" panose="02020603050405020304" pitchFamily="18"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err="1">
                          <a:solidFill>
                            <a:srgbClr val="000000"/>
                          </a:solidFill>
                          <a:effectLst/>
                          <a:latin typeface="+mn-lt"/>
                          <a:ea typeface="Times New Roman" panose="02020603050405020304" pitchFamily="18" charset="0"/>
                          <a:cs typeface="Times New Roman" panose="02020603050405020304" pitchFamily="18" charset="0"/>
                        </a:rPr>
                        <a:t>a</a:t>
                      </a:r>
                      <a:r>
                        <a:rPr lang="en-US" sz="1800" b="1" kern="1200" dirty="0" err="1">
                          <a:solidFill>
                            <a:srgbClr val="000000"/>
                          </a:solidFill>
                          <a:effectLst/>
                          <a:latin typeface="+mn-lt"/>
                          <a:ea typeface="Times New Roman" panose="02020603050405020304" pitchFamily="18" charset="0"/>
                          <a:cs typeface="Times New Roman" panose="02020603050405020304" pitchFamily="18" charset="0"/>
                        </a:rPr>
                        <a:t>T</a:t>
                      </a:r>
                      <a:r>
                        <a:rPr lang="en-US" sz="1800" kern="1200" dirty="0" err="1">
                          <a:solidFill>
                            <a:srgbClr val="000000"/>
                          </a:solidFill>
                          <a:effectLst/>
                          <a:latin typeface="+mn-lt"/>
                          <a:ea typeface="Times New Roman" panose="02020603050405020304" pitchFamily="18" charset="0"/>
                          <a:cs typeface="Times New Roman" panose="02020603050405020304" pitchFamily="18" charset="0"/>
                        </a:rPr>
                        <a:t>b</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a:solidFill>
                            <a:srgbClr val="000000"/>
                          </a:solidFill>
                          <a:effectLst/>
                          <a:latin typeface="+mn-lt"/>
                          <a:ea typeface="Calibri" panose="020F0502020204030204" pitchFamily="34"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err="1">
                          <a:solidFill>
                            <a:srgbClr val="000000"/>
                          </a:solidFill>
                          <a:effectLst/>
                          <a:latin typeface="+mn-lt"/>
                          <a:ea typeface="Calibri" panose="020F0502020204030204" pitchFamily="34" charset="0"/>
                          <a:cs typeface="Calibri" panose="020F0502020204030204" pitchFamily="34" charset="0"/>
                        </a:rPr>
                        <a:t>a</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err="1">
                          <a:solidFill>
                            <a:srgbClr val="000000"/>
                          </a:solidFill>
                          <a:effectLst/>
                          <a:latin typeface="+mn-lt"/>
                          <a:ea typeface="Calibri" panose="020F0502020204030204" pitchFamily="34" charset="0"/>
                          <a:cs typeface="Calibri" panose="020F0502020204030204" pitchFamily="34" charset="0"/>
                        </a:rPr>
                        <a:t>b</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a:solidFill>
                            <a:srgbClr val="000000"/>
                          </a:solidFill>
                          <a:effectLst/>
                          <a:latin typeface="+mn-lt"/>
                          <a:ea typeface="Calibri" panose="020F0502020204030204" pitchFamily="34" charset="0"/>
                          <a:cs typeface="Arial" panose="020B0604020202020204" pitchFamily="34"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9523541"/>
                  </a:ext>
                </a:extLst>
              </a:tr>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Calibri" panose="020F0502020204030204" pitchFamily="34" charset="0"/>
                        </a:rPr>
                        <a:t>A={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begins with </a:t>
                      </a:r>
                      <a:r>
                        <a:rPr lang="en-US" sz="1800" b="1" i="1" kern="1200" dirty="0">
                          <a:solidFill>
                            <a:srgbClr val="000000"/>
                          </a:solidFill>
                          <a:effectLst/>
                          <a:latin typeface="+mn-lt"/>
                          <a:ea typeface="Calibri" panose="020F0502020204030204" pitchFamily="34" charset="0"/>
                          <a:cs typeface="Calibri" panose="020F0502020204030204" pitchFamily="34" charset="0"/>
                        </a:rPr>
                        <a:t>b</a:t>
                      </a:r>
                      <a:r>
                        <a:rPr lang="en-US" sz="1800" kern="1200" dirty="0">
                          <a:solidFill>
                            <a:srgbClr val="000000"/>
                          </a:solidFill>
                          <a:effectLst/>
                          <a:latin typeface="+mn-lt"/>
                          <a:ea typeface="Calibri" panose="020F0502020204030204" pitchFamily="34" charset="0"/>
                          <a:cs typeface="Calibri" panose="020F0502020204030204" pitchFamily="34" charset="0"/>
                        </a:rPr>
                        <a:t> or ends with </a:t>
                      </a:r>
                      <a:r>
                        <a:rPr lang="en-US" sz="1800" b="1" i="1" kern="1200" dirty="0">
                          <a:solidFill>
                            <a:srgbClr val="000000"/>
                          </a:solidFill>
                          <a:effectLst/>
                          <a:latin typeface="+mn-lt"/>
                          <a:ea typeface="Calibri" panose="020F0502020204030204" pitchFamily="34" charset="0"/>
                          <a:cs typeface="Calibri" panose="020F0502020204030204" pitchFamily="34" charset="0"/>
                        </a:rPr>
                        <a:t>a</a:t>
                      </a:r>
                      <a:r>
                        <a:rPr lang="en-US" sz="1800" kern="1200" dirty="0">
                          <a:solidFill>
                            <a:srgbClr val="000000"/>
                          </a:solidFill>
                          <a:effectLst/>
                          <a:latin typeface="+mn-lt"/>
                          <a:ea typeface="Calibri" panose="020F0502020204030204" pitchFamily="34" charset="0"/>
                          <a:cs typeface="Calibri" panose="020F0502020204030204" pitchFamily="34" charset="0"/>
                        </a:rPr>
                        <a:t>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S</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a:solidFill>
                            <a:srgbClr val="000000"/>
                          </a:solidFill>
                          <a:effectLst/>
                          <a:latin typeface="+mn-lt"/>
                          <a:ea typeface="Times New Roman" panose="02020603050405020304" pitchFamily="18"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err="1">
                          <a:solidFill>
                            <a:srgbClr val="000000"/>
                          </a:solidFill>
                          <a:effectLst/>
                          <a:latin typeface="+mn-lt"/>
                          <a:ea typeface="Times New Roman" panose="02020603050405020304" pitchFamily="18" charset="0"/>
                          <a:cs typeface="Times New Roman" panose="02020603050405020304" pitchFamily="18" charset="0"/>
                        </a:rPr>
                        <a:t>b</a:t>
                      </a:r>
                      <a:r>
                        <a:rPr lang="en-US" sz="1800" b="1" kern="1200" dirty="0" err="1">
                          <a:solidFill>
                            <a:srgbClr val="000000"/>
                          </a:solidFill>
                          <a:effectLst/>
                          <a:latin typeface="+mn-lt"/>
                          <a:ea typeface="Times New Roman" panose="02020603050405020304" pitchFamily="18" charset="0"/>
                          <a:cs typeface="Times New Roman" panose="02020603050405020304" pitchFamily="18" charset="0"/>
                        </a:rPr>
                        <a:t>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 </a:t>
                      </a: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a </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a:solidFill>
                            <a:srgbClr val="000000"/>
                          </a:solidFill>
                          <a:effectLst/>
                          <a:latin typeface="+mn-lt"/>
                          <a:ea typeface="Calibri" panose="020F0502020204030204" pitchFamily="34"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err="1">
                          <a:solidFill>
                            <a:srgbClr val="000000"/>
                          </a:solidFill>
                          <a:effectLst/>
                          <a:latin typeface="+mn-lt"/>
                          <a:ea typeface="Calibri" panose="020F0502020204030204" pitchFamily="34" charset="0"/>
                          <a:cs typeface="Calibri" panose="020F0502020204030204" pitchFamily="34" charset="0"/>
                        </a:rPr>
                        <a:t>a</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err="1">
                          <a:solidFill>
                            <a:srgbClr val="000000"/>
                          </a:solidFill>
                          <a:effectLst/>
                          <a:latin typeface="+mn-lt"/>
                          <a:ea typeface="Calibri" panose="020F0502020204030204" pitchFamily="34" charset="0"/>
                          <a:cs typeface="Calibri" panose="020F0502020204030204" pitchFamily="34" charset="0"/>
                        </a:rPr>
                        <a:t>b</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a:solidFill>
                            <a:srgbClr val="000000"/>
                          </a:solidFill>
                          <a:effectLst/>
                          <a:latin typeface="+mn-lt"/>
                          <a:ea typeface="Calibri" panose="020F0502020204030204" pitchFamily="34" charset="0"/>
                          <a:cs typeface="Arial" panose="020B0604020202020204" pitchFamily="34"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2939641"/>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contains at least 3 </a:t>
                      </a:r>
                      <a:r>
                        <a:rPr lang="en-US" sz="1800" b="1" i="1" kern="1200">
                          <a:solidFill>
                            <a:srgbClr val="000000"/>
                          </a:solidFill>
                          <a:effectLst/>
                          <a:latin typeface="+mn-lt"/>
                          <a:ea typeface="Calibri" panose="020F0502020204030204" pitchFamily="34" charset="0"/>
                          <a:cs typeface="Times New Roman" panose="02020603050405020304" pitchFamily="18" charset="0"/>
                        </a:rPr>
                        <a:t>a</a:t>
                      </a:r>
                      <a:r>
                        <a:rPr lang="en-US" sz="1800" kern="1200">
                          <a:solidFill>
                            <a:srgbClr val="000000"/>
                          </a:solidFill>
                          <a:effectLst/>
                          <a:latin typeface="+mn-lt"/>
                          <a:ea typeface="Calibri" panose="020F0502020204030204" pitchFamily="34" charset="0"/>
                          <a:cs typeface="Times New Roman" panose="02020603050405020304" pitchFamily="18" charset="0"/>
                        </a:rPr>
                        <a:t>‘s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267758"/>
                  </a:ext>
                </a:extLst>
              </a:tr>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A={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contains at most 3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‘s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BABABAB</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9396818"/>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contains the substring </a:t>
                      </a:r>
                      <a:r>
                        <a:rPr lang="en-US" sz="1800" b="1" i="1" kern="1200">
                          <a:solidFill>
                            <a:srgbClr val="000000"/>
                          </a:solidFill>
                          <a:effectLst/>
                          <a:latin typeface="+mn-lt"/>
                          <a:ea typeface="Calibri" panose="020F0502020204030204" pitchFamily="34" charset="0"/>
                          <a:cs typeface="Times New Roman" panose="02020603050405020304" pitchFamily="18" charset="0"/>
                        </a:rPr>
                        <a:t>aba</a:t>
                      </a:r>
                      <a:r>
                        <a:rPr lang="en-US" sz="1800" kern="1200">
                          <a:solidFill>
                            <a:srgbClr val="000000"/>
                          </a:solidFill>
                          <a:effectLst/>
                          <a:latin typeface="+mn-lt"/>
                          <a:ea typeface="Calibri" panose="020F0502020204030204" pitchFamily="34" charset="0"/>
                          <a:cs typeface="Times New Roman" panose="02020603050405020304" pitchFamily="18" charset="0"/>
                        </a:rPr>
                        <a:t>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aba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5717488"/>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does not contain the substring </a:t>
                      </a:r>
                      <a:r>
                        <a:rPr lang="en-US" sz="1800" b="1" i="1" kern="1200">
                          <a:solidFill>
                            <a:srgbClr val="000000"/>
                          </a:solidFill>
                          <a:effectLst/>
                          <a:latin typeface="+mn-lt"/>
                          <a:ea typeface="Calibri" panose="020F0502020204030204" pitchFamily="34" charset="0"/>
                          <a:cs typeface="Times New Roman" panose="02020603050405020304" pitchFamily="18" charset="0"/>
                        </a:rPr>
                        <a:t>aba</a:t>
                      </a:r>
                      <a:r>
                        <a:rPr lang="en-US" sz="1800" kern="1200">
                          <a:solidFill>
                            <a:srgbClr val="000000"/>
                          </a:solidFill>
                          <a:effectLst/>
                          <a:latin typeface="+mn-lt"/>
                          <a:ea typeface="Calibri" panose="020F0502020204030204" pitchFamily="34" charset="0"/>
                          <a:cs typeface="Times New Roman" panose="02020603050405020304" pitchFamily="18" charset="0"/>
                        </a:rPr>
                        <a:t>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R</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R</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8982149"/>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every odd position of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is a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875585"/>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a</a:t>
                      </a:r>
                      <a:r>
                        <a:rPr lang="en-US" sz="1800" kern="1200" baseline="30000">
                          <a:solidFill>
                            <a:srgbClr val="000000"/>
                          </a:solidFill>
                          <a:effectLst/>
                          <a:latin typeface="+mn-lt"/>
                          <a:ea typeface="Calibri" panose="020F0502020204030204" pitchFamily="34" charset="0"/>
                          <a:cs typeface="Times New Roman" panose="02020603050405020304" pitchFamily="18" charset="0"/>
                        </a:rPr>
                        <a:t>m</a:t>
                      </a:r>
                      <a:r>
                        <a:rPr lang="en-US" sz="1800" b="1" i="1" kern="1200">
                          <a:solidFill>
                            <a:srgbClr val="000000"/>
                          </a:solidFill>
                          <a:effectLst/>
                          <a:latin typeface="+mn-lt"/>
                          <a:ea typeface="Calibri" panose="020F0502020204030204" pitchFamily="34" charset="0"/>
                          <a:cs typeface="Times New Roman" panose="02020603050405020304" pitchFamily="18" charset="0"/>
                        </a:rPr>
                        <a:t>b</a:t>
                      </a:r>
                      <a:r>
                        <a:rPr lang="en-US" sz="1800" kern="1200" baseline="30000">
                          <a:solidFill>
                            <a:srgbClr val="000000"/>
                          </a:solidFill>
                          <a:effectLst/>
                          <a:latin typeface="+mn-lt"/>
                          <a:ea typeface="Calibri" panose="020F0502020204030204" pitchFamily="34" charset="0"/>
                          <a:cs typeface="Times New Roman" panose="02020603050405020304" pitchFamily="18" charset="0"/>
                        </a:rPr>
                        <a:t>n</a:t>
                      </a:r>
                      <a:r>
                        <a:rPr lang="en-US" sz="1800" kern="1200">
                          <a:solidFill>
                            <a:srgbClr val="000000"/>
                          </a:solidFill>
                          <a:effectLst/>
                          <a:latin typeface="+mn-lt"/>
                          <a:ea typeface="Calibri" panose="020F0502020204030204" pitchFamily="34" charset="0"/>
                          <a:cs typeface="Times New Roman" panose="02020603050405020304" pitchFamily="18" charset="0"/>
                        </a:rPr>
                        <a:t> and m = n}</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0121695"/>
                  </a:ext>
                </a:extLst>
              </a:tr>
            </a:tbl>
          </a:graphicData>
        </a:graphic>
      </p:graphicFrame>
    </p:spTree>
    <p:extLst>
      <p:ext uri="{BB962C8B-B14F-4D97-AF65-F5344CB8AC3E}">
        <p14:creationId xmlns:p14="http://schemas.microsoft.com/office/powerpoint/2010/main" val="2578566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4C4512-E2F7-41AD-A9A2-0AD68220E6E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69B7A66-414D-4187-BB24-2B0E0958A143}"/>
              </a:ext>
            </a:extLst>
          </p:cNvPr>
          <p:cNvSpPr>
            <a:spLocks noGrp="1"/>
          </p:cNvSpPr>
          <p:nvPr>
            <p:ph type="body" sz="quarter" idx="12"/>
          </p:nvPr>
        </p:nvSpPr>
        <p:spPr/>
        <p:txBody>
          <a:bodyPr/>
          <a:lstStyle/>
          <a:p>
            <a:r>
              <a:rPr lang="en-US" dirty="0"/>
              <a:t>Designing CFG</a:t>
            </a:r>
          </a:p>
        </p:txBody>
      </p:sp>
      <p:graphicFrame>
        <p:nvGraphicFramePr>
          <p:cNvPr id="4" name="Table 3">
            <a:extLst>
              <a:ext uri="{FF2B5EF4-FFF2-40B4-BE49-F238E27FC236}">
                <a16:creationId xmlns:a16="http://schemas.microsoft.com/office/drawing/2014/main" id="{6024E031-1595-48EA-8F6B-872B867E8E7A}"/>
              </a:ext>
            </a:extLst>
          </p:cNvPr>
          <p:cNvGraphicFramePr>
            <a:graphicFrameLocks noGrp="1"/>
          </p:cNvGraphicFramePr>
          <p:nvPr>
            <p:extLst>
              <p:ext uri="{D42A27DB-BD31-4B8C-83A1-F6EECF244321}">
                <p14:modId xmlns:p14="http://schemas.microsoft.com/office/powerpoint/2010/main" val="559302946"/>
              </p:ext>
            </p:extLst>
          </p:nvPr>
        </p:nvGraphicFramePr>
        <p:xfrm>
          <a:off x="177433" y="940165"/>
          <a:ext cx="8789133" cy="5414582"/>
        </p:xfrm>
        <a:graphic>
          <a:graphicData uri="http://schemas.openxmlformats.org/drawingml/2006/table">
            <a:tbl>
              <a:tblPr firstRow="1" firstCol="1" bandRow="1">
                <a:tableStyleId>{2D5ABB26-0587-4C30-8999-92F81FD0307C}</a:tableStyleId>
              </a:tblPr>
              <a:tblGrid>
                <a:gridCol w="5227205">
                  <a:extLst>
                    <a:ext uri="{9D8B030D-6E8A-4147-A177-3AD203B41FA5}">
                      <a16:colId xmlns:a16="http://schemas.microsoft.com/office/drawing/2014/main" val="669879451"/>
                    </a:ext>
                  </a:extLst>
                </a:gridCol>
                <a:gridCol w="3561928">
                  <a:extLst>
                    <a:ext uri="{9D8B030D-6E8A-4147-A177-3AD203B41FA5}">
                      <a16:colId xmlns:a16="http://schemas.microsoft.com/office/drawing/2014/main" val="173564706"/>
                    </a:ext>
                  </a:extLst>
                </a:gridCol>
              </a:tblGrid>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has even length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2939641"/>
                  </a:ext>
                </a:extLst>
              </a:tr>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A={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baseline="30000" dirty="0" err="1">
                          <a:solidFill>
                            <a:srgbClr val="000000"/>
                          </a:solidFill>
                          <a:effectLst/>
                          <a:latin typeface="+mn-lt"/>
                          <a:ea typeface="Calibri" panose="020F0502020204030204" pitchFamily="34" charset="0"/>
                          <a:cs typeface="Times New Roman" panose="02020603050405020304" pitchFamily="18" charset="0"/>
                        </a:rPr>
                        <a:t>m</a:t>
                      </a:r>
                      <a:r>
                        <a:rPr lang="en-US" sz="1800" b="1" i="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baseline="30000" dirty="0" err="1">
                          <a:solidFill>
                            <a:srgbClr val="000000"/>
                          </a:solidFill>
                          <a:effectLst/>
                          <a:latin typeface="+mn-lt"/>
                          <a:ea typeface="Calibri" panose="020F0502020204030204" pitchFamily="34" charset="0"/>
                          <a:cs typeface="Times New Roman" panose="02020603050405020304" pitchFamily="18" charset="0"/>
                        </a:rPr>
                        <a:t>n</a:t>
                      </a:r>
                      <a:r>
                        <a:rPr lang="en-US" sz="1800" kern="1200" dirty="0">
                          <a:solidFill>
                            <a:srgbClr val="000000"/>
                          </a:solidFill>
                          <a:effectLst/>
                          <a:latin typeface="+mn-lt"/>
                          <a:ea typeface="Calibri" panose="020F0502020204030204" pitchFamily="34" charset="0"/>
                          <a:cs typeface="Times New Roman" panose="02020603050405020304" pitchFamily="18" charset="0"/>
                        </a:rPr>
                        <a:t> and </a:t>
                      </a:r>
                      <a:r>
                        <a:rPr lang="en-US" sz="1800" b="1" kern="1200" dirty="0">
                          <a:solidFill>
                            <a:srgbClr val="000000"/>
                          </a:solidFill>
                          <a:effectLst/>
                          <a:latin typeface="+mn-lt"/>
                          <a:ea typeface="Calibri" panose="020F0502020204030204" pitchFamily="34" charset="0"/>
                          <a:cs typeface="Times New Roman" panose="02020603050405020304" pitchFamily="18" charset="0"/>
                        </a:rPr>
                        <a:t>m</a:t>
                      </a:r>
                      <a:r>
                        <a:rPr lang="en-US" sz="1800" kern="1200" dirty="0">
                          <a:solidFill>
                            <a:srgbClr val="000000"/>
                          </a:solidFill>
                          <a:effectLst/>
                          <a:latin typeface="+mn-lt"/>
                          <a:ea typeface="Calibri" panose="020F0502020204030204" pitchFamily="34" charset="0"/>
                          <a:cs typeface="Times New Roman" panose="02020603050405020304" pitchFamily="18" charset="0"/>
                        </a:rPr>
                        <a:t> &gt; </a:t>
                      </a:r>
                      <a:r>
                        <a:rPr lang="en-US" sz="1800" b="1" kern="1200" dirty="0">
                          <a:solidFill>
                            <a:srgbClr val="000000"/>
                          </a:solidFill>
                          <a:effectLst/>
                          <a:latin typeface="+mn-lt"/>
                          <a:ea typeface="Calibri" panose="020F0502020204030204" pitchFamily="34" charset="0"/>
                          <a:cs typeface="Times New Roman" panose="02020603050405020304" pitchFamily="18" charset="0"/>
                        </a:rPr>
                        <a:t>n</a:t>
                      </a:r>
                      <a:r>
                        <a:rPr lang="en-US" sz="1800" kern="1200" dirty="0">
                          <a:solidFill>
                            <a:srgbClr val="000000"/>
                          </a:solidFill>
                          <a:effectLst/>
                          <a:latin typeface="+mn-lt"/>
                          <a:ea typeface="Calibri" panose="020F0502020204030204" pitchFamily="34" charset="0"/>
                          <a:cs typeface="Times New Roman" panose="02020603050405020304" pitchFamily="18" charset="0"/>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AT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 | a</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267758"/>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each </a:t>
                      </a:r>
                      <a:r>
                        <a:rPr lang="en-US" sz="1800" b="1" i="1" kern="1200">
                          <a:solidFill>
                            <a:srgbClr val="000000"/>
                          </a:solidFill>
                          <a:effectLst/>
                          <a:latin typeface="+mn-lt"/>
                          <a:ea typeface="Calibri" panose="020F0502020204030204" pitchFamily="34" charset="0"/>
                          <a:cs typeface="Times New Roman" panose="02020603050405020304" pitchFamily="18" charset="0"/>
                        </a:rPr>
                        <a:t>a</a:t>
                      </a:r>
                      <a:r>
                        <a:rPr lang="en-US" sz="1800" kern="1200">
                          <a:solidFill>
                            <a:srgbClr val="000000"/>
                          </a:solidFill>
                          <a:effectLst/>
                          <a:latin typeface="+mn-lt"/>
                          <a:ea typeface="Calibri" panose="020F0502020204030204" pitchFamily="34" charset="0"/>
                          <a:cs typeface="Times New Roman" panose="02020603050405020304" pitchFamily="18" charset="0"/>
                        </a:rPr>
                        <a:t> in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is followed by at least one </a:t>
                      </a:r>
                      <a:r>
                        <a:rPr lang="en-US" sz="1800" b="1" i="1" kern="1200">
                          <a:solidFill>
                            <a:srgbClr val="000000"/>
                          </a:solidFill>
                          <a:effectLst/>
                          <a:latin typeface="+mn-lt"/>
                          <a:ea typeface="Calibri" panose="020F0502020204030204" pitchFamily="34" charset="0"/>
                          <a:cs typeface="Times New Roman" panose="02020603050405020304" pitchFamily="18" charset="0"/>
                        </a:rPr>
                        <a:t>b</a:t>
                      </a:r>
                      <a:r>
                        <a:rPr lang="en-US" sz="1800" kern="1200">
                          <a:solidFill>
                            <a:srgbClr val="000000"/>
                          </a:solidFill>
                          <a:effectLst/>
                          <a:latin typeface="+mn-lt"/>
                          <a:ea typeface="Calibri" panose="020F0502020204030204" pitchFamily="34" charset="0"/>
                          <a:cs typeface="Times New Roman" panose="02020603050405020304" pitchFamily="18" charset="0"/>
                        </a:rPr>
                        <a:t>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a:solidFill>
                            <a:srgbClr val="000000"/>
                          </a:solidFill>
                          <a:effectLst/>
                          <a:latin typeface="+mn-lt"/>
                          <a:ea typeface="Calibri" panose="020F0502020204030204" pitchFamily="34" charset="0"/>
                          <a:cs typeface="Times New Roman" panose="02020603050405020304" pitchFamily="18" charset="0"/>
                        </a:rPr>
                        <a:t>S</a:t>
                      </a:r>
                      <a:r>
                        <a:rPr lang="en-US" sz="1800" kern="1200">
                          <a:solidFill>
                            <a:srgbClr val="000000"/>
                          </a:solidFill>
                          <a:effectLst/>
                          <a:latin typeface="+mn-lt"/>
                          <a:ea typeface="Calibri" panose="020F0502020204030204" pitchFamily="34" charset="0"/>
                          <a:cs typeface="Times New Roman" panose="02020603050405020304" pitchFamily="18" charset="0"/>
                        </a:rPr>
                        <a:t> </a:t>
                      </a:r>
                      <a:r>
                        <a:rPr lang="en-US" sz="1800" kern="120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a:solidFill>
                            <a:srgbClr val="000000"/>
                          </a:solidFill>
                          <a:effectLst/>
                          <a:latin typeface="+mn-lt"/>
                          <a:ea typeface="Calibri" panose="020F0502020204030204" pitchFamily="34" charset="0"/>
                          <a:cs typeface="Times New Roman" panose="02020603050405020304" pitchFamily="18" charset="0"/>
                        </a:rPr>
                        <a:t> </a:t>
                      </a:r>
                      <a:r>
                        <a:rPr lang="en-US" sz="1800" b="1" kern="1200">
                          <a:solidFill>
                            <a:srgbClr val="000000"/>
                          </a:solidFill>
                          <a:effectLst/>
                          <a:latin typeface="+mn-lt"/>
                          <a:ea typeface="Calibri" panose="020F0502020204030204" pitchFamily="34" charset="0"/>
                          <a:cs typeface="Times New Roman" panose="02020603050405020304" pitchFamily="18" charset="0"/>
                        </a:rPr>
                        <a:t>B</a:t>
                      </a:r>
                      <a:r>
                        <a:rPr lang="en-US" sz="1800" kern="1200">
                          <a:solidFill>
                            <a:srgbClr val="000000"/>
                          </a:solidFill>
                          <a:effectLst/>
                          <a:latin typeface="+mn-lt"/>
                          <a:ea typeface="Calibri" panose="020F0502020204030204" pitchFamily="34" charset="0"/>
                          <a:cs typeface="Times New Roman" panose="02020603050405020304" pitchFamily="18" charset="0"/>
                        </a:rPr>
                        <a:t>ab</a:t>
                      </a:r>
                      <a:r>
                        <a:rPr lang="en-US" sz="1800" b="1" kern="1200">
                          <a:solidFill>
                            <a:srgbClr val="000000"/>
                          </a:solidFill>
                          <a:effectLst/>
                          <a:latin typeface="+mn-lt"/>
                          <a:ea typeface="Calibri" panose="020F0502020204030204" pitchFamily="34" charset="0"/>
                          <a:cs typeface="Times New Roman" panose="02020603050405020304" pitchFamily="18" charset="0"/>
                        </a:rPr>
                        <a:t>BT</a:t>
                      </a:r>
                      <a:endParaRPr lang="en-US" sz="180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a:solidFill>
                            <a:srgbClr val="000000"/>
                          </a:solidFill>
                          <a:effectLst/>
                          <a:latin typeface="+mn-lt"/>
                          <a:ea typeface="Calibri" panose="020F0502020204030204" pitchFamily="34" charset="0"/>
                          <a:cs typeface="Times New Roman" panose="02020603050405020304" pitchFamily="18" charset="0"/>
                        </a:rPr>
                        <a:t>B</a:t>
                      </a:r>
                      <a:r>
                        <a:rPr lang="en-US" sz="1800" kern="1200">
                          <a:solidFill>
                            <a:srgbClr val="000000"/>
                          </a:solidFill>
                          <a:effectLst/>
                          <a:latin typeface="+mn-lt"/>
                          <a:ea typeface="Calibri" panose="020F0502020204030204" pitchFamily="34" charset="0"/>
                          <a:cs typeface="Times New Roman" panose="02020603050405020304" pitchFamily="18" charset="0"/>
                        </a:rPr>
                        <a:t> </a:t>
                      </a:r>
                      <a:r>
                        <a:rPr lang="en-US" sz="1800" kern="120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a:solidFill>
                            <a:srgbClr val="000000"/>
                          </a:solidFill>
                          <a:effectLst/>
                          <a:latin typeface="+mn-lt"/>
                          <a:ea typeface="Calibri" panose="020F0502020204030204" pitchFamily="34" charset="0"/>
                          <a:cs typeface="Times New Roman" panose="02020603050405020304" pitchFamily="18" charset="0"/>
                        </a:rPr>
                        <a:t> b</a:t>
                      </a:r>
                      <a:r>
                        <a:rPr lang="en-US" sz="1800" b="1" kern="1200">
                          <a:solidFill>
                            <a:srgbClr val="000000"/>
                          </a:solidFill>
                          <a:effectLst/>
                          <a:latin typeface="+mn-lt"/>
                          <a:ea typeface="Calibri" panose="020F0502020204030204" pitchFamily="34" charset="0"/>
                          <a:cs typeface="Times New Roman" panose="02020603050405020304" pitchFamily="18" charset="0"/>
                        </a:rPr>
                        <a:t>B</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kern="120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a:solidFill>
                            <a:srgbClr val="000000"/>
                          </a:solidFill>
                          <a:effectLst/>
                          <a:latin typeface="+mn-lt"/>
                          <a:ea typeface="Calibri" panose="020F0502020204030204" pitchFamily="34" charset="0"/>
                          <a:cs typeface="Times New Roman" panose="02020603050405020304" pitchFamily="18" charset="0"/>
                        </a:rPr>
                        <a:t>T</a:t>
                      </a:r>
                      <a:r>
                        <a:rPr lang="en-US" sz="1800" kern="1200">
                          <a:solidFill>
                            <a:srgbClr val="000000"/>
                          </a:solidFill>
                          <a:effectLst/>
                          <a:latin typeface="+mn-lt"/>
                          <a:ea typeface="Calibri" panose="020F0502020204030204" pitchFamily="34" charset="0"/>
                          <a:cs typeface="Times New Roman" panose="02020603050405020304" pitchFamily="18" charset="0"/>
                        </a:rPr>
                        <a:t> </a:t>
                      </a:r>
                      <a:r>
                        <a:rPr lang="en-US" sz="1800" kern="120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a:solidFill>
                            <a:srgbClr val="000000"/>
                          </a:solidFill>
                          <a:effectLst/>
                          <a:latin typeface="+mn-lt"/>
                          <a:ea typeface="Calibri" panose="020F0502020204030204" pitchFamily="34" charset="0"/>
                          <a:cs typeface="Times New Roman" panose="02020603050405020304" pitchFamily="18" charset="0"/>
                        </a:rPr>
                        <a:t> ab</a:t>
                      </a:r>
                      <a:r>
                        <a:rPr lang="en-US" sz="1800" b="1" kern="1200">
                          <a:solidFill>
                            <a:srgbClr val="000000"/>
                          </a:solidFill>
                          <a:effectLst/>
                          <a:latin typeface="+mn-lt"/>
                          <a:ea typeface="Calibri" panose="020F0502020204030204" pitchFamily="34" charset="0"/>
                          <a:cs typeface="Times New Roman" panose="02020603050405020304" pitchFamily="18" charset="0"/>
                        </a:rPr>
                        <a:t>BT</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kern="120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9396818"/>
                  </a:ext>
                </a:extLst>
              </a:tr>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A={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has even number of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‘s and each</a:t>
                      </a:r>
                      <a:r>
                        <a:rPr lang="en-US" sz="1800" b="1" i="1" kern="1200" dirty="0">
                          <a:solidFill>
                            <a:srgbClr val="000000"/>
                          </a:solidFill>
                          <a:effectLst/>
                          <a:latin typeface="+mn-lt"/>
                          <a:ea typeface="Calibri" panose="020F0502020204030204" pitchFamily="34" charset="0"/>
                          <a:cs typeface="Times New Roman" panose="02020603050405020304" pitchFamily="18" charset="0"/>
                        </a:rPr>
                        <a:t> a</a:t>
                      </a:r>
                      <a:r>
                        <a:rPr lang="en-US" sz="1800" kern="1200" dirty="0">
                          <a:solidFill>
                            <a:srgbClr val="000000"/>
                          </a:solidFill>
                          <a:effectLst/>
                          <a:latin typeface="+mn-lt"/>
                          <a:ea typeface="Calibri" panose="020F0502020204030204" pitchFamily="34" charset="0"/>
                          <a:cs typeface="Times New Roman" panose="02020603050405020304" pitchFamily="18" charset="0"/>
                        </a:rPr>
                        <a:t> in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is followed by at least one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err="1">
                          <a:solidFill>
                            <a:srgbClr val="000000"/>
                          </a:solidFill>
                          <a:effectLst/>
                          <a:latin typeface="+mn-lt"/>
                          <a:ea typeface="Calibri" panose="020F0502020204030204" pitchFamily="34" charset="0"/>
                          <a:cs typeface="Times New Roman" panose="02020603050405020304" pitchFamily="18" charset="0"/>
                        </a:rPr>
                        <a:t>ab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2189627"/>
                  </a:ext>
                </a:extLst>
              </a:tr>
              <a:tr h="0">
                <a:tc>
                  <a:txBody>
                    <a:bodyPr/>
                    <a:lstStyle/>
                    <a:p>
                      <a:pPr marL="0" marR="0">
                        <a:spcBef>
                          <a:spcPts val="0"/>
                        </a:spcBef>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A={ </a:t>
                      </a:r>
                      <a:r>
                        <a:rPr lang="en-US" sz="1800" b="1" i="1"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baseline="30000" dirty="0" err="1">
                          <a:solidFill>
                            <a:srgbClr val="000000"/>
                          </a:solidFill>
                          <a:effectLst/>
                          <a:latin typeface="+mn-lt"/>
                          <a:ea typeface="Calibri" panose="020F0502020204030204" pitchFamily="34" charset="0"/>
                          <a:cs typeface="Times New Roman" panose="02020603050405020304" pitchFamily="18" charset="0"/>
                        </a:rPr>
                        <a:t>i</a:t>
                      </a:r>
                      <a:r>
                        <a:rPr lang="en-US" sz="1800" b="1" i="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baseline="30000" dirty="0" err="1">
                          <a:solidFill>
                            <a:srgbClr val="000000"/>
                          </a:solidFill>
                          <a:effectLst/>
                          <a:latin typeface="+mn-lt"/>
                          <a:ea typeface="Calibri" panose="020F0502020204030204" pitchFamily="34" charset="0"/>
                          <a:cs typeface="Times New Roman" panose="02020603050405020304" pitchFamily="18" charset="0"/>
                        </a:rPr>
                        <a:t>j</a:t>
                      </a:r>
                      <a:r>
                        <a:rPr lang="en-US" sz="1800" b="1" i="1" kern="1200" dirty="0" err="1">
                          <a:solidFill>
                            <a:srgbClr val="000000"/>
                          </a:solidFill>
                          <a:effectLst/>
                          <a:latin typeface="+mn-lt"/>
                          <a:ea typeface="Calibri" panose="020F0502020204030204" pitchFamily="34" charset="0"/>
                          <a:cs typeface="Times New Roman" panose="02020603050405020304" pitchFamily="18" charset="0"/>
                        </a:rPr>
                        <a:t>c</a:t>
                      </a:r>
                      <a:r>
                        <a:rPr lang="en-US" sz="1800" b="1" kern="1200" baseline="30000" dirty="0" err="1">
                          <a:solidFill>
                            <a:srgbClr val="000000"/>
                          </a:solidFill>
                          <a:effectLst/>
                          <a:latin typeface="+mn-lt"/>
                          <a:ea typeface="Calibri" panose="020F0502020204030204" pitchFamily="34" charset="0"/>
                          <a:cs typeface="Times New Roman" panose="02020603050405020304" pitchFamily="18" charset="0"/>
                        </a:rPr>
                        <a:t>k</a:t>
                      </a:r>
                      <a:r>
                        <a:rPr lang="en-US" sz="1800" kern="1200" dirty="0">
                          <a:solidFill>
                            <a:srgbClr val="000000"/>
                          </a:solidFill>
                          <a:effectLst/>
                          <a:latin typeface="+mn-lt"/>
                          <a:ea typeface="Calibri" panose="020F0502020204030204" pitchFamily="34" charset="0"/>
                          <a:cs typeface="Times New Roman" panose="02020603050405020304" pitchFamily="18" charset="0"/>
                        </a:rPr>
                        <a:t> | where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i</a:t>
                      </a:r>
                      <a:r>
                        <a:rPr lang="en-US" sz="1800" b="1"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j</a:t>
                      </a:r>
                      <a:r>
                        <a:rPr lang="en-US" sz="1800" kern="1200" dirty="0">
                          <a:solidFill>
                            <a:srgbClr val="000000"/>
                          </a:solidFill>
                          <a:effectLst/>
                          <a:latin typeface="+mn-lt"/>
                          <a:ea typeface="Calibri" panose="020F0502020204030204" pitchFamily="34" charset="0"/>
                          <a:cs typeface="Times New Roman" panose="02020603050405020304" pitchFamily="18" charset="0"/>
                        </a:rPr>
                        <a:t> or </a:t>
                      </a:r>
                      <a:r>
                        <a:rPr lang="en-US" sz="1800" b="1" kern="1200" dirty="0">
                          <a:solidFill>
                            <a:srgbClr val="000000"/>
                          </a:solidFill>
                          <a:effectLst/>
                          <a:latin typeface="+mn-lt"/>
                          <a:ea typeface="Calibri" panose="020F0502020204030204" pitchFamily="34" charset="0"/>
                          <a:cs typeface="Times New Roman" panose="02020603050405020304" pitchFamily="18" charset="0"/>
                        </a:rPr>
                        <a:t>j</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kern="1200" dirty="0">
                          <a:solidFill>
                            <a:srgbClr val="000000"/>
                          </a:solidFill>
                          <a:effectLst/>
                          <a:latin typeface="+mn-lt"/>
                          <a:ea typeface="Calibri" panose="020F0502020204030204" pitchFamily="34" charset="0"/>
                          <a:cs typeface="Times New Roman" panose="02020603050405020304" pitchFamily="18" charset="0"/>
                        </a:rPr>
                        <a:t>k</a:t>
                      </a:r>
                      <a:r>
                        <a:rPr lang="en-US" sz="1800" kern="1200" dirty="0">
                          <a:solidFill>
                            <a:srgbClr val="000000"/>
                          </a:solidFill>
                          <a:effectLst/>
                          <a:latin typeface="+mn-lt"/>
                          <a:ea typeface="Calibri" panose="020F0502020204030204" pitchFamily="34" charset="0"/>
                          <a:cs typeface="Times New Roman" panose="02020603050405020304" pitchFamily="18" charset="0"/>
                        </a:rPr>
                        <a:t> and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i</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j</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k</a:t>
                      </a:r>
                      <a:r>
                        <a:rPr lang="en-US" sz="1800" kern="1200" dirty="0">
                          <a:solidFill>
                            <a:srgbClr val="000000"/>
                          </a:solidFill>
                          <a:effectLst/>
                          <a:latin typeface="+mn-lt"/>
                          <a:ea typeface="Calibri" panose="020F0502020204030204" pitchFamily="34" charset="0"/>
                          <a:cs typeface="Times New Roman" panose="02020603050405020304" pitchFamily="18" charset="0"/>
                        </a:rPr>
                        <a:t> ≥ 0} and </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i="1" kern="1200" dirty="0">
                          <a:solidFill>
                            <a:srgbClr val="000000"/>
                          </a:solidFill>
                          <a:effectLst/>
                          <a:latin typeface="+mn-lt"/>
                          <a:ea typeface="Calibri" panose="020F0502020204030204" pitchFamily="34" charset="0"/>
                          <a:cs typeface="Times New Roman" panose="02020603050405020304" pitchFamily="18" charset="0"/>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c</a:t>
                      </a:r>
                      <a:r>
                        <a:rPr lang="en-US" sz="1800" kern="1200" dirty="0">
                          <a:solidFill>
                            <a:srgbClr val="000000"/>
                          </a:solidFill>
                          <a:effectLst/>
                          <a:latin typeface="+mn-lt"/>
                          <a:ea typeface="Calibri" panose="020F0502020204030204" pitchFamily="34" charset="0"/>
                          <a:cs typeface="Times New Roman" panose="02020603050405020304" pitchFamily="18" charset="0"/>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PR</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kern="1200" dirty="0">
                          <a:solidFill>
                            <a:srgbClr val="000000"/>
                          </a:solidFill>
                          <a:effectLst/>
                          <a:latin typeface="+mn-lt"/>
                          <a:ea typeface="Calibri" panose="020F0502020204030204" pitchFamily="34" charset="0"/>
                          <a:cs typeface="Times New Roman" panose="02020603050405020304" pitchFamily="18" charset="0"/>
                        </a:rPr>
                        <a:t>QT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R</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c</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R</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c</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Q</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Q</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5717488"/>
                  </a:ext>
                </a:extLst>
              </a:tr>
            </a:tbl>
          </a:graphicData>
        </a:graphic>
      </p:graphicFrame>
    </p:spTree>
    <p:extLst>
      <p:ext uri="{BB962C8B-B14F-4D97-AF65-F5344CB8AC3E}">
        <p14:creationId xmlns:p14="http://schemas.microsoft.com/office/powerpoint/2010/main" val="3027911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Context Free Language &amp; Grammar</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CFL-1</a:t>
            </a:r>
            <a:r>
              <a:rPr lang="en-US" dirty="0"/>
              <a:t>.</a:t>
            </a:r>
          </a:p>
          <a:p>
            <a:r>
              <a:rPr lang="en-US" dirty="0"/>
              <a:t>Elements of the Theory of Computation, Papadimitriou (2</a:t>
            </a:r>
            <a:r>
              <a:rPr lang="en-US" baseline="30000" dirty="0"/>
              <a:t>nd</a:t>
            </a:r>
            <a:r>
              <a:rPr lang="en-US" dirty="0"/>
              <a:t> ed), </a:t>
            </a:r>
            <a:br>
              <a:rPr lang="en-US" dirty="0"/>
            </a:br>
            <a:r>
              <a:rPr lang="en-US" dirty="0">
                <a:hlinkClick r:id="rId3" action="ppaction://hlinkfile"/>
              </a:rPr>
              <a:t>CFL-1</a:t>
            </a:r>
            <a:r>
              <a:rPr lang="en-US" dirty="0"/>
              <a:t>.</a:t>
            </a:r>
          </a:p>
          <a:p>
            <a:r>
              <a:rPr lang="en-US" dirty="0"/>
              <a:t>Introduction to Automata Theory, Languages, and Computations, Hopcroft, </a:t>
            </a:r>
            <a:r>
              <a:rPr lang="en-US" dirty="0">
                <a:hlinkClick r:id="rId4" action="ppaction://hlinkfile"/>
              </a:rPr>
              <a:t>CFL-1</a:t>
            </a:r>
            <a:r>
              <a:rPr lang="en-US" dirty="0"/>
              <a:t>.</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lnSpc>
                <a:spcPct val="80000"/>
              </a:lnSpc>
              <a:defRPr/>
            </a:pPr>
            <a:r>
              <a:rPr lang="en-US" dirty="0"/>
              <a:t>Formal Definition of CFL</a:t>
            </a:r>
          </a:p>
          <a:p>
            <a:pPr>
              <a:lnSpc>
                <a:spcPct val="80000"/>
              </a:lnSpc>
              <a:defRPr/>
            </a:pPr>
            <a:r>
              <a:rPr lang="en-US" dirty="0"/>
              <a:t>Context Free Grammar (CFG)</a:t>
            </a:r>
          </a:p>
          <a:p>
            <a:pPr>
              <a:lnSpc>
                <a:spcPct val="80000"/>
              </a:lnSpc>
              <a:defRPr/>
            </a:pPr>
            <a:r>
              <a:rPr lang="en-US" dirty="0"/>
              <a:t>Designing CFG</a:t>
            </a: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Concept and Definition of Context Free Language (CFL)</a:t>
            </a:r>
          </a:p>
          <a:p>
            <a:pPr>
              <a:lnSpc>
                <a:spcPct val="80000"/>
              </a:lnSpc>
              <a:defRPr/>
            </a:pPr>
            <a:r>
              <a:rPr lang="en-US" dirty="0"/>
              <a:t>Concept and Construct of Context Free Grammar (CFG)</a:t>
            </a:r>
          </a:p>
          <a:p>
            <a:pPr>
              <a:lnSpc>
                <a:spcPct val="80000"/>
              </a:lnSpc>
              <a:defRPr/>
            </a:pPr>
            <a:r>
              <a:rPr lang="en-US" dirty="0"/>
              <a:t>Designing CFG</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nSpc>
                <a:spcPct val="80000"/>
              </a:lnSpc>
              <a:defRPr/>
            </a:pPr>
            <a:r>
              <a:rPr lang="en-US" dirty="0"/>
              <a:t>Learn the concept and Formal Definition of CFL</a:t>
            </a:r>
          </a:p>
          <a:p>
            <a:pPr>
              <a:lnSpc>
                <a:spcPct val="80000"/>
              </a:lnSpc>
              <a:defRPr/>
            </a:pPr>
            <a:r>
              <a:rPr lang="en-US" dirty="0"/>
              <a:t>Understand the construct of CFG</a:t>
            </a:r>
          </a:p>
          <a:p>
            <a:pPr>
              <a:lnSpc>
                <a:spcPct val="80000"/>
              </a:lnSpc>
              <a:defRPr/>
            </a:pPr>
            <a:r>
              <a:rPr lang="en-US" dirty="0"/>
              <a:t>Learn and Design CFG </a:t>
            </a:r>
            <a:r>
              <a:rPr lang="en-US"/>
              <a:t>for languages</a:t>
            </a:r>
            <a:endParaRPr lang="en-US" dirty="0"/>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221FD5-4E56-435C-85E1-284A2796EAF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0433AB7-3570-415D-9CBE-C26EDB708637}"/>
              </a:ext>
            </a:extLst>
          </p:cNvPr>
          <p:cNvSpPr>
            <a:spLocks noGrp="1"/>
          </p:cNvSpPr>
          <p:nvPr>
            <p:ph type="body" sz="quarter" idx="12"/>
          </p:nvPr>
        </p:nvSpPr>
        <p:spPr/>
        <p:txBody>
          <a:bodyPr/>
          <a:lstStyle/>
          <a:p>
            <a:r>
              <a:rPr lang="en-US" dirty="0"/>
              <a:t>Context-Free Languages</a:t>
            </a:r>
          </a:p>
        </p:txBody>
      </p:sp>
      <p:sp>
        <p:nvSpPr>
          <p:cNvPr id="4" name="Text Placeholder 3">
            <a:extLst>
              <a:ext uri="{FF2B5EF4-FFF2-40B4-BE49-F238E27FC236}">
                <a16:creationId xmlns:a16="http://schemas.microsoft.com/office/drawing/2014/main" id="{539C5095-3FBD-4C1A-8464-7F5287248439}"/>
              </a:ext>
            </a:extLst>
          </p:cNvPr>
          <p:cNvSpPr>
            <a:spLocks noGrp="1"/>
          </p:cNvSpPr>
          <p:nvPr>
            <p:ph type="body" sz="quarter" idx="13"/>
          </p:nvPr>
        </p:nvSpPr>
        <p:spPr/>
        <p:txBody>
          <a:bodyPr>
            <a:normAutofit/>
          </a:bodyPr>
          <a:lstStyle/>
          <a:p>
            <a:pPr algn="just" eaLnBrk="1" hangingPunct="1"/>
            <a:r>
              <a:rPr lang="en-US" altLang="en-US" sz="3200" b="1" i="1" dirty="0"/>
              <a:t>Context-Free Languages</a:t>
            </a:r>
            <a:r>
              <a:rPr lang="en-US" altLang="en-US" sz="3200" dirty="0"/>
              <a:t> includes all regular languages and many additional languages, such as </a:t>
            </a:r>
            <a:r>
              <a:rPr lang="en-US" altLang="en-US" sz="3200" dirty="0">
                <a:latin typeface="Courier New" panose="02070309020205020404" pitchFamily="49" charset="0"/>
                <a:cs typeface="Courier New" panose="02070309020205020404" pitchFamily="49" charset="0"/>
              </a:rPr>
              <a:t>{0</a:t>
            </a:r>
            <a:r>
              <a:rPr lang="en-US" altLang="en-US" sz="3200" baseline="30000" dirty="0">
                <a:latin typeface="Courier New" panose="02070309020205020404" pitchFamily="49" charset="0"/>
                <a:cs typeface="Courier New" panose="02070309020205020404" pitchFamily="49" charset="0"/>
              </a:rPr>
              <a:t>n</a:t>
            </a:r>
            <a:r>
              <a:rPr lang="en-US" altLang="en-US" sz="3200" dirty="0">
                <a:latin typeface="Courier New" panose="02070309020205020404" pitchFamily="49" charset="0"/>
                <a:cs typeface="Courier New" panose="02070309020205020404" pitchFamily="49" charset="0"/>
              </a:rPr>
              <a:t>#1</a:t>
            </a:r>
            <a:r>
              <a:rPr lang="en-US" altLang="en-US" sz="3200" baseline="30000" dirty="0">
                <a:latin typeface="Courier New" panose="02070309020205020404" pitchFamily="49" charset="0"/>
                <a:cs typeface="Courier New" panose="02070309020205020404" pitchFamily="49" charset="0"/>
              </a:rPr>
              <a:t>n</a:t>
            </a:r>
            <a:r>
              <a:rPr lang="en-US" altLang="en-US" sz="3200" dirty="0">
                <a:latin typeface="Courier New" panose="02070309020205020404" pitchFamily="49" charset="0"/>
                <a:cs typeface="Courier New" panose="02070309020205020404" pitchFamily="49" charset="0"/>
              </a:rPr>
              <a:t> | n </a:t>
            </a:r>
            <a:r>
              <a:rPr lang="en-US" altLang="en-US" sz="3200" dirty="0">
                <a:latin typeface="Courier New" panose="02070309020205020404" pitchFamily="49" charset="0"/>
                <a:cs typeface="Courier New" panose="02070309020205020404" pitchFamily="49" charset="0"/>
                <a:sym typeface="Symbol" panose="05050102010706020507" pitchFamily="18" charset="2"/>
              </a:rPr>
              <a:t> </a:t>
            </a:r>
            <a:r>
              <a:rPr lang="en-US" altLang="en-US" sz="3200" dirty="0">
                <a:latin typeface="Courier New" panose="02070309020205020404" pitchFamily="49" charset="0"/>
                <a:cs typeface="Courier New" panose="02070309020205020404" pitchFamily="49" charset="0"/>
              </a:rPr>
              <a:t>0}</a:t>
            </a:r>
            <a:r>
              <a:rPr lang="en-US" altLang="en-US" sz="3200" dirty="0"/>
              <a:t>.</a:t>
            </a:r>
          </a:p>
          <a:p>
            <a:pPr algn="just" eaLnBrk="1" hangingPunct="1"/>
            <a:r>
              <a:rPr lang="en-US" altLang="en-US" sz="3200" dirty="0"/>
              <a:t>Additional memory is used to recognize such languages.</a:t>
            </a:r>
          </a:p>
          <a:p>
            <a:pPr algn="just" eaLnBrk="1" hangingPunct="1"/>
            <a:r>
              <a:rPr lang="en-US" altLang="en-US" sz="3200" b="1" i="1" dirty="0"/>
              <a:t>Context-Free Grammars</a:t>
            </a:r>
            <a:r>
              <a:rPr lang="en-US" altLang="en-US" sz="3200" dirty="0"/>
              <a:t>.</a:t>
            </a:r>
          </a:p>
          <a:p>
            <a:pPr lvl="1" algn="just" eaLnBrk="1" hangingPunct="1"/>
            <a:r>
              <a:rPr lang="en-US" altLang="en-US" sz="2800" dirty="0"/>
              <a:t>More powerful method of describing language.</a:t>
            </a:r>
          </a:p>
          <a:p>
            <a:pPr lvl="1" algn="just" eaLnBrk="1" hangingPunct="1"/>
            <a:r>
              <a:rPr lang="en-US" altLang="en-US" sz="2800" dirty="0"/>
              <a:t>Can describe certain features that have a recursive structure. </a:t>
            </a:r>
          </a:p>
        </p:txBody>
      </p:sp>
    </p:spTree>
    <p:extLst>
      <p:ext uri="{BB962C8B-B14F-4D97-AF65-F5344CB8AC3E}">
        <p14:creationId xmlns:p14="http://schemas.microsoft.com/office/powerpoint/2010/main" val="2471337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A183D9-AC11-404C-AEEA-92E3733692A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194D328-2405-4790-B099-00E03B485415}"/>
              </a:ext>
            </a:extLst>
          </p:cNvPr>
          <p:cNvSpPr>
            <a:spLocks noGrp="1"/>
          </p:cNvSpPr>
          <p:nvPr>
            <p:ph type="body" sz="quarter" idx="12"/>
          </p:nvPr>
        </p:nvSpPr>
        <p:spPr/>
        <p:txBody>
          <a:bodyPr/>
          <a:lstStyle/>
          <a:p>
            <a:r>
              <a:rPr lang="en-US" dirty="0"/>
              <a:t>Example: Context-Free Grammars</a:t>
            </a:r>
          </a:p>
        </p:txBody>
      </p:sp>
      <p:sp>
        <p:nvSpPr>
          <p:cNvPr id="4" name="Text Placeholder 3">
            <a:extLst>
              <a:ext uri="{FF2B5EF4-FFF2-40B4-BE49-F238E27FC236}">
                <a16:creationId xmlns:a16="http://schemas.microsoft.com/office/drawing/2014/main" id="{519354FF-BB25-48A4-B796-C34A32DE7D1C}"/>
              </a:ext>
            </a:extLst>
          </p:cNvPr>
          <p:cNvSpPr>
            <a:spLocks noGrp="1"/>
          </p:cNvSpPr>
          <p:nvPr>
            <p:ph type="body" sz="quarter" idx="13"/>
          </p:nvPr>
        </p:nvSpPr>
        <p:spPr/>
        <p:txBody>
          <a:bodyPr>
            <a:normAutofit lnSpcReduction="10000"/>
          </a:bodyPr>
          <a:lstStyle/>
          <a:p>
            <a:pPr eaLnBrk="1" hangingPunct="1">
              <a:lnSpc>
                <a:spcPct val="80000"/>
              </a:lnSpc>
              <a:buFontTx/>
              <a:buNone/>
            </a:pPr>
            <a:r>
              <a:rPr lang="en-US" altLang="en-US" sz="1800" dirty="0"/>
              <a:t>					A </a:t>
            </a:r>
            <a:r>
              <a:rPr lang="en-US" altLang="en-US" sz="1800" dirty="0">
                <a:sym typeface="Wingdings" panose="05000000000000000000" pitchFamily="2" charset="2"/>
              </a:rPr>
              <a:t> 0A1				A  0A1 | B</a:t>
            </a:r>
          </a:p>
          <a:p>
            <a:pPr eaLnBrk="1" hangingPunct="1">
              <a:lnSpc>
                <a:spcPct val="80000"/>
              </a:lnSpc>
              <a:buFontTx/>
              <a:buNone/>
            </a:pPr>
            <a:r>
              <a:rPr lang="en-US" altLang="en-US" sz="1800" dirty="0"/>
              <a:t>					A </a:t>
            </a:r>
            <a:r>
              <a:rPr lang="en-US" altLang="en-US" sz="1800" dirty="0">
                <a:sym typeface="Wingdings" panose="05000000000000000000" pitchFamily="2" charset="2"/>
              </a:rPr>
              <a:t> B		    or		B  #</a:t>
            </a:r>
          </a:p>
          <a:p>
            <a:pPr eaLnBrk="1" hangingPunct="1">
              <a:lnSpc>
                <a:spcPct val="80000"/>
              </a:lnSpc>
              <a:buFontTx/>
              <a:buNone/>
            </a:pPr>
            <a:r>
              <a:rPr lang="en-US" altLang="en-US" sz="1800" dirty="0"/>
              <a:t>					B </a:t>
            </a:r>
            <a:r>
              <a:rPr lang="en-US" altLang="en-US" sz="1800" dirty="0">
                <a:sym typeface="Wingdings" panose="05000000000000000000" pitchFamily="2" charset="2"/>
              </a:rPr>
              <a:t> #</a:t>
            </a:r>
            <a:endParaRPr lang="en-US" altLang="en-US" sz="1800" dirty="0"/>
          </a:p>
          <a:p>
            <a:pPr eaLnBrk="1" hangingPunct="1">
              <a:spcBef>
                <a:spcPts val="1800"/>
              </a:spcBef>
            </a:pPr>
            <a:r>
              <a:rPr lang="en-US" altLang="en-US" sz="2000" dirty="0"/>
              <a:t>A grammar consists of a collection of </a:t>
            </a:r>
            <a:r>
              <a:rPr lang="en-US" altLang="en-US" sz="2000" b="1" i="1" dirty="0"/>
              <a:t>Substitution</a:t>
            </a:r>
            <a:r>
              <a:rPr lang="en-US" altLang="en-US" sz="2000" dirty="0"/>
              <a:t> (or </a:t>
            </a:r>
            <a:r>
              <a:rPr lang="en-US" altLang="en-US" sz="2000" b="1" i="1" dirty="0"/>
              <a:t>Production</a:t>
            </a:r>
            <a:r>
              <a:rPr lang="en-US" altLang="en-US" sz="2000" dirty="0"/>
              <a:t>) </a:t>
            </a:r>
            <a:r>
              <a:rPr lang="en-US" altLang="en-US" sz="2000" b="1" i="1" dirty="0"/>
              <a:t>rules</a:t>
            </a:r>
            <a:r>
              <a:rPr lang="en-US" altLang="en-US" sz="2000" dirty="0"/>
              <a:t>.</a:t>
            </a:r>
          </a:p>
          <a:p>
            <a:pPr eaLnBrk="1" hangingPunct="1"/>
            <a:r>
              <a:rPr lang="en-US" altLang="en-US" sz="2000" dirty="0"/>
              <a:t>Each </a:t>
            </a:r>
            <a:r>
              <a:rPr lang="en-US" altLang="en-US" sz="2000" b="1" i="1" dirty="0"/>
              <a:t>rule</a:t>
            </a:r>
            <a:r>
              <a:rPr lang="en-US" altLang="en-US" sz="2000" dirty="0"/>
              <a:t> appears as a line in the grammar.</a:t>
            </a:r>
          </a:p>
          <a:p>
            <a:pPr eaLnBrk="1" hangingPunct="1"/>
            <a:r>
              <a:rPr lang="en-US" altLang="en-US" sz="2000" dirty="0"/>
              <a:t>Each line has a </a:t>
            </a:r>
            <a:r>
              <a:rPr lang="en-US" altLang="en-US" sz="2000" b="1" i="1" dirty="0"/>
              <a:t>variable</a:t>
            </a:r>
            <a:r>
              <a:rPr lang="en-US" altLang="en-US" sz="2000" dirty="0"/>
              <a:t> and a </a:t>
            </a:r>
            <a:r>
              <a:rPr lang="en-US" altLang="en-US" sz="2000" b="1" i="1" dirty="0"/>
              <a:t>string</a:t>
            </a:r>
            <a:r>
              <a:rPr lang="en-US" altLang="en-US" sz="2000" dirty="0"/>
              <a:t> separated by an </a:t>
            </a:r>
            <a:r>
              <a:rPr lang="en-US" altLang="en-US" sz="2000" b="1" i="1" dirty="0"/>
              <a:t>arrow</a:t>
            </a:r>
            <a:r>
              <a:rPr lang="en-US" altLang="en-US" sz="2000" dirty="0"/>
              <a:t>.</a:t>
            </a:r>
          </a:p>
          <a:p>
            <a:pPr lvl="1" eaLnBrk="1" hangingPunct="1"/>
            <a:r>
              <a:rPr lang="en-US" altLang="en-US" sz="1900" dirty="0"/>
              <a:t>Variable consists of a </a:t>
            </a:r>
            <a:r>
              <a:rPr lang="en-US" altLang="en-US" sz="1900" b="1" i="1" dirty="0"/>
              <a:t>symbol</a:t>
            </a:r>
            <a:r>
              <a:rPr lang="en-US" altLang="en-US" sz="1900" b="1" dirty="0"/>
              <a:t>.</a:t>
            </a:r>
            <a:r>
              <a:rPr lang="en-US" altLang="en-US" sz="1900" dirty="0"/>
              <a:t> </a:t>
            </a:r>
          </a:p>
          <a:p>
            <a:pPr lvl="2" eaLnBrk="1" hangingPunct="1"/>
            <a:r>
              <a:rPr lang="en-US" altLang="en-US" sz="1800" dirty="0"/>
              <a:t>represented as uppercase letters. </a:t>
            </a:r>
          </a:p>
          <a:p>
            <a:pPr lvl="2" eaLnBrk="1" hangingPunct="1"/>
            <a:r>
              <a:rPr lang="en-US" altLang="en-US" sz="1800" dirty="0"/>
              <a:t>might include index or subscript.</a:t>
            </a:r>
          </a:p>
          <a:p>
            <a:pPr lvl="1" eaLnBrk="1" hangingPunct="1"/>
            <a:r>
              <a:rPr lang="en-US" altLang="en-US" sz="1900" dirty="0"/>
              <a:t>Strings consists of variables and/or other symbols called </a:t>
            </a:r>
            <a:r>
              <a:rPr lang="en-US" altLang="en-US" sz="1900" b="1" i="1" dirty="0"/>
              <a:t>terminals</a:t>
            </a:r>
            <a:r>
              <a:rPr lang="en-US" altLang="en-US" sz="1900" dirty="0"/>
              <a:t>. </a:t>
            </a:r>
          </a:p>
          <a:p>
            <a:pPr lvl="2" eaLnBrk="1" hangingPunct="1"/>
            <a:r>
              <a:rPr lang="en-US" altLang="en-US" sz="1800" dirty="0"/>
              <a:t>terminals are analogous to input alphabet, represented as lowercase letters, numbers, or special symbols. </a:t>
            </a:r>
          </a:p>
          <a:p>
            <a:pPr lvl="2" eaLnBrk="1" hangingPunct="1"/>
            <a:r>
              <a:rPr lang="en-US" altLang="en-US" sz="1800" dirty="0"/>
              <a:t>might include index or subscript.</a:t>
            </a:r>
          </a:p>
          <a:p>
            <a:pPr eaLnBrk="1" hangingPunct="1"/>
            <a:r>
              <a:rPr lang="en-US" altLang="en-US" sz="2000" dirty="0"/>
              <a:t>One variable is designated the </a:t>
            </a:r>
            <a:r>
              <a:rPr lang="en-US" altLang="en-US" sz="2000" b="1" i="1" dirty="0"/>
              <a:t>start variable</a:t>
            </a:r>
            <a:r>
              <a:rPr lang="en-US" altLang="en-US" sz="2000" dirty="0"/>
              <a:t>, usually the left-hand side of the topmost rule.</a:t>
            </a:r>
          </a:p>
          <a:p>
            <a:pPr eaLnBrk="1" hangingPunct="1"/>
            <a:r>
              <a:rPr lang="en-US" altLang="en-US" sz="2000" dirty="0"/>
              <a:t>Several rules for the same left-hand variable can be written using “|” as an “or”.</a:t>
            </a:r>
          </a:p>
        </p:txBody>
      </p:sp>
      <p:sp>
        <p:nvSpPr>
          <p:cNvPr id="5" name="Rectangle 4">
            <a:extLst>
              <a:ext uri="{FF2B5EF4-FFF2-40B4-BE49-F238E27FC236}">
                <a16:creationId xmlns:a16="http://schemas.microsoft.com/office/drawing/2014/main" id="{E4AA0E4F-FF96-4213-9C99-F40F4C1322B9}"/>
              </a:ext>
            </a:extLst>
          </p:cNvPr>
          <p:cNvSpPr>
            <a:spLocks noChangeArrowheads="1"/>
          </p:cNvSpPr>
          <p:nvPr/>
        </p:nvSpPr>
        <p:spPr bwMode="auto">
          <a:xfrm>
            <a:off x="1905000" y="876291"/>
            <a:ext cx="1572489" cy="903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endParaRPr lang="en-US" altLang="en-US"/>
          </a:p>
        </p:txBody>
      </p:sp>
      <p:sp>
        <p:nvSpPr>
          <p:cNvPr id="6" name="Rectangle 5">
            <a:extLst>
              <a:ext uri="{FF2B5EF4-FFF2-40B4-BE49-F238E27FC236}">
                <a16:creationId xmlns:a16="http://schemas.microsoft.com/office/drawing/2014/main" id="{C7741088-4CD6-4BD0-8E11-CDF991B13AD2}"/>
              </a:ext>
            </a:extLst>
          </p:cNvPr>
          <p:cNvSpPr>
            <a:spLocks noChangeArrowheads="1"/>
          </p:cNvSpPr>
          <p:nvPr/>
        </p:nvSpPr>
        <p:spPr bwMode="auto">
          <a:xfrm>
            <a:off x="4572000" y="876291"/>
            <a:ext cx="1572489" cy="9035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1607170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1016837-25EC-4A71-A5EF-B6780CE3504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780320E-FCC1-451D-ADE0-FE12EC3C8E40}"/>
              </a:ext>
            </a:extLst>
          </p:cNvPr>
          <p:cNvSpPr>
            <a:spLocks noGrp="1"/>
          </p:cNvSpPr>
          <p:nvPr>
            <p:ph type="body" sz="quarter" idx="12"/>
          </p:nvPr>
        </p:nvSpPr>
        <p:spPr/>
        <p:txBody>
          <a:bodyPr/>
          <a:lstStyle/>
          <a:p>
            <a:r>
              <a:rPr lang="en-US" sz="3600" dirty="0"/>
              <a:t>Context-Free Grammars</a:t>
            </a:r>
            <a:endParaRPr lang="en-US" dirty="0"/>
          </a:p>
        </p:txBody>
      </p:sp>
      <p:sp>
        <p:nvSpPr>
          <p:cNvPr id="4" name="Text Placeholder 3">
            <a:extLst>
              <a:ext uri="{FF2B5EF4-FFF2-40B4-BE49-F238E27FC236}">
                <a16:creationId xmlns:a16="http://schemas.microsoft.com/office/drawing/2014/main" id="{5F7B8A8C-0D68-447D-9AF4-0DBE2512EBA7}"/>
              </a:ext>
            </a:extLst>
          </p:cNvPr>
          <p:cNvSpPr>
            <a:spLocks noGrp="1"/>
          </p:cNvSpPr>
          <p:nvPr>
            <p:ph type="body" sz="quarter" idx="13"/>
          </p:nvPr>
        </p:nvSpPr>
        <p:spPr>
          <a:xfrm>
            <a:off x="3" y="846142"/>
            <a:ext cx="6217856" cy="5591175"/>
          </a:xfrm>
        </p:spPr>
        <p:txBody>
          <a:bodyPr>
            <a:normAutofit fontScale="92500" lnSpcReduction="20000"/>
          </a:bodyPr>
          <a:lstStyle/>
          <a:p>
            <a:pPr algn="just" eaLnBrk="1" hangingPunct="1">
              <a:defRPr/>
            </a:pPr>
            <a:r>
              <a:rPr lang="en-US" dirty="0"/>
              <a:t>Use a grammar to describe a language by generating each string of the language in the following manner – </a:t>
            </a:r>
          </a:p>
          <a:p>
            <a:pPr marL="517525" lvl="1" indent="-288925" algn="just" eaLnBrk="1" hangingPunct="1">
              <a:buFont typeface="+mj-lt"/>
              <a:buAutoNum type="arabicPeriod"/>
              <a:defRPr/>
            </a:pPr>
            <a:r>
              <a:rPr lang="en-US" sz="2200" dirty="0"/>
              <a:t>Write down the </a:t>
            </a:r>
            <a:r>
              <a:rPr lang="en-US" sz="2200" b="1" i="1" dirty="0"/>
              <a:t>start variable</a:t>
            </a:r>
            <a:r>
              <a:rPr lang="en-US" sz="2200" dirty="0"/>
              <a:t>, </a:t>
            </a:r>
            <a:r>
              <a:rPr lang="en-US" sz="2200" b="1" i="1" dirty="0"/>
              <a:t>s</a:t>
            </a:r>
            <a:r>
              <a:rPr lang="en-US" sz="2200" dirty="0"/>
              <a:t>.</a:t>
            </a:r>
          </a:p>
          <a:p>
            <a:pPr marL="517525" lvl="1" indent="-288925" algn="just" eaLnBrk="1" hangingPunct="1">
              <a:buFont typeface="+mj-lt"/>
              <a:buAutoNum type="arabicPeriod"/>
              <a:defRPr/>
            </a:pPr>
            <a:r>
              <a:rPr lang="en-US" sz="2200" dirty="0"/>
              <a:t>Choose a variable </a:t>
            </a:r>
            <a:r>
              <a:rPr lang="en-US" sz="2200" b="1" i="1" dirty="0"/>
              <a:t>v</a:t>
            </a:r>
            <a:r>
              <a:rPr lang="en-US" sz="2200" dirty="0"/>
              <a:t> from the right-hand side of the rule for </a:t>
            </a:r>
            <a:r>
              <a:rPr lang="en-US" sz="2200" b="1" i="1" dirty="0"/>
              <a:t>s</a:t>
            </a:r>
            <a:r>
              <a:rPr lang="en-US" sz="2200" dirty="0"/>
              <a:t>.</a:t>
            </a:r>
          </a:p>
          <a:p>
            <a:pPr marL="517525" lvl="1" indent="-288925" algn="just" eaLnBrk="1" hangingPunct="1">
              <a:buFont typeface="+mj-lt"/>
              <a:buAutoNum type="arabicPeriod"/>
              <a:defRPr/>
            </a:pPr>
            <a:r>
              <a:rPr lang="en-US" sz="2200" dirty="0"/>
              <a:t>Find a rule that starts with (or left-hand side is) </a:t>
            </a:r>
            <a:r>
              <a:rPr lang="en-US" sz="2200" b="1" i="1" dirty="0"/>
              <a:t>v</a:t>
            </a:r>
            <a:r>
              <a:rPr lang="en-US" sz="2200" dirty="0"/>
              <a:t>.</a:t>
            </a:r>
          </a:p>
          <a:p>
            <a:pPr marL="517525" lvl="1" indent="-288925" algn="just" eaLnBrk="1" hangingPunct="1">
              <a:buFont typeface="+mj-lt"/>
              <a:buAutoNum type="arabicPeriod"/>
              <a:defRPr/>
            </a:pPr>
            <a:r>
              <a:rPr lang="en-US" sz="2200" dirty="0"/>
              <a:t>Replace </a:t>
            </a:r>
            <a:r>
              <a:rPr lang="en-US" sz="2200" b="1" i="1" dirty="0"/>
              <a:t>v</a:t>
            </a:r>
            <a:r>
              <a:rPr lang="en-US" sz="2200" dirty="0"/>
              <a:t> in rule </a:t>
            </a:r>
            <a:r>
              <a:rPr lang="en-US" sz="2200" b="1" i="1" dirty="0"/>
              <a:t>s</a:t>
            </a:r>
            <a:r>
              <a:rPr lang="en-US" sz="2200" dirty="0"/>
              <a:t> by right-hand side of rule </a:t>
            </a:r>
            <a:r>
              <a:rPr lang="en-US" sz="2200" b="1" i="1" dirty="0"/>
              <a:t>v</a:t>
            </a:r>
            <a:r>
              <a:rPr lang="en-US" sz="2200" dirty="0"/>
              <a:t>.</a:t>
            </a:r>
          </a:p>
          <a:p>
            <a:pPr marL="517525" lvl="1" indent="-288925" algn="just" eaLnBrk="1" hangingPunct="1">
              <a:buFont typeface="+mj-lt"/>
              <a:buAutoNum type="arabicPeriod"/>
              <a:defRPr/>
            </a:pPr>
            <a:r>
              <a:rPr lang="en-US" sz="2200" dirty="0"/>
              <a:t>Repeat from step 2  to 4 until no more variables remains.</a:t>
            </a:r>
          </a:p>
          <a:p>
            <a:pPr algn="just" eaLnBrk="1" hangingPunct="1">
              <a:defRPr/>
            </a:pPr>
            <a:r>
              <a:rPr lang="en-US" dirty="0"/>
              <a:t>The sequence of substitutions to obtain a string is called </a:t>
            </a:r>
            <a:r>
              <a:rPr lang="en-US" b="1" i="1" dirty="0"/>
              <a:t>derivation</a:t>
            </a:r>
            <a:r>
              <a:rPr lang="en-US" dirty="0"/>
              <a:t>. Derivation of string </a:t>
            </a:r>
            <a:r>
              <a:rPr lang="en-US" b="1" dirty="0"/>
              <a:t>000#111</a:t>
            </a:r>
            <a:r>
              <a:rPr lang="en-US" dirty="0"/>
              <a:t> in the grammar – </a:t>
            </a:r>
          </a:p>
          <a:p>
            <a:pPr marL="0" indent="0" eaLnBrk="1" hangingPunct="1">
              <a:buNone/>
              <a:defRPr/>
            </a:pPr>
            <a:r>
              <a:rPr lang="en-US" b="1" dirty="0"/>
              <a:t>			A </a:t>
            </a:r>
            <a:r>
              <a:rPr lang="en-US" b="1" dirty="0">
                <a:sym typeface="Wingdings" pitchFamily="2" charset="2"/>
              </a:rPr>
              <a:t> 0A1 | B</a:t>
            </a:r>
            <a:r>
              <a:rPr lang="en-US" b="1" dirty="0"/>
              <a:t> </a:t>
            </a:r>
            <a:br>
              <a:rPr lang="en-US" b="1" dirty="0"/>
            </a:br>
            <a:r>
              <a:rPr lang="en-US" b="1" dirty="0"/>
              <a:t>			B </a:t>
            </a:r>
            <a:r>
              <a:rPr lang="en-US" b="1" dirty="0">
                <a:sym typeface="Wingdings" pitchFamily="2" charset="2"/>
              </a:rPr>
              <a:t> #</a:t>
            </a:r>
          </a:p>
          <a:p>
            <a:pPr lvl="1" algn="just" eaLnBrk="1" hangingPunct="1">
              <a:defRPr/>
            </a:pPr>
            <a:r>
              <a:rPr lang="en-US" sz="2200" dirty="0">
                <a:sym typeface="Wingdings" pitchFamily="2" charset="2"/>
              </a:rPr>
              <a:t>A</a:t>
            </a:r>
            <a:r>
              <a:rPr lang="en-US" sz="2200" dirty="0">
                <a:sym typeface="Symbol" pitchFamily="18" charset="2"/>
              </a:rPr>
              <a:t> 0A1 00A11 000A111 000B111 000#111</a:t>
            </a:r>
          </a:p>
          <a:p>
            <a:pPr lvl="1" algn="just" eaLnBrk="1" hangingPunct="1">
              <a:defRPr/>
            </a:pPr>
            <a:r>
              <a:rPr lang="en-US" sz="2200" dirty="0">
                <a:sym typeface="Symbol" pitchFamily="18" charset="2"/>
              </a:rPr>
              <a:t>Using </a:t>
            </a:r>
            <a:r>
              <a:rPr lang="en-US" sz="2200" b="1" i="1" dirty="0">
                <a:sym typeface="Symbol" pitchFamily="18" charset="2"/>
              </a:rPr>
              <a:t>Parse Tree</a:t>
            </a:r>
            <a:r>
              <a:rPr lang="en-US" sz="2200" dirty="0">
                <a:sym typeface="Symbol" pitchFamily="18" charset="2"/>
              </a:rPr>
              <a:t>: Figure on the right</a:t>
            </a:r>
            <a:endParaRPr lang="en-US" sz="2200" dirty="0"/>
          </a:p>
        </p:txBody>
      </p:sp>
      <p:sp>
        <p:nvSpPr>
          <p:cNvPr id="5" name="Text Box 5">
            <a:extLst>
              <a:ext uri="{FF2B5EF4-FFF2-40B4-BE49-F238E27FC236}">
                <a16:creationId xmlns:a16="http://schemas.microsoft.com/office/drawing/2014/main" id="{F4923DE8-2889-4F8C-A717-B913864CC14B}"/>
              </a:ext>
            </a:extLst>
          </p:cNvPr>
          <p:cNvSpPr txBox="1">
            <a:spLocks noChangeArrowheads="1"/>
          </p:cNvSpPr>
          <p:nvPr/>
        </p:nvSpPr>
        <p:spPr bwMode="auto">
          <a:xfrm rot="57249">
            <a:off x="7466013" y="984250"/>
            <a:ext cx="3667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6" name="Text Box 6">
            <a:extLst>
              <a:ext uri="{FF2B5EF4-FFF2-40B4-BE49-F238E27FC236}">
                <a16:creationId xmlns:a16="http://schemas.microsoft.com/office/drawing/2014/main" id="{5F770F75-B4FE-4AD3-85A4-CF8C69DB18F3}"/>
              </a:ext>
            </a:extLst>
          </p:cNvPr>
          <p:cNvSpPr txBox="1">
            <a:spLocks noChangeArrowheads="1"/>
          </p:cNvSpPr>
          <p:nvPr/>
        </p:nvSpPr>
        <p:spPr bwMode="auto">
          <a:xfrm rot="57249">
            <a:off x="7446963" y="2112963"/>
            <a:ext cx="3667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7" name="Text Box 7">
            <a:extLst>
              <a:ext uri="{FF2B5EF4-FFF2-40B4-BE49-F238E27FC236}">
                <a16:creationId xmlns:a16="http://schemas.microsoft.com/office/drawing/2014/main" id="{B1953D8F-B788-4AD3-8555-D85DF130D73C}"/>
              </a:ext>
            </a:extLst>
          </p:cNvPr>
          <p:cNvSpPr txBox="1">
            <a:spLocks noChangeArrowheads="1"/>
          </p:cNvSpPr>
          <p:nvPr/>
        </p:nvSpPr>
        <p:spPr bwMode="auto">
          <a:xfrm rot="57249">
            <a:off x="7397750" y="52355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B</a:t>
            </a:r>
          </a:p>
        </p:txBody>
      </p:sp>
      <p:sp>
        <p:nvSpPr>
          <p:cNvPr id="8" name="Text Box 8">
            <a:extLst>
              <a:ext uri="{FF2B5EF4-FFF2-40B4-BE49-F238E27FC236}">
                <a16:creationId xmlns:a16="http://schemas.microsoft.com/office/drawing/2014/main" id="{A35B2E91-16BF-4C12-AEC5-6AC91C43BBBE}"/>
              </a:ext>
            </a:extLst>
          </p:cNvPr>
          <p:cNvSpPr txBox="1">
            <a:spLocks noChangeArrowheads="1"/>
          </p:cNvSpPr>
          <p:nvPr/>
        </p:nvSpPr>
        <p:spPr bwMode="auto">
          <a:xfrm rot="57249">
            <a:off x="7413625" y="4184650"/>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9" name="Text Box 9">
            <a:extLst>
              <a:ext uri="{FF2B5EF4-FFF2-40B4-BE49-F238E27FC236}">
                <a16:creationId xmlns:a16="http://schemas.microsoft.com/office/drawing/2014/main" id="{FDAB4FC6-A23F-4097-B23F-CDE33BF0467D}"/>
              </a:ext>
            </a:extLst>
          </p:cNvPr>
          <p:cNvSpPr txBox="1">
            <a:spLocks noChangeArrowheads="1"/>
          </p:cNvSpPr>
          <p:nvPr/>
        </p:nvSpPr>
        <p:spPr bwMode="auto">
          <a:xfrm rot="57249">
            <a:off x="7429500" y="31781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10" name="Text Box 10">
            <a:extLst>
              <a:ext uri="{FF2B5EF4-FFF2-40B4-BE49-F238E27FC236}">
                <a16:creationId xmlns:a16="http://schemas.microsoft.com/office/drawing/2014/main" id="{2E80AA7C-5861-474E-A651-66B35AE29ECA}"/>
              </a:ext>
            </a:extLst>
          </p:cNvPr>
          <p:cNvSpPr txBox="1">
            <a:spLocks noChangeArrowheads="1"/>
          </p:cNvSpPr>
          <p:nvPr/>
        </p:nvSpPr>
        <p:spPr bwMode="auto">
          <a:xfrm rot="57249">
            <a:off x="7381875" y="61499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t>
            </a:r>
          </a:p>
        </p:txBody>
      </p:sp>
      <p:cxnSp>
        <p:nvCxnSpPr>
          <p:cNvPr id="11" name="AutoShape 12">
            <a:extLst>
              <a:ext uri="{FF2B5EF4-FFF2-40B4-BE49-F238E27FC236}">
                <a16:creationId xmlns:a16="http://schemas.microsoft.com/office/drawing/2014/main" id="{0522499F-A17C-436E-9CC9-FDF6B7148D64}"/>
              </a:ext>
            </a:extLst>
          </p:cNvPr>
          <p:cNvCxnSpPr>
            <a:cxnSpLocks noChangeShapeType="1"/>
            <a:stCxn id="5" idx="2"/>
            <a:endCxn id="6" idx="0"/>
          </p:cNvCxnSpPr>
          <p:nvPr/>
        </p:nvCxnSpPr>
        <p:spPr bwMode="auto">
          <a:xfrm rot="185145">
            <a:off x="7623175" y="1257300"/>
            <a:ext cx="31750" cy="8540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 name="AutoShape 13">
            <a:extLst>
              <a:ext uri="{FF2B5EF4-FFF2-40B4-BE49-F238E27FC236}">
                <a16:creationId xmlns:a16="http://schemas.microsoft.com/office/drawing/2014/main" id="{6694A0AB-91ED-4509-A60D-CEE246BFC866}"/>
              </a:ext>
            </a:extLst>
          </p:cNvPr>
          <p:cNvCxnSpPr>
            <a:cxnSpLocks noChangeShapeType="1"/>
            <a:stCxn id="6" idx="2"/>
            <a:endCxn id="9" idx="0"/>
          </p:cNvCxnSpPr>
          <p:nvPr/>
        </p:nvCxnSpPr>
        <p:spPr bwMode="auto">
          <a:xfrm rot="185145">
            <a:off x="7605713" y="2386013"/>
            <a:ext cx="30162" cy="792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 name="AutoShape 14">
            <a:extLst>
              <a:ext uri="{FF2B5EF4-FFF2-40B4-BE49-F238E27FC236}">
                <a16:creationId xmlns:a16="http://schemas.microsoft.com/office/drawing/2014/main" id="{09316178-E1EB-4227-BBB0-422DAE66F799}"/>
              </a:ext>
            </a:extLst>
          </p:cNvPr>
          <p:cNvCxnSpPr>
            <a:cxnSpLocks noChangeShapeType="1"/>
            <a:stCxn id="9" idx="2"/>
            <a:endCxn id="8" idx="0"/>
          </p:cNvCxnSpPr>
          <p:nvPr/>
        </p:nvCxnSpPr>
        <p:spPr bwMode="auto">
          <a:xfrm rot="185145">
            <a:off x="7589838" y="3451225"/>
            <a:ext cx="28575" cy="7334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 name="AutoShape 15">
            <a:extLst>
              <a:ext uri="{FF2B5EF4-FFF2-40B4-BE49-F238E27FC236}">
                <a16:creationId xmlns:a16="http://schemas.microsoft.com/office/drawing/2014/main" id="{A18698CC-01F5-4F91-85CF-BF312D9B3C24}"/>
              </a:ext>
            </a:extLst>
          </p:cNvPr>
          <p:cNvCxnSpPr>
            <a:cxnSpLocks noChangeShapeType="1"/>
            <a:stCxn id="8" idx="2"/>
            <a:endCxn id="7" idx="0"/>
          </p:cNvCxnSpPr>
          <p:nvPr/>
        </p:nvCxnSpPr>
        <p:spPr bwMode="auto">
          <a:xfrm rot="185145">
            <a:off x="7572375" y="4459288"/>
            <a:ext cx="31750" cy="7762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 name="AutoShape 16">
            <a:extLst>
              <a:ext uri="{FF2B5EF4-FFF2-40B4-BE49-F238E27FC236}">
                <a16:creationId xmlns:a16="http://schemas.microsoft.com/office/drawing/2014/main" id="{C4F48686-06E9-4DA9-9451-23F905EDC040}"/>
              </a:ext>
            </a:extLst>
          </p:cNvPr>
          <p:cNvCxnSpPr>
            <a:cxnSpLocks noChangeShapeType="1"/>
            <a:stCxn id="7" idx="2"/>
            <a:endCxn id="10" idx="0"/>
          </p:cNvCxnSpPr>
          <p:nvPr/>
        </p:nvCxnSpPr>
        <p:spPr bwMode="auto">
          <a:xfrm rot="185145">
            <a:off x="7559675" y="5508625"/>
            <a:ext cx="23813" cy="641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 name="Text Box 17">
            <a:extLst>
              <a:ext uri="{FF2B5EF4-FFF2-40B4-BE49-F238E27FC236}">
                <a16:creationId xmlns:a16="http://schemas.microsoft.com/office/drawing/2014/main" id="{F6F93C7E-3F04-4E27-9267-D81495EF1699}"/>
              </a:ext>
            </a:extLst>
          </p:cNvPr>
          <p:cNvSpPr txBox="1">
            <a:spLocks noChangeArrowheads="1"/>
          </p:cNvSpPr>
          <p:nvPr/>
        </p:nvSpPr>
        <p:spPr bwMode="auto">
          <a:xfrm rot="57249">
            <a:off x="8689975" y="616902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1</a:t>
            </a:r>
          </a:p>
        </p:txBody>
      </p:sp>
      <p:sp>
        <p:nvSpPr>
          <p:cNvPr id="17" name="Text Box 18">
            <a:extLst>
              <a:ext uri="{FF2B5EF4-FFF2-40B4-BE49-F238E27FC236}">
                <a16:creationId xmlns:a16="http://schemas.microsoft.com/office/drawing/2014/main" id="{65FC1E1C-773D-4A49-A816-9D9C828B20E5}"/>
              </a:ext>
            </a:extLst>
          </p:cNvPr>
          <p:cNvSpPr txBox="1">
            <a:spLocks noChangeArrowheads="1"/>
          </p:cNvSpPr>
          <p:nvPr/>
        </p:nvSpPr>
        <p:spPr bwMode="auto">
          <a:xfrm rot="57249">
            <a:off x="8251825" y="61626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1</a:t>
            </a:r>
          </a:p>
        </p:txBody>
      </p:sp>
      <p:sp>
        <p:nvSpPr>
          <p:cNvPr id="18" name="Text Box 19">
            <a:extLst>
              <a:ext uri="{FF2B5EF4-FFF2-40B4-BE49-F238E27FC236}">
                <a16:creationId xmlns:a16="http://schemas.microsoft.com/office/drawing/2014/main" id="{DBF9F7E4-5FE6-41B4-BA07-30FBBE60794B}"/>
              </a:ext>
            </a:extLst>
          </p:cNvPr>
          <p:cNvSpPr txBox="1">
            <a:spLocks noChangeArrowheads="1"/>
          </p:cNvSpPr>
          <p:nvPr/>
        </p:nvSpPr>
        <p:spPr bwMode="auto">
          <a:xfrm rot="57249">
            <a:off x="7867650" y="615632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1</a:t>
            </a:r>
          </a:p>
        </p:txBody>
      </p:sp>
      <p:sp>
        <p:nvSpPr>
          <p:cNvPr id="19" name="Text Box 20">
            <a:extLst>
              <a:ext uri="{FF2B5EF4-FFF2-40B4-BE49-F238E27FC236}">
                <a16:creationId xmlns:a16="http://schemas.microsoft.com/office/drawing/2014/main" id="{F99371FA-8101-4986-9506-5652EEEB6326}"/>
              </a:ext>
            </a:extLst>
          </p:cNvPr>
          <p:cNvSpPr txBox="1">
            <a:spLocks noChangeArrowheads="1"/>
          </p:cNvSpPr>
          <p:nvPr/>
        </p:nvSpPr>
        <p:spPr bwMode="auto">
          <a:xfrm rot="57249">
            <a:off x="6064250" y="6122988"/>
            <a:ext cx="3667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0</a:t>
            </a:r>
          </a:p>
        </p:txBody>
      </p:sp>
      <p:sp>
        <p:nvSpPr>
          <p:cNvPr id="20" name="Text Box 21">
            <a:extLst>
              <a:ext uri="{FF2B5EF4-FFF2-40B4-BE49-F238E27FC236}">
                <a16:creationId xmlns:a16="http://schemas.microsoft.com/office/drawing/2014/main" id="{A81042D0-889B-4E43-8D7A-40109AC477E6}"/>
              </a:ext>
            </a:extLst>
          </p:cNvPr>
          <p:cNvSpPr txBox="1">
            <a:spLocks noChangeArrowheads="1"/>
          </p:cNvSpPr>
          <p:nvPr/>
        </p:nvSpPr>
        <p:spPr bwMode="auto">
          <a:xfrm rot="57249">
            <a:off x="6505575" y="6135688"/>
            <a:ext cx="36671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0</a:t>
            </a:r>
          </a:p>
        </p:txBody>
      </p:sp>
      <p:sp>
        <p:nvSpPr>
          <p:cNvPr id="21" name="Text Box 22">
            <a:extLst>
              <a:ext uri="{FF2B5EF4-FFF2-40B4-BE49-F238E27FC236}">
                <a16:creationId xmlns:a16="http://schemas.microsoft.com/office/drawing/2014/main" id="{76984596-4169-4518-99EB-1E3033CDDC2C}"/>
              </a:ext>
            </a:extLst>
          </p:cNvPr>
          <p:cNvSpPr txBox="1">
            <a:spLocks noChangeArrowheads="1"/>
          </p:cNvSpPr>
          <p:nvPr/>
        </p:nvSpPr>
        <p:spPr bwMode="auto">
          <a:xfrm rot="57249">
            <a:off x="6938963" y="6142038"/>
            <a:ext cx="3667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0</a:t>
            </a:r>
          </a:p>
        </p:txBody>
      </p:sp>
      <p:cxnSp>
        <p:nvCxnSpPr>
          <p:cNvPr id="22" name="AutoShape 23">
            <a:extLst>
              <a:ext uri="{FF2B5EF4-FFF2-40B4-BE49-F238E27FC236}">
                <a16:creationId xmlns:a16="http://schemas.microsoft.com/office/drawing/2014/main" id="{D1BA9C74-DBC7-4C3E-950B-8118C7AB70EA}"/>
              </a:ext>
            </a:extLst>
          </p:cNvPr>
          <p:cNvCxnSpPr>
            <a:cxnSpLocks noChangeShapeType="1"/>
            <a:stCxn id="5" idx="3"/>
            <a:endCxn id="16" idx="0"/>
          </p:cNvCxnSpPr>
          <p:nvPr/>
        </p:nvCxnSpPr>
        <p:spPr bwMode="auto">
          <a:xfrm rot="185145">
            <a:off x="7696200" y="1155700"/>
            <a:ext cx="1314450" cy="498157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 name="AutoShape 24">
            <a:extLst>
              <a:ext uri="{FF2B5EF4-FFF2-40B4-BE49-F238E27FC236}">
                <a16:creationId xmlns:a16="http://schemas.microsoft.com/office/drawing/2014/main" id="{34D8B10C-E296-4DC0-989C-149B65E72669}"/>
              </a:ext>
            </a:extLst>
          </p:cNvPr>
          <p:cNvCxnSpPr>
            <a:cxnSpLocks noChangeShapeType="1"/>
            <a:stCxn id="6" idx="3"/>
            <a:endCxn id="17" idx="0"/>
          </p:cNvCxnSpPr>
          <p:nvPr/>
        </p:nvCxnSpPr>
        <p:spPr bwMode="auto">
          <a:xfrm rot="185145">
            <a:off x="7707313" y="2271713"/>
            <a:ext cx="835025" cy="387032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 name="AutoShape 25">
            <a:extLst>
              <a:ext uri="{FF2B5EF4-FFF2-40B4-BE49-F238E27FC236}">
                <a16:creationId xmlns:a16="http://schemas.microsoft.com/office/drawing/2014/main" id="{FB36AFDC-99BA-472A-934B-A09E44251BC3}"/>
              </a:ext>
            </a:extLst>
          </p:cNvPr>
          <p:cNvCxnSpPr>
            <a:cxnSpLocks noChangeShapeType="1"/>
            <a:stCxn id="9" idx="3"/>
            <a:endCxn id="18" idx="0"/>
          </p:cNvCxnSpPr>
          <p:nvPr/>
        </p:nvCxnSpPr>
        <p:spPr bwMode="auto">
          <a:xfrm rot="185145">
            <a:off x="7718425" y="3327400"/>
            <a:ext cx="411163" cy="2819400"/>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26">
            <a:extLst>
              <a:ext uri="{FF2B5EF4-FFF2-40B4-BE49-F238E27FC236}">
                <a16:creationId xmlns:a16="http://schemas.microsoft.com/office/drawing/2014/main" id="{7BB539AE-2E1D-48FE-9F08-F1619CE22469}"/>
              </a:ext>
            </a:extLst>
          </p:cNvPr>
          <p:cNvCxnSpPr>
            <a:cxnSpLocks noChangeShapeType="1"/>
            <a:stCxn id="5" idx="1"/>
            <a:endCxn id="19" idx="0"/>
          </p:cNvCxnSpPr>
          <p:nvPr/>
        </p:nvCxnSpPr>
        <p:spPr bwMode="auto">
          <a:xfrm rot="10985145" flipV="1">
            <a:off x="6384925" y="1089025"/>
            <a:ext cx="946150" cy="506412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 name="AutoShape 27">
            <a:extLst>
              <a:ext uri="{FF2B5EF4-FFF2-40B4-BE49-F238E27FC236}">
                <a16:creationId xmlns:a16="http://schemas.microsoft.com/office/drawing/2014/main" id="{BF4396B2-CED9-4D1F-B95A-E62DE1797354}"/>
              </a:ext>
            </a:extLst>
          </p:cNvPr>
          <p:cNvCxnSpPr>
            <a:cxnSpLocks noChangeShapeType="1"/>
            <a:stCxn id="6" idx="1"/>
            <a:endCxn id="20" idx="0"/>
          </p:cNvCxnSpPr>
          <p:nvPr/>
        </p:nvCxnSpPr>
        <p:spPr bwMode="auto">
          <a:xfrm rot="10985145" flipV="1">
            <a:off x="6796088" y="2227263"/>
            <a:ext cx="546100" cy="3925887"/>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28">
            <a:extLst>
              <a:ext uri="{FF2B5EF4-FFF2-40B4-BE49-F238E27FC236}">
                <a16:creationId xmlns:a16="http://schemas.microsoft.com/office/drawing/2014/main" id="{C1740E0D-E225-47F4-8CBF-19840535D5BD}"/>
              </a:ext>
            </a:extLst>
          </p:cNvPr>
          <p:cNvCxnSpPr>
            <a:cxnSpLocks noChangeShapeType="1"/>
            <a:stCxn id="9" idx="1"/>
            <a:endCxn id="21" idx="0"/>
          </p:cNvCxnSpPr>
          <p:nvPr/>
        </p:nvCxnSpPr>
        <p:spPr bwMode="auto">
          <a:xfrm rot="10985145" flipV="1">
            <a:off x="7200900" y="3305175"/>
            <a:ext cx="152400" cy="2843213"/>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370773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strips(downLeft)">
                                      <p:cBhvr>
                                        <p:cTn id="11" dur="500"/>
                                        <p:tgtEl>
                                          <p:spTgt spid="25"/>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strips(downLeft)">
                                      <p:cBhvr>
                                        <p:cTn id="19" dur="500"/>
                                        <p:tgtEl>
                                          <p:spTgt spid="11"/>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strips(downLeft)">
                                      <p:cBhvr>
                                        <p:cTn id="27" dur="500"/>
                                        <p:tgtEl>
                                          <p:spTgt spid="22"/>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strips(downLeft)">
                                      <p:cBhvr>
                                        <p:cTn id="35" dur="500"/>
                                        <p:tgtEl>
                                          <p:spTgt spid="26"/>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strips(downLeft)">
                                      <p:cBhvr>
                                        <p:cTn id="43" dur="500"/>
                                        <p:tgtEl>
                                          <p:spTgt spid="12"/>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8" presetClass="entr" presetSubtype="12"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strips(downLeft)">
                                      <p:cBhvr>
                                        <p:cTn id="51" dur="500"/>
                                        <p:tgtEl>
                                          <p:spTgt spid="23"/>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8" presetClass="entr" presetSubtype="12"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strips(downLeft)">
                                      <p:cBhvr>
                                        <p:cTn id="59" dur="500"/>
                                        <p:tgtEl>
                                          <p:spTgt spid="27"/>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8" presetClass="entr" presetSubtype="12"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strips(downLeft)">
                                      <p:cBhvr>
                                        <p:cTn id="67" dur="500"/>
                                        <p:tgtEl>
                                          <p:spTgt spid="13"/>
                                        </p:tgtEl>
                                      </p:cBhvr>
                                    </p:animEffect>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8" presetClass="entr" presetSubtype="12"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strips(downLeft)">
                                      <p:cBhvr>
                                        <p:cTn id="75" dur="500"/>
                                        <p:tgtEl>
                                          <p:spTgt spid="24"/>
                                        </p:tgtEl>
                                      </p:cBhvr>
                                    </p:animEffec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8" presetClass="entr" presetSubtype="12" fill="hold" nodeType="click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strips(downLeft)">
                                      <p:cBhvr>
                                        <p:cTn id="83" dur="500"/>
                                        <p:tgtEl>
                                          <p:spTgt spid="14"/>
                                        </p:tgtEl>
                                      </p:cBhvr>
                                    </p:animEffect>
                                  </p:childTnLst>
                                </p:cTn>
                              </p:par>
                            </p:childTnLst>
                          </p:cTn>
                        </p:par>
                        <p:par>
                          <p:cTn id="84" fill="hold">
                            <p:stCondLst>
                              <p:cond delay="500"/>
                            </p:stCondLst>
                            <p:childTnLst>
                              <p:par>
                                <p:cTn id="85" presetID="1" presetClass="entr" presetSubtype="0" fill="hold" grpId="0" nodeType="afterEffect">
                                  <p:stCondLst>
                                    <p:cond delay="0"/>
                                  </p:stCondLst>
                                  <p:childTnLst>
                                    <p:set>
                                      <p:cBhvr>
                                        <p:cTn id="86" dur="1" fill="hold">
                                          <p:stCondLst>
                                            <p:cond delay="0"/>
                                          </p:stCondLst>
                                        </p:cTn>
                                        <p:tgtEl>
                                          <p:spTgt spid="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8" presetClass="entr" presetSubtype="12" fill="hold" nodeType="clickEffect">
                                  <p:stCondLst>
                                    <p:cond delay="0"/>
                                  </p:stCondLst>
                                  <p:childTnLst>
                                    <p:set>
                                      <p:cBhvr>
                                        <p:cTn id="90" dur="1" fill="hold">
                                          <p:stCondLst>
                                            <p:cond delay="0"/>
                                          </p:stCondLst>
                                        </p:cTn>
                                        <p:tgtEl>
                                          <p:spTgt spid="15"/>
                                        </p:tgtEl>
                                        <p:attrNameLst>
                                          <p:attrName>style.visibility</p:attrName>
                                        </p:attrNameLst>
                                      </p:cBhvr>
                                      <p:to>
                                        <p:strVal val="visible"/>
                                      </p:to>
                                    </p:set>
                                    <p:animEffect transition="in" filter="strips(downLeft)">
                                      <p:cBhvr>
                                        <p:cTn id="91" dur="500"/>
                                        <p:tgtEl>
                                          <p:spTgt spid="15"/>
                                        </p:tgtEl>
                                      </p:cBhvr>
                                    </p:animEffect>
                                  </p:childTnLst>
                                </p:cTn>
                              </p:par>
                            </p:childTnLst>
                          </p:cTn>
                        </p:par>
                        <p:par>
                          <p:cTn id="92" fill="hold">
                            <p:stCondLst>
                              <p:cond delay="500"/>
                            </p:stCondLst>
                            <p:childTnLst>
                              <p:par>
                                <p:cTn id="93" presetID="1" presetClass="entr" presetSubtype="0" fill="hold" grpId="0" nodeType="afterEffect">
                                  <p:stCondLst>
                                    <p:cond delay="0"/>
                                  </p:stCondLst>
                                  <p:childTnLst>
                                    <p:set>
                                      <p:cBhvr>
                                        <p:cTn id="9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6" grpId="0"/>
      <p:bldP spid="17" grpId="0"/>
      <p:bldP spid="18" grpId="0"/>
      <p:bldP spid="19"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2BBD3FD-B8BB-49A6-84E1-6650E5FB2E3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11E92B0-6862-4CA7-887E-9AC4ED5D63BD}"/>
              </a:ext>
            </a:extLst>
          </p:cNvPr>
          <p:cNvSpPr>
            <a:spLocks noGrp="1"/>
          </p:cNvSpPr>
          <p:nvPr>
            <p:ph type="body" sz="quarter" idx="12"/>
          </p:nvPr>
        </p:nvSpPr>
        <p:spPr/>
        <p:txBody>
          <a:bodyPr/>
          <a:lstStyle/>
          <a:p>
            <a:r>
              <a:rPr lang="en-US" dirty="0"/>
              <a:t>Formal Definition</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4B6AAAFD-C2D6-44D2-A395-A0834E4DAA18}"/>
                  </a:ext>
                </a:extLst>
              </p:cNvPr>
              <p:cNvSpPr>
                <a:spLocks noGrp="1"/>
              </p:cNvSpPr>
              <p:nvPr>
                <p:ph type="body" sz="quarter" idx="13"/>
              </p:nvPr>
            </p:nvSpPr>
            <p:spPr/>
            <p:txBody>
              <a:bodyPr>
                <a:normAutofit fontScale="92500" lnSpcReduction="20000"/>
              </a:bodyPr>
              <a:lstStyle/>
              <a:p>
                <a:pPr eaLnBrk="1" hangingPunct="1">
                  <a:defRPr/>
                </a:pPr>
                <a:r>
                  <a:rPr lang="en-US" sz="2600" dirty="0"/>
                  <a:t>A </a:t>
                </a:r>
                <a:r>
                  <a:rPr lang="en-US" sz="2600" b="1" i="1" dirty="0"/>
                  <a:t>context-free grammar</a:t>
                </a:r>
                <a:r>
                  <a:rPr lang="en-US" sz="2600" dirty="0"/>
                  <a:t> is a 4-touple </a:t>
                </a:r>
                <a:r>
                  <a:rPr lang="en-US" sz="2600" dirty="0">
                    <a:latin typeface="Courier New" pitchFamily="49" charset="0"/>
                    <a:cs typeface="Courier New" pitchFamily="49" charset="0"/>
                  </a:rPr>
                  <a:t>(</a:t>
                </a:r>
                <a:r>
                  <a:rPr lang="en-US" sz="2600" i="1" dirty="0">
                    <a:latin typeface="Courier New" pitchFamily="49" charset="0"/>
                    <a:cs typeface="Courier New" pitchFamily="49" charset="0"/>
                  </a:rPr>
                  <a:t>V</a:t>
                </a:r>
                <a:r>
                  <a:rPr lang="en-US" sz="2600" dirty="0">
                    <a:latin typeface="Courier New" pitchFamily="49" charset="0"/>
                    <a:cs typeface="Courier New" pitchFamily="49" charset="0"/>
                  </a:rPr>
                  <a:t>,</a:t>
                </a:r>
                <a:r>
                  <a:rPr lang="el-GR" sz="2600" dirty="0">
                    <a:latin typeface="Courier New" pitchFamily="49" charset="0"/>
                    <a:cs typeface="Courier New" pitchFamily="49" charset="0"/>
                  </a:rPr>
                  <a:t>Σ</a:t>
                </a:r>
                <a:r>
                  <a:rPr lang="en-US" sz="2600" dirty="0">
                    <a:latin typeface="Courier New" pitchFamily="49" charset="0"/>
                    <a:cs typeface="Courier New" pitchFamily="49" charset="0"/>
                  </a:rPr>
                  <a:t>,</a:t>
                </a:r>
                <a:r>
                  <a:rPr lang="en-US" sz="2600" i="1" dirty="0">
                    <a:latin typeface="Courier New" pitchFamily="49" charset="0"/>
                    <a:cs typeface="Courier New" pitchFamily="49" charset="0"/>
                  </a:rPr>
                  <a:t>R</a:t>
                </a:r>
                <a:r>
                  <a:rPr lang="en-US" sz="2600" dirty="0">
                    <a:latin typeface="Courier New" pitchFamily="49" charset="0"/>
                    <a:cs typeface="Courier New" pitchFamily="49" charset="0"/>
                  </a:rPr>
                  <a:t>,</a:t>
                </a:r>
                <a:r>
                  <a:rPr lang="en-US" sz="2600" i="1" dirty="0">
                    <a:latin typeface="Courier New" pitchFamily="49" charset="0"/>
                    <a:cs typeface="Courier New" pitchFamily="49" charset="0"/>
                  </a:rPr>
                  <a:t>S</a:t>
                </a:r>
                <a:r>
                  <a:rPr lang="en-US" sz="2600" dirty="0">
                    <a:latin typeface="Courier New" pitchFamily="49" charset="0"/>
                    <a:cs typeface="Courier New" pitchFamily="49" charset="0"/>
                  </a:rPr>
                  <a:t>)</a:t>
                </a:r>
                <a:r>
                  <a:rPr lang="en-US" sz="2600" dirty="0"/>
                  <a:t>, where – </a:t>
                </a:r>
              </a:p>
              <a:p>
                <a:pPr lvl="1" eaLnBrk="1" hangingPunct="1">
                  <a:defRPr/>
                </a:pPr>
                <a:r>
                  <a:rPr lang="en-US" i="1" dirty="0">
                    <a:latin typeface="Courier New" pitchFamily="49" charset="0"/>
                    <a:cs typeface="Courier New" pitchFamily="49" charset="0"/>
                  </a:rPr>
                  <a:t>V</a:t>
                </a:r>
                <a:r>
                  <a:rPr lang="en-US" dirty="0"/>
                  <a:t> is a finite set called </a:t>
                </a:r>
                <a:r>
                  <a:rPr lang="en-US" b="1" i="1" dirty="0"/>
                  <a:t>variables</a:t>
                </a:r>
                <a:r>
                  <a:rPr lang="en-US" dirty="0"/>
                  <a:t>,</a:t>
                </a:r>
              </a:p>
              <a:p>
                <a:pPr lvl="1" eaLnBrk="1" hangingPunct="1">
                  <a:defRPr/>
                </a:pPr>
                <a:r>
                  <a:rPr lang="el-GR" dirty="0">
                    <a:latin typeface="Courier New" pitchFamily="49" charset="0"/>
                    <a:cs typeface="Courier New" pitchFamily="49" charset="0"/>
                  </a:rPr>
                  <a:t>Σ</a:t>
                </a:r>
                <a:r>
                  <a:rPr lang="en-US" dirty="0">
                    <a:cs typeface="Arial" charset="0"/>
                  </a:rPr>
                  <a:t> is a finite set, disjoint from </a:t>
                </a:r>
                <a:r>
                  <a:rPr lang="en-US" i="1" dirty="0">
                    <a:latin typeface="Courier New" pitchFamily="49" charset="0"/>
                    <a:cs typeface="Courier New" pitchFamily="49" charset="0"/>
                  </a:rPr>
                  <a:t>V</a:t>
                </a:r>
                <a:r>
                  <a:rPr lang="en-US" dirty="0">
                    <a:cs typeface="Arial" charset="0"/>
                  </a:rPr>
                  <a:t>, called the </a:t>
                </a:r>
                <a:r>
                  <a:rPr lang="en-US" b="1" i="1" dirty="0">
                    <a:cs typeface="Arial" charset="0"/>
                  </a:rPr>
                  <a:t>alphabet</a:t>
                </a:r>
                <a:r>
                  <a:rPr lang="en-US" dirty="0">
                    <a:cs typeface="Arial" charset="0"/>
                  </a:rPr>
                  <a:t>,</a:t>
                </a:r>
              </a:p>
              <a:p>
                <a:pPr lvl="1" eaLnBrk="1" hangingPunct="1">
                  <a:defRPr/>
                </a:pPr>
                <a:r>
                  <a:rPr lang="en-US" i="1" dirty="0">
                    <a:latin typeface="Courier New" pitchFamily="49" charset="0"/>
                    <a:cs typeface="Courier New" pitchFamily="49" charset="0"/>
                  </a:rPr>
                  <a:t>R</a:t>
                </a:r>
                <a:r>
                  <a:rPr lang="en-US" dirty="0">
                    <a:cs typeface="Arial" charset="0"/>
                  </a:rPr>
                  <a:t> is a finite set of </a:t>
                </a:r>
                <a:r>
                  <a:rPr lang="en-US" b="1" i="1" dirty="0">
                    <a:cs typeface="Arial" charset="0"/>
                  </a:rPr>
                  <a:t>rules</a:t>
                </a:r>
                <a:r>
                  <a:rPr lang="en-US" dirty="0">
                    <a:cs typeface="Arial" charset="0"/>
                  </a:rPr>
                  <a:t>, with each rule being a variable and a strings of variables and </a:t>
                </a:r>
                <a:r>
                  <a:rPr lang="en-US" b="1" i="1" dirty="0">
                    <a:cs typeface="Arial" charset="0"/>
                  </a:rPr>
                  <a:t>terminals</a:t>
                </a:r>
                <a:r>
                  <a:rPr lang="en-US" dirty="0">
                    <a:cs typeface="Arial" charset="0"/>
                  </a:rPr>
                  <a:t>, and</a:t>
                </a:r>
              </a:p>
              <a:p>
                <a:pPr lvl="1" eaLnBrk="1" hangingPunct="1">
                  <a:defRPr/>
                </a:pPr>
                <a:r>
                  <a:rPr lang="en-US" i="1" dirty="0">
                    <a:latin typeface="Courier New" pitchFamily="49" charset="0"/>
                    <a:cs typeface="Courier New" pitchFamily="49" charset="0"/>
                  </a:rPr>
                  <a:t>S</a:t>
                </a:r>
                <a:r>
                  <a:rPr lang="en-US" dirty="0">
                    <a:latin typeface="Courier New" pitchFamily="49" charset="0"/>
                    <a:cs typeface="Courier New" pitchFamily="49" charset="0"/>
                    <a:sym typeface="Symbol" pitchFamily="18" charset="2"/>
                  </a:rPr>
                  <a:t></a:t>
                </a:r>
                <a:r>
                  <a:rPr lang="en-US" i="1" dirty="0">
                    <a:latin typeface="Courier New" pitchFamily="49" charset="0"/>
                    <a:cs typeface="Courier New" pitchFamily="49" charset="0"/>
                    <a:sym typeface="Symbol" pitchFamily="18" charset="2"/>
                  </a:rPr>
                  <a:t>V</a:t>
                </a:r>
                <a:r>
                  <a:rPr lang="en-US" dirty="0">
                    <a:latin typeface="Courier New" pitchFamily="49" charset="0"/>
                    <a:cs typeface="Courier New" pitchFamily="49" charset="0"/>
                    <a:sym typeface="Symbol" pitchFamily="18" charset="2"/>
                  </a:rPr>
                  <a:t> </a:t>
                </a:r>
                <a:r>
                  <a:rPr lang="en-US" dirty="0">
                    <a:cs typeface="Arial" charset="0"/>
                    <a:sym typeface="Symbol" pitchFamily="18" charset="2"/>
                  </a:rPr>
                  <a:t>is the </a:t>
                </a:r>
                <a:r>
                  <a:rPr lang="en-US" b="1" i="1" dirty="0">
                    <a:cs typeface="Arial" charset="0"/>
                    <a:sym typeface="Symbol" pitchFamily="18" charset="2"/>
                  </a:rPr>
                  <a:t>start</a:t>
                </a:r>
                <a:r>
                  <a:rPr lang="en-US" dirty="0">
                    <a:cs typeface="Arial" charset="0"/>
                    <a:sym typeface="Symbol" pitchFamily="18" charset="2"/>
                  </a:rPr>
                  <a:t> variable.</a:t>
                </a:r>
              </a:p>
              <a:p>
                <a:pPr eaLnBrk="1" hangingPunct="1">
                  <a:lnSpc>
                    <a:spcPct val="120000"/>
                  </a:lnSpc>
                  <a:defRPr/>
                </a:pPr>
                <a:r>
                  <a:rPr lang="en-US" sz="2600" dirty="0">
                    <a:cs typeface="Arial" charset="0"/>
                    <a:sym typeface="Symbol" pitchFamily="18" charset="2"/>
                  </a:rPr>
                  <a:t>If </a:t>
                </a:r>
                <a:r>
                  <a:rPr lang="en-US" sz="2600" b="1" i="1" dirty="0">
                    <a:latin typeface="Courier New" pitchFamily="49" charset="0"/>
                    <a:cs typeface="Courier New" pitchFamily="49" charset="0"/>
                    <a:sym typeface="Symbol" pitchFamily="18" charset="2"/>
                  </a:rPr>
                  <a:t>u</a:t>
                </a:r>
                <a:r>
                  <a:rPr lang="en-US" sz="2600" dirty="0">
                    <a:cs typeface="Arial" charset="0"/>
                    <a:sym typeface="Symbol" pitchFamily="18" charset="2"/>
                  </a:rPr>
                  <a:t>, </a:t>
                </a:r>
                <a:r>
                  <a:rPr lang="en-US" sz="2600" b="1" i="1" dirty="0">
                    <a:latin typeface="Courier New" pitchFamily="49" charset="0"/>
                    <a:cs typeface="Courier New" pitchFamily="49" charset="0"/>
                    <a:sym typeface="Symbol" pitchFamily="18" charset="2"/>
                  </a:rPr>
                  <a:t>v</a:t>
                </a:r>
                <a:r>
                  <a:rPr lang="en-US" sz="2600" dirty="0">
                    <a:cs typeface="Arial" charset="0"/>
                    <a:sym typeface="Symbol" pitchFamily="18" charset="2"/>
                  </a:rPr>
                  <a:t>, and </a:t>
                </a:r>
                <a:r>
                  <a:rPr lang="en-US" sz="2600" b="1" i="1" dirty="0">
                    <a:latin typeface="Courier New" pitchFamily="49" charset="0"/>
                    <a:cs typeface="Courier New" pitchFamily="49" charset="0"/>
                    <a:sym typeface="Symbol" pitchFamily="18" charset="2"/>
                  </a:rPr>
                  <a:t>w</a:t>
                </a:r>
                <a:r>
                  <a:rPr lang="en-US" sz="2600" dirty="0">
                    <a:cs typeface="Arial" charset="0"/>
                    <a:sym typeface="Symbol" pitchFamily="18" charset="2"/>
                  </a:rPr>
                  <a:t> are strings of variables and terminals, and </a:t>
                </a:r>
                <a:br>
                  <a:rPr lang="en-US" sz="2600" dirty="0">
                    <a:cs typeface="Arial" charset="0"/>
                    <a:sym typeface="Symbol" pitchFamily="18" charset="2"/>
                  </a:rPr>
                </a:br>
                <a:r>
                  <a:rPr lang="en-US" sz="2600" dirty="0">
                    <a:cs typeface="Arial" charset="0"/>
                    <a:sym typeface="Symbol" pitchFamily="18" charset="2"/>
                  </a:rPr>
                  <a:t> </a:t>
                </a:r>
                <a:r>
                  <a:rPr lang="en-US" sz="2600" b="1" i="1" dirty="0">
                    <a:latin typeface="Courier New" pitchFamily="49" charset="0"/>
                    <a:cs typeface="Courier New" pitchFamily="49" charset="0"/>
                    <a:sym typeface="Symbol" pitchFamily="18" charset="2"/>
                  </a:rPr>
                  <a:t>A</a:t>
                </a:r>
                <a:r>
                  <a:rPr lang="en-US" sz="2600" b="1" dirty="0">
                    <a:latin typeface="Courier New" pitchFamily="49" charset="0"/>
                    <a:cs typeface="Courier New" pitchFamily="49" charset="0"/>
                    <a:sym typeface="Symbol" pitchFamily="18" charset="2"/>
                  </a:rPr>
                  <a:t> </a:t>
                </a:r>
                <a:r>
                  <a:rPr lang="en-US" sz="2600" b="1" dirty="0">
                    <a:latin typeface="Courier New" pitchFamily="49" charset="0"/>
                    <a:cs typeface="Courier New" pitchFamily="49" charset="0"/>
                    <a:sym typeface="Wingdings" pitchFamily="2" charset="2"/>
                  </a:rPr>
                  <a:t> </a:t>
                </a:r>
                <a:r>
                  <a:rPr lang="en-US" sz="2600" b="1" i="1" dirty="0">
                    <a:latin typeface="Courier New" pitchFamily="49" charset="0"/>
                    <a:cs typeface="Courier New" pitchFamily="49" charset="0"/>
                    <a:sym typeface="Wingdings" pitchFamily="2" charset="2"/>
                  </a:rPr>
                  <a:t>w</a:t>
                </a:r>
                <a:r>
                  <a:rPr lang="en-US" sz="2600" b="1" dirty="0">
                    <a:cs typeface="Arial" charset="0"/>
                    <a:sym typeface="Wingdings" pitchFamily="2" charset="2"/>
                  </a:rPr>
                  <a:t>  </a:t>
                </a:r>
                <a:r>
                  <a:rPr lang="en-US" sz="2600" dirty="0">
                    <a:cs typeface="Arial" charset="0"/>
                    <a:sym typeface="Wingdings" pitchFamily="2" charset="2"/>
                  </a:rPr>
                  <a:t>is a rule of the grammar, </a:t>
                </a:r>
                <a:br>
                  <a:rPr lang="en-US" sz="2600" dirty="0">
                    <a:cs typeface="Arial" charset="0"/>
                    <a:sym typeface="Wingdings" pitchFamily="2" charset="2"/>
                  </a:rPr>
                </a:br>
                <a:r>
                  <a:rPr lang="en-US" sz="2600" dirty="0">
                    <a:cs typeface="Arial" charset="0"/>
                    <a:sym typeface="Wingdings" pitchFamily="2" charset="2"/>
                  </a:rPr>
                  <a:t>we say that </a:t>
                </a:r>
                <a:r>
                  <a:rPr lang="en-US" sz="2600" b="1" i="1" dirty="0" err="1">
                    <a:latin typeface="Courier New" pitchFamily="49" charset="0"/>
                    <a:cs typeface="Courier New" pitchFamily="49" charset="0"/>
                    <a:sym typeface="Wingdings" pitchFamily="2" charset="2"/>
                  </a:rPr>
                  <a:t>uAv</a:t>
                </a:r>
                <a:r>
                  <a:rPr lang="en-US" sz="2600" dirty="0">
                    <a:cs typeface="Arial" charset="0"/>
                    <a:sym typeface="Wingdings" pitchFamily="2" charset="2"/>
                  </a:rPr>
                  <a:t> yields </a:t>
                </a:r>
                <a:r>
                  <a:rPr lang="en-US" sz="2600" b="1" i="1" dirty="0" err="1">
                    <a:latin typeface="Courier New" pitchFamily="49" charset="0"/>
                    <a:cs typeface="Courier New" pitchFamily="49" charset="0"/>
                    <a:sym typeface="Wingdings" pitchFamily="2" charset="2"/>
                  </a:rPr>
                  <a:t>uwv</a:t>
                </a:r>
                <a:r>
                  <a:rPr lang="en-US" sz="2600" dirty="0">
                    <a:cs typeface="Arial" charset="0"/>
                    <a:sym typeface="Wingdings" pitchFamily="2" charset="2"/>
                  </a:rPr>
                  <a:t>, written </a:t>
                </a:r>
                <a:r>
                  <a:rPr lang="en-US" sz="2600" b="1" i="1" dirty="0" err="1">
                    <a:latin typeface="Courier New" pitchFamily="49" charset="0"/>
                    <a:cs typeface="Courier New" pitchFamily="49" charset="0"/>
                    <a:sym typeface="Wingdings" pitchFamily="2" charset="2"/>
                  </a:rPr>
                  <a:t>uAv</a:t>
                </a:r>
                <a:r>
                  <a:rPr lang="en-US" sz="2600" b="1" dirty="0">
                    <a:latin typeface="Courier New" pitchFamily="49" charset="0"/>
                    <a:cs typeface="Courier New" pitchFamily="49" charset="0"/>
                    <a:sym typeface="Wingdings" pitchFamily="2" charset="2"/>
                  </a:rPr>
                  <a:t> </a:t>
                </a:r>
                <a:r>
                  <a:rPr lang="en-US" sz="2600" b="1" dirty="0">
                    <a:latin typeface="Courier New" pitchFamily="49" charset="0"/>
                    <a:cs typeface="Courier New" pitchFamily="49" charset="0"/>
                    <a:sym typeface="Symbol" pitchFamily="18" charset="2"/>
                  </a:rPr>
                  <a:t> </a:t>
                </a:r>
                <a:r>
                  <a:rPr lang="en-US" sz="2600" b="1" i="1" dirty="0" err="1">
                    <a:latin typeface="Courier New" pitchFamily="49" charset="0"/>
                    <a:cs typeface="Courier New" pitchFamily="49" charset="0"/>
                    <a:sym typeface="Symbol" pitchFamily="18" charset="2"/>
                  </a:rPr>
                  <a:t>uwv</a:t>
                </a:r>
                <a:r>
                  <a:rPr lang="en-US" sz="2600" dirty="0">
                    <a:cs typeface="Arial" charset="0"/>
                    <a:sym typeface="Symbol" pitchFamily="18" charset="2"/>
                  </a:rPr>
                  <a:t>.</a:t>
                </a:r>
              </a:p>
              <a:p>
                <a:pPr eaLnBrk="1" hangingPunct="1">
                  <a:lnSpc>
                    <a:spcPct val="120000"/>
                  </a:lnSpc>
                  <a:defRPr/>
                </a:pPr>
                <a:r>
                  <a:rPr lang="en-US" sz="2600" dirty="0">
                    <a:cs typeface="Arial" charset="0"/>
                    <a:sym typeface="Symbol" pitchFamily="18" charset="2"/>
                  </a:rPr>
                  <a:t>If </a:t>
                </a:r>
                <a:r>
                  <a:rPr lang="en-US" sz="2600" b="1" i="1" dirty="0">
                    <a:latin typeface="Courier New" pitchFamily="49" charset="0"/>
                    <a:cs typeface="Courier New" pitchFamily="49" charset="0"/>
                    <a:sym typeface="Symbol" pitchFamily="18" charset="2"/>
                  </a:rPr>
                  <a:t>u</a:t>
                </a:r>
                <a:r>
                  <a:rPr lang="en-US" sz="2600" b="1" dirty="0">
                    <a:latin typeface="Courier New" pitchFamily="49" charset="0"/>
                    <a:cs typeface="Courier New" pitchFamily="49" charset="0"/>
                    <a:sym typeface="Symbol" pitchFamily="18" charset="2"/>
                  </a:rPr>
                  <a:t> = </a:t>
                </a:r>
                <a:r>
                  <a:rPr lang="en-US" sz="2600" b="1" i="1" dirty="0">
                    <a:latin typeface="Courier New" pitchFamily="49" charset="0"/>
                    <a:cs typeface="Courier New" pitchFamily="49" charset="0"/>
                    <a:sym typeface="Symbol" pitchFamily="18" charset="2"/>
                  </a:rPr>
                  <a:t>v</a:t>
                </a:r>
                <a:r>
                  <a:rPr lang="en-US" sz="2600" b="1" dirty="0">
                    <a:latin typeface="Courier New" pitchFamily="49" charset="0"/>
                    <a:cs typeface="Courier New" pitchFamily="49" charset="0"/>
                    <a:sym typeface="Symbol" pitchFamily="18" charset="2"/>
                  </a:rPr>
                  <a:t> </a:t>
                </a:r>
                <a:r>
                  <a:rPr lang="en-US" sz="2600" dirty="0">
                    <a:cs typeface="Arial" charset="0"/>
                    <a:sym typeface="Symbol" pitchFamily="18" charset="2"/>
                  </a:rPr>
                  <a:t>or if a sequence </a:t>
                </a:r>
                <a:r>
                  <a:rPr lang="en-US" sz="2600" b="1" i="1" dirty="0">
                    <a:latin typeface="Courier New" pitchFamily="49" charset="0"/>
                    <a:cs typeface="Courier New" pitchFamily="49" charset="0"/>
                    <a:sym typeface="Symbol" pitchFamily="18" charset="2"/>
                  </a:rPr>
                  <a:t>u</a:t>
                </a:r>
                <a:r>
                  <a:rPr lang="en-US" sz="2600" b="1" baseline="-25000" dirty="0">
                    <a:latin typeface="Courier New" pitchFamily="49" charset="0"/>
                    <a:cs typeface="Courier New" pitchFamily="49" charset="0"/>
                    <a:sym typeface="Symbol" pitchFamily="18" charset="2"/>
                  </a:rPr>
                  <a:t>1</a:t>
                </a:r>
                <a:r>
                  <a:rPr lang="en-US" sz="2600" dirty="0">
                    <a:latin typeface="Courier New" pitchFamily="49" charset="0"/>
                    <a:cs typeface="Courier New" pitchFamily="49" charset="0"/>
                    <a:sym typeface="Symbol" pitchFamily="18" charset="2"/>
                  </a:rPr>
                  <a:t>, </a:t>
                </a:r>
                <a:r>
                  <a:rPr lang="en-US" sz="2600" b="1" i="1" dirty="0">
                    <a:latin typeface="Courier New" pitchFamily="49" charset="0"/>
                    <a:cs typeface="Courier New" pitchFamily="49" charset="0"/>
                    <a:sym typeface="Symbol" pitchFamily="18" charset="2"/>
                  </a:rPr>
                  <a:t>u</a:t>
                </a:r>
                <a:r>
                  <a:rPr lang="en-US" sz="2600" b="1" baseline="-25000" dirty="0">
                    <a:latin typeface="Courier New" pitchFamily="49" charset="0"/>
                    <a:cs typeface="Courier New" pitchFamily="49" charset="0"/>
                    <a:sym typeface="Symbol" pitchFamily="18" charset="2"/>
                  </a:rPr>
                  <a:t>2</a:t>
                </a:r>
                <a:r>
                  <a:rPr lang="en-US" sz="2600" dirty="0">
                    <a:latin typeface="Courier New" pitchFamily="49" charset="0"/>
                    <a:cs typeface="Courier New" pitchFamily="49" charset="0"/>
                    <a:sym typeface="Symbol" pitchFamily="18" charset="2"/>
                  </a:rPr>
                  <a:t>, …, </a:t>
                </a:r>
                <a:r>
                  <a:rPr lang="en-US" sz="2600" b="1" i="1" dirty="0" err="1">
                    <a:latin typeface="Courier New" pitchFamily="49" charset="0"/>
                    <a:cs typeface="Courier New" pitchFamily="49" charset="0"/>
                    <a:sym typeface="Symbol" pitchFamily="18" charset="2"/>
                  </a:rPr>
                  <a:t>u</a:t>
                </a:r>
                <a:r>
                  <a:rPr lang="en-US" sz="2600" b="1" baseline="-25000" dirty="0" err="1">
                    <a:latin typeface="Courier New" pitchFamily="49" charset="0"/>
                    <a:cs typeface="Courier New" pitchFamily="49" charset="0"/>
                    <a:sym typeface="Symbol" pitchFamily="18" charset="2"/>
                  </a:rPr>
                  <a:t>k</a:t>
                </a:r>
                <a:r>
                  <a:rPr lang="en-US" sz="2600" dirty="0">
                    <a:latin typeface="Courier New" pitchFamily="49" charset="0"/>
                    <a:cs typeface="Courier New" pitchFamily="49" charset="0"/>
                    <a:sym typeface="Symbol" pitchFamily="18" charset="2"/>
                  </a:rPr>
                  <a:t> </a:t>
                </a:r>
                <a:r>
                  <a:rPr lang="en-US" sz="2600" dirty="0">
                    <a:cs typeface="Arial" charset="0"/>
                    <a:sym typeface="Symbol" pitchFamily="18" charset="2"/>
                  </a:rPr>
                  <a:t>exists for </a:t>
                </a:r>
                <a:r>
                  <a:rPr lang="en-US" sz="2600" b="1" i="1" dirty="0">
                    <a:latin typeface="Courier New" pitchFamily="49" charset="0"/>
                    <a:cs typeface="Courier New" pitchFamily="49" charset="0"/>
                    <a:sym typeface="Symbol" pitchFamily="18" charset="2"/>
                  </a:rPr>
                  <a:t>k</a:t>
                </a:r>
                <a:r>
                  <a:rPr lang="en-US" sz="2600" b="1" dirty="0">
                    <a:latin typeface="Courier New" pitchFamily="49" charset="0"/>
                    <a:cs typeface="Courier New" pitchFamily="49" charset="0"/>
                    <a:sym typeface="Symbol" pitchFamily="18" charset="2"/>
                  </a:rPr>
                  <a:t>  0 </a:t>
                </a:r>
                <a:r>
                  <a:rPr lang="en-US" sz="2600" dirty="0">
                    <a:cs typeface="Arial" charset="0"/>
                    <a:sym typeface="Symbol" pitchFamily="18" charset="2"/>
                  </a:rPr>
                  <a:t>and </a:t>
                </a:r>
                <a:r>
                  <a:rPr lang="en-US" sz="2600" b="1" i="1" dirty="0">
                    <a:latin typeface="Courier New" pitchFamily="49" charset="0"/>
                    <a:cs typeface="Courier New" pitchFamily="49" charset="0"/>
                    <a:sym typeface="Symbol" pitchFamily="18" charset="2"/>
                  </a:rPr>
                  <a:t>u</a:t>
                </a:r>
                <a:r>
                  <a:rPr lang="en-US" sz="2600" b="1" dirty="0">
                    <a:latin typeface="Courier New" pitchFamily="49" charset="0"/>
                    <a:cs typeface="Courier New" pitchFamily="49" charset="0"/>
                    <a:sym typeface="Symbol" pitchFamily="18" charset="2"/>
                  </a:rPr>
                  <a:t>  </a:t>
                </a:r>
                <a:r>
                  <a:rPr lang="en-US" sz="2600" b="1" i="1" dirty="0">
                    <a:latin typeface="Courier New" pitchFamily="49" charset="0"/>
                    <a:cs typeface="Courier New" pitchFamily="49" charset="0"/>
                    <a:sym typeface="Symbol" pitchFamily="18" charset="2"/>
                  </a:rPr>
                  <a:t>u</a:t>
                </a:r>
                <a:r>
                  <a:rPr lang="en-US" sz="2600" b="1" baseline="-25000" dirty="0">
                    <a:latin typeface="Courier New" pitchFamily="49" charset="0"/>
                    <a:cs typeface="Courier New" pitchFamily="49" charset="0"/>
                    <a:sym typeface="Symbol" pitchFamily="18" charset="2"/>
                  </a:rPr>
                  <a:t>1 </a:t>
                </a:r>
                <a:r>
                  <a:rPr lang="en-US" sz="2600" b="1" dirty="0">
                    <a:latin typeface="Courier New" pitchFamily="49" charset="0"/>
                    <a:cs typeface="Courier New" pitchFamily="49" charset="0"/>
                    <a:sym typeface="Symbol" pitchFamily="18" charset="2"/>
                  </a:rPr>
                  <a:t> </a:t>
                </a:r>
                <a:r>
                  <a:rPr lang="en-US" sz="2600" b="1" i="1" dirty="0">
                    <a:latin typeface="Courier New" pitchFamily="49" charset="0"/>
                    <a:cs typeface="Courier New" pitchFamily="49" charset="0"/>
                    <a:sym typeface="Symbol" pitchFamily="18" charset="2"/>
                  </a:rPr>
                  <a:t>u</a:t>
                </a:r>
                <a:r>
                  <a:rPr lang="en-US" sz="2600" b="1" baseline="-25000" dirty="0">
                    <a:latin typeface="Courier New" pitchFamily="49" charset="0"/>
                    <a:cs typeface="Courier New" pitchFamily="49" charset="0"/>
                    <a:sym typeface="Symbol" pitchFamily="18" charset="2"/>
                  </a:rPr>
                  <a:t>2</a:t>
                </a:r>
                <a:r>
                  <a:rPr lang="en-US" sz="2600" b="1" dirty="0">
                    <a:latin typeface="Courier New" pitchFamily="49" charset="0"/>
                    <a:cs typeface="Courier New" pitchFamily="49" charset="0"/>
                    <a:sym typeface="Symbol" pitchFamily="18" charset="2"/>
                  </a:rPr>
                  <a:t>  …  </a:t>
                </a:r>
                <a:r>
                  <a:rPr lang="en-US" sz="2600" b="1" i="1" dirty="0" err="1">
                    <a:latin typeface="Courier New" pitchFamily="49" charset="0"/>
                    <a:cs typeface="Courier New" pitchFamily="49" charset="0"/>
                    <a:sym typeface="Symbol" pitchFamily="18" charset="2"/>
                  </a:rPr>
                  <a:t>u</a:t>
                </a:r>
                <a:r>
                  <a:rPr lang="en-US" sz="2600" b="1" baseline="-25000" dirty="0" err="1">
                    <a:latin typeface="Courier New" pitchFamily="49" charset="0"/>
                    <a:cs typeface="Courier New" pitchFamily="49" charset="0"/>
                    <a:sym typeface="Symbol" pitchFamily="18" charset="2"/>
                  </a:rPr>
                  <a:t>k</a:t>
                </a:r>
                <a:r>
                  <a:rPr lang="en-US" sz="2600" b="1" dirty="0">
                    <a:latin typeface="Courier New" pitchFamily="49" charset="0"/>
                    <a:cs typeface="Courier New" pitchFamily="49" charset="0"/>
                    <a:sym typeface="Symbol" pitchFamily="18" charset="2"/>
                  </a:rPr>
                  <a:t>  </a:t>
                </a:r>
                <a:r>
                  <a:rPr lang="en-US" sz="2600" b="1" i="1" dirty="0">
                    <a:latin typeface="Courier New" pitchFamily="49" charset="0"/>
                    <a:cs typeface="Courier New" pitchFamily="49" charset="0"/>
                    <a:sym typeface="Symbol" pitchFamily="18" charset="2"/>
                  </a:rPr>
                  <a:t>v</a:t>
                </a:r>
                <a:r>
                  <a:rPr lang="en-US" sz="2600" dirty="0">
                    <a:cs typeface="Arial" charset="0"/>
                    <a:sym typeface="Symbol" pitchFamily="18" charset="2"/>
                  </a:rPr>
                  <a:t>, we say </a:t>
                </a:r>
                <a:r>
                  <a:rPr lang="en-US" sz="2600" b="1" i="1" dirty="0">
                    <a:latin typeface="Courier New" pitchFamily="49" charset="0"/>
                    <a:cs typeface="Courier New" pitchFamily="49" charset="0"/>
                    <a:sym typeface="Symbol" pitchFamily="18" charset="2"/>
                  </a:rPr>
                  <a:t>u</a:t>
                </a:r>
                <a:r>
                  <a:rPr lang="en-US" sz="2600" dirty="0">
                    <a:latin typeface="Courier New" pitchFamily="49" charset="0"/>
                    <a:cs typeface="Courier New" pitchFamily="49" charset="0"/>
                    <a:sym typeface="Symbol" pitchFamily="18" charset="2"/>
                  </a:rPr>
                  <a:t> </a:t>
                </a:r>
                <a:r>
                  <a:rPr lang="en-US" sz="2600" dirty="0">
                    <a:cs typeface="Arial" charset="0"/>
                    <a:sym typeface="Symbol" pitchFamily="18" charset="2"/>
                  </a:rPr>
                  <a:t>yields </a:t>
                </a:r>
                <a:r>
                  <a:rPr lang="en-US" sz="2600" b="1" i="1" dirty="0">
                    <a:latin typeface="Courier New" pitchFamily="49" charset="0"/>
                    <a:cs typeface="Courier New" pitchFamily="49" charset="0"/>
                    <a:sym typeface="Symbol" pitchFamily="18" charset="2"/>
                  </a:rPr>
                  <a:t>v</a:t>
                </a:r>
                <a:r>
                  <a:rPr lang="en-US" sz="2600" dirty="0">
                    <a:cs typeface="Arial" charset="0"/>
                    <a:sym typeface="Symbol" pitchFamily="18" charset="2"/>
                  </a:rPr>
                  <a:t>,</a:t>
                </a:r>
                <a:br>
                  <a:rPr lang="en-US" sz="2600" dirty="0">
                    <a:cs typeface="Arial" charset="0"/>
                    <a:sym typeface="Symbol" pitchFamily="18" charset="2"/>
                  </a:rPr>
                </a:br>
                <a:br>
                  <a:rPr lang="en-US" sz="900" dirty="0">
                    <a:cs typeface="Arial" charset="0"/>
                    <a:sym typeface="Symbol" pitchFamily="18" charset="2"/>
                  </a:rPr>
                </a:br>
                <a:r>
                  <a:rPr lang="en-US" sz="2600" dirty="0">
                    <a:cs typeface="Arial" charset="0"/>
                    <a:sym typeface="Symbol" pitchFamily="18" charset="2"/>
                  </a:rPr>
                  <a:t>written as </a:t>
                </a:r>
                <a:r>
                  <a:rPr lang="en-US" sz="2600" b="1" i="1" dirty="0">
                    <a:latin typeface="Courier New" panose="02070309020205020404" pitchFamily="49" charset="0"/>
                    <a:cs typeface="Courier New" panose="02070309020205020404" pitchFamily="49" charset="0"/>
                    <a:sym typeface="Symbol" pitchFamily="18" charset="2"/>
                  </a:rPr>
                  <a:t>u </a:t>
                </a:r>
                <a14:m>
                  <m:oMath xmlns:m="http://schemas.openxmlformats.org/officeDocument/2006/math">
                    <m:groupChr>
                      <m:groupChrPr>
                        <m:chr m:val="⇒"/>
                        <m:vertJc m:val="bot"/>
                        <m:ctrlPr>
                          <a:rPr lang="en-US" sz="3200" b="1" i="1">
                            <a:latin typeface="Cambria Math" panose="02040503050406030204" pitchFamily="18" charset="0"/>
                            <a:cs typeface="Courier New" panose="02070309020205020404" pitchFamily="49" charset="0"/>
                            <a:sym typeface="Symbol" pitchFamily="18" charset="2"/>
                          </a:rPr>
                        </m:ctrlPr>
                      </m:groupChrPr>
                      <m:e>
                        <m:r>
                          <m:rPr>
                            <m:brk m:alnAt="2"/>
                          </m:rPr>
                          <a:rPr lang="en-US" sz="3200" b="1" i="1">
                            <a:latin typeface="Cambria Math" panose="02040503050406030204" pitchFamily="18" charset="0"/>
                            <a:cs typeface="Courier New" panose="02070309020205020404" pitchFamily="49" charset="0"/>
                            <a:sym typeface="Symbol" pitchFamily="18" charset="2"/>
                          </a:rPr>
                          <m:t>∗</m:t>
                        </m:r>
                      </m:e>
                    </m:groupChr>
                  </m:oMath>
                </a14:m>
                <a:r>
                  <a:rPr lang="en-US" sz="3200" b="1" i="1" dirty="0">
                    <a:latin typeface="Courier New" panose="02070309020205020404" pitchFamily="49" charset="0"/>
                    <a:cs typeface="Courier New" panose="02070309020205020404" pitchFamily="49" charset="0"/>
                    <a:sym typeface="Symbol" pitchFamily="18" charset="2"/>
                  </a:rPr>
                  <a:t> </a:t>
                </a:r>
                <a:r>
                  <a:rPr lang="en-US" sz="2600" b="1" i="1" dirty="0">
                    <a:latin typeface="Courier New" panose="02070309020205020404" pitchFamily="49" charset="0"/>
                    <a:cs typeface="Courier New" panose="02070309020205020404" pitchFamily="49" charset="0"/>
                    <a:sym typeface="Symbol" pitchFamily="18" charset="2"/>
                  </a:rPr>
                  <a:t>v</a:t>
                </a:r>
                <a:r>
                  <a:rPr lang="en-US" sz="2600" dirty="0">
                    <a:cs typeface="Arial" charset="0"/>
                    <a:sym typeface="Symbol" pitchFamily="18" charset="2"/>
                  </a:rPr>
                  <a:t>.</a:t>
                </a:r>
              </a:p>
              <a:p>
                <a:pPr>
                  <a:lnSpc>
                    <a:spcPct val="110000"/>
                  </a:lnSpc>
                  <a:defRPr/>
                </a:pPr>
                <a:r>
                  <a:rPr lang="en-US" sz="2600" dirty="0">
                    <a:cs typeface="Arial" charset="0"/>
                    <a:sym typeface="Symbol" pitchFamily="18" charset="2"/>
                  </a:rPr>
                  <a:t>The language of the grammar is </a:t>
                </a:r>
                <a14:m>
                  <m:oMath xmlns:m="http://schemas.openxmlformats.org/officeDocument/2006/math">
                    <m:d>
                      <m:dPr>
                        <m:begChr m:val="{"/>
                        <m:endChr m:val="}"/>
                        <m:ctrlPr>
                          <a:rPr lang="en-US" sz="2600" i="1" smtClean="0">
                            <a:latin typeface="Cambria Math" panose="02040503050406030204" pitchFamily="18" charset="0"/>
                            <a:cs typeface="Arial" charset="0"/>
                            <a:sym typeface="Symbol" pitchFamily="18" charset="2"/>
                          </a:rPr>
                        </m:ctrlPr>
                      </m:dPr>
                      <m:e>
                        <m:r>
                          <a:rPr lang="en-US" sz="2600" b="0" i="1" smtClean="0">
                            <a:latin typeface="Cambria Math" panose="02040503050406030204" pitchFamily="18" charset="0"/>
                            <a:cs typeface="Arial" charset="0"/>
                            <a:sym typeface="Symbol" pitchFamily="18" charset="2"/>
                          </a:rPr>
                          <m:t>𝑤</m:t>
                        </m:r>
                        <m:r>
                          <a:rPr lang="en-US" sz="2600" b="0" i="1" smtClean="0">
                            <a:latin typeface="Cambria Math" panose="02040503050406030204" pitchFamily="18" charset="0"/>
                            <a:ea typeface="Cambria Math" panose="02040503050406030204" pitchFamily="18" charset="0"/>
                            <a:cs typeface="Arial" charset="0"/>
                            <a:sym typeface="Symbol" pitchFamily="18" charset="2"/>
                          </a:rPr>
                          <m:t>∈</m:t>
                        </m:r>
                        <m:sSup>
                          <m:sSupPr>
                            <m:ctrlPr>
                              <a:rPr lang="en-US" sz="2600" b="0" i="1" smtClean="0">
                                <a:latin typeface="Cambria Math" panose="02040503050406030204" pitchFamily="18" charset="0"/>
                                <a:ea typeface="Cambria Math" panose="02040503050406030204" pitchFamily="18" charset="0"/>
                                <a:cs typeface="Arial" charset="0"/>
                                <a:sym typeface="Symbol" pitchFamily="18" charset="2"/>
                              </a:rPr>
                            </m:ctrlPr>
                          </m:sSupPr>
                          <m:e>
                            <m:r>
                              <a:rPr lang="en-US" sz="2600" b="0" i="1" smtClean="0">
                                <a:latin typeface="Cambria Math" panose="02040503050406030204" pitchFamily="18" charset="0"/>
                                <a:ea typeface="Cambria Math" panose="02040503050406030204" pitchFamily="18" charset="0"/>
                                <a:cs typeface="Arial" charset="0"/>
                                <a:sym typeface="Symbol" pitchFamily="18" charset="2"/>
                              </a:rPr>
                              <m:t>∑</m:t>
                            </m:r>
                          </m:e>
                          <m:sup>
                            <m:r>
                              <a:rPr lang="en-US" sz="2600" b="0" i="1" smtClean="0">
                                <a:latin typeface="Cambria Math" panose="02040503050406030204" pitchFamily="18" charset="0"/>
                                <a:ea typeface="Cambria Math" panose="02040503050406030204" pitchFamily="18" charset="0"/>
                                <a:cs typeface="Arial" charset="0"/>
                                <a:sym typeface="Symbol" pitchFamily="18" charset="2"/>
                              </a:rPr>
                              <m:t>∗</m:t>
                            </m:r>
                          </m:sup>
                        </m:sSup>
                        <m:r>
                          <a:rPr lang="en-US" sz="2600" b="0" i="1" smtClean="0">
                            <a:latin typeface="Cambria Math" panose="02040503050406030204" pitchFamily="18" charset="0"/>
                            <a:ea typeface="Cambria Math" panose="02040503050406030204" pitchFamily="18" charset="0"/>
                            <a:cs typeface="Arial" charset="0"/>
                            <a:sym typeface="Symbol" pitchFamily="18" charset="2"/>
                          </a:rPr>
                          <m:t>| </m:t>
                        </m:r>
                        <m:r>
                          <a:rPr lang="en-US" sz="2600" b="0" i="1" smtClean="0">
                            <a:latin typeface="Cambria Math" panose="02040503050406030204" pitchFamily="18" charset="0"/>
                            <a:ea typeface="Cambria Math" panose="02040503050406030204" pitchFamily="18" charset="0"/>
                            <a:cs typeface="Arial" charset="0"/>
                            <a:sym typeface="Symbol" pitchFamily="18" charset="2"/>
                          </a:rPr>
                          <m:t>𝑆</m:t>
                        </m:r>
                        <m:groupChr>
                          <m:groupChrPr>
                            <m:chr m:val="⇒"/>
                            <m:vertJc m:val="bot"/>
                            <m:ctrlPr>
                              <a:rPr lang="en-US" sz="2600" b="0" i="1" smtClean="0">
                                <a:latin typeface="Cambria Math" panose="02040503050406030204" pitchFamily="18" charset="0"/>
                                <a:ea typeface="Cambria Math" panose="02040503050406030204" pitchFamily="18" charset="0"/>
                                <a:cs typeface="Arial" charset="0"/>
                                <a:sym typeface="Symbol" pitchFamily="18" charset="2"/>
                              </a:rPr>
                            </m:ctrlPr>
                          </m:groupChrPr>
                          <m:e>
                            <m:r>
                              <m:rPr>
                                <m:brk m:alnAt="2"/>
                              </m:rPr>
                              <a:rPr lang="en-US" sz="2600" b="0" i="1" smtClean="0">
                                <a:latin typeface="Cambria Math" panose="02040503050406030204" pitchFamily="18" charset="0"/>
                                <a:ea typeface="Cambria Math" panose="02040503050406030204" pitchFamily="18" charset="0"/>
                                <a:cs typeface="Arial" charset="0"/>
                                <a:sym typeface="Symbol" pitchFamily="18" charset="2"/>
                              </a:rPr>
                              <m:t>∗</m:t>
                            </m:r>
                          </m:e>
                        </m:groupChr>
                        <m:r>
                          <a:rPr lang="en-US" sz="2600" b="0" i="1" smtClean="0">
                            <a:latin typeface="Cambria Math" panose="02040503050406030204" pitchFamily="18" charset="0"/>
                            <a:ea typeface="Cambria Math" panose="02040503050406030204" pitchFamily="18" charset="0"/>
                            <a:cs typeface="Arial" charset="0"/>
                            <a:sym typeface="Symbol" pitchFamily="18" charset="2"/>
                          </a:rPr>
                          <m:t>𝑤</m:t>
                        </m:r>
                      </m:e>
                    </m:d>
                  </m:oMath>
                </a14:m>
                <a:r>
                  <a:rPr lang="en-US" sz="2600" dirty="0">
                    <a:latin typeface="Courier New" pitchFamily="49" charset="0"/>
                    <a:cs typeface="Arial" charset="0"/>
                    <a:sym typeface="Symbol" pitchFamily="18" charset="2"/>
                  </a:rPr>
                  <a:t>.</a:t>
                </a:r>
                <a:endParaRPr lang="en-US" sz="2600" dirty="0">
                  <a:cs typeface="Arial" charset="0"/>
                  <a:sym typeface="Symbol" pitchFamily="18" charset="2"/>
                </a:endParaRPr>
              </a:p>
            </p:txBody>
          </p:sp>
        </mc:Choice>
        <mc:Fallback xmlns="">
          <p:sp>
            <p:nvSpPr>
              <p:cNvPr id="4" name="Text Placeholder 3">
                <a:extLst>
                  <a:ext uri="{FF2B5EF4-FFF2-40B4-BE49-F238E27FC236}">
                    <a16:creationId xmlns:a16="http://schemas.microsoft.com/office/drawing/2014/main" id="{4B6AAAFD-C2D6-44D2-A395-A0834E4DAA18}"/>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667" t="-2072"/>
                </a:stretch>
              </a:blipFill>
            </p:spPr>
            <p:txBody>
              <a:bodyPr/>
              <a:lstStyle/>
              <a:p>
                <a:r>
                  <a:rPr lang="en-US">
                    <a:noFill/>
                  </a:rPr>
                  <a:t> </a:t>
                </a:r>
              </a:p>
            </p:txBody>
          </p:sp>
        </mc:Fallback>
      </mc:AlternateContent>
    </p:spTree>
    <p:extLst>
      <p:ext uri="{BB962C8B-B14F-4D97-AF65-F5344CB8AC3E}">
        <p14:creationId xmlns:p14="http://schemas.microsoft.com/office/powerpoint/2010/main" val="942392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F754DAC-94F4-47B2-AA98-6D29E96DCBC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B4FE325-2A0C-4C26-9EF0-E09F4127D3F5}"/>
              </a:ext>
            </a:extLst>
          </p:cNvPr>
          <p:cNvSpPr>
            <a:spLocks noGrp="1"/>
          </p:cNvSpPr>
          <p:nvPr>
            <p:ph type="body" sz="quarter" idx="12"/>
          </p:nvPr>
        </p:nvSpPr>
        <p:spPr/>
        <p:txBody>
          <a:bodyPr/>
          <a:lstStyle/>
          <a:p>
            <a:r>
              <a:rPr lang="en-US" dirty="0"/>
              <a:t>Designing</a:t>
            </a:r>
          </a:p>
        </p:txBody>
      </p:sp>
      <p:sp>
        <p:nvSpPr>
          <p:cNvPr id="4" name="Text Placeholder 3">
            <a:extLst>
              <a:ext uri="{FF2B5EF4-FFF2-40B4-BE49-F238E27FC236}">
                <a16:creationId xmlns:a16="http://schemas.microsoft.com/office/drawing/2014/main" id="{EB3F757B-3EC2-4873-B9A5-53CA4C5ABEDA}"/>
              </a:ext>
            </a:extLst>
          </p:cNvPr>
          <p:cNvSpPr>
            <a:spLocks noGrp="1"/>
          </p:cNvSpPr>
          <p:nvPr>
            <p:ph type="body" sz="quarter" idx="13"/>
          </p:nvPr>
        </p:nvSpPr>
        <p:spPr/>
        <p:txBody>
          <a:bodyPr>
            <a:normAutofit fontScale="85000" lnSpcReduction="20000"/>
          </a:bodyPr>
          <a:lstStyle/>
          <a:p>
            <a:pPr algn="just" eaLnBrk="1" hangingPunct="1">
              <a:lnSpc>
                <a:spcPct val="110000"/>
              </a:lnSpc>
            </a:pPr>
            <a:r>
              <a:rPr lang="en-US" altLang="en-US" sz="3200" dirty="0"/>
              <a:t>CFG that is union of simpler CFGs:</a:t>
            </a:r>
          </a:p>
          <a:p>
            <a:pPr lvl="1" algn="just" eaLnBrk="1" hangingPunct="1">
              <a:lnSpc>
                <a:spcPct val="110000"/>
              </a:lnSpc>
            </a:pPr>
            <a:r>
              <a:rPr lang="en-US" altLang="en-US" sz="2800" dirty="0"/>
              <a:t>Break into simpler pieces and Construct individual grammars for each piece.</a:t>
            </a:r>
          </a:p>
          <a:p>
            <a:pPr lvl="1" algn="just" eaLnBrk="1" hangingPunct="1">
              <a:lnSpc>
                <a:spcPct val="110000"/>
              </a:lnSpc>
            </a:pPr>
            <a:r>
              <a:rPr lang="en-US" altLang="en-US" sz="2800" dirty="0"/>
              <a:t>Combine them into one grammar by putting all the rules together and adding a new rule, </a:t>
            </a:r>
            <a:r>
              <a:rPr lang="en-US" altLang="en-US" sz="2800" dirty="0">
                <a:latin typeface="Courier New" panose="02070309020205020404" pitchFamily="49" charset="0"/>
                <a:cs typeface="Courier New" panose="02070309020205020404" pitchFamily="49" charset="0"/>
              </a:rPr>
              <a:t>S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s</a:t>
            </a:r>
            <a:r>
              <a:rPr lang="en-US" altLang="en-US" sz="2800"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s</a:t>
            </a:r>
            <a:r>
              <a:rPr lang="en-US" altLang="en-US" sz="2800"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s</a:t>
            </a:r>
            <a:r>
              <a:rPr lang="en-US" altLang="en-US" sz="2800" baseline="-25000" dirty="0" err="1">
                <a:latin typeface="Courier New" panose="02070309020205020404" pitchFamily="49" charset="0"/>
                <a:cs typeface="Courier New" panose="02070309020205020404" pitchFamily="49" charset="0"/>
                <a:sym typeface="Wingdings" panose="05000000000000000000" pitchFamily="2" charset="2"/>
              </a:rPr>
              <a:t>k</a:t>
            </a:r>
            <a:r>
              <a:rPr lang="en-US" altLang="en-US" sz="2800" dirty="0">
                <a:sym typeface="Wingdings" panose="05000000000000000000" pitchFamily="2" charset="2"/>
              </a:rPr>
              <a:t>, where the variables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s</a:t>
            </a:r>
            <a:r>
              <a:rPr lang="en-US" altLang="en-US" sz="2800" baseline="-25000" dirty="0" err="1">
                <a:latin typeface="Courier New" panose="02070309020205020404" pitchFamily="49" charset="0"/>
                <a:cs typeface="Courier New" panose="02070309020205020404" pitchFamily="49" charset="0"/>
                <a:sym typeface="Wingdings" panose="05000000000000000000" pitchFamily="2" charset="2"/>
              </a:rPr>
              <a:t>i</a:t>
            </a:r>
            <a:r>
              <a:rPr lang="en-US" altLang="en-US" sz="2800" dirty="0">
                <a:sym typeface="Wingdings" panose="05000000000000000000" pitchFamily="2" charset="2"/>
              </a:rPr>
              <a:t> are the start variables for the individual grammars.</a:t>
            </a:r>
          </a:p>
          <a:p>
            <a:pPr eaLnBrk="1" hangingPunct="1">
              <a:lnSpc>
                <a:spcPct val="110000"/>
              </a:lnSpc>
            </a:pPr>
            <a:r>
              <a:rPr lang="en-US" altLang="en-US" sz="3200" dirty="0">
                <a:sym typeface="Wingdings" panose="05000000000000000000" pitchFamily="2" charset="2"/>
              </a:rPr>
              <a:t>Example: </a:t>
            </a:r>
            <a:br>
              <a:rPr lang="en-US" altLang="en-US" sz="3200" dirty="0">
                <a:sym typeface="Wingdings" panose="05000000000000000000" pitchFamily="2" charset="2"/>
              </a:rPr>
            </a:br>
            <a:r>
              <a:rPr lang="en-US" altLang="en-US" sz="2800" dirty="0">
                <a:latin typeface="Courier New" panose="02070309020205020404" pitchFamily="49" charset="0"/>
                <a:cs typeface="Courier New" panose="02070309020205020404" pitchFamily="49" charset="0"/>
                <a:sym typeface="Wingdings" panose="05000000000000000000" pitchFamily="2" charset="2"/>
              </a:rPr>
              <a:t>{</a:t>
            </a:r>
            <a:r>
              <a:rPr lang="en-US" altLang="en-US" sz="2800" dirty="0">
                <a:cs typeface="Courier New" panose="02070309020205020404" pitchFamily="49" charset="0"/>
                <a:sym typeface="Wingdings" panose="05000000000000000000" pitchFamily="2" charset="2"/>
              </a:rPr>
              <a:t>strings containing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n, n</a:t>
            </a:r>
            <a:r>
              <a:rPr lang="en-US" altLang="en-US" sz="2800" dirty="0">
                <a:latin typeface="Courier New" panose="02070309020205020404" pitchFamily="49" charset="0"/>
                <a:cs typeface="Courier New" panose="02070309020205020404" pitchFamily="49" charset="0"/>
                <a:sym typeface="Symbol" panose="05050102010706020507" pitchFamily="18" charset="2"/>
              </a:rPr>
              <a:t>0, </a:t>
            </a:r>
            <a:r>
              <a:rPr lang="en-US" altLang="en-US" sz="2800" dirty="0">
                <a:cs typeface="Courier New" panose="02070309020205020404" pitchFamily="49" charset="0"/>
                <a:sym typeface="Wingdings" panose="05000000000000000000" pitchFamily="2" charset="2"/>
              </a:rPr>
              <a:t>number of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0s </a:t>
            </a:r>
            <a:r>
              <a:rPr lang="en-US" altLang="en-US" sz="2800" dirty="0">
                <a:cs typeface="Courier New" panose="02070309020205020404" pitchFamily="49" charset="0"/>
                <a:sym typeface="Wingdings" panose="05000000000000000000" pitchFamily="2" charset="2"/>
              </a:rPr>
              <a:t>and</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1s}</a:t>
            </a:r>
            <a:br>
              <a:rPr lang="en-US" altLang="en-US" sz="2800" dirty="0">
                <a:latin typeface="Courier New" panose="02070309020205020404" pitchFamily="49" charset="0"/>
                <a:cs typeface="Courier New" panose="02070309020205020404" pitchFamily="49" charset="0"/>
                <a:sym typeface="Wingdings" panose="05000000000000000000" pitchFamily="2" charset="2"/>
              </a:rPr>
            </a:br>
            <a:r>
              <a:rPr lang="en-US" altLang="en-US" sz="2800" dirty="0">
                <a:latin typeface="Courier New" panose="02070309020205020404" pitchFamily="49" charset="0"/>
                <a:cs typeface="Courier New" panose="02070309020205020404" pitchFamily="49" charset="0"/>
                <a:sym typeface="Wingdings" panose="05000000000000000000" pitchFamily="2" charset="2"/>
              </a:rPr>
              <a:t>= {1</a:t>
            </a:r>
            <a:r>
              <a:rPr lang="en-US" altLang="en-US" sz="2800"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sz="2800" dirty="0">
                <a:latin typeface="Courier New" panose="02070309020205020404" pitchFamily="49" charset="0"/>
                <a:cs typeface="Courier New" panose="02070309020205020404" pitchFamily="49" charset="0"/>
                <a:sym typeface="Wingdings" panose="05000000000000000000" pitchFamily="2" charset="2"/>
              </a:rPr>
              <a:t>0</a:t>
            </a:r>
            <a:r>
              <a:rPr lang="en-US" altLang="en-US" sz="2800"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n</a:t>
            </a:r>
            <a:r>
              <a:rPr lang="en-US" altLang="en-US" sz="2800" dirty="0">
                <a:latin typeface="Courier New" panose="02070309020205020404" pitchFamily="49" charset="0"/>
                <a:cs typeface="Courier New" panose="02070309020205020404" pitchFamily="49" charset="0"/>
                <a:sym typeface="Symbol" panose="05050102010706020507" pitchFamily="18" charset="2"/>
              </a:rPr>
              <a:t>0</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dirty="0">
                <a:latin typeface="Courier New" panose="02070309020205020404" pitchFamily="49" charset="0"/>
                <a:cs typeface="Courier New" panose="02070309020205020404" pitchFamily="49" charset="0"/>
                <a:sym typeface="Symbol" panose="05050102010706020507" pitchFamily="18" charset="2"/>
              </a:rPr>
              <a:t>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{0</a:t>
            </a:r>
            <a:r>
              <a:rPr lang="en-US" altLang="en-US" sz="2800"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sz="2800" dirty="0">
                <a:latin typeface="Courier New" panose="02070309020205020404" pitchFamily="49" charset="0"/>
                <a:cs typeface="Courier New" panose="02070309020205020404" pitchFamily="49" charset="0"/>
                <a:sym typeface="Wingdings" panose="05000000000000000000" pitchFamily="2" charset="2"/>
              </a:rPr>
              <a:t>1</a:t>
            </a:r>
            <a:r>
              <a:rPr lang="en-US" altLang="en-US" sz="2800"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n</a:t>
            </a:r>
            <a:r>
              <a:rPr lang="en-US" altLang="en-US" sz="2800" dirty="0">
                <a:latin typeface="Courier New" panose="02070309020205020404" pitchFamily="49" charset="0"/>
                <a:cs typeface="Courier New" panose="02070309020205020404" pitchFamily="49" charset="0"/>
                <a:sym typeface="Symbol" panose="05050102010706020507" pitchFamily="18" charset="2"/>
              </a:rPr>
              <a:t>0</a:t>
            </a:r>
            <a:r>
              <a:rPr lang="en-US" altLang="en-US" sz="2800" dirty="0">
                <a:latin typeface="Courier New" panose="02070309020205020404" pitchFamily="49" charset="0"/>
                <a:cs typeface="Courier New" panose="02070309020205020404" pitchFamily="49" charset="0"/>
                <a:sym typeface="Wingdings" panose="05000000000000000000" pitchFamily="2" charset="2"/>
              </a:rPr>
              <a:t>}</a:t>
            </a:r>
          </a:p>
          <a:p>
            <a:pPr lvl="1" eaLnBrk="1" hangingPunct="1">
              <a:lnSpc>
                <a:spcPct val="11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{0</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1</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 | n</a:t>
            </a:r>
            <a:r>
              <a:rPr lang="en-US" altLang="en-US" dirty="0">
                <a:latin typeface="Courier New" panose="02070309020205020404" pitchFamily="49" charset="0"/>
                <a:cs typeface="Courier New" panose="02070309020205020404" pitchFamily="49" charset="0"/>
                <a:sym typeface="Symbol" panose="05050102010706020507" pitchFamily="18" charset="2"/>
              </a:rPr>
              <a:t>0</a:t>
            </a:r>
            <a:r>
              <a:rPr lang="en-US" altLang="en-US"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cs typeface="Courier New" panose="02070309020205020404" pitchFamily="49" charset="0"/>
                <a:sym typeface="Wingdings" panose="05000000000000000000" pitchFamily="2" charset="2"/>
              </a:rPr>
              <a:t>can be represented </a:t>
            </a:r>
            <a:r>
              <a:rPr lang="en-US" altLang="en-US" dirty="0">
                <a:latin typeface="Courier New" panose="02070309020205020404" pitchFamily="49" charset="0"/>
                <a:cs typeface="Courier New" panose="02070309020205020404" pitchFamily="49" charset="0"/>
                <a:sym typeface="Wingdings" panose="05000000000000000000" pitchFamily="2" charset="2"/>
              </a:rPr>
              <a:t>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dirty="0">
                <a:latin typeface="Courier New" panose="02070309020205020404" pitchFamily="49" charset="0"/>
                <a:cs typeface="Courier New" panose="02070309020205020404" pitchFamily="49" charset="0"/>
                <a:sym typeface="Wingdings" panose="05000000000000000000" pitchFamily="2" charset="2"/>
              </a:rPr>
              <a:t>  0S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dirty="0">
                <a:latin typeface="Courier New" panose="02070309020205020404" pitchFamily="49" charset="0"/>
                <a:cs typeface="Courier New" panose="02070309020205020404" pitchFamily="49" charset="0"/>
                <a:sym typeface="Wingdings" panose="05000000000000000000" pitchFamily="2" charset="2"/>
              </a:rPr>
              <a:t>1 | </a:t>
            </a:r>
            <a:r>
              <a:rPr lang="en-US" altLang="en-US" i="1" dirty="0">
                <a:latin typeface="Courier New" panose="02070309020205020404" pitchFamily="49" charset="0"/>
                <a:cs typeface="Courier New" panose="02070309020205020404" pitchFamily="49" charset="0"/>
                <a:sym typeface="Symbol" panose="05050102010706020507" pitchFamily="18" charset="2"/>
              </a:rPr>
              <a:t> </a:t>
            </a:r>
          </a:p>
          <a:p>
            <a:pPr lvl="1" eaLnBrk="1" hangingPunct="1">
              <a:lnSpc>
                <a:spcPct val="11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{1</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0</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 | n</a:t>
            </a:r>
            <a:r>
              <a:rPr lang="en-US" altLang="en-US" dirty="0">
                <a:latin typeface="Courier New" panose="02070309020205020404" pitchFamily="49" charset="0"/>
                <a:cs typeface="Courier New" panose="02070309020205020404" pitchFamily="49" charset="0"/>
                <a:sym typeface="Symbol" panose="05050102010706020507" pitchFamily="18" charset="2"/>
              </a:rPr>
              <a:t>0</a:t>
            </a:r>
            <a:r>
              <a:rPr lang="en-US" altLang="en-US" dirty="0">
                <a:latin typeface="Courier New" panose="02070309020205020404" pitchFamily="49" charset="0"/>
                <a:cs typeface="Courier New" panose="02070309020205020404" pitchFamily="49" charset="0"/>
                <a:sym typeface="Wingdings" panose="05000000000000000000" pitchFamily="2" charset="2"/>
              </a:rPr>
              <a:t>}</a:t>
            </a:r>
            <a:r>
              <a:rPr lang="en-US" altLang="en-US" dirty="0">
                <a:cs typeface="Courier New" panose="02070309020205020404" pitchFamily="49" charset="0"/>
                <a:sym typeface="Wingdings" panose="05000000000000000000" pitchFamily="2" charset="2"/>
              </a:rPr>
              <a:t> can be represented</a:t>
            </a:r>
            <a:r>
              <a:rPr lang="en-US" altLang="en-US" dirty="0">
                <a:latin typeface="Courier New" panose="02070309020205020404" pitchFamily="49" charset="0"/>
                <a:cs typeface="Courier New" panose="02070309020205020404" pitchFamily="49" charset="0"/>
                <a:sym typeface="Wingdings" panose="05000000000000000000" pitchFamily="2" charset="2"/>
              </a:rPr>
              <a:t> 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i="1" dirty="0">
                <a:latin typeface="Courier New" panose="02070309020205020404" pitchFamily="49" charset="0"/>
                <a:cs typeface="Courier New" panose="02070309020205020404" pitchFamily="49" charset="0"/>
                <a:sym typeface="Symbol" panose="05050102010706020507" pitchFamily="18"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 1S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dirty="0">
                <a:latin typeface="Courier New" panose="02070309020205020404" pitchFamily="49" charset="0"/>
                <a:cs typeface="Courier New" panose="02070309020205020404" pitchFamily="49" charset="0"/>
                <a:sym typeface="Wingdings" panose="05000000000000000000" pitchFamily="2" charset="2"/>
              </a:rPr>
              <a:t>0 | </a:t>
            </a:r>
            <a:r>
              <a:rPr lang="en-US" altLang="en-US" i="1" dirty="0">
                <a:latin typeface="Courier New" panose="02070309020205020404" pitchFamily="49" charset="0"/>
                <a:cs typeface="Courier New" panose="02070309020205020404" pitchFamily="49" charset="0"/>
                <a:sym typeface="Symbol" panose="05050102010706020507" pitchFamily="18" charset="2"/>
              </a:rPr>
              <a:t></a:t>
            </a:r>
          </a:p>
          <a:p>
            <a:pPr lvl="1" eaLnBrk="1" hangingPunct="1">
              <a:lnSpc>
                <a:spcPct val="11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{1</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0</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 | n</a:t>
            </a:r>
            <a:r>
              <a:rPr lang="en-US" altLang="en-US" dirty="0">
                <a:latin typeface="Courier New" panose="02070309020205020404" pitchFamily="49" charset="0"/>
                <a:cs typeface="Courier New" panose="02070309020205020404" pitchFamily="49" charset="0"/>
                <a:sym typeface="Symbol" panose="05050102010706020507" pitchFamily="18" charset="2"/>
              </a:rPr>
              <a:t>0</a:t>
            </a:r>
            <a:r>
              <a:rPr lang="en-US" altLang="en-US"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latin typeface="Courier New" panose="02070309020205020404" pitchFamily="49" charset="0"/>
                <a:cs typeface="Courier New" panose="02070309020205020404" pitchFamily="49" charset="0"/>
                <a:sym typeface="Symbol" panose="05050102010706020507" pitchFamily="18" charset="2"/>
              </a:rPr>
              <a:t></a:t>
            </a:r>
            <a:r>
              <a:rPr lang="en-US" altLang="en-US" dirty="0">
                <a:latin typeface="Courier New" panose="02070309020205020404" pitchFamily="49" charset="0"/>
                <a:cs typeface="Courier New" panose="02070309020205020404" pitchFamily="49" charset="0"/>
                <a:sym typeface="Symbol" panose="05050102010706020507" pitchFamily="18"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{0</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1</a:t>
            </a:r>
            <a:r>
              <a:rPr lang="en-US" altLang="en-US" baseline="30000" dirty="0">
                <a:latin typeface="Courier New" panose="02070309020205020404" pitchFamily="49" charset="0"/>
                <a:cs typeface="Courier New" panose="02070309020205020404" pitchFamily="49" charset="0"/>
                <a:sym typeface="Wingdings" panose="05000000000000000000" pitchFamily="2" charset="2"/>
              </a:rPr>
              <a:t>n</a:t>
            </a:r>
            <a:r>
              <a:rPr lang="en-US" altLang="en-US" dirty="0">
                <a:latin typeface="Courier New" panose="02070309020205020404" pitchFamily="49" charset="0"/>
                <a:cs typeface="Courier New" panose="02070309020205020404" pitchFamily="49" charset="0"/>
                <a:sym typeface="Wingdings" panose="05000000000000000000" pitchFamily="2" charset="2"/>
              </a:rPr>
              <a:t> | n</a:t>
            </a:r>
            <a:r>
              <a:rPr lang="en-US" altLang="en-US" dirty="0">
                <a:latin typeface="Courier New" panose="02070309020205020404" pitchFamily="49" charset="0"/>
                <a:cs typeface="Courier New" panose="02070309020205020404" pitchFamily="49" charset="0"/>
                <a:sym typeface="Symbol" panose="05050102010706020507" pitchFamily="18" charset="2"/>
              </a:rPr>
              <a:t>0</a:t>
            </a:r>
            <a:r>
              <a:rPr lang="en-US" altLang="en-US" dirty="0">
                <a:latin typeface="Courier New" panose="02070309020205020404" pitchFamily="49" charset="0"/>
                <a:cs typeface="Courier New" panose="02070309020205020404" pitchFamily="49" charset="0"/>
                <a:sym typeface="Wingdings" panose="05000000000000000000" pitchFamily="2" charset="2"/>
              </a:rPr>
              <a:t>}</a:t>
            </a:r>
            <a:r>
              <a:rPr lang="en-US" altLang="en-US" dirty="0">
                <a:cs typeface="Courier New" panose="02070309020205020404" pitchFamily="49" charset="0"/>
                <a:sym typeface="Wingdings" panose="05000000000000000000" pitchFamily="2" charset="2"/>
              </a:rPr>
              <a:t> can be represented </a:t>
            </a:r>
            <a:br>
              <a:rPr lang="en-US" altLang="en-US" dirty="0">
                <a:latin typeface="Courier New" panose="02070309020205020404" pitchFamily="49" charset="0"/>
                <a:cs typeface="Courier New" panose="02070309020205020404" pitchFamily="49" charset="0"/>
                <a:sym typeface="Wingdings" panose="05000000000000000000" pitchFamily="2" charset="2"/>
              </a:rPr>
            </a:br>
            <a:r>
              <a:rPr lang="en-US" altLang="en-US" dirty="0">
                <a:latin typeface="Courier New" panose="02070309020205020404" pitchFamily="49" charset="0"/>
                <a:cs typeface="Courier New" panose="02070309020205020404" pitchFamily="49" charset="0"/>
                <a:sym typeface="Wingdings" panose="05000000000000000000" pitchFamily="2" charset="2"/>
              </a:rPr>
              <a:t>		S   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1 </a:t>
            </a:r>
            <a:r>
              <a:rPr lang="en-US" altLang="en-US" dirty="0">
                <a:latin typeface="Courier New" panose="02070309020205020404" pitchFamily="49" charset="0"/>
                <a:cs typeface="Courier New" panose="02070309020205020404" pitchFamily="49" charset="0"/>
                <a:sym typeface="Wingdings" panose="05000000000000000000" pitchFamily="2" charset="2"/>
              </a:rPr>
              <a:t>| 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dirty="0">
                <a:latin typeface="Courier New" panose="02070309020205020404" pitchFamily="49" charset="0"/>
                <a:cs typeface="Courier New" panose="02070309020205020404" pitchFamily="49" charset="0"/>
                <a:sym typeface="Wingdings" panose="05000000000000000000" pitchFamily="2" charset="2"/>
              </a:rPr>
              <a:t> </a:t>
            </a:r>
            <a:br>
              <a:rPr lang="en-US" altLang="en-US" dirty="0">
                <a:latin typeface="Courier New" panose="02070309020205020404" pitchFamily="49" charset="0"/>
                <a:cs typeface="Courier New" panose="02070309020205020404" pitchFamily="49" charset="0"/>
                <a:sym typeface="Wingdings" panose="05000000000000000000" pitchFamily="2" charset="2"/>
              </a:rPr>
            </a:br>
            <a:r>
              <a:rPr lang="en-US" altLang="en-US" dirty="0">
                <a:latin typeface="Courier New" panose="02070309020205020404" pitchFamily="49" charset="0"/>
                <a:cs typeface="Courier New" panose="02070309020205020404" pitchFamily="49" charset="0"/>
                <a:sym typeface="Wingdings" panose="05000000000000000000" pitchFamily="2" charset="2"/>
              </a:rPr>
              <a:t>		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dirty="0">
                <a:latin typeface="Courier New" panose="02070309020205020404" pitchFamily="49" charset="0"/>
                <a:cs typeface="Courier New" panose="02070309020205020404" pitchFamily="49" charset="0"/>
                <a:sym typeface="Wingdings" panose="05000000000000000000" pitchFamily="2" charset="2"/>
              </a:rPr>
              <a:t>  0S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dirty="0">
                <a:latin typeface="Courier New" panose="02070309020205020404" pitchFamily="49" charset="0"/>
                <a:cs typeface="Courier New" panose="02070309020205020404" pitchFamily="49" charset="0"/>
                <a:sym typeface="Wingdings" panose="05000000000000000000" pitchFamily="2" charset="2"/>
              </a:rPr>
              <a:t>1 | </a:t>
            </a:r>
            <a:r>
              <a:rPr lang="en-US" altLang="en-US" i="1" dirty="0">
                <a:latin typeface="Courier New" panose="02070309020205020404" pitchFamily="49" charset="0"/>
                <a:cs typeface="Courier New" panose="02070309020205020404" pitchFamily="49" charset="0"/>
                <a:sym typeface="Symbol" panose="05050102010706020507" pitchFamily="18" charset="2"/>
              </a:rPr>
              <a:t></a:t>
            </a:r>
            <a:br>
              <a:rPr lang="en-US" altLang="en-US" i="1" dirty="0">
                <a:latin typeface="Courier New" panose="02070309020205020404" pitchFamily="49" charset="0"/>
                <a:cs typeface="Courier New" panose="02070309020205020404" pitchFamily="49" charset="0"/>
                <a:sym typeface="Symbol" panose="05050102010706020507" pitchFamily="18" charset="2"/>
              </a:rPr>
            </a:br>
            <a:r>
              <a:rPr lang="en-US" altLang="en-US" i="1" dirty="0">
                <a:latin typeface="Courier New" panose="02070309020205020404" pitchFamily="49" charset="0"/>
                <a:cs typeface="Courier New" panose="02070309020205020404" pitchFamily="49" charset="0"/>
                <a:sym typeface="Symbol" panose="05050102010706020507" pitchFamily="18"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i="1" dirty="0">
                <a:latin typeface="Courier New" panose="02070309020205020404" pitchFamily="49" charset="0"/>
                <a:cs typeface="Courier New" panose="02070309020205020404" pitchFamily="49" charset="0"/>
                <a:sym typeface="Symbol" panose="05050102010706020507" pitchFamily="18"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 1S</a:t>
            </a:r>
            <a:r>
              <a:rPr lang="en-US" altLang="en-US"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dirty="0">
                <a:latin typeface="Courier New" panose="02070309020205020404" pitchFamily="49" charset="0"/>
                <a:cs typeface="Courier New" panose="02070309020205020404" pitchFamily="49" charset="0"/>
                <a:sym typeface="Wingdings" panose="05000000000000000000" pitchFamily="2" charset="2"/>
              </a:rPr>
              <a:t>0 | </a:t>
            </a:r>
            <a:r>
              <a:rPr lang="en-US" altLang="en-US" i="1" dirty="0">
                <a:latin typeface="Courier New" panose="02070309020205020404" pitchFamily="49" charset="0"/>
                <a:cs typeface="Courier New" panose="02070309020205020404" pitchFamily="49" charset="0"/>
                <a:sym typeface="Symbol" panose="05050102010706020507" pitchFamily="18" charset="2"/>
              </a:rPr>
              <a:t></a:t>
            </a:r>
            <a:endParaRPr lang="en-US" alt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26401173"/>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D97EAF-6D84-483D-9111-7C3A4348879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5FB3943-B97F-43A2-A649-FB2CCA62A968}">
  <ds:schemaRefs>
    <ds:schemaRef ds:uri="http://schemas.microsoft.com/sharepoint/v3/contenttype/forms"/>
  </ds:schemaRefs>
</ds:datastoreItem>
</file>

<file path=customXml/itemProps3.xml><?xml version="1.0" encoding="utf-8"?>
<ds:datastoreItem xmlns:ds="http://schemas.openxmlformats.org/officeDocument/2006/customXml" ds:itemID="{AEEC6526-FDF8-4420-9E85-2F0ABBA924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1312</TotalTime>
  <Words>1581</Words>
  <Application>Microsoft Office PowerPoint</Application>
  <PresentationFormat>On-screen Show (4:3)</PresentationFormat>
  <Paragraphs>165</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Black</vt:lpstr>
      <vt:lpstr>Calibri</vt:lpstr>
      <vt:lpstr>Cambria Math</vt:lpstr>
      <vt:lpstr>Corbel</vt:lpstr>
      <vt:lpstr>Courier New</vt:lpstr>
      <vt:lpstr>Wingdings</vt:lpstr>
      <vt:lpstr>AIUB 2020</vt:lpstr>
      <vt:lpstr>Context-Free Languages (CFL)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281</cp:revision>
  <dcterms:created xsi:type="dcterms:W3CDTF">2020-07-03T15:11:23Z</dcterms:created>
  <dcterms:modified xsi:type="dcterms:W3CDTF">2023-01-27T13:59:50Z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