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4"/>
  </p:sldMasterIdLst>
  <p:notesMasterIdLst>
    <p:notesMasterId r:id="rId11"/>
  </p:notesMasterIdLst>
  <p:sldIdLst>
    <p:sldId id="303" r:id="rId5"/>
    <p:sldId id="307" r:id="rId6"/>
    <p:sldId id="306" r:id="rId7"/>
    <p:sldId id="304" r:id="rId8"/>
    <p:sldId id="305" r:id="rId9"/>
    <p:sldId id="30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2393" autoAdjust="0"/>
  </p:normalViewPr>
  <p:slideViewPr>
    <p:cSldViewPr snapToGrid="0">
      <p:cViewPr varScale="1">
        <p:scale>
          <a:sx n="82" d="100"/>
          <a:sy n="82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A39D8-0474-40FB-AC79-249CE7F1A8F9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4C86B-1BB3-4916-A0FA-B8BD37E7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8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DA5D-75FF-4F15-B3AF-96D5FA4E06E2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1-A19E-4533-AB69-198AE7D3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9395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DA5D-75FF-4F15-B3AF-96D5FA4E06E2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1-A19E-4533-AB69-198AE7D3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1618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DA5D-75FF-4F15-B3AF-96D5FA4E06E2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1-A19E-4533-AB69-198AE7D3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8691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116" y="6450892"/>
            <a:ext cx="816653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5591777-D5A7-4013-A826-DE1813C764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11099800" cy="693738"/>
          </a:xfrm>
        </p:spPr>
        <p:txBody>
          <a:bodyPr anchor="ctr">
            <a:noAutofit/>
          </a:bodyPr>
          <a:lstStyle>
            <a:lvl1pPr marL="0" indent="0">
              <a:buNone/>
              <a:defRPr sz="3600" b="1" i="0" cap="small" baseline="0">
                <a:latin typeface="+mj-lt"/>
              </a:defRPr>
            </a:lvl1pPr>
          </a:lstStyle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169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7275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20871" y="4955894"/>
            <a:ext cx="5612037" cy="56673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b" anchorCtr="0">
            <a:noAutofit/>
          </a:bodyPr>
          <a:lstStyle>
            <a:lvl1pPr algn="l" defTabSz="514350" rtl="0" eaLnBrk="1" latinLnBrk="0" hangingPunct="1">
              <a:spcBef>
                <a:spcPct val="0"/>
              </a:spcBef>
              <a:buNone/>
              <a:defRPr sz="3200" b="0" i="0" kern="1200" cap="sm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520871" y="5522632"/>
            <a:ext cx="5612037" cy="80486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dirty="0"/>
              <a:t>Click to edit sub-title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531" y="6437037"/>
            <a:ext cx="816653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41135" y="813356"/>
            <a:ext cx="6115004" cy="27801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44296" y="3650022"/>
            <a:ext cx="6111843" cy="2730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CEE78B-2A7E-4FF9-8EDE-312762EE212B}"/>
              </a:ext>
            </a:extLst>
          </p:cNvPr>
          <p:cNvGrpSpPr/>
          <p:nvPr/>
        </p:nvGrpSpPr>
        <p:grpSpPr>
          <a:xfrm rot="5400000">
            <a:off x="3122861" y="3092003"/>
            <a:ext cx="6431289" cy="202253"/>
            <a:chOff x="284163" y="1577847"/>
            <a:chExt cx="8576373" cy="1374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856B90-20EB-4178-8146-6E2ADCDD8F1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8C35FB-A752-4422-AC9A-AB443225DB8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B60F04-7D45-47A3-A0A9-AEB57F722A23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pic>
        <p:nvPicPr>
          <p:cNvPr id="19" name="Picture 2" descr="Image result for AIUB logo">
            <a:extLst>
              <a:ext uri="{FF2B5EF4-FFF2-40B4-BE49-F238E27FC236}">
                <a16:creationId xmlns:a16="http://schemas.microsoft.com/office/drawing/2014/main" id="{288B2075-68BB-4D67-845B-A01DA181E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3635"/>
            <a:ext cx="1082556" cy="81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0B92236-B07C-43F3-B1FD-50D4469DFD75}"/>
              </a:ext>
            </a:extLst>
          </p:cNvPr>
          <p:cNvGrpSpPr/>
          <p:nvPr/>
        </p:nvGrpSpPr>
        <p:grpSpPr>
          <a:xfrm>
            <a:off x="1126836" y="376521"/>
            <a:ext cx="2727989" cy="94131"/>
            <a:chOff x="284163" y="1577847"/>
            <a:chExt cx="8576373" cy="13741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006617-5652-422A-928A-DFB3F75BA4CF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9716C94-56F5-40F7-B863-A3EAE462989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43C31B-04AE-4F4F-921E-A7617EA0E112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1869FE-D705-49F7-9915-28CF5ED982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21451" y="0"/>
            <a:ext cx="5670549" cy="48831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194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DA5D-75FF-4F15-B3AF-96D5FA4E06E2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1-A19E-4533-AB69-198AE7D3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259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DA5D-75FF-4F15-B3AF-96D5FA4E06E2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1-A19E-4533-AB69-198AE7D3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929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DA5D-75FF-4F15-B3AF-96D5FA4E06E2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1-A19E-4533-AB69-198AE7D3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6781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DA5D-75FF-4F15-B3AF-96D5FA4E06E2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1-A19E-4533-AB69-198AE7D3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3059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DA5D-75FF-4F15-B3AF-96D5FA4E06E2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1-A19E-4533-AB69-198AE7D3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0523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DA5D-75FF-4F15-B3AF-96D5FA4E06E2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1-A19E-4533-AB69-198AE7D3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4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DA5D-75FF-4F15-B3AF-96D5FA4E06E2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1-A19E-4533-AB69-198AE7D3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3769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DA5D-75FF-4F15-B3AF-96D5FA4E06E2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1-A19E-4533-AB69-198AE7D3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6658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4DA5D-75FF-4F15-B3AF-96D5FA4E06E2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CSC3113: Theory of Computation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F101-A19E-4533-AB69-198AE7D3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9" r:id="rId12"/>
    <p:sldLayoutId id="2147483697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E6CC-7838-A7C7-6410-831F19331C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48760" y="876300"/>
            <a:ext cx="8495695" cy="2381250"/>
          </a:xfrm>
        </p:spPr>
        <p:txBody>
          <a:bodyPr/>
          <a:lstStyle/>
          <a:p>
            <a:r>
              <a:rPr lang="en-US" sz="5400" dirty="0">
                <a:solidFill>
                  <a:srgbClr val="FF0000"/>
                </a:solidFill>
              </a:rPr>
              <a:t>Convert ambiguous Grammer</a:t>
            </a:r>
          </a:p>
          <a:p>
            <a:r>
              <a:rPr lang="en-US" sz="5400" dirty="0">
                <a:solidFill>
                  <a:srgbClr val="FF0000"/>
                </a:solidFill>
              </a:rPr>
              <a:t>                    </a:t>
            </a:r>
            <a:r>
              <a:rPr lang="en-US" sz="5400" dirty="0"/>
              <a:t>  To</a:t>
            </a:r>
          </a:p>
          <a:p>
            <a:r>
              <a:rPr lang="en-US" sz="5400" dirty="0">
                <a:solidFill>
                  <a:srgbClr val="FF0000"/>
                </a:solidFill>
              </a:rPr>
              <a:t>      chomsky normal form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37B049-BF23-723F-B7E2-BEBD7FE10C06}"/>
              </a:ext>
            </a:extLst>
          </p:cNvPr>
          <p:cNvSpPr txBox="1">
            <a:spLocks/>
          </p:cNvSpPr>
          <p:nvPr/>
        </p:nvSpPr>
        <p:spPr>
          <a:xfrm>
            <a:off x="3458785" y="5043114"/>
            <a:ext cx="5675644" cy="693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51435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3600" b="1" i="0" kern="1200" cap="sm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14350" indent="-257175" algn="l" defTabSz="51435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09017" indent="-194667" algn="l" defTabSz="51435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113" indent="-191096" algn="l" defTabSz="51435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1208" indent="-186631" algn="l" defTabSz="51435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8554" indent="-193775" algn="l" defTabSz="514350" rtl="0" eaLnBrk="1" latinLnBrk="0" hangingPunct="1">
              <a:spcBef>
                <a:spcPts val="338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76971" indent="-193775" algn="l" defTabSz="514350" rtl="0" eaLnBrk="1" latinLnBrk="0" hangingPunct="1">
              <a:spcBef>
                <a:spcPts val="338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70745" indent="-193775" algn="l" defTabSz="514350" rtl="0" eaLnBrk="1" latinLnBrk="0" hangingPunct="1">
              <a:spcBef>
                <a:spcPts val="338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63626" indent="-193775" algn="l" defTabSz="514350" rtl="0" eaLnBrk="1" latinLnBrk="0" hangingPunct="1">
              <a:spcBef>
                <a:spcPts val="338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50"/>
                </a:solidFill>
                <a:latin typeface="+mn-lt"/>
              </a:rPr>
              <a:t>BELOW ARE HOMEWORK!</a:t>
            </a:r>
          </a:p>
        </p:txBody>
      </p:sp>
    </p:spTree>
    <p:extLst>
      <p:ext uri="{BB962C8B-B14F-4D97-AF65-F5344CB8AC3E}">
        <p14:creationId xmlns:p14="http://schemas.microsoft.com/office/powerpoint/2010/main" val="339681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EBCF0D-DAF3-BC4A-728C-8898B7835683}"/>
              </a:ext>
            </a:extLst>
          </p:cNvPr>
          <p:cNvSpPr txBox="1"/>
          <p:nvPr/>
        </p:nvSpPr>
        <p:spPr>
          <a:xfrm>
            <a:off x="194387" y="1011714"/>
            <a:ext cx="11635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2400" dirty="0"/>
              <a:t>Epsilon </a:t>
            </a:r>
            <a:r>
              <a:rPr lang="en-US" sz="2400" dirty="0" err="1"/>
              <a:t>রিমুভ</a:t>
            </a:r>
            <a:r>
              <a:rPr lang="en-US" sz="2400" dirty="0"/>
              <a:t> করতে হবে </a:t>
            </a:r>
            <a:r>
              <a:rPr lang="en-US" sz="2400" dirty="0" err="1"/>
              <a:t>যার</a:t>
            </a:r>
            <a:r>
              <a:rPr lang="en-US" sz="2400" dirty="0"/>
              <a:t> </a:t>
            </a:r>
            <a:r>
              <a:rPr lang="en-US" sz="2400" dirty="0" err="1"/>
              <a:t>যার</a:t>
            </a:r>
            <a:r>
              <a:rPr lang="en-US" sz="2400" dirty="0"/>
              <a:t> </a:t>
            </a:r>
            <a:r>
              <a:rPr lang="en-US" sz="2400" dirty="0" err="1"/>
              <a:t>সাথে</a:t>
            </a:r>
            <a:r>
              <a:rPr lang="en-US" sz="2400" dirty="0"/>
              <a:t> </a:t>
            </a:r>
            <a:r>
              <a:rPr lang="en-US" sz="2400" dirty="0" err="1"/>
              <a:t>থাকবে</a:t>
            </a:r>
            <a:r>
              <a:rPr lang="en-US" sz="2400" dirty="0"/>
              <a:t> । (Epsilon </a:t>
            </a:r>
            <a:r>
              <a:rPr lang="en-US" sz="2400" dirty="0" err="1"/>
              <a:t>বসালে</a:t>
            </a:r>
            <a:r>
              <a:rPr lang="en-US" sz="2400" dirty="0"/>
              <a:t> </a:t>
            </a:r>
            <a:r>
              <a:rPr lang="en-US" sz="2400" dirty="0" err="1"/>
              <a:t>কি</a:t>
            </a:r>
            <a:r>
              <a:rPr lang="en-US" sz="2400" dirty="0"/>
              <a:t> </a:t>
            </a:r>
            <a:r>
              <a:rPr lang="en-US" sz="2400" dirty="0" err="1"/>
              <a:t>কি</a:t>
            </a:r>
            <a:r>
              <a:rPr lang="en-US" sz="2400" dirty="0"/>
              <a:t> হবে </a:t>
            </a:r>
            <a:r>
              <a:rPr lang="en-US" sz="2400" dirty="0" err="1"/>
              <a:t>সেগুলা</a:t>
            </a:r>
            <a:r>
              <a:rPr lang="en-US" sz="2400" dirty="0"/>
              <a:t> OR </a:t>
            </a:r>
            <a:r>
              <a:rPr lang="en-US" sz="2400" dirty="0" err="1"/>
              <a:t>দিয়ে</a:t>
            </a:r>
            <a:r>
              <a:rPr lang="en-US" sz="2400" dirty="0"/>
              <a:t> </a:t>
            </a:r>
            <a:r>
              <a:rPr lang="en-US" sz="2400" dirty="0" err="1"/>
              <a:t>লিখবো</a:t>
            </a:r>
            <a:r>
              <a:rPr lang="en-US" sz="2400" dirty="0"/>
              <a:t> ) [</a:t>
            </a:r>
            <a:r>
              <a:rPr lang="en-US" sz="2400" dirty="0" err="1"/>
              <a:t>প্রত্যেক</a:t>
            </a:r>
            <a:r>
              <a:rPr lang="en-US" sz="2400" dirty="0"/>
              <a:t> State এ Check করতে হবে] </a:t>
            </a:r>
            <a:r>
              <a:rPr lang="en-US" sz="2400" dirty="0" err="1"/>
              <a:t>তারপর</a:t>
            </a:r>
            <a:r>
              <a:rPr lang="en-US" sz="2400" dirty="0"/>
              <a:t> </a:t>
            </a:r>
            <a:r>
              <a:rPr lang="en-US" sz="2400" dirty="0" err="1"/>
              <a:t>শেষে</a:t>
            </a:r>
            <a:r>
              <a:rPr lang="en-US" sz="2400" dirty="0"/>
              <a:t> </a:t>
            </a:r>
            <a:r>
              <a:rPr lang="en-US" sz="2400" dirty="0" err="1"/>
              <a:t>যদি</a:t>
            </a:r>
            <a:r>
              <a:rPr lang="en-US" sz="2400" dirty="0"/>
              <a:t> Start </a:t>
            </a:r>
            <a:r>
              <a:rPr lang="en-US" sz="2400" dirty="0" err="1"/>
              <a:t>এর</a:t>
            </a:r>
            <a:r>
              <a:rPr lang="en-US" sz="2400" dirty="0"/>
              <a:t> </a:t>
            </a:r>
            <a:r>
              <a:rPr lang="en-US" sz="2400" dirty="0" err="1"/>
              <a:t>সাথে</a:t>
            </a:r>
            <a:r>
              <a:rPr lang="en-US" sz="2400" dirty="0"/>
              <a:t> Epsilon </a:t>
            </a:r>
            <a:r>
              <a:rPr lang="en-US" sz="2400" dirty="0" err="1"/>
              <a:t>রয়ে</a:t>
            </a:r>
            <a:r>
              <a:rPr lang="en-US" sz="2400" dirty="0"/>
              <a:t> </a:t>
            </a:r>
            <a:r>
              <a:rPr lang="en-US" sz="2400" dirty="0" err="1"/>
              <a:t>যায়</a:t>
            </a:r>
            <a:r>
              <a:rPr lang="en-US" sz="2400" dirty="0"/>
              <a:t> তাহলে সেটিকে Remove </a:t>
            </a:r>
            <a:r>
              <a:rPr lang="en-US" sz="2400" dirty="0" err="1"/>
              <a:t>এর</a:t>
            </a:r>
            <a:r>
              <a:rPr lang="en-US" sz="2400" dirty="0"/>
              <a:t> দরকার </a:t>
            </a:r>
            <a:r>
              <a:rPr lang="en-US" sz="2400" dirty="0" err="1"/>
              <a:t>নাই</a:t>
            </a:r>
            <a:r>
              <a:rPr lang="en-US" sz="2400" dirty="0"/>
              <a:t> ।</a:t>
            </a:r>
          </a:p>
          <a:p>
            <a:pPr>
              <a:buClr>
                <a:srgbClr val="FF0000"/>
              </a:buClr>
              <a:buSzPct val="110000"/>
            </a:pPr>
            <a:endParaRPr lang="en-US" sz="2400" dirty="0"/>
          </a:p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2400" dirty="0"/>
              <a:t>Same Variable </a:t>
            </a:r>
            <a:r>
              <a:rPr lang="en-US" sz="2400" dirty="0" err="1"/>
              <a:t>যদি</a:t>
            </a:r>
            <a:r>
              <a:rPr lang="en-US" sz="2400" dirty="0"/>
              <a:t> Same Variable কে Replace </a:t>
            </a:r>
            <a:r>
              <a:rPr lang="en-US" sz="2400" dirty="0" err="1"/>
              <a:t>করে</a:t>
            </a:r>
            <a:r>
              <a:rPr lang="en-US" sz="2400" dirty="0"/>
              <a:t> তাহলে </a:t>
            </a:r>
            <a:r>
              <a:rPr lang="en-US" sz="2400" dirty="0" err="1"/>
              <a:t>সেগুলা</a:t>
            </a:r>
            <a:r>
              <a:rPr lang="en-US" sz="2400" dirty="0"/>
              <a:t> Cancel </a:t>
            </a:r>
            <a:r>
              <a:rPr lang="en-US" sz="2400" dirty="0" err="1"/>
              <a:t>হয়ে</a:t>
            </a:r>
            <a:r>
              <a:rPr lang="en-US" sz="2400" dirty="0"/>
              <a:t> </a:t>
            </a:r>
            <a:r>
              <a:rPr lang="en-US" sz="2400" dirty="0" err="1"/>
              <a:t>যাবে</a:t>
            </a:r>
            <a:r>
              <a:rPr lang="en-US" sz="2400" dirty="0"/>
              <a:t>, আর </a:t>
            </a:r>
            <a:r>
              <a:rPr lang="en-US" sz="2400" dirty="0" err="1"/>
              <a:t>এই</a:t>
            </a:r>
            <a:r>
              <a:rPr lang="en-US" sz="2400" dirty="0"/>
              <a:t> </a:t>
            </a:r>
            <a:r>
              <a:rPr lang="en-US" sz="2400" dirty="0" err="1"/>
              <a:t>কাজটা</a:t>
            </a:r>
            <a:r>
              <a:rPr lang="en-US" sz="2400" dirty="0"/>
              <a:t> </a:t>
            </a:r>
            <a:r>
              <a:rPr lang="en-US" sz="2400" dirty="0" err="1"/>
              <a:t>প্রথমে</a:t>
            </a:r>
            <a:r>
              <a:rPr lang="en-US" sz="2400" dirty="0"/>
              <a:t> করতে হবে। </a:t>
            </a:r>
            <a:r>
              <a:rPr lang="en-US" sz="2400" dirty="0" err="1"/>
              <a:t>কোনো</a:t>
            </a:r>
            <a:r>
              <a:rPr lang="en-US" sz="2400" dirty="0"/>
              <a:t> Single Variable </a:t>
            </a:r>
            <a:r>
              <a:rPr lang="en-US" sz="2400" dirty="0" err="1"/>
              <a:t>যদি</a:t>
            </a:r>
            <a:r>
              <a:rPr lang="en-US" sz="2400" dirty="0"/>
              <a:t> </a:t>
            </a:r>
            <a:r>
              <a:rPr lang="en-US" sz="2400" dirty="0" err="1"/>
              <a:t>কোনো</a:t>
            </a:r>
            <a:r>
              <a:rPr lang="en-US" sz="2400" dirty="0"/>
              <a:t> Single Variable কে Replace </a:t>
            </a:r>
            <a:r>
              <a:rPr lang="en-US" sz="2400" dirty="0" err="1"/>
              <a:t>করে</a:t>
            </a:r>
            <a:r>
              <a:rPr lang="en-US" sz="2400" dirty="0"/>
              <a:t> তাহলে সেটিকে </a:t>
            </a:r>
            <a:r>
              <a:rPr lang="en-US" sz="2400" dirty="0" err="1"/>
              <a:t>তার</a:t>
            </a:r>
            <a:r>
              <a:rPr lang="en-US" sz="2400" dirty="0"/>
              <a:t> </a:t>
            </a:r>
            <a:r>
              <a:rPr lang="en-US" sz="2400" dirty="0" err="1"/>
              <a:t>মান</a:t>
            </a:r>
            <a:r>
              <a:rPr lang="en-US" sz="2400" dirty="0"/>
              <a:t> </a:t>
            </a:r>
            <a:r>
              <a:rPr lang="en-US" sz="2400" dirty="0" err="1"/>
              <a:t>দিয়ে</a:t>
            </a:r>
            <a:r>
              <a:rPr lang="en-US" sz="2400" dirty="0"/>
              <a:t> Replace </a:t>
            </a:r>
            <a:r>
              <a:rPr lang="en-US" sz="2400" dirty="0" err="1"/>
              <a:t>করে</a:t>
            </a:r>
            <a:r>
              <a:rPr lang="en-US" sz="2400" dirty="0"/>
              <a:t> </a:t>
            </a:r>
            <a:r>
              <a:rPr lang="en-US" sz="2400" dirty="0" err="1"/>
              <a:t>দিবো</a:t>
            </a:r>
            <a:r>
              <a:rPr lang="en-US" sz="2400" dirty="0"/>
              <a:t> ।</a:t>
            </a:r>
          </a:p>
          <a:p>
            <a:pPr>
              <a:buClr>
                <a:srgbClr val="FF0000"/>
              </a:buClr>
              <a:buSzPct val="110000"/>
            </a:pPr>
            <a:endParaRPr lang="en-US" sz="2400" dirty="0"/>
          </a:p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2400" dirty="0"/>
              <a:t>সবশেষে </a:t>
            </a:r>
            <a:r>
              <a:rPr lang="en-US" sz="2400" dirty="0" err="1"/>
              <a:t>যদি</a:t>
            </a:r>
            <a:r>
              <a:rPr lang="en-US" sz="2400" dirty="0"/>
              <a:t> </a:t>
            </a:r>
            <a:r>
              <a:rPr lang="en-US" sz="2400" dirty="0" err="1"/>
              <a:t>কোনো</a:t>
            </a:r>
            <a:r>
              <a:rPr lang="en-US" sz="2400" dirty="0"/>
              <a:t> Variable কোথাও Use </a:t>
            </a:r>
            <a:r>
              <a:rPr lang="en-US" sz="2400" dirty="0" err="1"/>
              <a:t>না</a:t>
            </a:r>
            <a:r>
              <a:rPr lang="en-US" sz="2400" dirty="0"/>
              <a:t> </a:t>
            </a:r>
            <a:r>
              <a:rPr lang="en-US" sz="2400" dirty="0" err="1"/>
              <a:t>হয়</a:t>
            </a:r>
            <a:r>
              <a:rPr lang="en-US" sz="2400" dirty="0"/>
              <a:t> তাহলে </a:t>
            </a:r>
            <a:r>
              <a:rPr lang="en-US" sz="2400" dirty="0" err="1"/>
              <a:t>তাকে</a:t>
            </a:r>
            <a:r>
              <a:rPr lang="en-US" sz="2400" dirty="0"/>
              <a:t> Remove </a:t>
            </a:r>
            <a:r>
              <a:rPr lang="en-US" sz="2400" dirty="0" err="1"/>
              <a:t>দিবো</a:t>
            </a:r>
            <a:r>
              <a:rPr lang="en-US" sz="2400" dirty="0"/>
              <a:t> ।</a:t>
            </a:r>
          </a:p>
          <a:p>
            <a:pPr>
              <a:buClr>
                <a:srgbClr val="FF0000"/>
              </a:buClr>
              <a:buSzPct val="110000"/>
            </a:pPr>
            <a:endParaRPr lang="en-US" sz="2400" dirty="0"/>
          </a:p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2400" dirty="0"/>
              <a:t>Non-CNF গুলোকেই শুধু </a:t>
            </a:r>
            <a:r>
              <a:rPr lang="en-US" sz="2400" dirty="0" err="1"/>
              <a:t>চেঞ্জ</a:t>
            </a:r>
            <a:r>
              <a:rPr lang="en-US" sz="2400" dirty="0"/>
              <a:t> </a:t>
            </a:r>
            <a:r>
              <a:rPr lang="en-US" sz="2400" dirty="0" err="1"/>
              <a:t>করবো</a:t>
            </a:r>
            <a:r>
              <a:rPr lang="en-US" sz="2400" dirty="0"/>
              <a:t> </a:t>
            </a:r>
            <a:r>
              <a:rPr lang="en-US" sz="2400" dirty="0" err="1"/>
              <a:t>নতুন</a:t>
            </a:r>
            <a:r>
              <a:rPr lang="en-US" sz="2400" dirty="0"/>
              <a:t> Variable নিয়ে । </a:t>
            </a:r>
            <a:r>
              <a:rPr lang="en-US" sz="2400" dirty="0" err="1"/>
              <a:t>যেগুলা</a:t>
            </a:r>
            <a:r>
              <a:rPr lang="en-US" sz="2400" dirty="0"/>
              <a:t> CNF </a:t>
            </a:r>
            <a:r>
              <a:rPr lang="en-US" sz="2400" dirty="0" err="1"/>
              <a:t>হয়ে</a:t>
            </a:r>
            <a:r>
              <a:rPr lang="en-US" sz="2400" dirty="0"/>
              <a:t> </a:t>
            </a:r>
            <a:r>
              <a:rPr lang="en-US" sz="2400" dirty="0" err="1"/>
              <a:t>গেছে</a:t>
            </a:r>
            <a:r>
              <a:rPr lang="en-US" sz="2400" dirty="0"/>
              <a:t> </a:t>
            </a:r>
            <a:r>
              <a:rPr lang="en-US" sz="2400" dirty="0" err="1"/>
              <a:t>ওগুলার</a:t>
            </a:r>
            <a:r>
              <a:rPr lang="en-US" sz="2400" dirty="0"/>
              <a:t> </a:t>
            </a:r>
            <a:r>
              <a:rPr lang="en-US" sz="2400" dirty="0" err="1"/>
              <a:t>কিছু</a:t>
            </a:r>
            <a:r>
              <a:rPr lang="en-US" sz="2400" dirty="0"/>
              <a:t> Change </a:t>
            </a:r>
            <a:r>
              <a:rPr lang="en-US" sz="2400" dirty="0" err="1"/>
              <a:t>করার</a:t>
            </a:r>
            <a:r>
              <a:rPr lang="en-US" sz="2400" dirty="0"/>
              <a:t> দরকার </a:t>
            </a:r>
            <a:r>
              <a:rPr lang="en-US" sz="2400" dirty="0" err="1"/>
              <a:t>নাই</a:t>
            </a:r>
            <a:r>
              <a:rPr lang="en-US" sz="2400" dirty="0"/>
              <a:t> ।</a:t>
            </a:r>
          </a:p>
        </p:txBody>
      </p:sp>
    </p:spTree>
    <p:extLst>
      <p:ext uri="{BB962C8B-B14F-4D97-AF65-F5344CB8AC3E}">
        <p14:creationId xmlns:p14="http://schemas.microsoft.com/office/powerpoint/2010/main" val="66947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D83D81-D4FE-4335-B55E-47782CF23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194201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750906">
                  <a:extLst>
                    <a:ext uri="{9D8B030D-6E8A-4147-A177-3AD203B41FA5}">
                      <a16:colId xmlns:a16="http://schemas.microsoft.com/office/drawing/2014/main" val="2422626471"/>
                    </a:ext>
                  </a:extLst>
                </a:gridCol>
                <a:gridCol w="3909527">
                  <a:extLst>
                    <a:ext uri="{9D8B030D-6E8A-4147-A177-3AD203B41FA5}">
                      <a16:colId xmlns:a16="http://schemas.microsoft.com/office/drawing/2014/main" val="4026900431"/>
                    </a:ext>
                  </a:extLst>
                </a:gridCol>
                <a:gridCol w="4531567">
                  <a:extLst>
                    <a:ext uri="{9D8B030D-6E8A-4147-A177-3AD203B41FA5}">
                      <a16:colId xmlns:a16="http://schemas.microsoft.com/office/drawing/2014/main" val="750570117"/>
                    </a:ext>
                  </a:extLst>
                </a:gridCol>
              </a:tblGrid>
              <a:tr h="18405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</a:rPr>
                        <a:t>Original CFG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 ASA | aB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  B | S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  b |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</a:t>
                      </a:r>
                      <a:endParaRPr lang="en-US" altLang="en-US" sz="2000" b="1" dirty="0">
                        <a:latin typeface="+mn-lt"/>
                        <a:cs typeface="Courier New" panose="02070309020205020404" pitchFamily="49" charset="0"/>
                        <a:sym typeface="Symbol" panose="05050102010706020507" pitchFamily="18" charset="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new state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 ASA | aB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  B | S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  b |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</a:t>
                      </a:r>
                      <a:endParaRPr lang="en-US" altLang="en-US" sz="2000" b="1" dirty="0">
                        <a:latin typeface="+mn-lt"/>
                        <a:cs typeface="Courier New" panose="02070309020205020404" pitchFamily="49" charset="0"/>
                        <a:sym typeface="Symbol" panose="05050102010706020507" pitchFamily="18" charset="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Removing B -&gt;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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 ASA | aB | a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  B | S |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</a:t>
                      </a:r>
                      <a:endParaRPr lang="en-US" altLang="en-US" sz="2000" b="1" dirty="0">
                        <a:latin typeface="+mn-lt"/>
                        <a:cs typeface="Courier New" panose="02070309020205020404" pitchFamily="49" charset="0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  b</a:t>
                      </a:r>
                      <a:endParaRPr lang="en-US" altLang="en-US" sz="2000" b="1" dirty="0">
                        <a:latin typeface="+mn-lt"/>
                        <a:cs typeface="Courier New" panose="02070309020205020404" pitchFamily="49" charset="0"/>
                        <a:sym typeface="Symbol" panose="05050102010706020507" pitchFamily="18" charset="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962472"/>
                  </a:ext>
                </a:extLst>
              </a:tr>
              <a:tr h="18242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Removing A -&gt;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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 ASA | aB | a | AS | SA | S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  B | S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  b</a:t>
                      </a:r>
                      <a:endParaRPr lang="en-US" altLang="en-US" sz="2000" b="1" dirty="0">
                        <a:latin typeface="+mn-lt"/>
                        <a:cs typeface="Courier New" panose="02070309020205020404" pitchFamily="49" charset="0"/>
                        <a:sym typeface="Symbol" panose="05050102010706020507" pitchFamily="18" charset="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Removing S -&gt; S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 ASA | aB | a | AS | SA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  B | S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  b</a:t>
                      </a:r>
                      <a:endParaRPr lang="en-US" altLang="en-US" sz="2000" b="1" dirty="0">
                        <a:latin typeface="+mn-lt"/>
                        <a:cs typeface="Courier New" panose="02070309020205020404" pitchFamily="49" charset="0"/>
                        <a:sym typeface="Symbol" panose="05050102010706020507" pitchFamily="18" charset="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Removing P -&gt; S</a:t>
                      </a:r>
                      <a:endParaRPr lang="en-US" sz="2000" b="1" dirty="0">
                        <a:effectLst/>
                        <a:sym typeface="Symbol" panose="05050102010706020507" pitchFamily="18" charset="2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ASA | aB | a | AS | SA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 ASA | aB | a | AS | SA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  B | S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  b</a:t>
                      </a:r>
                      <a:endParaRPr lang="en-US" altLang="en-US" sz="2000" b="1" dirty="0">
                        <a:latin typeface="+mn-lt"/>
                        <a:cs typeface="Courier New" panose="02070309020205020404" pitchFamily="49" charset="0"/>
                        <a:sym typeface="Symbol" panose="05050102010706020507" pitchFamily="18" charset="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588246"/>
                  </a:ext>
                </a:extLst>
              </a:tr>
              <a:tr h="31931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Removing A -&gt; B</a:t>
                      </a:r>
                      <a:endParaRPr lang="en-US" sz="2000" b="1" dirty="0">
                        <a:effectLst/>
                        <a:sym typeface="Symbol" panose="05050102010706020507" pitchFamily="18" charset="2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ASA | aB | a | AS | SA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 ASA | aB | a | AS | SA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  b | S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  b</a:t>
                      </a:r>
                      <a:endParaRPr lang="en-US" altLang="en-US" sz="2000" b="1" dirty="0">
                        <a:latin typeface="+mn-lt"/>
                        <a:cs typeface="Courier New" panose="02070309020205020404" pitchFamily="49" charset="0"/>
                        <a:sym typeface="Symbol" panose="05050102010706020507" pitchFamily="18" charset="2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Removing A -&gt; S</a:t>
                      </a:r>
                      <a:endParaRPr lang="en-US" sz="2000" b="1" dirty="0">
                        <a:effectLst/>
                        <a:sym typeface="Symbol" panose="05050102010706020507" pitchFamily="18" charset="2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000" b="1" dirty="0">
                          <a:solidFill>
                            <a:srgbClr val="FF0000"/>
                          </a:solidFill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ASA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| </a:t>
                      </a:r>
                      <a:r>
                        <a:rPr lang="en-US" altLang="en-US" sz="2000" b="1" dirty="0">
                          <a:solidFill>
                            <a:srgbClr val="FF0000"/>
                          </a:solidFill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aB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| a | AS | SA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en-US" sz="2000" b="1" dirty="0">
                          <a:solidFill>
                            <a:srgbClr val="FF0000"/>
                          </a:solidFill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ASA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| </a:t>
                      </a:r>
                      <a:r>
                        <a:rPr lang="en-US" altLang="en-US" sz="2000" b="1" dirty="0">
                          <a:solidFill>
                            <a:srgbClr val="FF0000"/>
                          </a:solidFill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aB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| a | AS | SA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  b | </a:t>
                      </a:r>
                      <a:r>
                        <a:rPr lang="en-US" altLang="en-US" sz="2000" b="1" dirty="0">
                          <a:solidFill>
                            <a:srgbClr val="FF0000"/>
                          </a:solidFill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ASA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| </a:t>
                      </a:r>
                      <a:r>
                        <a:rPr lang="en-US" altLang="en-US" sz="2000" b="1" dirty="0">
                          <a:solidFill>
                            <a:srgbClr val="FF0000"/>
                          </a:solidFill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aB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| a | AS | SA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  b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solidFill>
                            <a:srgbClr val="00B050"/>
                          </a:solidFill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Rule S is not removed because it occurs in other rule.</a:t>
                      </a:r>
                      <a:endParaRPr lang="en-US" altLang="en-US" sz="2000" b="1" dirty="0">
                        <a:solidFill>
                          <a:srgbClr val="00B050"/>
                        </a:solidFill>
                        <a:latin typeface="+mn-lt"/>
                        <a:cs typeface="Courier New" panose="02070309020205020404" pitchFamily="49" charset="0"/>
                        <a:sym typeface="Symbol" panose="05050102010706020507" pitchFamily="18" charset="2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Remove Non-CNF Format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000" b="1" dirty="0">
                          <a:solidFill>
                            <a:srgbClr val="FF0000"/>
                          </a:solidFill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| </a:t>
                      </a:r>
                      <a:r>
                        <a:rPr lang="en-US" altLang="en-US" sz="2000" b="1" dirty="0">
                          <a:solidFill>
                            <a:srgbClr val="FF0000"/>
                          </a:solidFill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| a | AS | SA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en-US" sz="2000" b="1" dirty="0">
                          <a:solidFill>
                            <a:srgbClr val="FF0000"/>
                          </a:solidFill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| </a:t>
                      </a:r>
                      <a:r>
                        <a:rPr lang="en-US" altLang="en-US" sz="2000" b="1" dirty="0">
                          <a:solidFill>
                            <a:srgbClr val="FF0000"/>
                          </a:solidFill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| a | AS | SA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  b | </a:t>
                      </a:r>
                      <a:r>
                        <a:rPr lang="en-US" altLang="en-US" sz="2000" b="1" dirty="0">
                          <a:solidFill>
                            <a:srgbClr val="FF0000"/>
                          </a:solidFill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| </a:t>
                      </a:r>
                      <a:r>
                        <a:rPr lang="en-US" altLang="en-US" sz="2000" b="1" dirty="0">
                          <a:solidFill>
                            <a:srgbClr val="FF0000"/>
                          </a:solidFill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| a | AS | SA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  b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 SA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 panose="020F0502020204030204" pitchFamily="34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D </a:t>
                      </a:r>
                      <a:r>
                        <a:rPr lang="en-US" altLang="en-US" sz="2000" b="1" dirty="0">
                          <a:latin typeface="+mn-lt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 a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2499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57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D83D81-D4FE-4335-B55E-47782CF23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99922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734965">
                  <a:extLst>
                    <a:ext uri="{9D8B030D-6E8A-4147-A177-3AD203B41FA5}">
                      <a16:colId xmlns:a16="http://schemas.microsoft.com/office/drawing/2014/main" val="2422626471"/>
                    </a:ext>
                  </a:extLst>
                </a:gridCol>
                <a:gridCol w="4104017">
                  <a:extLst>
                    <a:ext uri="{9D8B030D-6E8A-4147-A177-3AD203B41FA5}">
                      <a16:colId xmlns:a16="http://schemas.microsoft.com/office/drawing/2014/main" val="4026900431"/>
                    </a:ext>
                  </a:extLst>
                </a:gridCol>
                <a:gridCol w="4353018">
                  <a:extLst>
                    <a:ext uri="{9D8B030D-6E8A-4147-A177-3AD203B41FA5}">
                      <a16:colId xmlns:a16="http://schemas.microsoft.com/office/drawing/2014/main" val="750570117"/>
                    </a:ext>
                  </a:extLst>
                </a:gridCol>
              </a:tblGrid>
              <a:tr h="19149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</a:rPr>
                        <a:t>Original CFG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 </a:t>
                      </a:r>
                      <a:r>
                        <a:rPr lang="en-US" sz="2000" b="1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 b="1" dirty="0">
                          <a:effectLst/>
                        </a:rPr>
                        <a:t> bS | aT |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</a:t>
                      </a:r>
                      <a:endParaRPr lang="en-US" sz="2000" b="1" dirty="0">
                        <a:effectLst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 </a:t>
                      </a:r>
                      <a:r>
                        <a:rPr lang="en-US" sz="2000" b="1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 b="1" dirty="0">
                          <a:effectLst/>
                        </a:rPr>
                        <a:t> aT | bR |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</a:t>
                      </a:r>
                      <a:endParaRPr lang="en-US" sz="2000" b="1" dirty="0">
                        <a:effectLst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R </a:t>
                      </a:r>
                      <a:r>
                        <a:rPr lang="en-US" sz="2000" b="1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 b="1" dirty="0">
                          <a:effectLst/>
                        </a:rPr>
                        <a:t> bS |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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Adding new variable P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 -&gt; S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-&gt; bS | aT |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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T -&gt; aT | bR |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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 -&gt; bS |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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Removing R -&gt;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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 -&gt; S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 -&gt; bS | aT |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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T -&gt; aT | bR |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 | b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 -&gt; bS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962472"/>
                  </a:ext>
                </a:extLst>
              </a:tr>
              <a:tr h="20993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Removing T -&gt;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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 -&gt; S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 -&gt; bS | aT |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 | a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T -&gt; aT | bR | a | b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 -&gt; bS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Removing S -&gt;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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 -&gt; S |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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 -&gt; bS | aT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| a | b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T -&gt; aT | bR | a | b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 -&gt; bS | b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Replace P -&gt; S</a:t>
                      </a:r>
                    </a:p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 -&gt; bS | aT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| a | b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|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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 -&gt; bS | aT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| a | b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T -&gt; aT | bR | a | b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 -&gt; bS | b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588246"/>
                  </a:ext>
                </a:extLst>
              </a:tr>
              <a:tr h="28437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Finding Non-CNF</a:t>
                      </a:r>
                    </a:p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 -&gt;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bS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|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aT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| a | b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|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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 -&gt;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bS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|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aT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2000" b="1" dirty="0">
                          <a:effectLst/>
                          <a:sym typeface="Symbol" panose="05050102010706020507" pitchFamily="18" charset="2"/>
                        </a:rPr>
                        <a:t>| a | b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T -&gt;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aT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|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bR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| a | b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 -&gt;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bS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| b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Removed non-CNF</a:t>
                      </a:r>
                    </a:p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 -&gt; BS | AT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| a | b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|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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 -&gt; BS | AT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| a | b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T -&gt; AT | BR | a | b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 -&gt; BS | b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 -&gt; a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 -&gt; b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2499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52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D83D81-D4FE-4335-B55E-47782CF23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939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326920">
                  <a:extLst>
                    <a:ext uri="{9D8B030D-6E8A-4147-A177-3AD203B41FA5}">
                      <a16:colId xmlns:a16="http://schemas.microsoft.com/office/drawing/2014/main" val="2422626471"/>
                    </a:ext>
                  </a:extLst>
                </a:gridCol>
                <a:gridCol w="1430567">
                  <a:extLst>
                    <a:ext uri="{9D8B030D-6E8A-4147-A177-3AD203B41FA5}">
                      <a16:colId xmlns:a16="http://schemas.microsoft.com/office/drawing/2014/main" val="1419616310"/>
                    </a:ext>
                  </a:extLst>
                </a:gridCol>
                <a:gridCol w="1062707">
                  <a:extLst>
                    <a:ext uri="{9D8B030D-6E8A-4147-A177-3AD203B41FA5}">
                      <a16:colId xmlns:a16="http://schemas.microsoft.com/office/drawing/2014/main" val="4026900431"/>
                    </a:ext>
                  </a:extLst>
                </a:gridCol>
                <a:gridCol w="2959540">
                  <a:extLst>
                    <a:ext uri="{9D8B030D-6E8A-4147-A177-3AD203B41FA5}">
                      <a16:colId xmlns:a16="http://schemas.microsoft.com/office/drawing/2014/main" val="1189814146"/>
                    </a:ext>
                  </a:extLst>
                </a:gridCol>
                <a:gridCol w="4412266">
                  <a:extLst>
                    <a:ext uri="{9D8B030D-6E8A-4147-A177-3AD203B41FA5}">
                      <a16:colId xmlns:a16="http://schemas.microsoft.com/office/drawing/2014/main" val="77479258"/>
                    </a:ext>
                  </a:extLst>
                </a:gridCol>
              </a:tblGrid>
              <a:tr h="218026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Original CFG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aXbX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aY | bY |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</a:t>
                      </a:r>
                      <a:endParaRPr lang="en-US" sz="18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Y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X | c</a:t>
                      </a:r>
                      <a:endParaRPr lang="en-US" sz="18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</a:rPr>
                        <a:t>Add start T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 -&gt; S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aXbX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aY | bY |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</a:t>
                      </a:r>
                      <a:endParaRPr lang="en-US" sz="18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Y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X | c</a:t>
                      </a:r>
                      <a:endParaRPr lang="en-US" sz="18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Removing X -&gt;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</a:t>
                      </a:r>
                      <a:endParaRPr lang="en-US" sz="18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 -&gt; S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aXbX |aXb | abX | ab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aY | bY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Y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X | c |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</a:t>
                      </a:r>
                      <a:endParaRPr lang="en-US" sz="18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Removing Y -&gt;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</a:t>
                      </a:r>
                      <a:endParaRPr lang="en-US" sz="18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 -&gt; S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aXbX |aXb | abX | ab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aY | bY | a | b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Y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X | c</a:t>
                      </a:r>
                      <a:endParaRPr lang="en-US" sz="18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962472"/>
                  </a:ext>
                </a:extLst>
              </a:tr>
              <a:tr h="186879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Removing Y -&gt; X</a:t>
                      </a:r>
                      <a:br>
                        <a:rPr lang="en-US" sz="18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 -&gt; S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aXbX |aXb | abX | ab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aY | bY | a | b</a:t>
                      </a:r>
                    </a:p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Y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aY | bY | a | b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| c</a:t>
                      </a:r>
                      <a:endParaRPr lang="en-US" sz="18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i="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Removing T -&gt; S</a:t>
                      </a:r>
                      <a:br>
                        <a:rPr lang="en-US" sz="18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 -&gt; aXbX |aXb | abX | ab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aXbX |aXb | abX | ab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aY | bY | a | b</a:t>
                      </a:r>
                    </a:p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Y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aY | bY | a | b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| c</a:t>
                      </a:r>
                      <a:endParaRPr lang="en-US" sz="18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rules not in CNF format</a:t>
                      </a:r>
                      <a:br>
                        <a:rPr lang="en-US" sz="18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 -&gt; </a:t>
                      </a:r>
                      <a:r>
                        <a:rPr lang="en-US" sz="18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aXbX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</a:t>
                      </a:r>
                      <a:r>
                        <a:rPr lang="en-US" sz="18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aXb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abX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aY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a | b</a:t>
                      </a:r>
                    </a:p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Y 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8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aY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a | b</a:t>
                      </a: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| c</a:t>
                      </a:r>
                      <a:endParaRPr lang="en-US" sz="18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*Rule S is removed as it does not occur in any other rules</a:t>
                      </a:r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588246"/>
                  </a:ext>
                </a:extLst>
              </a:tr>
              <a:tr h="2808943">
                <a:tc gridSpan="2"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 -&gt; </a:t>
                      </a:r>
                      <a:r>
                        <a:rPr lang="en-US" sz="18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AXBX</a:t>
                      </a: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</a:t>
                      </a:r>
                      <a:r>
                        <a:rPr lang="en-US" sz="18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AXB</a:t>
                      </a: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ABX</a:t>
                      </a: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AB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AY | BY | a | b</a:t>
                      </a:r>
                    </a:p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Y </a:t>
                      </a: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AY | BY | a | b</a:t>
                      </a: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 | c</a:t>
                      </a:r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A -&gt; a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B -&gt; b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 -&gt; PR |PB | AR | AB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AY | BY | a | b</a:t>
                      </a:r>
                    </a:p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Y </a:t>
                      </a: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AY | BY | a | b</a:t>
                      </a: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 | c</a:t>
                      </a:r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A -&gt; a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B -&gt; b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 -&gt; AX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R -&gt; BX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2499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35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85822E-1856-C1C8-4A98-96A718CF80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EDEE0E-0293-B061-323E-17AE51F24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19029"/>
              </p:ext>
            </p:extLst>
          </p:nvPr>
        </p:nvGraphicFramePr>
        <p:xfrm>
          <a:off x="0" y="10538"/>
          <a:ext cx="12192000" cy="7379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478">
                  <a:extLst>
                    <a:ext uri="{9D8B030D-6E8A-4147-A177-3AD203B41FA5}">
                      <a16:colId xmlns:a16="http://schemas.microsoft.com/office/drawing/2014/main" val="578554636"/>
                    </a:ext>
                  </a:extLst>
                </a:gridCol>
                <a:gridCol w="5430416">
                  <a:extLst>
                    <a:ext uri="{9D8B030D-6E8A-4147-A177-3AD203B41FA5}">
                      <a16:colId xmlns:a16="http://schemas.microsoft.com/office/drawing/2014/main" val="1022476798"/>
                    </a:ext>
                  </a:extLst>
                </a:gridCol>
                <a:gridCol w="4970106">
                  <a:extLst>
                    <a:ext uri="{9D8B030D-6E8A-4147-A177-3AD203B41FA5}">
                      <a16:colId xmlns:a16="http://schemas.microsoft.com/office/drawing/2014/main" val="2059396949"/>
                    </a:ext>
                  </a:extLst>
                </a:gridCol>
              </a:tblGrid>
              <a:tr h="1629590"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Original Grammar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b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Removing T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sz="18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S</a:t>
                      </a:r>
                      <a:endParaRPr lang="en-US" sz="18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 | aTaTaP | TaaTaP | TaTaaP | aaP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b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12559"/>
                  </a:ext>
                </a:extLst>
              </a:tr>
              <a:tr h="22325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Removing K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sz="18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TaTaTaP | aTaTaP | TaaTaP | TaTaaP | aaP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TaTaTa | aTaTa | TaaTa | TaTaa | aa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TaTaTaP | aTaTaP | TaaTaP | TaTaaP | aaP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TaTaTa | aTaTa | TaaTa | TaTaa | aa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bT |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 | bP |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 | b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Removing P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sz="18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S</a:t>
                      </a:r>
                      <a:endParaRPr lang="en-US" sz="18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TaTaTaP | aTaTaP | TaaTaP | TaTaaP | aaP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TaTaTa | aTaTa | TaaTa | TaTaa | aa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bT |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 | bP |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 | b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977048"/>
                  </a:ext>
                </a:extLst>
              </a:tr>
              <a:tr h="29958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Rule not in CNF format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TaTaTaP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aTaTaP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TaaTaP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TaTaaP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TaTaTa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aTaTa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TaaTa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TaTaa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bT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 | b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Rule S removed, because it does not occur in</a:t>
                      </a:r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other rules.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 CNF format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OY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MY | OV | HR | MR | HO | MH | OW |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HM | MM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NT |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MP | NP |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 | b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 ,  N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  ,  O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TM  ,  R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MP  ,  H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  ,  Y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HP ,  V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WP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21432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935F0D-6B25-E7D9-851E-CA840C0F8677}"/>
              </a:ext>
            </a:extLst>
          </p:cNvPr>
          <p:cNvCxnSpPr/>
          <p:nvPr/>
        </p:nvCxnSpPr>
        <p:spPr>
          <a:xfrm>
            <a:off x="4795935" y="0"/>
            <a:ext cx="0" cy="167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6759F18-71DE-020B-A213-B40A110A7429}"/>
              </a:ext>
            </a:extLst>
          </p:cNvPr>
          <p:cNvSpPr/>
          <p:nvPr/>
        </p:nvSpPr>
        <p:spPr>
          <a:xfrm>
            <a:off x="4795935" y="0"/>
            <a:ext cx="2425959" cy="1670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844CECF-025A-035A-2000-F898E0623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033448"/>
              </p:ext>
            </p:extLst>
          </p:nvPr>
        </p:nvGraphicFramePr>
        <p:xfrm>
          <a:off x="4837924" y="101665"/>
          <a:ext cx="2341981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981">
                  <a:extLst>
                    <a:ext uri="{9D8B030D-6E8A-4147-A177-3AD203B41FA5}">
                      <a16:colId xmlns:a16="http://schemas.microsoft.com/office/drawing/2014/main" val="263024213"/>
                    </a:ext>
                  </a:extLst>
                </a:gridCol>
              </a:tblGrid>
              <a:tr h="14543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Adding a start variable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S</a:t>
                      </a:r>
                      <a:endParaRPr lang="en-US" sz="18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b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96495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F717DEE-F150-4077-B122-C9F5479B6476}"/>
              </a:ext>
            </a:extLst>
          </p:cNvPr>
          <p:cNvSpPr txBox="1"/>
          <p:nvPr/>
        </p:nvSpPr>
        <p:spPr>
          <a:xfrm>
            <a:off x="653143" y="428178"/>
            <a:ext cx="531845" cy="60016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</a:p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</a:t>
            </a:r>
          </a:p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</a:p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</a:p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5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e13de4224e8596c5bbe69247c07125c1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33182f9908a056a3534a0f208b979359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90A1D9-0B4D-4C87-A4C9-D9FF3A7E9B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DB24A5-EA46-42B7-8CD9-05FDF5200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759a66-45ac-4dcc-97a7-1d1447a6f8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3D4C69-ECD7-4E05-8511-968C66ECBEE6}">
  <ds:schemaRefs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d2759a66-45ac-4dcc-97a7-1d1447a6f8ca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1530</TotalTime>
  <Words>1266</Words>
  <Application>Microsoft Office PowerPoint</Application>
  <PresentationFormat>Widescreen</PresentationFormat>
  <Paragraphs>194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Mashiour Rahman</dc:creator>
  <cp:lastModifiedBy>MD. SHAHRIAR PARVEZ SHAMIM</cp:lastModifiedBy>
  <cp:revision>363</cp:revision>
  <dcterms:created xsi:type="dcterms:W3CDTF">2020-07-03T15:11:23Z</dcterms:created>
  <dcterms:modified xsi:type="dcterms:W3CDTF">2023-03-16T12:25:13Z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