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0"/>
  </p:notesMasterIdLst>
  <p:sldIdLst>
    <p:sldId id="256" r:id="rId5"/>
    <p:sldId id="257" r:id="rId6"/>
    <p:sldId id="258" r:id="rId7"/>
    <p:sldId id="259" r:id="rId8"/>
    <p:sldId id="286" r:id="rId9"/>
    <p:sldId id="287" r:id="rId10"/>
    <p:sldId id="288" r:id="rId11"/>
    <p:sldId id="289" r:id="rId12"/>
    <p:sldId id="290" r:id="rId13"/>
    <p:sldId id="292" r:id="rId14"/>
    <p:sldId id="297" r:id="rId15"/>
    <p:sldId id="298" r:id="rId16"/>
    <p:sldId id="299" r:id="rId17"/>
    <p:sldId id="300" r:id="rId18"/>
    <p:sldId id="27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0" autoAdjust="0"/>
    <p:restoredTop sz="92393" autoAdjust="0"/>
  </p:normalViewPr>
  <p:slideViewPr>
    <p:cSldViewPr snapToGrid="0">
      <p:cViewPr varScale="1">
        <p:scale>
          <a:sx n="76" d="100"/>
          <a:sy n="76" d="100"/>
        </p:scale>
        <p:origin x="150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15-Mar-23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688421639"/>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748417783"/>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4220484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565322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46302351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55245244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4028028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82099610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2376906421"/>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710443445"/>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813889972"/>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4090556750"/>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2545142"/>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616958956"/>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8794763"/>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1064"/>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260093"/>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1669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1189592865"/>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12832898"/>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51853549"/>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536713759"/>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8041600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869162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99870388"/>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709605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024783369"/>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18727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4022416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D454B11D-AF33-42E6-9A12-93A89297C7E5}"/>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ABA1ACA1-FD00-4EE3-98F6-30DF8ED78DBC}"/>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08D3D547-1AE6-4F69-BCCA-77ABD00105CC}"/>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61040C2D-9070-43E6-81CB-CB04D164961F}"/>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1344385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92680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5146688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117008"/>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418638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238025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148812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1148738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550449361"/>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3140744343"/>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36000667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CFL_Exercise-TOC_Sipser.pdf" TargetMode="External"/><Relationship Id="rId2" Type="http://schemas.openxmlformats.org/officeDocument/2006/relationships/hyperlink" Target="CFL_2-TOC_Sipser.pdf" TargetMode="External"/><Relationship Id="rId1" Type="http://schemas.openxmlformats.org/officeDocument/2006/relationships/slideLayout" Target="../slideLayouts/slideLayout6.xml"/><Relationship Id="rId4" Type="http://schemas.openxmlformats.org/officeDocument/2006/relationships/hyperlink" Target="CFL_2-TOC_Papadimitriou.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Context-Free Languages (CFL)</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10</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5</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Spring </a:t>
            </a:r>
            <a:r>
              <a:rPr lang="en-US" dirty="0"/>
              <a:t>2022-2023</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CD5714-014E-424B-8F26-095B00D0E26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19A6030-3D1B-4256-98FE-AA1239023F5C}"/>
              </a:ext>
            </a:extLst>
          </p:cNvPr>
          <p:cNvSpPr>
            <a:spLocks noGrp="1"/>
          </p:cNvSpPr>
          <p:nvPr>
            <p:ph type="body" sz="quarter" idx="12"/>
          </p:nvPr>
        </p:nvSpPr>
        <p:spPr/>
        <p:txBody>
          <a:bodyPr/>
          <a:lstStyle/>
          <a:p>
            <a:r>
              <a:rPr lang="en-US" dirty="0"/>
              <a:t>Example: Converting to CNF</a:t>
            </a:r>
          </a:p>
        </p:txBody>
      </p:sp>
      <p:sp>
        <p:nvSpPr>
          <p:cNvPr id="5" name="TextBox 4">
            <a:extLst>
              <a:ext uri="{FF2B5EF4-FFF2-40B4-BE49-F238E27FC236}">
                <a16:creationId xmlns:a16="http://schemas.microsoft.com/office/drawing/2014/main" id="{BA0A0FD8-3745-480F-B5B5-F64C7A450A38}"/>
              </a:ext>
            </a:extLst>
          </p:cNvPr>
          <p:cNvSpPr txBox="1"/>
          <p:nvPr/>
        </p:nvSpPr>
        <p:spPr>
          <a:xfrm>
            <a:off x="6400800" y="3592043"/>
            <a:ext cx="2723613" cy="1122551"/>
          </a:xfrm>
          <a:prstGeom prst="rect">
            <a:avLst/>
          </a:prstGeom>
          <a:solidFill>
            <a:schemeClr val="bg2"/>
          </a:solidFill>
        </p:spPr>
        <p:txBody>
          <a:bodyPr wrap="square" rtlCol="0">
            <a:spAutoFit/>
          </a:bodyPr>
          <a:lstStyle/>
          <a:p>
            <a:pPr>
              <a:lnSpc>
                <a:spcPct val="90000"/>
              </a:lnSpc>
              <a:buFontTx/>
              <a:buNone/>
            </a:pPr>
            <a:r>
              <a:rPr lang="en-US" altLang="en-US" sz="2000" b="1" u="sng" dirty="0"/>
              <a:t>Original Grammar</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
        <p:nvSpPr>
          <p:cNvPr id="7" name="TextBox 6">
            <a:extLst>
              <a:ext uri="{FF2B5EF4-FFF2-40B4-BE49-F238E27FC236}">
                <a16:creationId xmlns:a16="http://schemas.microsoft.com/office/drawing/2014/main" id="{0C42323F-C5DD-4682-ADD8-EC1695335ED8}"/>
              </a:ext>
            </a:extLst>
          </p:cNvPr>
          <p:cNvSpPr txBox="1"/>
          <p:nvPr/>
        </p:nvSpPr>
        <p:spPr>
          <a:xfrm>
            <a:off x="6400800" y="773440"/>
            <a:ext cx="2723613" cy="2867645"/>
          </a:xfrm>
          <a:prstGeom prst="rect">
            <a:avLst/>
          </a:prstGeom>
          <a:noFill/>
        </p:spPr>
        <p:txBody>
          <a:bodyPr wrap="square" rtlCol="0">
            <a:spAutoFit/>
          </a:bodyPr>
          <a:lstStyle/>
          <a:p>
            <a:pPr algn="ctr">
              <a:lnSpc>
                <a:spcPct val="90000"/>
              </a:lnSpc>
              <a:buFontTx/>
              <a:buNone/>
            </a:pPr>
            <a:r>
              <a:rPr lang="en-US" altLang="en-US" sz="2000" b="1" u="sng" dirty="0"/>
              <a:t>CNF: Rules Format</a:t>
            </a:r>
          </a:p>
          <a:p>
            <a:pPr marL="342900" indent="-342900">
              <a:lnSpc>
                <a:spcPct val="90000"/>
              </a:lnSpc>
              <a:buFont typeface="+mj-lt"/>
              <a:buAutoNum type="arabicPeriod"/>
            </a:pPr>
            <a:r>
              <a:rPr lang="en-US" altLang="en-US" dirty="0"/>
              <a:t>A variable substitute by two variables</a:t>
            </a:r>
            <a:br>
              <a:rPr lang="en-US" altLang="en-US" dirty="0"/>
            </a:b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A variable substitute by a single terminal</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Exception: the start variable may have an epsilon rule</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0</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p>
        </p:txBody>
      </p:sp>
      <p:sp>
        <p:nvSpPr>
          <p:cNvPr id="8" name="TextBox 7">
            <a:extLst>
              <a:ext uri="{FF2B5EF4-FFF2-40B4-BE49-F238E27FC236}">
                <a16:creationId xmlns:a16="http://schemas.microsoft.com/office/drawing/2014/main" id="{0A9F70C7-08C6-4401-8E75-CCC6AF530FDF}"/>
              </a:ext>
            </a:extLst>
          </p:cNvPr>
          <p:cNvSpPr txBox="1"/>
          <p:nvPr/>
        </p:nvSpPr>
        <p:spPr>
          <a:xfrm>
            <a:off x="0" y="853440"/>
            <a:ext cx="6400800" cy="3724096"/>
          </a:xfrm>
          <a:prstGeom prst="rect">
            <a:avLst/>
          </a:prstGeom>
          <a:noFill/>
        </p:spPr>
        <p:txBody>
          <a:bodyPr wrap="square" rtlCol="0">
            <a:spAutoFit/>
          </a:bodyPr>
          <a:lstStyle/>
          <a:p>
            <a:pPr algn="ctr"/>
            <a:r>
              <a:rPr lang="en-US" sz="2000" b="1" u="sng" dirty="0"/>
              <a:t>Conversion Steps:</a:t>
            </a:r>
          </a:p>
          <a:p>
            <a:pPr marL="342900" indent="-342900">
              <a:buFont typeface="+mj-lt"/>
              <a:buAutoNum type="arabicPeriod"/>
            </a:pPr>
            <a:r>
              <a:rPr lang="en-US" b="1" dirty="0"/>
              <a:t>Add</a:t>
            </a:r>
            <a:r>
              <a:rPr lang="en-US" dirty="0"/>
              <a:t> a new start variable (substitute by old start variable).</a:t>
            </a:r>
          </a:p>
          <a:p>
            <a:pPr marL="342900" indent="-342900">
              <a:buFont typeface="+mj-lt"/>
              <a:buAutoNum type="arabicPeriod"/>
            </a:pPr>
            <a:r>
              <a:rPr lang="en-US" b="1" dirty="0"/>
              <a:t>Remove</a:t>
            </a:r>
            <a:r>
              <a:rPr lang="en-US" dirty="0"/>
              <a:t> all epsilon rules,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a:t>
            </a:r>
          </a:p>
          <a:p>
            <a:pPr marL="517525" lvl="1" indent="-228600">
              <a:buFont typeface="+mj-lt"/>
              <a:buAutoNum type="romanLcPeriod"/>
            </a:pPr>
            <a:r>
              <a:rPr lang="en-US" dirty="0"/>
              <a:t>Look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on right side of the arrow of all the rules.</a:t>
            </a:r>
          </a:p>
          <a:p>
            <a:pPr marL="517525" lvl="1" indent="-228600">
              <a:buFont typeface="+mj-lt"/>
              <a:buAutoNum type="romanLcPeriod"/>
            </a:pPr>
            <a:r>
              <a:rPr lang="en-US" dirty="0"/>
              <a:t>Replace these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by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 in all possible way, whatever string comes as a result, add them to the same rule using </a:t>
            </a:r>
            <a:r>
              <a:rPr lang="en-US" b="1" dirty="0"/>
              <a:t>OR</a:t>
            </a:r>
            <a:r>
              <a:rPr lang="en-US" dirty="0"/>
              <a:t> “</a:t>
            </a:r>
            <a:r>
              <a:rPr lang="en-US" b="1" dirty="0"/>
              <a:t>|</a:t>
            </a:r>
            <a:r>
              <a:rPr lang="en-US" dirty="0"/>
              <a:t>”.</a:t>
            </a:r>
          </a:p>
          <a:p>
            <a:pPr marL="342900" indent="-342900">
              <a:buFont typeface="+mj-lt"/>
              <a:buAutoNum type="arabicPeriod"/>
            </a:pPr>
            <a:r>
              <a:rPr lang="en-US" b="1" dirty="0"/>
              <a:t>Remove</a:t>
            </a:r>
            <a:r>
              <a:rPr lang="en-US" dirty="0"/>
              <a:t> all unit rules,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Look for the rule </a:t>
            </a:r>
            <a:r>
              <a:rPr lang="en-US" b="1" dirty="0"/>
              <a:t>R</a:t>
            </a:r>
            <a:r>
              <a:rPr lang="en-US" dirty="0"/>
              <a:t>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Replace the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 of the unit rule by right side of the arrow of </a:t>
            </a:r>
            <a:r>
              <a:rPr lang="en-US" b="1" dirty="0"/>
              <a:t>R</a:t>
            </a:r>
            <a:r>
              <a:rPr lang="en-US" dirty="0"/>
              <a:t>.</a:t>
            </a:r>
          </a:p>
          <a:p>
            <a:pPr marL="342900" indent="-342900">
              <a:buFont typeface="+mj-lt"/>
              <a:buAutoNum type="arabicPeriod"/>
            </a:pPr>
            <a:r>
              <a:rPr lang="en-US" b="1" dirty="0"/>
              <a:t>Convert</a:t>
            </a:r>
            <a:r>
              <a:rPr lang="en-US" dirty="0"/>
              <a:t> all rules to CNF rule format, </a:t>
            </a: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r>
              <a:rPr lang="en-US" dirty="0"/>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r>
              <a:rPr lang="en-US" dirty="0"/>
              <a:t>.</a:t>
            </a:r>
          </a:p>
          <a:p>
            <a:pPr marL="517525" lvl="1" indent="-228600">
              <a:buFont typeface="+mj-lt"/>
              <a:buAutoNum type="romanLcPeriod"/>
            </a:pPr>
            <a:r>
              <a:rPr lang="en-US" dirty="0"/>
              <a:t>Introduce new rules with new variables to convert the existing non-CNF rules to CNF rules.</a:t>
            </a:r>
          </a:p>
          <a:p>
            <a:pPr marL="517525" lvl="1" indent="-228600">
              <a:buFont typeface="+mj-lt"/>
              <a:buAutoNum type="romanLcPeriod"/>
            </a:pPr>
            <a:r>
              <a:rPr lang="en-US" dirty="0"/>
              <a:t>Try to have these new rules in the CNF format.</a:t>
            </a:r>
          </a:p>
        </p:txBody>
      </p:sp>
      <p:sp>
        <p:nvSpPr>
          <p:cNvPr id="12" name="TextBox 11">
            <a:extLst>
              <a:ext uri="{FF2B5EF4-FFF2-40B4-BE49-F238E27FC236}">
                <a16:creationId xmlns:a16="http://schemas.microsoft.com/office/drawing/2014/main" id="{DDE2388A-6928-4CCA-97D0-7A90D458D6A6}"/>
              </a:ext>
            </a:extLst>
          </p:cNvPr>
          <p:cNvSpPr txBox="1"/>
          <p:nvPr/>
        </p:nvSpPr>
        <p:spPr>
          <a:xfrm>
            <a:off x="31790" y="4647805"/>
            <a:ext cx="1951968" cy="369332"/>
          </a:xfrm>
          <a:prstGeom prst="rect">
            <a:avLst/>
          </a:prstGeom>
          <a:noFill/>
        </p:spPr>
        <p:txBody>
          <a:bodyPr wrap="square" rtlCol="0">
            <a:spAutoFit/>
          </a:bodyPr>
          <a:lstStyle/>
          <a:p>
            <a:pPr>
              <a:lnSpc>
                <a:spcPct val="90000"/>
              </a:lnSpc>
              <a:buFontTx/>
              <a:buNone/>
            </a:pPr>
            <a:r>
              <a:rPr lang="en-US" altLang="en-US" sz="2000" b="1" u="sng" dirty="0"/>
              <a:t>CNF Conversion:</a:t>
            </a:r>
          </a:p>
        </p:txBody>
      </p:sp>
      <p:sp>
        <p:nvSpPr>
          <p:cNvPr id="14" name="TextBox 13">
            <a:extLst>
              <a:ext uri="{FF2B5EF4-FFF2-40B4-BE49-F238E27FC236}">
                <a16:creationId xmlns:a16="http://schemas.microsoft.com/office/drawing/2014/main" id="{D52C6F96-476A-4791-87C6-155059162A27}"/>
              </a:ext>
            </a:extLst>
          </p:cNvPr>
          <p:cNvSpPr txBox="1"/>
          <p:nvPr/>
        </p:nvSpPr>
        <p:spPr>
          <a:xfrm>
            <a:off x="31790" y="5013602"/>
            <a:ext cx="1951968" cy="923330"/>
          </a:xfrm>
          <a:prstGeom prst="rect">
            <a:avLst/>
          </a:prstGeom>
          <a:noFill/>
        </p:spPr>
        <p:txBody>
          <a:bodyPr wrap="square" rtlCol="0">
            <a:spAutoFit/>
          </a:bodyPr>
          <a:lstStyle/>
          <a:p>
            <a:pPr algn="r">
              <a:lnSpc>
                <a:spcPct val="90000"/>
              </a:lnSpc>
              <a:buFontTx/>
              <a:buNone/>
            </a:pPr>
            <a:r>
              <a:rPr lang="en-US" altLang="en-US" sz="2000" b="1" u="sng" dirty="0"/>
              <a:t>Step 1:</a:t>
            </a:r>
          </a:p>
          <a:p>
            <a:pPr algn="r">
              <a:lnSpc>
                <a:spcPct val="90000"/>
              </a:lnSpc>
              <a:buFontTx/>
              <a:buNone/>
            </a:pPr>
            <a:r>
              <a:rPr lang="en-US" altLang="en-US" sz="2000" b="1" dirty="0">
                <a:solidFill>
                  <a:srgbClr val="FF0000"/>
                </a:solidFill>
              </a:rPr>
              <a:t>Adding new start variable S</a:t>
            </a:r>
            <a:r>
              <a:rPr lang="en-US" altLang="en-US" sz="2000" b="1" baseline="-25000" dirty="0">
                <a:solidFill>
                  <a:srgbClr val="FF0000"/>
                </a:solidFill>
              </a:rPr>
              <a:t>0</a:t>
            </a:r>
            <a:r>
              <a:rPr lang="en-US" altLang="en-US" sz="2000" b="1" dirty="0">
                <a:solidFill>
                  <a:srgbClr val="FF0000"/>
                </a:solidFill>
              </a:rPr>
              <a:t>.</a:t>
            </a:r>
          </a:p>
        </p:txBody>
      </p:sp>
      <p:sp>
        <p:nvSpPr>
          <p:cNvPr id="16" name="TextBox 15">
            <a:extLst>
              <a:ext uri="{FF2B5EF4-FFF2-40B4-BE49-F238E27FC236}">
                <a16:creationId xmlns:a16="http://schemas.microsoft.com/office/drawing/2014/main" id="{BAE16ADF-355A-4047-80F2-405B6FDB276C}"/>
              </a:ext>
            </a:extLst>
          </p:cNvPr>
          <p:cNvSpPr txBox="1"/>
          <p:nvPr/>
        </p:nvSpPr>
        <p:spPr>
          <a:xfrm>
            <a:off x="31790" y="5027018"/>
            <a:ext cx="1951968" cy="369332"/>
          </a:xfrm>
          <a:prstGeom prst="rect">
            <a:avLst/>
          </a:prstGeom>
          <a:noFill/>
        </p:spPr>
        <p:txBody>
          <a:bodyPr wrap="square" rtlCol="0">
            <a:spAutoFit/>
          </a:bodyPr>
          <a:lstStyle/>
          <a:p>
            <a:pPr algn="r">
              <a:lnSpc>
                <a:spcPct val="90000"/>
              </a:lnSpc>
              <a:buFontTx/>
              <a:buNone/>
            </a:pPr>
            <a:r>
              <a:rPr lang="en-US" altLang="en-US" sz="2000" b="1" u="sng" dirty="0"/>
              <a:t>Step 2:</a:t>
            </a:r>
          </a:p>
        </p:txBody>
      </p:sp>
      <p:sp>
        <p:nvSpPr>
          <p:cNvPr id="21" name="TextBox 20">
            <a:extLst>
              <a:ext uri="{FF2B5EF4-FFF2-40B4-BE49-F238E27FC236}">
                <a16:creationId xmlns:a16="http://schemas.microsoft.com/office/drawing/2014/main" id="{EE42F0B8-8003-4FF4-A36C-9F8CFBAE0EAB}"/>
              </a:ext>
            </a:extLst>
          </p:cNvPr>
          <p:cNvSpPr txBox="1"/>
          <p:nvPr/>
        </p:nvSpPr>
        <p:spPr>
          <a:xfrm>
            <a:off x="2286000" y="4754880"/>
            <a:ext cx="6715838"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p>
        </p:txBody>
      </p:sp>
      <p:sp>
        <p:nvSpPr>
          <p:cNvPr id="22" name="TextBox 21">
            <a:extLst>
              <a:ext uri="{FF2B5EF4-FFF2-40B4-BE49-F238E27FC236}">
                <a16:creationId xmlns:a16="http://schemas.microsoft.com/office/drawing/2014/main" id="{FCB9337D-6A8A-4916-9527-3321BC442EC4}"/>
              </a:ext>
            </a:extLst>
          </p:cNvPr>
          <p:cNvSpPr txBox="1"/>
          <p:nvPr/>
        </p:nvSpPr>
        <p:spPr>
          <a:xfrm>
            <a:off x="2286000" y="4754880"/>
            <a:ext cx="6715838"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p>
        </p:txBody>
      </p:sp>
      <p:sp>
        <p:nvSpPr>
          <p:cNvPr id="23" name="TextBox 22">
            <a:extLst>
              <a:ext uri="{FF2B5EF4-FFF2-40B4-BE49-F238E27FC236}">
                <a16:creationId xmlns:a16="http://schemas.microsoft.com/office/drawing/2014/main" id="{2C1C129D-8ACE-4F13-8E81-7A77E4DBF5D6}"/>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err="1">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a</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24" name="TextBox 23">
            <a:extLst>
              <a:ext uri="{FF2B5EF4-FFF2-40B4-BE49-F238E27FC236}">
                <a16:creationId xmlns:a16="http://schemas.microsoft.com/office/drawing/2014/main" id="{4246B154-3AB9-421B-B120-774536432394}"/>
              </a:ext>
            </a:extLst>
          </p:cNvPr>
          <p:cNvSpPr txBox="1"/>
          <p:nvPr/>
        </p:nvSpPr>
        <p:spPr>
          <a:xfrm>
            <a:off x="2286000" y="4754880"/>
            <a:ext cx="6627780" cy="1094852"/>
          </a:xfrm>
          <a:prstGeom prst="rect">
            <a:avLst/>
          </a:prstGeom>
          <a:noFill/>
        </p:spPr>
        <p:txBody>
          <a:bodyPr wrap="square" rtlCol="0">
            <a:spAutoFit/>
          </a:bodyPr>
          <a:lstStyle/>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b="1" baseline="-25000" dirty="0">
                <a:solidFill>
                  <a:srgbClr val="FF0000"/>
                </a:solidFill>
                <a:latin typeface="Courier New" panose="02070309020205020404" pitchFamily="49" charset="0"/>
                <a:cs typeface="Courier New" panose="02070309020205020404" pitchFamily="49" charset="0"/>
              </a:rPr>
              <a:t>0</a:t>
            </a:r>
            <a:r>
              <a:rPr lang="en-US" altLang="en-US" sz="1800" b="1" dirty="0">
                <a:solidFill>
                  <a:srgbClr val="FF0000"/>
                </a:solidFill>
                <a:latin typeface="Courier New" panose="02070309020205020404" pitchFamily="49" charset="0"/>
                <a:cs typeface="Courier New" panose="02070309020205020404" pitchFamily="49" charset="0"/>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S</a:t>
            </a:r>
            <a:endParaRPr lang="en-US" altLang="en-US" sz="1800" b="1" dirty="0">
              <a:solidFill>
                <a:srgbClr val="FF0000"/>
              </a:solidFill>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
        <p:nvSpPr>
          <p:cNvPr id="25" name="Rectangle 24">
            <a:extLst>
              <a:ext uri="{FF2B5EF4-FFF2-40B4-BE49-F238E27FC236}">
                <a16:creationId xmlns:a16="http://schemas.microsoft.com/office/drawing/2014/main" id="{4DC3A069-50D6-43FE-9930-890C228040E0}"/>
              </a:ext>
            </a:extLst>
          </p:cNvPr>
          <p:cNvSpPr/>
          <p:nvPr/>
        </p:nvSpPr>
        <p:spPr>
          <a:xfrm>
            <a:off x="3506755" y="5509930"/>
            <a:ext cx="228600" cy="24734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t>
            </a:r>
            <a:endParaRPr lang="en-US" dirty="0"/>
          </a:p>
        </p:txBody>
      </p:sp>
      <p:sp>
        <p:nvSpPr>
          <p:cNvPr id="26" name="TextBox 25">
            <a:extLst>
              <a:ext uri="{FF2B5EF4-FFF2-40B4-BE49-F238E27FC236}">
                <a16:creationId xmlns:a16="http://schemas.microsoft.com/office/drawing/2014/main" id="{745CA51F-60E9-4AD6-864A-549CBB2B0A14}"/>
              </a:ext>
            </a:extLst>
          </p:cNvPr>
          <p:cNvSpPr txBox="1"/>
          <p:nvPr/>
        </p:nvSpPr>
        <p:spPr>
          <a:xfrm>
            <a:off x="31790" y="556861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B </a:t>
            </a:r>
            <a:r>
              <a:rPr lang="en-US" altLang="en-US" sz="2000" b="1" dirty="0">
                <a:solidFill>
                  <a:srgbClr val="FF0000"/>
                </a:solidFill>
                <a:sym typeface="Wingdings" panose="05000000000000000000" pitchFamily="2" charset="2"/>
              </a:rPr>
              <a:t> </a:t>
            </a:r>
            <a:r>
              <a:rPr lang="en-US" altLang="en-US" sz="2000" b="1" dirty="0">
                <a:solidFill>
                  <a:srgbClr val="FF0000"/>
                </a:solidFill>
                <a:sym typeface="Symbol" panose="05050102010706020507" pitchFamily="18" charset="2"/>
              </a:rPr>
              <a:t></a:t>
            </a:r>
            <a:endParaRPr lang="en-US" altLang="en-US" sz="2000" b="1" dirty="0">
              <a:solidFill>
                <a:srgbClr val="FF0000"/>
              </a:solidFill>
            </a:endParaRPr>
          </a:p>
        </p:txBody>
      </p:sp>
      <p:sp>
        <p:nvSpPr>
          <p:cNvPr id="27" name="TextBox 26">
            <a:extLst>
              <a:ext uri="{FF2B5EF4-FFF2-40B4-BE49-F238E27FC236}">
                <a16:creationId xmlns:a16="http://schemas.microsoft.com/office/drawing/2014/main" id="{61C86AB6-739A-49F5-8003-D5AC0556E69A}"/>
              </a:ext>
            </a:extLst>
          </p:cNvPr>
          <p:cNvSpPr txBox="1"/>
          <p:nvPr/>
        </p:nvSpPr>
        <p:spPr>
          <a:xfrm>
            <a:off x="31790" y="556861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A </a:t>
            </a:r>
            <a:r>
              <a:rPr lang="en-US" altLang="en-US" sz="2000" b="1" dirty="0">
                <a:solidFill>
                  <a:srgbClr val="FF0000"/>
                </a:solidFill>
                <a:sym typeface="Wingdings" panose="05000000000000000000" pitchFamily="2" charset="2"/>
              </a:rPr>
              <a:t> </a:t>
            </a:r>
            <a:r>
              <a:rPr lang="en-US" altLang="en-US" sz="2000" b="1" dirty="0">
                <a:solidFill>
                  <a:srgbClr val="FF0000"/>
                </a:solidFill>
                <a:sym typeface="Symbol" panose="05050102010706020507" pitchFamily="18" charset="2"/>
              </a:rPr>
              <a:t></a:t>
            </a:r>
            <a:endParaRPr lang="en-US" altLang="en-US" sz="2000" b="1" dirty="0">
              <a:solidFill>
                <a:srgbClr val="FF0000"/>
              </a:solidFill>
            </a:endParaRPr>
          </a:p>
        </p:txBody>
      </p:sp>
      <p:sp>
        <p:nvSpPr>
          <p:cNvPr id="28" name="TextBox 27">
            <a:extLst>
              <a:ext uri="{FF2B5EF4-FFF2-40B4-BE49-F238E27FC236}">
                <a16:creationId xmlns:a16="http://schemas.microsoft.com/office/drawing/2014/main" id="{D6B60860-D02B-44E4-BAA0-A02CE10309DA}"/>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29" name="Rectangle 28">
            <a:extLst>
              <a:ext uri="{FF2B5EF4-FFF2-40B4-BE49-F238E27FC236}">
                <a16:creationId xmlns:a16="http://schemas.microsoft.com/office/drawing/2014/main" id="{CF2BFA24-25FD-4B99-A7B5-44C499B7BBEC}"/>
              </a:ext>
            </a:extLst>
          </p:cNvPr>
          <p:cNvSpPr/>
          <p:nvPr/>
        </p:nvSpPr>
        <p:spPr>
          <a:xfrm>
            <a:off x="4048125" y="5321264"/>
            <a:ext cx="228600" cy="24734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t>
            </a:r>
            <a:endParaRPr lang="en-US" dirty="0"/>
          </a:p>
        </p:txBody>
      </p:sp>
      <p:sp>
        <p:nvSpPr>
          <p:cNvPr id="30" name="TextBox 29">
            <a:extLst>
              <a:ext uri="{FF2B5EF4-FFF2-40B4-BE49-F238E27FC236}">
                <a16:creationId xmlns:a16="http://schemas.microsoft.com/office/drawing/2014/main" id="{FAC5E017-4464-4F45-A6C7-BCEB8134B8F1}"/>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31" name="TextBox 30">
            <a:extLst>
              <a:ext uri="{FF2B5EF4-FFF2-40B4-BE49-F238E27FC236}">
                <a16:creationId xmlns:a16="http://schemas.microsoft.com/office/drawing/2014/main" id="{30889BF0-5EE2-4F96-BC2A-27E277C8E9F5}"/>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AS</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32" name="TextBox 31">
            <a:extLst>
              <a:ext uri="{FF2B5EF4-FFF2-40B4-BE49-F238E27FC236}">
                <a16:creationId xmlns:a16="http://schemas.microsoft.com/office/drawing/2014/main" id="{9501FFA7-0996-4ACB-B499-00D52A7BCEF7}"/>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 | AS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33" name="TextBox 32">
            <a:extLst>
              <a:ext uri="{FF2B5EF4-FFF2-40B4-BE49-F238E27FC236}">
                <a16:creationId xmlns:a16="http://schemas.microsoft.com/office/drawing/2014/main" id="{452CB907-FF75-435B-9F51-27D7EAFB4476}"/>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34" name="TextBox 33">
            <a:extLst>
              <a:ext uri="{FF2B5EF4-FFF2-40B4-BE49-F238E27FC236}">
                <a16:creationId xmlns:a16="http://schemas.microsoft.com/office/drawing/2014/main" id="{1DEC5B5A-CDC2-403D-8541-AACACACF73C2}"/>
              </a:ext>
            </a:extLst>
          </p:cNvPr>
          <p:cNvSpPr txBox="1"/>
          <p:nvPr/>
        </p:nvSpPr>
        <p:spPr>
          <a:xfrm>
            <a:off x="2286000" y="4754880"/>
            <a:ext cx="662778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Tree>
    <p:extLst>
      <p:ext uri="{BB962C8B-B14F-4D97-AF65-F5344CB8AC3E}">
        <p14:creationId xmlns:p14="http://schemas.microsoft.com/office/powerpoint/2010/main" val="3514103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mph" presetSubtype="1" nodeType="clickEffect">
                                  <p:stCondLst>
                                    <p:cond delay="0"/>
                                  </p:stCondLst>
                                  <p:childTnLst>
                                    <p:set>
                                      <p:cBhvr override="childStyle">
                                        <p:cTn id="42" dur="indefinite"/>
                                        <p:tgtEl>
                                          <p:spTgt spid="8">
                                            <p:txEl>
                                              <p:pRg st="2" end="2"/>
                                            </p:txEl>
                                          </p:spTgt>
                                        </p:tgtEl>
                                        <p:attrNameLst>
                                          <p:attrName>style.color</p:attrName>
                                        </p:attrNameLst>
                                      </p:cBhvr>
                                      <p:to>
                                        <p:clrVal>
                                          <a:srgbClr val="D8D8D8"/>
                                        </p:clrVal>
                                      </p:to>
                                    </p:set>
                                  </p:childTnLst>
                                </p:cTn>
                              </p:par>
                              <p:par>
                                <p:cTn id="43" presetID="3" presetClass="emph" presetSubtype="1" nodeType="withEffect">
                                  <p:stCondLst>
                                    <p:cond delay="0"/>
                                  </p:stCondLst>
                                  <p:childTnLst>
                                    <p:set>
                                      <p:cBhvr override="childStyle">
                                        <p:cTn id="44" dur="indefinite"/>
                                        <p:tgtEl>
                                          <p:spTgt spid="8">
                                            <p:txEl>
                                              <p:pRg st="3" end="3"/>
                                            </p:txEl>
                                          </p:spTgt>
                                        </p:tgtEl>
                                        <p:attrNameLst>
                                          <p:attrName>style.color</p:attrName>
                                        </p:attrNameLst>
                                      </p:cBhvr>
                                      <p:to>
                                        <p:clrVal>
                                          <a:srgbClr val="D8D8D8"/>
                                        </p:clrVal>
                                      </p:to>
                                    </p:set>
                                  </p:childTnLst>
                                </p:cTn>
                              </p:par>
                              <p:par>
                                <p:cTn id="45" presetID="3" presetClass="emph" presetSubtype="1" nodeType="withEffect">
                                  <p:stCondLst>
                                    <p:cond delay="0"/>
                                  </p:stCondLst>
                                  <p:childTnLst>
                                    <p:set>
                                      <p:cBhvr override="childStyle">
                                        <p:cTn id="46" dur="indefinite"/>
                                        <p:tgtEl>
                                          <p:spTgt spid="8">
                                            <p:txEl>
                                              <p:pRg st="4" end="4"/>
                                            </p:txEl>
                                          </p:spTgt>
                                        </p:tgtEl>
                                        <p:attrNameLst>
                                          <p:attrName>style.color</p:attrName>
                                        </p:attrNameLst>
                                      </p:cBhvr>
                                      <p:to>
                                        <p:clrVal>
                                          <a:srgbClr val="D8D8D8"/>
                                        </p:clrVal>
                                      </p:to>
                                    </p:set>
                                  </p:childTnLst>
                                </p:cTn>
                              </p:par>
                              <p:par>
                                <p:cTn id="47" presetID="3" presetClass="emph" presetSubtype="1" nodeType="withEffect">
                                  <p:stCondLst>
                                    <p:cond delay="0"/>
                                  </p:stCondLst>
                                  <p:childTnLst>
                                    <p:set>
                                      <p:cBhvr override="childStyle">
                                        <p:cTn id="48" dur="indefinite"/>
                                        <p:tgtEl>
                                          <p:spTgt spid="8">
                                            <p:txEl>
                                              <p:pRg st="5" end="5"/>
                                            </p:txEl>
                                          </p:spTgt>
                                        </p:tgtEl>
                                        <p:attrNameLst>
                                          <p:attrName>style.color</p:attrName>
                                        </p:attrNameLst>
                                      </p:cBhvr>
                                      <p:to>
                                        <p:clrVal>
                                          <a:srgbClr val="D8D8D8"/>
                                        </p:clrVal>
                                      </p:to>
                                    </p:set>
                                  </p:childTnLst>
                                </p:cTn>
                              </p:par>
                              <p:par>
                                <p:cTn id="49" presetID="3" presetClass="emph" presetSubtype="1" nodeType="withEffect">
                                  <p:stCondLst>
                                    <p:cond delay="0"/>
                                  </p:stCondLst>
                                  <p:childTnLst>
                                    <p:set>
                                      <p:cBhvr override="childStyle">
                                        <p:cTn id="50" dur="indefinite"/>
                                        <p:tgtEl>
                                          <p:spTgt spid="8">
                                            <p:txEl>
                                              <p:pRg st="6" end="6"/>
                                            </p:txEl>
                                          </p:spTgt>
                                        </p:tgtEl>
                                        <p:attrNameLst>
                                          <p:attrName>style.color</p:attrName>
                                        </p:attrNameLst>
                                      </p:cBhvr>
                                      <p:to>
                                        <p:clrVal>
                                          <a:srgbClr val="D8D8D8"/>
                                        </p:clrVal>
                                      </p:to>
                                    </p:set>
                                  </p:childTnLst>
                                </p:cTn>
                              </p:par>
                              <p:par>
                                <p:cTn id="51" presetID="3" presetClass="emph" presetSubtype="1" nodeType="withEffect">
                                  <p:stCondLst>
                                    <p:cond delay="0"/>
                                  </p:stCondLst>
                                  <p:childTnLst>
                                    <p:set>
                                      <p:cBhvr override="childStyle">
                                        <p:cTn id="52" dur="indefinite"/>
                                        <p:tgtEl>
                                          <p:spTgt spid="8">
                                            <p:txEl>
                                              <p:pRg st="7" end="7"/>
                                            </p:txEl>
                                          </p:spTgt>
                                        </p:tgtEl>
                                        <p:attrNameLst>
                                          <p:attrName>style.color</p:attrName>
                                        </p:attrNameLst>
                                      </p:cBhvr>
                                      <p:to>
                                        <p:clrVal>
                                          <a:srgbClr val="D8D8D8"/>
                                        </p:clrVal>
                                      </p:to>
                                    </p:set>
                                  </p:childTnLst>
                                </p:cTn>
                              </p:par>
                              <p:par>
                                <p:cTn id="53" presetID="3" presetClass="emph" presetSubtype="1" nodeType="withEffect">
                                  <p:stCondLst>
                                    <p:cond delay="0"/>
                                  </p:stCondLst>
                                  <p:childTnLst>
                                    <p:set>
                                      <p:cBhvr override="childStyle">
                                        <p:cTn id="54" dur="indefinite"/>
                                        <p:tgtEl>
                                          <p:spTgt spid="8">
                                            <p:txEl>
                                              <p:pRg st="8" end="8"/>
                                            </p:txEl>
                                          </p:spTgt>
                                        </p:tgtEl>
                                        <p:attrNameLst>
                                          <p:attrName>style.color</p:attrName>
                                        </p:attrNameLst>
                                      </p:cBhvr>
                                      <p:to>
                                        <p:clrVal>
                                          <a:srgbClr val="D8D8D8"/>
                                        </p:clrVal>
                                      </p:to>
                                    </p:set>
                                  </p:childTnLst>
                                </p:cTn>
                              </p:par>
                              <p:par>
                                <p:cTn id="55" presetID="3" presetClass="emph" presetSubtype="1" nodeType="withEffect">
                                  <p:stCondLst>
                                    <p:cond delay="0"/>
                                  </p:stCondLst>
                                  <p:childTnLst>
                                    <p:set>
                                      <p:cBhvr override="childStyle">
                                        <p:cTn id="56" dur="indefinite"/>
                                        <p:tgtEl>
                                          <p:spTgt spid="8">
                                            <p:txEl>
                                              <p:pRg st="9" end="9"/>
                                            </p:txEl>
                                          </p:spTgt>
                                        </p:tgtEl>
                                        <p:attrNameLst>
                                          <p:attrName>style.color</p:attrName>
                                        </p:attrNameLst>
                                      </p:cBhvr>
                                      <p:to>
                                        <p:clrVal>
                                          <a:srgbClr val="D8D8D8"/>
                                        </p:clrVal>
                                      </p:to>
                                    </p:set>
                                  </p:childTnLst>
                                </p:cTn>
                              </p:par>
                              <p:par>
                                <p:cTn id="57" presetID="3" presetClass="emph" presetSubtype="1" nodeType="withEffect">
                                  <p:stCondLst>
                                    <p:cond delay="0"/>
                                  </p:stCondLst>
                                  <p:childTnLst>
                                    <p:set>
                                      <p:cBhvr override="childStyle">
                                        <p:cTn id="58" dur="indefinite"/>
                                        <p:tgtEl>
                                          <p:spTgt spid="8">
                                            <p:txEl>
                                              <p:pRg st="10" end="10"/>
                                            </p:txEl>
                                          </p:spTgt>
                                        </p:tgtEl>
                                        <p:attrNameLst>
                                          <p:attrName>style.color</p:attrName>
                                        </p:attrNameLst>
                                      </p:cBhvr>
                                      <p:to>
                                        <p:clrVal>
                                          <a:srgbClr val="D8D8D8"/>
                                        </p:clrVal>
                                      </p:to>
                                    </p:set>
                                  </p:childTnLst>
                                </p:cTn>
                              </p:par>
                              <p:par>
                                <p:cTn id="59" presetID="1"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24"/>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16"/>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14"/>
                                        </p:tgtEl>
                                        <p:attrNameLst>
                                          <p:attrName>style.visibility</p:attrName>
                                        </p:attrNameLst>
                                      </p:cBhvr>
                                      <p:to>
                                        <p:strVal val="hidden"/>
                                      </p:to>
                                    </p:set>
                                  </p:childTnLst>
                                </p:cTn>
                              </p:par>
                              <p:par>
                                <p:cTn id="75" presetID="3" presetClass="emph" presetSubtype="1" nodeType="withEffect">
                                  <p:stCondLst>
                                    <p:cond delay="0"/>
                                  </p:stCondLst>
                                  <p:childTnLst>
                                    <p:set>
                                      <p:cBhvr override="childStyle">
                                        <p:cTn id="76" dur="indefinite"/>
                                        <p:tgtEl>
                                          <p:spTgt spid="8">
                                            <p:txEl>
                                              <p:pRg st="1" end="1"/>
                                            </p:txEl>
                                          </p:spTgt>
                                        </p:tgtEl>
                                        <p:attrNameLst>
                                          <p:attrName>style.color</p:attrName>
                                        </p:attrNameLst>
                                      </p:cBhvr>
                                      <p:to>
                                        <p:clrVal>
                                          <a:srgbClr val="D8D8D8"/>
                                        </p:clrVal>
                                      </p:to>
                                    </p:set>
                                  </p:childTnLst>
                                </p:cTn>
                              </p:par>
                              <p:par>
                                <p:cTn id="77" presetID="3" presetClass="emph" presetSubtype="1" nodeType="withEffect">
                                  <p:stCondLst>
                                    <p:cond delay="0"/>
                                  </p:stCondLst>
                                  <p:childTnLst>
                                    <p:set>
                                      <p:cBhvr override="childStyle">
                                        <p:cTn id="78" dur="indefinite"/>
                                        <p:tgtEl>
                                          <p:spTgt spid="8">
                                            <p:txEl>
                                              <p:pRg st="2" end="2"/>
                                            </p:txEl>
                                          </p:spTgt>
                                        </p:tgtEl>
                                        <p:attrNameLst>
                                          <p:attrName>style.color</p:attrName>
                                        </p:attrNameLst>
                                      </p:cBhvr>
                                      <p:to>
                                        <p:clrVal>
                                          <a:srgbClr val="000000"/>
                                        </p:clrVal>
                                      </p:to>
                                    </p:set>
                                  </p:childTnLst>
                                </p:cTn>
                              </p:par>
                              <p:par>
                                <p:cTn id="79" presetID="3" presetClass="emph" presetSubtype="1" nodeType="withEffect">
                                  <p:stCondLst>
                                    <p:cond delay="0"/>
                                  </p:stCondLst>
                                  <p:childTnLst>
                                    <p:set>
                                      <p:cBhvr override="childStyle">
                                        <p:cTn id="80" dur="indefinite"/>
                                        <p:tgtEl>
                                          <p:spTgt spid="8">
                                            <p:txEl>
                                              <p:pRg st="3" end="3"/>
                                            </p:txEl>
                                          </p:spTgt>
                                        </p:tgtEl>
                                        <p:attrNameLst>
                                          <p:attrName>style.color</p:attrName>
                                        </p:attrNameLst>
                                      </p:cBhvr>
                                      <p:to>
                                        <p:clrVal>
                                          <a:srgbClr val="000000"/>
                                        </p:clrVal>
                                      </p:to>
                                    </p:set>
                                  </p:childTnLst>
                                </p:cTn>
                              </p:par>
                              <p:par>
                                <p:cTn id="81" presetID="3" presetClass="emph" presetSubtype="1" nodeType="withEffect">
                                  <p:stCondLst>
                                    <p:cond delay="0"/>
                                  </p:stCondLst>
                                  <p:childTnLst>
                                    <p:set>
                                      <p:cBhvr override="childStyle">
                                        <p:cTn id="82" dur="indefinite"/>
                                        <p:tgtEl>
                                          <p:spTgt spid="8">
                                            <p:txEl>
                                              <p:pRg st="4" end="4"/>
                                            </p:txEl>
                                          </p:spTgt>
                                        </p:tgtEl>
                                        <p:attrNameLst>
                                          <p:attrName>style.color</p:attrName>
                                        </p:attrNameLst>
                                      </p:cBhvr>
                                      <p:to>
                                        <p:clrVal>
                                          <a:srgbClr val="000000"/>
                                        </p:clrVal>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1"/>
                                        </p:tgtEl>
                                        <p:attrNameLst>
                                          <p:attrName>style.visibility</p:attrName>
                                        </p:attrNameLst>
                                      </p:cBhvr>
                                      <p:to>
                                        <p:strVal val="visible"/>
                                      </p:to>
                                    </p:set>
                                  </p:childTnLst>
                                </p:cTn>
                              </p:par>
                              <p:par>
                                <p:cTn id="91" presetID="1" presetClass="exit" presetSubtype="0" fill="hold" grpId="1" nodeType="withEffect">
                                  <p:stCondLst>
                                    <p:cond delay="0"/>
                                  </p:stCondLst>
                                  <p:childTnLst>
                                    <p:set>
                                      <p:cBhvr>
                                        <p:cTn id="92" dur="1" fill="hold">
                                          <p:stCondLst>
                                            <p:cond delay="0"/>
                                          </p:stCondLst>
                                        </p:cTn>
                                        <p:tgtEl>
                                          <p:spTgt spid="3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2"/>
                                        </p:tgtEl>
                                        <p:attrNameLst>
                                          <p:attrName>style.visibility</p:attrName>
                                        </p:attrNameLst>
                                      </p:cBhvr>
                                      <p:to>
                                        <p:strVal val="visible"/>
                                      </p:to>
                                    </p:set>
                                  </p:childTnLst>
                                </p:cTn>
                              </p:par>
                              <p:par>
                                <p:cTn id="101" presetID="1" presetClass="exit" presetSubtype="0" fill="hold" grpId="1" nodeType="withEffect">
                                  <p:stCondLst>
                                    <p:cond delay="0"/>
                                  </p:stCondLst>
                                  <p:childTnLst>
                                    <p:set>
                                      <p:cBhvr>
                                        <p:cTn id="102" dur="1" fill="hold">
                                          <p:stCondLst>
                                            <p:cond delay="0"/>
                                          </p:stCondLst>
                                        </p:cTn>
                                        <p:tgtEl>
                                          <p:spTgt spid="21"/>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3"/>
                                        </p:tgtEl>
                                        <p:attrNameLst>
                                          <p:attrName>style.visibility</p:attrName>
                                        </p:attrNameLst>
                                      </p:cBhvr>
                                      <p:to>
                                        <p:strVal val="visible"/>
                                      </p:to>
                                    </p:set>
                                  </p:childTnLst>
                                </p:cTn>
                              </p:par>
                              <p:par>
                                <p:cTn id="107" presetID="1" presetClass="exit" presetSubtype="0" fill="hold" grpId="1" nodeType="withEffect">
                                  <p:stCondLst>
                                    <p:cond delay="0"/>
                                  </p:stCondLst>
                                  <p:childTnLst>
                                    <p:set>
                                      <p:cBhvr>
                                        <p:cTn id="108" dur="1" fill="hold">
                                          <p:stCondLst>
                                            <p:cond delay="0"/>
                                          </p:stCondLst>
                                        </p:cTn>
                                        <p:tgtEl>
                                          <p:spTgt spid="22"/>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25"/>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7"/>
                                        </p:tgtEl>
                                        <p:attrNameLst>
                                          <p:attrName>style.visibility</p:attrName>
                                        </p:attrNameLst>
                                      </p:cBhvr>
                                      <p:to>
                                        <p:strVal val="visible"/>
                                      </p:to>
                                    </p:set>
                                  </p:childTnLst>
                                </p:cTn>
                              </p:par>
                              <p:par>
                                <p:cTn id="115" presetID="1" presetClass="exit" presetSubtype="0" fill="hold" grpId="1" nodeType="withEffect">
                                  <p:stCondLst>
                                    <p:cond delay="0"/>
                                  </p:stCondLst>
                                  <p:childTnLst>
                                    <p:set>
                                      <p:cBhvr>
                                        <p:cTn id="116" dur="1" fill="hold">
                                          <p:stCondLst>
                                            <p:cond delay="0"/>
                                          </p:stCondLst>
                                        </p:cTn>
                                        <p:tgtEl>
                                          <p:spTgt spid="26"/>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8"/>
                                        </p:tgtEl>
                                        <p:attrNameLst>
                                          <p:attrName>style.visibility</p:attrName>
                                        </p:attrNameLst>
                                      </p:cBhvr>
                                      <p:to>
                                        <p:strVal val="visible"/>
                                      </p:to>
                                    </p:set>
                                  </p:childTnLst>
                                </p:cTn>
                              </p:par>
                              <p:par>
                                <p:cTn id="121" presetID="1" presetClass="exit" presetSubtype="0" fill="hold" grpId="1" nodeType="withEffect">
                                  <p:stCondLst>
                                    <p:cond delay="0"/>
                                  </p:stCondLst>
                                  <p:childTnLst>
                                    <p:set>
                                      <p:cBhvr>
                                        <p:cTn id="122" dur="1" fill="hold">
                                          <p:stCondLst>
                                            <p:cond delay="0"/>
                                          </p:stCondLst>
                                        </p:cTn>
                                        <p:tgtEl>
                                          <p:spTgt spid="23"/>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29"/>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30"/>
                                        </p:tgtEl>
                                        <p:attrNameLst>
                                          <p:attrName>style.visibility</p:attrName>
                                        </p:attrNameLst>
                                      </p:cBhvr>
                                      <p:to>
                                        <p:strVal val="visible"/>
                                      </p:to>
                                    </p:set>
                                  </p:childTnLst>
                                </p:cTn>
                              </p:par>
                              <p:par>
                                <p:cTn id="131" presetID="1" presetClass="exit" presetSubtype="0" fill="hold" grpId="1" nodeType="withEffect">
                                  <p:stCondLst>
                                    <p:cond delay="0"/>
                                  </p:stCondLst>
                                  <p:childTnLst>
                                    <p:set>
                                      <p:cBhvr>
                                        <p:cTn id="132" dur="1" fill="hold">
                                          <p:stCondLst>
                                            <p:cond delay="0"/>
                                          </p:stCondLst>
                                        </p:cTn>
                                        <p:tgtEl>
                                          <p:spTgt spid="28"/>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1"/>
                                        </p:tgtEl>
                                        <p:attrNameLst>
                                          <p:attrName>style.visibility</p:attrName>
                                        </p:attrNameLst>
                                      </p:cBhvr>
                                      <p:to>
                                        <p:strVal val="visible"/>
                                      </p:to>
                                    </p:set>
                                  </p:childTnLst>
                                </p:cTn>
                              </p:par>
                              <p:par>
                                <p:cTn id="137" presetID="1" presetClass="exit" presetSubtype="0" fill="hold" grpId="1" nodeType="withEffect">
                                  <p:stCondLst>
                                    <p:cond delay="0"/>
                                  </p:stCondLst>
                                  <p:childTnLst>
                                    <p:set>
                                      <p:cBhvr>
                                        <p:cTn id="138" dur="1" fill="hold">
                                          <p:stCondLst>
                                            <p:cond delay="0"/>
                                          </p:stCondLst>
                                        </p:cTn>
                                        <p:tgtEl>
                                          <p:spTgt spid="30"/>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32"/>
                                        </p:tgtEl>
                                        <p:attrNameLst>
                                          <p:attrName>style.visibility</p:attrName>
                                        </p:attrNameLst>
                                      </p:cBhvr>
                                      <p:to>
                                        <p:strVal val="visible"/>
                                      </p:to>
                                    </p:set>
                                  </p:childTnLst>
                                </p:cTn>
                              </p:par>
                              <p:par>
                                <p:cTn id="143" presetID="1" presetClass="exit" presetSubtype="0" fill="hold" grpId="1" nodeType="withEffect">
                                  <p:stCondLst>
                                    <p:cond delay="0"/>
                                  </p:stCondLst>
                                  <p:childTnLst>
                                    <p:set>
                                      <p:cBhvr>
                                        <p:cTn id="144" dur="1" fill="hold">
                                          <p:stCondLst>
                                            <p:cond delay="0"/>
                                          </p:stCondLst>
                                        </p:cTn>
                                        <p:tgtEl>
                                          <p:spTgt spid="31"/>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33"/>
                                        </p:tgtEl>
                                        <p:attrNameLst>
                                          <p:attrName>style.visibility</p:attrName>
                                        </p:attrNameLst>
                                      </p:cBhvr>
                                      <p:to>
                                        <p:strVal val="visible"/>
                                      </p:to>
                                    </p:set>
                                  </p:childTnLst>
                                </p:cTn>
                              </p:par>
                              <p:par>
                                <p:cTn id="149" presetID="1" presetClass="exit" presetSubtype="0" fill="hold" grpId="1" nodeType="withEffect">
                                  <p:stCondLst>
                                    <p:cond delay="0"/>
                                  </p:stCondLst>
                                  <p:childTnLst>
                                    <p:set>
                                      <p:cBhvr>
                                        <p:cTn id="150" dur="1" fill="hold">
                                          <p:stCondLst>
                                            <p:cond delay="0"/>
                                          </p:stCondLst>
                                        </p:cTn>
                                        <p:tgtEl>
                                          <p:spTgt spid="32"/>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29"/>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build="allAtOnce"/>
      <p:bldP spid="12" grpId="0"/>
      <p:bldP spid="14" grpId="0"/>
      <p:bldP spid="14" grpId="1"/>
      <p:bldP spid="16" grpId="0"/>
      <p:bldP spid="21" grpId="0"/>
      <p:bldP spid="21" grpId="1"/>
      <p:bldP spid="22" grpId="0"/>
      <p:bldP spid="22" grpId="1"/>
      <p:bldP spid="23" grpId="0"/>
      <p:bldP spid="23" grpId="1"/>
      <p:bldP spid="24" grpId="0"/>
      <p:bldP spid="24" grpId="1"/>
      <p:bldP spid="25" grpId="0"/>
      <p:bldP spid="25" grpId="1"/>
      <p:bldP spid="26" grpId="0"/>
      <p:bldP spid="26" grpId="1"/>
      <p:bldP spid="27" grpId="0"/>
      <p:bldP spid="27" grpId="1"/>
      <p:bldP spid="28" grpId="0"/>
      <p:bldP spid="28" grpId="1"/>
      <p:bldP spid="29" grpId="0"/>
      <p:bldP spid="29" grpId="1"/>
      <p:bldP spid="30" grpId="0"/>
      <p:bldP spid="30" grpId="1"/>
      <p:bldP spid="31" grpId="0"/>
      <p:bldP spid="31" grpId="1"/>
      <p:bldP spid="32" grpId="0"/>
      <p:bldP spid="32" grpId="1"/>
      <p:bldP spid="33" grpId="0"/>
      <p:bldP spid="34" grpId="0"/>
      <p:bldP spid="3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CD5714-014E-424B-8F26-095B00D0E26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19A6030-3D1B-4256-98FE-AA1239023F5C}"/>
              </a:ext>
            </a:extLst>
          </p:cNvPr>
          <p:cNvSpPr>
            <a:spLocks noGrp="1"/>
          </p:cNvSpPr>
          <p:nvPr>
            <p:ph type="body" sz="quarter" idx="12"/>
          </p:nvPr>
        </p:nvSpPr>
        <p:spPr/>
        <p:txBody>
          <a:bodyPr/>
          <a:lstStyle/>
          <a:p>
            <a:r>
              <a:rPr lang="en-US" dirty="0"/>
              <a:t>Example: Converting to CNF</a:t>
            </a:r>
          </a:p>
        </p:txBody>
      </p:sp>
      <p:sp>
        <p:nvSpPr>
          <p:cNvPr id="5" name="TextBox 4">
            <a:extLst>
              <a:ext uri="{FF2B5EF4-FFF2-40B4-BE49-F238E27FC236}">
                <a16:creationId xmlns:a16="http://schemas.microsoft.com/office/drawing/2014/main" id="{BA0A0FD8-3745-480F-B5B5-F64C7A450A38}"/>
              </a:ext>
            </a:extLst>
          </p:cNvPr>
          <p:cNvSpPr txBox="1"/>
          <p:nvPr/>
        </p:nvSpPr>
        <p:spPr>
          <a:xfrm>
            <a:off x="6400800" y="3592043"/>
            <a:ext cx="2723613" cy="1122551"/>
          </a:xfrm>
          <a:prstGeom prst="rect">
            <a:avLst/>
          </a:prstGeom>
          <a:solidFill>
            <a:schemeClr val="bg2"/>
          </a:solidFill>
        </p:spPr>
        <p:txBody>
          <a:bodyPr wrap="square" rtlCol="0">
            <a:spAutoFit/>
          </a:bodyPr>
          <a:lstStyle/>
          <a:p>
            <a:pPr>
              <a:lnSpc>
                <a:spcPct val="90000"/>
              </a:lnSpc>
              <a:buFontTx/>
              <a:buNone/>
            </a:pPr>
            <a:r>
              <a:rPr lang="en-US" altLang="en-US" sz="2000" b="1" u="sng" dirty="0"/>
              <a:t>Original Grammar</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
        <p:nvSpPr>
          <p:cNvPr id="7" name="TextBox 6">
            <a:extLst>
              <a:ext uri="{FF2B5EF4-FFF2-40B4-BE49-F238E27FC236}">
                <a16:creationId xmlns:a16="http://schemas.microsoft.com/office/drawing/2014/main" id="{0C42323F-C5DD-4682-ADD8-EC1695335ED8}"/>
              </a:ext>
            </a:extLst>
          </p:cNvPr>
          <p:cNvSpPr txBox="1"/>
          <p:nvPr/>
        </p:nvSpPr>
        <p:spPr>
          <a:xfrm>
            <a:off x="6400800" y="773440"/>
            <a:ext cx="2723613" cy="2867645"/>
          </a:xfrm>
          <a:prstGeom prst="rect">
            <a:avLst/>
          </a:prstGeom>
          <a:noFill/>
        </p:spPr>
        <p:txBody>
          <a:bodyPr wrap="square" rtlCol="0">
            <a:spAutoFit/>
          </a:bodyPr>
          <a:lstStyle/>
          <a:p>
            <a:pPr algn="ctr">
              <a:lnSpc>
                <a:spcPct val="90000"/>
              </a:lnSpc>
              <a:buFontTx/>
              <a:buNone/>
            </a:pPr>
            <a:r>
              <a:rPr lang="en-US" altLang="en-US" sz="2000" b="1" u="sng" dirty="0"/>
              <a:t>CNF: Rules Format</a:t>
            </a:r>
          </a:p>
          <a:p>
            <a:pPr marL="342900" indent="-342900">
              <a:lnSpc>
                <a:spcPct val="90000"/>
              </a:lnSpc>
              <a:buFont typeface="+mj-lt"/>
              <a:buAutoNum type="arabicPeriod"/>
            </a:pPr>
            <a:r>
              <a:rPr lang="en-US" altLang="en-US" dirty="0"/>
              <a:t>A variable substitute by two variables</a:t>
            </a:r>
            <a:br>
              <a:rPr lang="en-US" altLang="en-US" dirty="0"/>
            </a:b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A variable substitute by a single terminal</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Exception: the start variable may have an epsilon rule</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0</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p>
        </p:txBody>
      </p:sp>
      <p:sp>
        <p:nvSpPr>
          <p:cNvPr id="8" name="TextBox 7">
            <a:extLst>
              <a:ext uri="{FF2B5EF4-FFF2-40B4-BE49-F238E27FC236}">
                <a16:creationId xmlns:a16="http://schemas.microsoft.com/office/drawing/2014/main" id="{0A9F70C7-08C6-4401-8E75-CCC6AF530FDF}"/>
              </a:ext>
            </a:extLst>
          </p:cNvPr>
          <p:cNvSpPr txBox="1"/>
          <p:nvPr/>
        </p:nvSpPr>
        <p:spPr>
          <a:xfrm>
            <a:off x="0" y="853440"/>
            <a:ext cx="6400800" cy="3724096"/>
          </a:xfrm>
          <a:prstGeom prst="rect">
            <a:avLst/>
          </a:prstGeom>
          <a:noFill/>
        </p:spPr>
        <p:txBody>
          <a:bodyPr wrap="square" rtlCol="0">
            <a:spAutoFit/>
          </a:bodyPr>
          <a:lstStyle/>
          <a:p>
            <a:pPr algn="ctr"/>
            <a:r>
              <a:rPr lang="en-US" sz="2000" b="1" u="sng" dirty="0"/>
              <a:t>Conversion Steps:</a:t>
            </a:r>
          </a:p>
          <a:p>
            <a:pPr marL="342900" indent="-342900">
              <a:buFont typeface="+mj-lt"/>
              <a:buAutoNum type="arabicPeriod"/>
            </a:pPr>
            <a:r>
              <a:rPr lang="en-US" b="1" dirty="0"/>
              <a:t>Add</a:t>
            </a:r>
            <a:r>
              <a:rPr lang="en-US" dirty="0"/>
              <a:t> a new start variable (substitute by old start variable).</a:t>
            </a:r>
          </a:p>
          <a:p>
            <a:pPr marL="342900" indent="-342900">
              <a:buFont typeface="+mj-lt"/>
              <a:buAutoNum type="arabicPeriod"/>
            </a:pPr>
            <a:r>
              <a:rPr lang="en-US" b="1" dirty="0"/>
              <a:t>Remove</a:t>
            </a:r>
            <a:r>
              <a:rPr lang="en-US" dirty="0"/>
              <a:t> all epsilon rules,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a:t>
            </a:r>
          </a:p>
          <a:p>
            <a:pPr marL="517525" lvl="1" indent="-228600">
              <a:buFont typeface="+mj-lt"/>
              <a:buAutoNum type="romanLcPeriod"/>
            </a:pPr>
            <a:r>
              <a:rPr lang="en-US" dirty="0"/>
              <a:t>Look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on right side of the arrow of all the rules.</a:t>
            </a:r>
          </a:p>
          <a:p>
            <a:pPr marL="517525" lvl="1" indent="-228600">
              <a:buFont typeface="+mj-lt"/>
              <a:buAutoNum type="romanLcPeriod"/>
            </a:pPr>
            <a:r>
              <a:rPr lang="en-US" dirty="0"/>
              <a:t>Replace these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by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 in all possible way, whatever string comes as a result, add them to the same rule using </a:t>
            </a:r>
            <a:r>
              <a:rPr lang="en-US" b="1" dirty="0"/>
              <a:t>OR</a:t>
            </a:r>
            <a:r>
              <a:rPr lang="en-US" dirty="0"/>
              <a:t> “</a:t>
            </a:r>
            <a:r>
              <a:rPr lang="en-US" b="1" dirty="0"/>
              <a:t>|</a:t>
            </a:r>
            <a:r>
              <a:rPr lang="en-US" dirty="0"/>
              <a:t>”.</a:t>
            </a:r>
          </a:p>
          <a:p>
            <a:pPr marL="342900" indent="-342900">
              <a:buFont typeface="+mj-lt"/>
              <a:buAutoNum type="arabicPeriod"/>
            </a:pPr>
            <a:r>
              <a:rPr lang="en-US" b="1" dirty="0"/>
              <a:t>Remove</a:t>
            </a:r>
            <a:r>
              <a:rPr lang="en-US" dirty="0"/>
              <a:t> all unit rules,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Look for the rule </a:t>
            </a:r>
            <a:r>
              <a:rPr lang="en-US" b="1" dirty="0"/>
              <a:t>R</a:t>
            </a:r>
            <a:r>
              <a:rPr lang="en-US" dirty="0"/>
              <a:t>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Replace the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 of the unit rule by right side of the arrow of </a:t>
            </a:r>
            <a:r>
              <a:rPr lang="en-US" b="1" dirty="0"/>
              <a:t>R</a:t>
            </a:r>
            <a:r>
              <a:rPr lang="en-US" dirty="0"/>
              <a:t>.</a:t>
            </a:r>
          </a:p>
          <a:p>
            <a:pPr marL="342900" indent="-342900">
              <a:buFont typeface="+mj-lt"/>
              <a:buAutoNum type="arabicPeriod"/>
            </a:pPr>
            <a:r>
              <a:rPr lang="en-US" b="1" dirty="0"/>
              <a:t>Convert</a:t>
            </a:r>
            <a:r>
              <a:rPr lang="en-US" dirty="0"/>
              <a:t> all rules to CNF rule format, </a:t>
            </a: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r>
              <a:rPr lang="en-US" dirty="0"/>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r>
              <a:rPr lang="en-US" dirty="0"/>
              <a:t>.</a:t>
            </a:r>
          </a:p>
          <a:p>
            <a:pPr marL="517525" lvl="1" indent="-228600">
              <a:buFont typeface="+mj-lt"/>
              <a:buAutoNum type="romanLcPeriod"/>
            </a:pPr>
            <a:r>
              <a:rPr lang="en-US" dirty="0"/>
              <a:t>Introduce new rules with new variables to convert the existing non-CNF rules to CNF rules.</a:t>
            </a:r>
          </a:p>
          <a:p>
            <a:pPr marL="517525" lvl="1" indent="-228600">
              <a:buFont typeface="+mj-lt"/>
              <a:buAutoNum type="romanLcPeriod"/>
            </a:pPr>
            <a:r>
              <a:rPr lang="en-US" dirty="0"/>
              <a:t>Try to have these new rules in the CNF format.</a:t>
            </a:r>
          </a:p>
        </p:txBody>
      </p:sp>
      <p:sp>
        <p:nvSpPr>
          <p:cNvPr id="12" name="TextBox 11">
            <a:extLst>
              <a:ext uri="{FF2B5EF4-FFF2-40B4-BE49-F238E27FC236}">
                <a16:creationId xmlns:a16="http://schemas.microsoft.com/office/drawing/2014/main" id="{DDE2388A-6928-4CCA-97D0-7A90D458D6A6}"/>
              </a:ext>
            </a:extLst>
          </p:cNvPr>
          <p:cNvSpPr txBox="1"/>
          <p:nvPr/>
        </p:nvSpPr>
        <p:spPr>
          <a:xfrm>
            <a:off x="31790" y="4647805"/>
            <a:ext cx="1951968" cy="369332"/>
          </a:xfrm>
          <a:prstGeom prst="rect">
            <a:avLst/>
          </a:prstGeom>
          <a:noFill/>
        </p:spPr>
        <p:txBody>
          <a:bodyPr wrap="square" rtlCol="0">
            <a:spAutoFit/>
          </a:bodyPr>
          <a:lstStyle/>
          <a:p>
            <a:pPr>
              <a:lnSpc>
                <a:spcPct val="90000"/>
              </a:lnSpc>
              <a:buFontTx/>
              <a:buNone/>
            </a:pPr>
            <a:r>
              <a:rPr lang="en-US" altLang="en-US" sz="2000" b="1" u="sng" dirty="0"/>
              <a:t>CNF Conversion:</a:t>
            </a:r>
          </a:p>
        </p:txBody>
      </p:sp>
      <p:sp>
        <p:nvSpPr>
          <p:cNvPr id="18" name="TextBox 17">
            <a:extLst>
              <a:ext uri="{FF2B5EF4-FFF2-40B4-BE49-F238E27FC236}">
                <a16:creationId xmlns:a16="http://schemas.microsoft.com/office/drawing/2014/main" id="{C66FF913-6FD9-464F-BC9D-E68ED3F6AEC8}"/>
              </a:ext>
            </a:extLst>
          </p:cNvPr>
          <p:cNvSpPr txBox="1"/>
          <p:nvPr/>
        </p:nvSpPr>
        <p:spPr>
          <a:xfrm>
            <a:off x="-26193" y="5017137"/>
            <a:ext cx="1951968" cy="369332"/>
          </a:xfrm>
          <a:prstGeom prst="rect">
            <a:avLst/>
          </a:prstGeom>
          <a:noFill/>
        </p:spPr>
        <p:txBody>
          <a:bodyPr wrap="square" rtlCol="0">
            <a:spAutoFit/>
          </a:bodyPr>
          <a:lstStyle/>
          <a:p>
            <a:pPr algn="r">
              <a:lnSpc>
                <a:spcPct val="90000"/>
              </a:lnSpc>
              <a:buFontTx/>
              <a:buNone/>
            </a:pPr>
            <a:r>
              <a:rPr lang="en-US" altLang="en-US" sz="2000" b="1" u="sng" dirty="0"/>
              <a:t>Step 3:</a:t>
            </a:r>
          </a:p>
        </p:txBody>
      </p:sp>
      <p:sp>
        <p:nvSpPr>
          <p:cNvPr id="35" name="TextBox 34">
            <a:extLst>
              <a:ext uri="{FF2B5EF4-FFF2-40B4-BE49-F238E27FC236}">
                <a16:creationId xmlns:a16="http://schemas.microsoft.com/office/drawing/2014/main" id="{CB9828FB-A844-40AD-85F1-6A0D5ADE14A4}"/>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S </a:t>
            </a:r>
            <a:r>
              <a:rPr lang="en-US" altLang="en-US" sz="2000" b="1" dirty="0">
                <a:solidFill>
                  <a:srgbClr val="FF0000"/>
                </a:solidFill>
                <a:sym typeface="Wingdings" panose="05000000000000000000" pitchFamily="2" charset="2"/>
              </a:rPr>
              <a:t> S</a:t>
            </a:r>
            <a:r>
              <a:rPr lang="en-US" altLang="en-US" sz="2000" b="1" dirty="0">
                <a:solidFill>
                  <a:srgbClr val="FF0000"/>
                </a:solidFill>
              </a:rPr>
              <a:t> </a:t>
            </a:r>
          </a:p>
        </p:txBody>
      </p:sp>
      <p:sp>
        <p:nvSpPr>
          <p:cNvPr id="36" name="TextBox 35">
            <a:extLst>
              <a:ext uri="{FF2B5EF4-FFF2-40B4-BE49-F238E27FC236}">
                <a16:creationId xmlns:a16="http://schemas.microsoft.com/office/drawing/2014/main" id="{0C1849A9-5016-4692-80BB-DCFD5D9C90E6}"/>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S</a:t>
            </a:r>
            <a:r>
              <a:rPr lang="en-US" altLang="en-US" sz="2000" b="1" baseline="-25000" dirty="0">
                <a:solidFill>
                  <a:srgbClr val="FF0000"/>
                </a:solidFill>
              </a:rPr>
              <a:t>0</a:t>
            </a:r>
            <a:r>
              <a:rPr lang="en-US" altLang="en-US" sz="2000" b="1" dirty="0">
                <a:solidFill>
                  <a:srgbClr val="FF0000"/>
                </a:solidFill>
              </a:rPr>
              <a:t> </a:t>
            </a:r>
            <a:r>
              <a:rPr lang="en-US" altLang="en-US" sz="2000" b="1" dirty="0">
                <a:solidFill>
                  <a:srgbClr val="FF0000"/>
                </a:solidFill>
                <a:sym typeface="Wingdings" panose="05000000000000000000" pitchFamily="2" charset="2"/>
              </a:rPr>
              <a:t> S</a:t>
            </a:r>
            <a:r>
              <a:rPr lang="en-US" altLang="en-US" sz="2000" b="1" dirty="0">
                <a:solidFill>
                  <a:srgbClr val="FF0000"/>
                </a:solidFill>
              </a:rPr>
              <a:t> </a:t>
            </a:r>
          </a:p>
        </p:txBody>
      </p:sp>
      <p:sp>
        <p:nvSpPr>
          <p:cNvPr id="37" name="TextBox 36">
            <a:extLst>
              <a:ext uri="{FF2B5EF4-FFF2-40B4-BE49-F238E27FC236}">
                <a16:creationId xmlns:a16="http://schemas.microsoft.com/office/drawing/2014/main" id="{2CCEC257-0114-42F2-BD7D-D7F4CFD61570}"/>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A </a:t>
            </a:r>
            <a:r>
              <a:rPr lang="en-US" altLang="en-US" sz="2000" b="1" dirty="0">
                <a:solidFill>
                  <a:srgbClr val="FF0000"/>
                </a:solidFill>
                <a:sym typeface="Wingdings" panose="05000000000000000000" pitchFamily="2" charset="2"/>
              </a:rPr>
              <a:t> B</a:t>
            </a:r>
            <a:r>
              <a:rPr lang="en-US" altLang="en-US" sz="2000" b="1" dirty="0">
                <a:solidFill>
                  <a:srgbClr val="FF0000"/>
                </a:solidFill>
              </a:rPr>
              <a:t> </a:t>
            </a:r>
          </a:p>
        </p:txBody>
      </p:sp>
      <p:sp>
        <p:nvSpPr>
          <p:cNvPr id="38" name="TextBox 37">
            <a:extLst>
              <a:ext uri="{FF2B5EF4-FFF2-40B4-BE49-F238E27FC236}">
                <a16:creationId xmlns:a16="http://schemas.microsoft.com/office/drawing/2014/main" id="{DFF9BD38-D655-4A0A-B222-AC88527238D1}"/>
              </a:ext>
            </a:extLst>
          </p:cNvPr>
          <p:cNvSpPr txBox="1"/>
          <p:nvPr/>
        </p:nvSpPr>
        <p:spPr>
          <a:xfrm>
            <a:off x="18419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A </a:t>
            </a:r>
            <a:r>
              <a:rPr lang="en-US" altLang="en-US" sz="2000" b="1" dirty="0">
                <a:solidFill>
                  <a:srgbClr val="FF0000"/>
                </a:solidFill>
                <a:sym typeface="Wingdings" panose="05000000000000000000" pitchFamily="2" charset="2"/>
              </a:rPr>
              <a:t> S</a:t>
            </a:r>
            <a:r>
              <a:rPr lang="en-US" altLang="en-US" sz="2000" b="1" dirty="0">
                <a:solidFill>
                  <a:srgbClr val="FF0000"/>
                </a:solidFill>
              </a:rPr>
              <a:t> </a:t>
            </a:r>
          </a:p>
        </p:txBody>
      </p:sp>
      <p:sp>
        <p:nvSpPr>
          <p:cNvPr id="39" name="TextBox 38">
            <a:extLst>
              <a:ext uri="{FF2B5EF4-FFF2-40B4-BE49-F238E27FC236}">
                <a16:creationId xmlns:a16="http://schemas.microsoft.com/office/drawing/2014/main" id="{3ED69019-0B5F-4C01-9375-84CAF0E385CC}"/>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0" name="TextBox 39">
            <a:extLst>
              <a:ext uri="{FF2B5EF4-FFF2-40B4-BE49-F238E27FC236}">
                <a16:creationId xmlns:a16="http://schemas.microsoft.com/office/drawing/2014/main" id="{D20A9D84-DF0F-405A-B298-4347F332A4FE}"/>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1" name="TextBox 40">
            <a:extLst>
              <a:ext uri="{FF2B5EF4-FFF2-40B4-BE49-F238E27FC236}">
                <a16:creationId xmlns:a16="http://schemas.microsoft.com/office/drawing/2014/main" id="{685A3780-1D30-4D09-A83A-8A8E45BBEEBB}"/>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b="1" baseline="-25000" dirty="0">
                <a:solidFill>
                  <a:srgbClr val="FF0000"/>
                </a:solidFill>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t>
            </a:r>
            <a:endParaRPr lang="en-US" altLang="en-US" sz="1800" b="1" dirty="0">
              <a:solidFill>
                <a:srgbClr val="FF0000"/>
              </a:solidFill>
              <a:latin typeface="Courier New" panose="02070309020205020404" pitchFamily="49" charset="0"/>
              <a:cs typeface="Courier New" panose="02070309020205020404" pitchFamily="49" charset="0"/>
            </a:endParaRP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sz="1800" b="1" dirty="0" err="1">
                <a:solidFill>
                  <a:srgbClr val="0070C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2" name="TextBox 41">
            <a:extLst>
              <a:ext uri="{FF2B5EF4-FFF2-40B4-BE49-F238E27FC236}">
                <a16:creationId xmlns:a16="http://schemas.microsoft.com/office/drawing/2014/main" id="{5DA8D122-E82C-4875-9A7D-6DA47A389752}"/>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b="1" baseline="-25000" dirty="0">
                <a:solidFill>
                  <a:srgbClr val="FF0000"/>
                </a:solidFill>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sz="1800" b="1" dirty="0" err="1">
                <a:solidFill>
                  <a:srgbClr val="0070C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3" name="TextBox 42">
            <a:extLst>
              <a:ext uri="{FF2B5EF4-FFF2-40B4-BE49-F238E27FC236}">
                <a16:creationId xmlns:a16="http://schemas.microsoft.com/office/drawing/2014/main" id="{94BCBB4B-B363-4A56-9237-FBC301CD65EF}"/>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b</a:t>
            </a:r>
            <a:endParaRPr lang="en-US" altLang="en-US" sz="1800" b="1" strike="dblStrike" dirty="0">
              <a:solidFill>
                <a:srgbClr val="0070C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44" name="TextBox 43">
            <a:extLst>
              <a:ext uri="{FF2B5EF4-FFF2-40B4-BE49-F238E27FC236}">
                <a16:creationId xmlns:a16="http://schemas.microsoft.com/office/drawing/2014/main" id="{C1A0CD24-823F-4A90-9482-0713120F3820}"/>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b</a:t>
            </a:r>
            <a:endParaRPr lang="en-US" altLang="en-US" sz="1800" b="1" strike="dblStrike" dirty="0">
              <a:solidFill>
                <a:srgbClr val="0070C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45" name="TextBox 44">
            <a:extLst>
              <a:ext uri="{FF2B5EF4-FFF2-40B4-BE49-F238E27FC236}">
                <a16:creationId xmlns:a16="http://schemas.microsoft.com/office/drawing/2014/main" id="{00FC05EE-D882-400B-9470-38D1A7FA1875}"/>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sz="1800" b="1" dirty="0" err="1">
                <a:solidFill>
                  <a:srgbClr val="0070C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b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6" name="TextBox 45">
            <a:extLst>
              <a:ext uri="{FF2B5EF4-FFF2-40B4-BE49-F238E27FC236}">
                <a16:creationId xmlns:a16="http://schemas.microsoft.com/office/drawing/2014/main" id="{847FB719-18BD-49AD-99C0-A1F44701128E}"/>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sz="1800" b="1" dirty="0" err="1">
                <a:solidFill>
                  <a:srgbClr val="0070C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b | </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7" name="TextBox 46">
            <a:extLst>
              <a:ext uri="{FF2B5EF4-FFF2-40B4-BE49-F238E27FC236}">
                <a16:creationId xmlns:a16="http://schemas.microsoft.com/office/drawing/2014/main" id="{29D78C01-C45C-4B3F-A91D-1F4811042F16}"/>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8" name="TextBox 47">
            <a:extLst>
              <a:ext uri="{FF2B5EF4-FFF2-40B4-BE49-F238E27FC236}">
                <a16:creationId xmlns:a16="http://schemas.microsoft.com/office/drawing/2014/main" id="{8131B275-9D2E-44D3-A729-795270D3965E}"/>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b="1" dirty="0">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9" name="TextBox 48">
            <a:extLst>
              <a:ext uri="{FF2B5EF4-FFF2-40B4-BE49-F238E27FC236}">
                <a16:creationId xmlns:a16="http://schemas.microsoft.com/office/drawing/2014/main" id="{FDF78607-F03D-4E68-B4D2-AA7B877A623D}"/>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50" name="TextBox 49">
            <a:extLst>
              <a:ext uri="{FF2B5EF4-FFF2-40B4-BE49-F238E27FC236}">
                <a16:creationId xmlns:a16="http://schemas.microsoft.com/office/drawing/2014/main" id="{A6E5ACA5-FDD3-46CA-9924-A45818AF9CEF}"/>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51" name="TextBox 50">
            <a:extLst>
              <a:ext uri="{FF2B5EF4-FFF2-40B4-BE49-F238E27FC236}">
                <a16:creationId xmlns:a16="http://schemas.microsoft.com/office/drawing/2014/main" id="{FF51ECBF-41D6-4A17-8BBF-E7796A0AD1A3}"/>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Tree>
    <p:extLst>
      <p:ext uri="{BB962C8B-B14F-4D97-AF65-F5344CB8AC3E}">
        <p14:creationId xmlns:p14="http://schemas.microsoft.com/office/powerpoint/2010/main" val="58673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8">
                                            <p:txEl>
                                              <p:pRg st="2" end="2"/>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8">
                                            <p:txEl>
                                              <p:pRg st="3" end="3"/>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8">
                                            <p:txEl>
                                              <p:pRg st="4" end="4"/>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8">
                                            <p:txEl>
                                              <p:pRg st="8" end="8"/>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8">
                                            <p:txEl>
                                              <p:pRg st="9" end="9"/>
                                            </p:txEl>
                                          </p:spTgt>
                                        </p:tgtEl>
                                        <p:attrNameLst>
                                          <p:attrName>style.color</p:attrName>
                                        </p:attrNameLst>
                                      </p:cBhvr>
                                      <p:to>
                                        <p:clrVal>
                                          <a:srgbClr val="D8D8D8"/>
                                        </p:clrVal>
                                      </p:to>
                                    </p:set>
                                  </p:childTnLst>
                                </p:cTn>
                              </p:par>
                              <p:par>
                                <p:cTn id="15" presetID="3" presetClass="emph" presetSubtype="1" nodeType="withEffect">
                                  <p:stCondLst>
                                    <p:cond delay="0"/>
                                  </p:stCondLst>
                                  <p:childTnLst>
                                    <p:set>
                                      <p:cBhvr override="childStyle">
                                        <p:cTn id="16" dur="indefinite"/>
                                        <p:tgtEl>
                                          <p:spTgt spid="8">
                                            <p:txEl>
                                              <p:pRg st="10" end="10"/>
                                            </p:txEl>
                                          </p:spTgt>
                                        </p:tgtEl>
                                        <p:attrNameLst>
                                          <p:attrName>style.color</p:attrName>
                                        </p:attrNameLst>
                                      </p:cBhvr>
                                      <p:to>
                                        <p:clrVal>
                                          <a:srgbClr val="D8D8D8"/>
                                        </p:clrVal>
                                      </p:to>
                                    </p:set>
                                  </p:childTnLst>
                                </p:cTn>
                              </p:par>
                              <p:par>
                                <p:cTn id="17" presetID="3" presetClass="emph" presetSubtype="1" nodeType="withEffect">
                                  <p:stCondLst>
                                    <p:cond delay="0"/>
                                  </p:stCondLst>
                                  <p:childTnLst>
                                    <p:set>
                                      <p:cBhvr override="childStyle">
                                        <p:cTn id="18" dur="indefinite"/>
                                        <p:tgtEl>
                                          <p:spTgt spid="8">
                                            <p:txEl>
                                              <p:pRg st="1" end="1"/>
                                            </p:txEl>
                                          </p:spTgt>
                                        </p:tgtEl>
                                        <p:attrNameLst>
                                          <p:attrName>style.color</p:attrName>
                                        </p:attrNameLst>
                                      </p:cBhvr>
                                      <p:to>
                                        <p:clrVal>
                                          <a:srgbClr val="D8D8D8"/>
                                        </p:clrVal>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4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3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4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3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49"/>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4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42"/>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36"/>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50"/>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par>
                                <p:cTn id="85" presetID="1" presetClass="exit" presetSubtype="0" fill="hold" grpId="1" nodeType="withEffect">
                                  <p:stCondLst>
                                    <p:cond delay="0"/>
                                  </p:stCondLst>
                                  <p:childTnLst>
                                    <p:set>
                                      <p:cBhvr>
                                        <p:cTn id="86" dur="1" fill="hold">
                                          <p:stCondLst>
                                            <p:cond delay="0"/>
                                          </p:stCondLst>
                                        </p:cTn>
                                        <p:tgtEl>
                                          <p:spTgt spid="43"/>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1"/>
                                        </p:tgtEl>
                                        <p:attrNameLst>
                                          <p:attrName>style.visibility</p:attrName>
                                        </p:attrNameLst>
                                      </p:cBhvr>
                                      <p:to>
                                        <p:strVal val="visible"/>
                                      </p:to>
                                    </p:set>
                                  </p:childTnLst>
                                </p:cTn>
                              </p:par>
                              <p:par>
                                <p:cTn id="91" presetID="1" presetClass="exit" presetSubtype="0" fill="hold" grpId="1" nodeType="withEffect">
                                  <p:stCondLst>
                                    <p:cond delay="0"/>
                                  </p:stCondLst>
                                  <p:childTnLst>
                                    <p:set>
                                      <p:cBhvr>
                                        <p:cTn id="92" dur="1" fill="hold">
                                          <p:stCondLst>
                                            <p:cond delay="0"/>
                                          </p:stCondLst>
                                        </p:cTn>
                                        <p:tgtEl>
                                          <p:spTgt spid="4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8"/>
                                        </p:tgtEl>
                                        <p:attrNameLst>
                                          <p:attrName>style.visibility</p:attrName>
                                        </p:attrNameLst>
                                      </p:cBhvr>
                                      <p:to>
                                        <p:strVal val="visible"/>
                                      </p:to>
                                    </p:set>
                                  </p:childTnLst>
                                </p:cTn>
                              </p:par>
                              <p:par>
                                <p:cTn id="97" presetID="1" presetClass="exit" presetSubtype="0" fill="hold" grpId="1" nodeType="withEffect">
                                  <p:stCondLst>
                                    <p:cond delay="0"/>
                                  </p:stCondLst>
                                  <p:childTnLst>
                                    <p:set>
                                      <p:cBhvr>
                                        <p:cTn id="98" dur="1" fill="hold">
                                          <p:stCondLst>
                                            <p:cond delay="0"/>
                                          </p:stCondLst>
                                        </p:cTn>
                                        <p:tgtEl>
                                          <p:spTgt spid="37"/>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5"/>
                                        </p:tgtEl>
                                        <p:attrNameLst>
                                          <p:attrName>style.visibility</p:attrName>
                                        </p:attrNameLst>
                                      </p:cBhvr>
                                      <p:to>
                                        <p:strVal val="visible"/>
                                      </p:to>
                                    </p:set>
                                  </p:childTnLst>
                                </p:cTn>
                              </p:par>
                              <p:par>
                                <p:cTn id="103" presetID="1" presetClass="exit" presetSubtype="0" fill="hold" grpId="1" nodeType="withEffect">
                                  <p:stCondLst>
                                    <p:cond delay="0"/>
                                  </p:stCondLst>
                                  <p:childTnLst>
                                    <p:set>
                                      <p:cBhvr>
                                        <p:cTn id="104" dur="1" fill="hold">
                                          <p:stCondLst>
                                            <p:cond delay="0"/>
                                          </p:stCondLst>
                                        </p:cTn>
                                        <p:tgtEl>
                                          <p:spTgt spid="51"/>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46"/>
                                        </p:tgtEl>
                                        <p:attrNameLst>
                                          <p:attrName>style.visibility</p:attrName>
                                        </p:attrNameLst>
                                      </p:cBhvr>
                                      <p:to>
                                        <p:strVal val="visible"/>
                                      </p:to>
                                    </p:set>
                                  </p:childTnLst>
                                </p:cTn>
                              </p:par>
                              <p:par>
                                <p:cTn id="109" presetID="1" presetClass="exit" presetSubtype="0" fill="hold" grpId="1" nodeType="withEffect">
                                  <p:stCondLst>
                                    <p:cond delay="0"/>
                                  </p:stCondLst>
                                  <p:childTnLst>
                                    <p:set>
                                      <p:cBhvr>
                                        <p:cTn id="110" dur="1" fill="hold">
                                          <p:stCondLst>
                                            <p:cond delay="0"/>
                                          </p:stCondLst>
                                        </p:cTn>
                                        <p:tgtEl>
                                          <p:spTgt spid="45"/>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7"/>
                                        </p:tgtEl>
                                        <p:attrNameLst>
                                          <p:attrName>style.visibility</p:attrName>
                                        </p:attrNameLst>
                                      </p:cBhvr>
                                      <p:to>
                                        <p:strVal val="visible"/>
                                      </p:to>
                                    </p:set>
                                  </p:childTnLst>
                                </p:cTn>
                              </p:par>
                              <p:par>
                                <p:cTn id="115" presetID="1" presetClass="exit" presetSubtype="0" fill="hold" grpId="1" nodeType="withEffect">
                                  <p:stCondLst>
                                    <p:cond delay="0"/>
                                  </p:stCondLst>
                                  <p:childTnLst>
                                    <p:set>
                                      <p:cBhvr>
                                        <p:cTn id="116" dur="1" fill="hold">
                                          <p:stCondLst>
                                            <p:cond delay="0"/>
                                          </p:stCondLst>
                                        </p:cTn>
                                        <p:tgtEl>
                                          <p:spTgt spid="46"/>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5" grpId="0"/>
      <p:bldP spid="35" grpId="1"/>
      <p:bldP spid="36" grpId="0"/>
      <p:bldP spid="36" grpId="1"/>
      <p:bldP spid="37" grpId="0"/>
      <p:bldP spid="37" grpId="1"/>
      <p:bldP spid="38" grpId="0"/>
      <p:bldP spid="38" grpId="1"/>
      <p:bldP spid="39" grpId="0"/>
      <p:bldP spid="39" grpId="1"/>
      <p:bldP spid="40" grpId="0"/>
      <p:bldP spid="40" grpId="1"/>
      <p:bldP spid="41" grpId="0"/>
      <p:bldP spid="41" grpId="1"/>
      <p:bldP spid="42" grpId="0"/>
      <p:bldP spid="42" grpId="1"/>
      <p:bldP spid="43" grpId="0"/>
      <p:bldP spid="43" grpId="1"/>
      <p:bldP spid="44" grpId="0"/>
      <p:bldP spid="44" grpId="1"/>
      <p:bldP spid="45" grpId="0"/>
      <p:bldP spid="45" grpId="1"/>
      <p:bldP spid="46" grpId="0"/>
      <p:bldP spid="46" grpId="1"/>
      <p:bldP spid="47" grpId="0"/>
      <p:bldP spid="48" grpId="0"/>
      <p:bldP spid="48" grpId="1"/>
      <p:bldP spid="49" grpId="0"/>
      <p:bldP spid="49" grpId="1"/>
      <p:bldP spid="50" grpId="0"/>
      <p:bldP spid="50" grpId="1"/>
      <p:bldP spid="51" grpId="0"/>
      <p:bldP spid="51"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CD5714-014E-424B-8F26-095B00D0E26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19A6030-3D1B-4256-98FE-AA1239023F5C}"/>
              </a:ext>
            </a:extLst>
          </p:cNvPr>
          <p:cNvSpPr>
            <a:spLocks noGrp="1"/>
          </p:cNvSpPr>
          <p:nvPr>
            <p:ph type="body" sz="quarter" idx="12"/>
          </p:nvPr>
        </p:nvSpPr>
        <p:spPr/>
        <p:txBody>
          <a:bodyPr/>
          <a:lstStyle/>
          <a:p>
            <a:r>
              <a:rPr lang="en-US" dirty="0"/>
              <a:t>Example: Converting to CNF</a:t>
            </a:r>
          </a:p>
        </p:txBody>
      </p:sp>
      <p:sp>
        <p:nvSpPr>
          <p:cNvPr id="5" name="TextBox 4">
            <a:extLst>
              <a:ext uri="{FF2B5EF4-FFF2-40B4-BE49-F238E27FC236}">
                <a16:creationId xmlns:a16="http://schemas.microsoft.com/office/drawing/2014/main" id="{BA0A0FD8-3745-480F-B5B5-F64C7A450A38}"/>
              </a:ext>
            </a:extLst>
          </p:cNvPr>
          <p:cNvSpPr txBox="1"/>
          <p:nvPr/>
        </p:nvSpPr>
        <p:spPr>
          <a:xfrm>
            <a:off x="6400800" y="3592043"/>
            <a:ext cx="2723613" cy="1122551"/>
          </a:xfrm>
          <a:prstGeom prst="rect">
            <a:avLst/>
          </a:prstGeom>
          <a:solidFill>
            <a:schemeClr val="bg2"/>
          </a:solidFill>
        </p:spPr>
        <p:txBody>
          <a:bodyPr wrap="square" rtlCol="0">
            <a:spAutoFit/>
          </a:bodyPr>
          <a:lstStyle/>
          <a:p>
            <a:pPr>
              <a:lnSpc>
                <a:spcPct val="90000"/>
              </a:lnSpc>
              <a:buFontTx/>
              <a:buNone/>
            </a:pPr>
            <a:r>
              <a:rPr lang="en-US" altLang="en-US" sz="2000" b="1" u="sng" dirty="0"/>
              <a:t>Original Grammar</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
        <p:nvSpPr>
          <p:cNvPr id="7" name="TextBox 6">
            <a:extLst>
              <a:ext uri="{FF2B5EF4-FFF2-40B4-BE49-F238E27FC236}">
                <a16:creationId xmlns:a16="http://schemas.microsoft.com/office/drawing/2014/main" id="{0C42323F-C5DD-4682-ADD8-EC1695335ED8}"/>
              </a:ext>
            </a:extLst>
          </p:cNvPr>
          <p:cNvSpPr txBox="1"/>
          <p:nvPr/>
        </p:nvSpPr>
        <p:spPr>
          <a:xfrm>
            <a:off x="6400800" y="773440"/>
            <a:ext cx="2723613" cy="2867645"/>
          </a:xfrm>
          <a:prstGeom prst="rect">
            <a:avLst/>
          </a:prstGeom>
          <a:noFill/>
        </p:spPr>
        <p:txBody>
          <a:bodyPr wrap="square" rtlCol="0">
            <a:spAutoFit/>
          </a:bodyPr>
          <a:lstStyle/>
          <a:p>
            <a:pPr algn="ctr">
              <a:lnSpc>
                <a:spcPct val="90000"/>
              </a:lnSpc>
              <a:buFontTx/>
              <a:buNone/>
            </a:pPr>
            <a:r>
              <a:rPr lang="en-US" altLang="en-US" sz="2000" b="1" u="sng" dirty="0"/>
              <a:t>CNF: Rules Format</a:t>
            </a:r>
          </a:p>
          <a:p>
            <a:pPr marL="342900" indent="-342900">
              <a:lnSpc>
                <a:spcPct val="90000"/>
              </a:lnSpc>
              <a:buFont typeface="+mj-lt"/>
              <a:buAutoNum type="arabicPeriod"/>
            </a:pPr>
            <a:r>
              <a:rPr lang="en-US" altLang="en-US" dirty="0"/>
              <a:t>A variable substitute by two variables</a:t>
            </a:r>
            <a:br>
              <a:rPr lang="en-US" altLang="en-US" dirty="0"/>
            </a:b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A variable substitute by a single terminal</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Exception: the start variable may have an epsilon rule</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0</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p>
        </p:txBody>
      </p:sp>
      <p:sp>
        <p:nvSpPr>
          <p:cNvPr id="8" name="TextBox 7">
            <a:extLst>
              <a:ext uri="{FF2B5EF4-FFF2-40B4-BE49-F238E27FC236}">
                <a16:creationId xmlns:a16="http://schemas.microsoft.com/office/drawing/2014/main" id="{0A9F70C7-08C6-4401-8E75-CCC6AF530FDF}"/>
              </a:ext>
            </a:extLst>
          </p:cNvPr>
          <p:cNvSpPr txBox="1"/>
          <p:nvPr/>
        </p:nvSpPr>
        <p:spPr>
          <a:xfrm>
            <a:off x="0" y="853440"/>
            <a:ext cx="6400800" cy="3724096"/>
          </a:xfrm>
          <a:prstGeom prst="rect">
            <a:avLst/>
          </a:prstGeom>
          <a:noFill/>
        </p:spPr>
        <p:txBody>
          <a:bodyPr wrap="square" rtlCol="0">
            <a:spAutoFit/>
          </a:bodyPr>
          <a:lstStyle/>
          <a:p>
            <a:pPr algn="ctr"/>
            <a:r>
              <a:rPr lang="en-US" sz="2000" b="1" u="sng" dirty="0"/>
              <a:t>Conversion Steps:</a:t>
            </a:r>
          </a:p>
          <a:p>
            <a:pPr marL="342900" indent="-342900">
              <a:buFont typeface="+mj-lt"/>
              <a:buAutoNum type="arabicPeriod"/>
            </a:pPr>
            <a:r>
              <a:rPr lang="en-US" b="1" dirty="0"/>
              <a:t>Add</a:t>
            </a:r>
            <a:r>
              <a:rPr lang="en-US" dirty="0"/>
              <a:t> a new start variable (substitute by old start variable).</a:t>
            </a:r>
          </a:p>
          <a:p>
            <a:pPr marL="342900" indent="-342900">
              <a:buFont typeface="+mj-lt"/>
              <a:buAutoNum type="arabicPeriod"/>
            </a:pPr>
            <a:r>
              <a:rPr lang="en-US" b="1" dirty="0"/>
              <a:t>Remove</a:t>
            </a:r>
            <a:r>
              <a:rPr lang="en-US" dirty="0"/>
              <a:t> all epsilon rules of the form,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a:t>
            </a:r>
          </a:p>
          <a:p>
            <a:pPr marL="517525" lvl="1" indent="-228600">
              <a:buFont typeface="+mj-lt"/>
              <a:buAutoNum type="romanLcPeriod"/>
            </a:pPr>
            <a:r>
              <a:rPr lang="en-US" dirty="0"/>
              <a:t>Look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on right side of the arrow of all the rules.</a:t>
            </a:r>
          </a:p>
          <a:p>
            <a:pPr marL="517525" lvl="1" indent="-228600">
              <a:buFont typeface="+mj-lt"/>
              <a:buAutoNum type="romanLcPeriod"/>
            </a:pPr>
            <a:r>
              <a:rPr lang="en-US" dirty="0"/>
              <a:t>Replace these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by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 in all possible way, whatever string comes as a result, add them to the same rule using </a:t>
            </a:r>
            <a:r>
              <a:rPr lang="en-US" b="1" dirty="0"/>
              <a:t>OR</a:t>
            </a:r>
            <a:r>
              <a:rPr lang="en-US" dirty="0"/>
              <a:t> “</a:t>
            </a:r>
            <a:r>
              <a:rPr lang="en-US" b="1" dirty="0"/>
              <a:t>|</a:t>
            </a:r>
            <a:r>
              <a:rPr lang="en-US" dirty="0"/>
              <a:t>”.</a:t>
            </a:r>
          </a:p>
          <a:p>
            <a:pPr marL="342900" indent="-342900">
              <a:buFont typeface="+mj-lt"/>
              <a:buAutoNum type="arabicPeriod"/>
            </a:pPr>
            <a:r>
              <a:rPr lang="en-US" b="1" dirty="0"/>
              <a:t>Remove</a:t>
            </a:r>
            <a:r>
              <a:rPr lang="en-US" dirty="0"/>
              <a:t> all unit rules of the form,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Look for the rule </a:t>
            </a:r>
            <a:r>
              <a:rPr lang="en-US" b="1" dirty="0"/>
              <a:t>R</a:t>
            </a:r>
            <a:r>
              <a:rPr lang="en-US" dirty="0"/>
              <a:t>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Replace the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 of the unit rule by right side of the arrow of </a:t>
            </a:r>
            <a:r>
              <a:rPr lang="en-US" b="1" dirty="0"/>
              <a:t>R</a:t>
            </a:r>
            <a:r>
              <a:rPr lang="en-US" dirty="0"/>
              <a:t>.</a:t>
            </a:r>
          </a:p>
          <a:p>
            <a:pPr marL="342900" indent="-342900">
              <a:buFont typeface="+mj-lt"/>
              <a:buAutoNum type="arabicPeriod"/>
            </a:pPr>
            <a:r>
              <a:rPr lang="en-US" b="1" dirty="0"/>
              <a:t>Convert</a:t>
            </a:r>
            <a:r>
              <a:rPr lang="en-US" dirty="0"/>
              <a:t> all rules to CNF rule format, </a:t>
            </a: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r>
              <a:rPr lang="en-US" dirty="0"/>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r>
              <a:rPr lang="en-US" dirty="0"/>
              <a:t>.</a:t>
            </a:r>
          </a:p>
          <a:p>
            <a:pPr marL="517525" lvl="1" indent="-228600">
              <a:buFont typeface="+mj-lt"/>
              <a:buAutoNum type="romanLcPeriod"/>
            </a:pPr>
            <a:r>
              <a:rPr lang="en-US" dirty="0"/>
              <a:t>Introduce new rules with new variables to convert the existing non-CNF rules to CNF rules.</a:t>
            </a:r>
          </a:p>
          <a:p>
            <a:pPr marL="517525" lvl="1" indent="-228600">
              <a:buFont typeface="+mj-lt"/>
              <a:buAutoNum type="romanLcPeriod"/>
            </a:pPr>
            <a:r>
              <a:rPr lang="en-US" dirty="0"/>
              <a:t>Try to have these new rules in the CNF format.</a:t>
            </a:r>
          </a:p>
        </p:txBody>
      </p:sp>
      <p:sp>
        <p:nvSpPr>
          <p:cNvPr id="12" name="TextBox 11">
            <a:extLst>
              <a:ext uri="{FF2B5EF4-FFF2-40B4-BE49-F238E27FC236}">
                <a16:creationId xmlns:a16="http://schemas.microsoft.com/office/drawing/2014/main" id="{DDE2388A-6928-4CCA-97D0-7A90D458D6A6}"/>
              </a:ext>
            </a:extLst>
          </p:cNvPr>
          <p:cNvSpPr txBox="1"/>
          <p:nvPr/>
        </p:nvSpPr>
        <p:spPr>
          <a:xfrm>
            <a:off x="31790" y="4647805"/>
            <a:ext cx="1951968" cy="369332"/>
          </a:xfrm>
          <a:prstGeom prst="rect">
            <a:avLst/>
          </a:prstGeom>
          <a:noFill/>
        </p:spPr>
        <p:txBody>
          <a:bodyPr wrap="square" rtlCol="0">
            <a:spAutoFit/>
          </a:bodyPr>
          <a:lstStyle/>
          <a:p>
            <a:pPr>
              <a:lnSpc>
                <a:spcPct val="90000"/>
              </a:lnSpc>
              <a:buFontTx/>
              <a:buNone/>
            </a:pPr>
            <a:r>
              <a:rPr lang="en-US" altLang="en-US" sz="2000" b="1" u="sng" dirty="0"/>
              <a:t>CNF Conversion:</a:t>
            </a:r>
          </a:p>
        </p:txBody>
      </p:sp>
      <p:sp>
        <p:nvSpPr>
          <p:cNvPr id="18" name="TextBox 17">
            <a:extLst>
              <a:ext uri="{FF2B5EF4-FFF2-40B4-BE49-F238E27FC236}">
                <a16:creationId xmlns:a16="http://schemas.microsoft.com/office/drawing/2014/main" id="{C66FF913-6FD9-464F-BC9D-E68ED3F6AEC8}"/>
              </a:ext>
            </a:extLst>
          </p:cNvPr>
          <p:cNvSpPr txBox="1"/>
          <p:nvPr/>
        </p:nvSpPr>
        <p:spPr>
          <a:xfrm>
            <a:off x="-26193" y="5017137"/>
            <a:ext cx="1951968" cy="369332"/>
          </a:xfrm>
          <a:prstGeom prst="rect">
            <a:avLst/>
          </a:prstGeom>
          <a:noFill/>
        </p:spPr>
        <p:txBody>
          <a:bodyPr wrap="square" rtlCol="0">
            <a:spAutoFit/>
          </a:bodyPr>
          <a:lstStyle/>
          <a:p>
            <a:pPr algn="r">
              <a:lnSpc>
                <a:spcPct val="90000"/>
              </a:lnSpc>
              <a:buFontTx/>
              <a:buNone/>
            </a:pPr>
            <a:r>
              <a:rPr lang="en-US" altLang="en-US" sz="2000" b="1" u="sng" dirty="0"/>
              <a:t>Step 4:</a:t>
            </a:r>
          </a:p>
        </p:txBody>
      </p:sp>
      <p:sp>
        <p:nvSpPr>
          <p:cNvPr id="35" name="TextBox 34">
            <a:extLst>
              <a:ext uri="{FF2B5EF4-FFF2-40B4-BE49-F238E27FC236}">
                <a16:creationId xmlns:a16="http://schemas.microsoft.com/office/drawing/2014/main" id="{CB9828FB-A844-40AD-85F1-6A0D5ADE14A4}"/>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Add rule C </a:t>
            </a:r>
            <a:r>
              <a:rPr lang="en-US" altLang="en-US" sz="2000" b="1" dirty="0">
                <a:solidFill>
                  <a:srgbClr val="FF0000"/>
                </a:solidFill>
                <a:sym typeface="Wingdings" panose="05000000000000000000" pitchFamily="2" charset="2"/>
              </a:rPr>
              <a:t> SA</a:t>
            </a:r>
            <a:r>
              <a:rPr lang="en-US" altLang="en-US" sz="2000" b="1" dirty="0">
                <a:solidFill>
                  <a:srgbClr val="FF0000"/>
                </a:solidFill>
              </a:rPr>
              <a:t> </a:t>
            </a:r>
          </a:p>
        </p:txBody>
      </p:sp>
      <p:sp>
        <p:nvSpPr>
          <p:cNvPr id="11" name="TextBox 10">
            <a:extLst>
              <a:ext uri="{FF2B5EF4-FFF2-40B4-BE49-F238E27FC236}">
                <a16:creationId xmlns:a16="http://schemas.microsoft.com/office/drawing/2014/main" id="{4FF83AC1-8144-4B82-9EE0-4267336D3169}"/>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Add rule D </a:t>
            </a:r>
            <a:r>
              <a:rPr lang="en-US" altLang="en-US" sz="2000" b="1" dirty="0">
                <a:solidFill>
                  <a:srgbClr val="FF0000"/>
                </a:solidFill>
                <a:sym typeface="Wingdings" panose="05000000000000000000" pitchFamily="2" charset="2"/>
              </a:rPr>
              <a:t> a</a:t>
            </a:r>
            <a:r>
              <a:rPr lang="en-US" altLang="en-US" sz="2000" b="1" dirty="0">
                <a:solidFill>
                  <a:srgbClr val="FF0000"/>
                </a:solidFill>
              </a:rPr>
              <a:t> </a:t>
            </a:r>
          </a:p>
        </p:txBody>
      </p:sp>
      <p:sp>
        <p:nvSpPr>
          <p:cNvPr id="13" name="TextBox 12">
            <a:extLst>
              <a:ext uri="{FF2B5EF4-FFF2-40B4-BE49-F238E27FC236}">
                <a16:creationId xmlns:a16="http://schemas.microsoft.com/office/drawing/2014/main" id="{738019CA-0180-463C-93DA-0DFF1F02788E}"/>
              </a:ext>
            </a:extLst>
          </p:cNvPr>
          <p:cNvSpPr txBox="1"/>
          <p:nvPr/>
        </p:nvSpPr>
        <p:spPr>
          <a:xfrm>
            <a:off x="0" y="5394960"/>
            <a:ext cx="2177751"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Find non-CNF rules </a:t>
            </a:r>
          </a:p>
        </p:txBody>
      </p:sp>
      <p:sp>
        <p:nvSpPr>
          <p:cNvPr id="14" name="TextBox 13">
            <a:extLst>
              <a:ext uri="{FF2B5EF4-FFF2-40B4-BE49-F238E27FC236}">
                <a16:creationId xmlns:a16="http://schemas.microsoft.com/office/drawing/2014/main" id="{49078478-FB31-44A5-95A0-3433B8CAFA19}"/>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15" name="TextBox 14">
            <a:extLst>
              <a:ext uri="{FF2B5EF4-FFF2-40B4-BE49-F238E27FC236}">
                <a16:creationId xmlns:a16="http://schemas.microsoft.com/office/drawing/2014/main" id="{771F53D3-7C0F-45CD-8430-D865B6175F1A}"/>
              </a:ext>
            </a:extLst>
          </p:cNvPr>
          <p:cNvSpPr txBox="1"/>
          <p:nvPr/>
        </p:nvSpPr>
        <p:spPr>
          <a:xfrm>
            <a:off x="2286000" y="4754880"/>
            <a:ext cx="6887170" cy="1345753"/>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  SA</a:t>
            </a:r>
            <a:endPar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16" name="TextBox 15">
            <a:extLst>
              <a:ext uri="{FF2B5EF4-FFF2-40B4-BE49-F238E27FC236}">
                <a16:creationId xmlns:a16="http://schemas.microsoft.com/office/drawing/2014/main" id="{3B328BDB-D92C-4C46-9A7A-4BF2652FE54F}"/>
              </a:ext>
            </a:extLst>
          </p:cNvPr>
          <p:cNvSpPr txBox="1"/>
          <p:nvPr/>
        </p:nvSpPr>
        <p:spPr>
          <a:xfrm>
            <a:off x="2286000" y="4754880"/>
            <a:ext cx="6887170" cy="1345753"/>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  SA</a:t>
            </a:r>
            <a:endPar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17" name="TextBox 16">
            <a:extLst>
              <a:ext uri="{FF2B5EF4-FFF2-40B4-BE49-F238E27FC236}">
                <a16:creationId xmlns:a16="http://schemas.microsoft.com/office/drawing/2014/main" id="{BFB82357-A586-46B2-82B6-9B83021D2E18}"/>
              </a:ext>
            </a:extLst>
          </p:cNvPr>
          <p:cNvSpPr txBox="1"/>
          <p:nvPr/>
        </p:nvSpPr>
        <p:spPr>
          <a:xfrm>
            <a:off x="2286000" y="4754880"/>
            <a:ext cx="6887170" cy="1345753"/>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AC | </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C  SA</a:t>
            </a:r>
            <a:endParaRPr lang="en-US" altLang="en-US" sz="1800" dirty="0">
              <a:latin typeface="Courier New" panose="02070309020205020404" pitchFamily="49" charset="0"/>
              <a:cs typeface="Courier New" panose="02070309020205020404" pitchFamily="49" charset="0"/>
              <a:sym typeface="Symbol" panose="05050102010706020507" pitchFamily="18" charset="2"/>
            </a:endParaRPr>
          </a:p>
        </p:txBody>
      </p:sp>
      <p:sp>
        <p:nvSpPr>
          <p:cNvPr id="19" name="TextBox 18">
            <a:extLst>
              <a:ext uri="{FF2B5EF4-FFF2-40B4-BE49-F238E27FC236}">
                <a16:creationId xmlns:a16="http://schemas.microsoft.com/office/drawing/2014/main" id="{BCA556AC-7D3F-458A-9E2D-A3C5CA02E4F2}"/>
              </a:ext>
            </a:extLst>
          </p:cNvPr>
          <p:cNvSpPr txBox="1"/>
          <p:nvPr/>
        </p:nvSpPr>
        <p:spPr>
          <a:xfrm>
            <a:off x="2286000" y="4754880"/>
            <a:ext cx="6887170" cy="15950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AC | </a:t>
            </a:r>
            <a:r>
              <a:rPr lang="en-US" altLang="en-US" sz="1800"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C  SA</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  a</a:t>
            </a:r>
            <a:endPar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21" name="TextBox 20">
            <a:extLst>
              <a:ext uri="{FF2B5EF4-FFF2-40B4-BE49-F238E27FC236}">
                <a16:creationId xmlns:a16="http://schemas.microsoft.com/office/drawing/2014/main" id="{25E49135-EB0B-486E-9713-234CE47F23AD}"/>
              </a:ext>
            </a:extLst>
          </p:cNvPr>
          <p:cNvSpPr txBox="1"/>
          <p:nvPr/>
        </p:nvSpPr>
        <p:spPr>
          <a:xfrm>
            <a:off x="2286000" y="4754880"/>
            <a:ext cx="6887170" cy="15950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a:t>
            </a:r>
            <a:r>
              <a:rPr lang="en-US" altLang="en-US" b="1" dirty="0">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AC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a:t>
            </a:r>
            <a:r>
              <a:rPr lang="en-US" altLang="en-US" sz="1800" b="1" dirty="0">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a:t>
            </a:r>
            <a:r>
              <a:rPr lang="en-US" altLang="en-US" b="1" dirty="0">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C  SA</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  a</a:t>
            </a:r>
            <a:endPar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22" name="TextBox 21">
            <a:extLst>
              <a:ext uri="{FF2B5EF4-FFF2-40B4-BE49-F238E27FC236}">
                <a16:creationId xmlns:a16="http://schemas.microsoft.com/office/drawing/2014/main" id="{CAF85459-B254-4279-ABA2-2C27A3FEC290}"/>
              </a:ext>
            </a:extLst>
          </p:cNvPr>
          <p:cNvSpPr txBox="1"/>
          <p:nvPr/>
        </p:nvSpPr>
        <p:spPr>
          <a:xfrm>
            <a:off x="2286000" y="4754880"/>
            <a:ext cx="6887170" cy="15950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AC | DB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AC | DB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AC | DB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C  SA</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D  a</a:t>
            </a:r>
            <a:endParaRPr lang="en-US" altLang="en-US" sz="1800" dirty="0">
              <a:latin typeface="Courier New" panose="02070309020205020404" pitchFamily="49" charset="0"/>
              <a:cs typeface="Courier New" panose="02070309020205020404" pitchFamily="49" charset="0"/>
              <a:sym typeface="Symbol" panose="05050102010706020507" pitchFamily="18" charset="2"/>
            </a:endParaRPr>
          </a:p>
        </p:txBody>
      </p:sp>
      <p:sp>
        <p:nvSpPr>
          <p:cNvPr id="23" name="TextBox 22">
            <a:extLst>
              <a:ext uri="{FF2B5EF4-FFF2-40B4-BE49-F238E27FC236}">
                <a16:creationId xmlns:a16="http://schemas.microsoft.com/office/drawing/2014/main" id="{8ADA8F94-BE5C-4261-82A1-2B295FFF48E0}"/>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Tree>
    <p:extLst>
      <p:ext uri="{BB962C8B-B14F-4D97-AF65-F5344CB8AC3E}">
        <p14:creationId xmlns:p14="http://schemas.microsoft.com/office/powerpoint/2010/main" val="378220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8">
                                            <p:txEl>
                                              <p:pRg st="1" end="1"/>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8">
                                            <p:txEl>
                                              <p:pRg st="2" end="2"/>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8">
                                            <p:txEl>
                                              <p:pRg st="3" end="3"/>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8">
                                            <p:txEl>
                                              <p:pRg st="4" end="4"/>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8">
                                            <p:txEl>
                                              <p:pRg st="5" end="5"/>
                                            </p:txEl>
                                          </p:spTgt>
                                        </p:tgtEl>
                                        <p:attrNameLst>
                                          <p:attrName>style.color</p:attrName>
                                        </p:attrNameLst>
                                      </p:cBhvr>
                                      <p:to>
                                        <p:clrVal>
                                          <a:srgbClr val="D8D8D8"/>
                                        </p:clrVal>
                                      </p:to>
                                    </p:set>
                                  </p:childTnLst>
                                </p:cTn>
                              </p:par>
                              <p:par>
                                <p:cTn id="15" presetID="3" presetClass="emph" presetSubtype="1" nodeType="withEffect">
                                  <p:stCondLst>
                                    <p:cond delay="0"/>
                                  </p:stCondLst>
                                  <p:childTnLst>
                                    <p:set>
                                      <p:cBhvr override="childStyle">
                                        <p:cTn id="16" dur="indefinite"/>
                                        <p:tgtEl>
                                          <p:spTgt spid="8">
                                            <p:txEl>
                                              <p:pRg st="6" end="6"/>
                                            </p:txEl>
                                          </p:spTgt>
                                        </p:tgtEl>
                                        <p:attrNameLst>
                                          <p:attrName>style.color</p:attrName>
                                        </p:attrNameLst>
                                      </p:cBhvr>
                                      <p:to>
                                        <p:clrVal>
                                          <a:srgbClr val="D8D8D8"/>
                                        </p:clrVal>
                                      </p:to>
                                    </p:set>
                                  </p:childTnLst>
                                </p:cTn>
                              </p:par>
                              <p:par>
                                <p:cTn id="17" presetID="3" presetClass="emph" presetSubtype="1" nodeType="withEffect">
                                  <p:stCondLst>
                                    <p:cond delay="0"/>
                                  </p:stCondLst>
                                  <p:childTnLst>
                                    <p:set>
                                      <p:cBhvr override="childStyle">
                                        <p:cTn id="18" dur="indefinite"/>
                                        <p:tgtEl>
                                          <p:spTgt spid="8">
                                            <p:txEl>
                                              <p:pRg st="7" end="7"/>
                                            </p:txEl>
                                          </p:spTgt>
                                        </p:tgtEl>
                                        <p:attrNameLst>
                                          <p:attrName>style.color</p:attrName>
                                        </p:attrNameLst>
                                      </p:cBhvr>
                                      <p:to>
                                        <p:clrVal>
                                          <a:srgbClr val="D8D8D8"/>
                                        </p:clrVal>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xit"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1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xit" presetSubtype="0" fill="hold" grpId="1" nodeType="withEffect">
                                  <p:stCondLst>
                                    <p:cond delay="0"/>
                                  </p:stCondLst>
                                  <p:childTnLst>
                                    <p:set>
                                      <p:cBhvr>
                                        <p:cTn id="58" dur="1" fill="hold">
                                          <p:stCondLst>
                                            <p:cond delay="0"/>
                                          </p:stCondLst>
                                        </p:cTn>
                                        <p:tgtEl>
                                          <p:spTgt spid="1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1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1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21"/>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11"/>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8"/>
                                        </p:tgtEl>
                                        <p:attrNameLst>
                                          <p:attrName>style.visibility</p:attrName>
                                        </p:attrNameLst>
                                      </p:cBhvr>
                                      <p:to>
                                        <p:strVal val="hidden"/>
                                      </p:to>
                                    </p:set>
                                  </p:childTnLst>
                                </p:cTn>
                              </p:par>
                              <p:par>
                                <p:cTn id="87" presetID="3" presetClass="emph" presetSubtype="1" nodeType="withEffect">
                                  <p:stCondLst>
                                    <p:cond delay="0"/>
                                  </p:stCondLst>
                                  <p:childTnLst>
                                    <p:set>
                                      <p:cBhvr override="childStyle">
                                        <p:cTn id="88" dur="indefinite"/>
                                        <p:tgtEl>
                                          <p:spTgt spid="8">
                                            <p:txEl>
                                              <p:pRg st="1" end="1"/>
                                            </p:txEl>
                                          </p:spTgt>
                                        </p:tgtEl>
                                        <p:attrNameLst>
                                          <p:attrName>style.color</p:attrName>
                                        </p:attrNameLst>
                                      </p:cBhvr>
                                      <p:to>
                                        <p:clrVal>
                                          <a:srgbClr val="000000"/>
                                        </p:clrVal>
                                      </p:to>
                                    </p:set>
                                  </p:childTnLst>
                                </p:cTn>
                              </p:par>
                              <p:par>
                                <p:cTn id="89" presetID="3" presetClass="emph" presetSubtype="1" nodeType="withEffect">
                                  <p:stCondLst>
                                    <p:cond delay="0"/>
                                  </p:stCondLst>
                                  <p:childTnLst>
                                    <p:set>
                                      <p:cBhvr override="childStyle">
                                        <p:cTn id="90" dur="indefinite"/>
                                        <p:tgtEl>
                                          <p:spTgt spid="8">
                                            <p:txEl>
                                              <p:pRg st="2" end="2"/>
                                            </p:txEl>
                                          </p:spTgt>
                                        </p:tgtEl>
                                        <p:attrNameLst>
                                          <p:attrName>style.color</p:attrName>
                                        </p:attrNameLst>
                                      </p:cBhvr>
                                      <p:to>
                                        <p:clrVal>
                                          <a:srgbClr val="000000"/>
                                        </p:clrVal>
                                      </p:to>
                                    </p:set>
                                  </p:childTnLst>
                                </p:cTn>
                              </p:par>
                              <p:par>
                                <p:cTn id="91" presetID="3" presetClass="emph" presetSubtype="1" nodeType="withEffect">
                                  <p:stCondLst>
                                    <p:cond delay="0"/>
                                  </p:stCondLst>
                                  <p:childTnLst>
                                    <p:set>
                                      <p:cBhvr override="childStyle">
                                        <p:cTn id="92" dur="indefinite"/>
                                        <p:tgtEl>
                                          <p:spTgt spid="8">
                                            <p:txEl>
                                              <p:pRg st="3" end="3"/>
                                            </p:txEl>
                                          </p:spTgt>
                                        </p:tgtEl>
                                        <p:attrNameLst>
                                          <p:attrName>style.color</p:attrName>
                                        </p:attrNameLst>
                                      </p:cBhvr>
                                      <p:to>
                                        <p:clrVal>
                                          <a:srgbClr val="000000"/>
                                        </p:clrVal>
                                      </p:to>
                                    </p:set>
                                  </p:childTnLst>
                                </p:cTn>
                              </p:par>
                              <p:par>
                                <p:cTn id="93" presetID="3" presetClass="emph" presetSubtype="1" nodeType="withEffect">
                                  <p:stCondLst>
                                    <p:cond delay="0"/>
                                  </p:stCondLst>
                                  <p:childTnLst>
                                    <p:set>
                                      <p:cBhvr override="childStyle">
                                        <p:cTn id="94" dur="indefinite"/>
                                        <p:tgtEl>
                                          <p:spTgt spid="8">
                                            <p:txEl>
                                              <p:pRg st="4" end="4"/>
                                            </p:txEl>
                                          </p:spTgt>
                                        </p:tgtEl>
                                        <p:attrNameLst>
                                          <p:attrName>style.color</p:attrName>
                                        </p:attrNameLst>
                                      </p:cBhvr>
                                      <p:to>
                                        <p:clrVal>
                                          <a:srgbClr val="000000"/>
                                        </p:clrVal>
                                      </p:to>
                                    </p:set>
                                  </p:childTnLst>
                                </p:cTn>
                              </p:par>
                              <p:par>
                                <p:cTn id="95" presetID="3" presetClass="emph" presetSubtype="1" nodeType="withEffect">
                                  <p:stCondLst>
                                    <p:cond delay="0"/>
                                  </p:stCondLst>
                                  <p:childTnLst>
                                    <p:set>
                                      <p:cBhvr override="childStyle">
                                        <p:cTn id="96" dur="indefinite"/>
                                        <p:tgtEl>
                                          <p:spTgt spid="8">
                                            <p:txEl>
                                              <p:pRg st="5" end="5"/>
                                            </p:txEl>
                                          </p:spTgt>
                                        </p:tgtEl>
                                        <p:attrNameLst>
                                          <p:attrName>style.color</p:attrName>
                                        </p:attrNameLst>
                                      </p:cBhvr>
                                      <p:to>
                                        <p:clrVal>
                                          <a:srgbClr val="000000"/>
                                        </p:clrVal>
                                      </p:to>
                                    </p:set>
                                  </p:childTnLst>
                                </p:cTn>
                              </p:par>
                              <p:par>
                                <p:cTn id="97" presetID="3" presetClass="emph" presetSubtype="1" nodeType="withEffect">
                                  <p:stCondLst>
                                    <p:cond delay="0"/>
                                  </p:stCondLst>
                                  <p:childTnLst>
                                    <p:set>
                                      <p:cBhvr override="childStyle">
                                        <p:cTn id="98" dur="indefinite"/>
                                        <p:tgtEl>
                                          <p:spTgt spid="8">
                                            <p:txEl>
                                              <p:pRg st="6" end="6"/>
                                            </p:txEl>
                                          </p:spTgt>
                                        </p:tgtEl>
                                        <p:attrNameLst>
                                          <p:attrName>style.color</p:attrName>
                                        </p:attrNameLst>
                                      </p:cBhvr>
                                      <p:to>
                                        <p:clrVal>
                                          <a:srgbClr val="000000"/>
                                        </p:clrVal>
                                      </p:to>
                                    </p:set>
                                  </p:childTnLst>
                                </p:cTn>
                              </p:par>
                              <p:par>
                                <p:cTn id="99" presetID="3" presetClass="emph" presetSubtype="1" nodeType="withEffect">
                                  <p:stCondLst>
                                    <p:cond delay="0"/>
                                  </p:stCondLst>
                                  <p:childTnLst>
                                    <p:set>
                                      <p:cBhvr override="childStyle">
                                        <p:cTn id="100" dur="indefinite"/>
                                        <p:tgtEl>
                                          <p:spTgt spid="8">
                                            <p:txEl>
                                              <p:pRg st="7" end="7"/>
                                            </p:txEl>
                                          </p:spTgt>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35" grpId="0"/>
      <p:bldP spid="35" grpId="1"/>
      <p:bldP spid="11" grpId="0"/>
      <p:bldP spid="11" grpId="1"/>
      <p:bldP spid="13" grpId="0"/>
      <p:bldP spid="13" grpId="1"/>
      <p:bldP spid="14" grpId="0"/>
      <p:bldP spid="14" grpId="1"/>
      <p:bldP spid="15" grpId="0"/>
      <p:bldP spid="15" grpId="1"/>
      <p:bldP spid="16" grpId="0"/>
      <p:bldP spid="16" grpId="1"/>
      <p:bldP spid="17" grpId="0"/>
      <p:bldP spid="17" grpId="1"/>
      <p:bldP spid="19" grpId="0"/>
      <p:bldP spid="19" grpId="1"/>
      <p:bldP spid="21" grpId="0"/>
      <p:bldP spid="21" grpId="1"/>
      <p:bldP spid="22" grpId="0"/>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014993-5514-4B5F-AE00-0A448681754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240B432-CA24-404D-8CDC-4FAD2BC9677E}"/>
              </a:ext>
            </a:extLst>
          </p:cNvPr>
          <p:cNvSpPr>
            <a:spLocks noGrp="1"/>
          </p:cNvSpPr>
          <p:nvPr>
            <p:ph type="body" sz="quarter" idx="12"/>
          </p:nvPr>
        </p:nvSpPr>
        <p:spPr/>
        <p:txBody>
          <a:bodyPr/>
          <a:lstStyle/>
          <a:p>
            <a:r>
              <a:rPr lang="en-US" dirty="0"/>
              <a:t>Example-2</a:t>
            </a:r>
          </a:p>
        </p:txBody>
      </p:sp>
      <p:graphicFrame>
        <p:nvGraphicFramePr>
          <p:cNvPr id="4" name="Table 3">
            <a:extLst>
              <a:ext uri="{FF2B5EF4-FFF2-40B4-BE49-F238E27FC236}">
                <a16:creationId xmlns:a16="http://schemas.microsoft.com/office/drawing/2014/main" id="{F6D83D81-D4FE-4335-B55E-47782CF23E45}"/>
              </a:ext>
            </a:extLst>
          </p:cNvPr>
          <p:cNvGraphicFramePr>
            <a:graphicFrameLocks noGrp="1"/>
          </p:cNvGraphicFramePr>
          <p:nvPr>
            <p:extLst>
              <p:ext uri="{D42A27DB-BD31-4B8C-83A1-F6EECF244321}">
                <p14:modId xmlns:p14="http://schemas.microsoft.com/office/powerpoint/2010/main" val="2431419116"/>
              </p:ext>
            </p:extLst>
          </p:nvPr>
        </p:nvGraphicFramePr>
        <p:xfrm>
          <a:off x="32612" y="822960"/>
          <a:ext cx="9091800" cy="5993055"/>
        </p:xfrm>
        <a:graphic>
          <a:graphicData uri="http://schemas.openxmlformats.org/drawingml/2006/table">
            <a:tbl>
              <a:tblPr firstRow="1" firstCol="1" bandRow="1">
                <a:tableStyleId>{2D5ABB26-0587-4C30-8999-92F81FD0307C}</a:tableStyleId>
              </a:tblPr>
              <a:tblGrid>
                <a:gridCol w="2802028">
                  <a:extLst>
                    <a:ext uri="{9D8B030D-6E8A-4147-A177-3AD203B41FA5}">
                      <a16:colId xmlns:a16="http://schemas.microsoft.com/office/drawing/2014/main" val="2422626471"/>
                    </a:ext>
                  </a:extLst>
                </a:gridCol>
                <a:gridCol w="3259172">
                  <a:extLst>
                    <a:ext uri="{9D8B030D-6E8A-4147-A177-3AD203B41FA5}">
                      <a16:colId xmlns:a16="http://schemas.microsoft.com/office/drawing/2014/main" val="4026900431"/>
                    </a:ext>
                  </a:extLst>
                </a:gridCol>
                <a:gridCol w="3030600">
                  <a:extLst>
                    <a:ext uri="{9D8B030D-6E8A-4147-A177-3AD203B41FA5}">
                      <a16:colId xmlns:a16="http://schemas.microsoft.com/office/drawing/2014/main" val="750570117"/>
                    </a:ext>
                  </a:extLst>
                </a:gridCol>
              </a:tblGrid>
              <a:tr h="1674515">
                <a:tc>
                  <a:txBody>
                    <a:bodyPr/>
                    <a:lstStyle/>
                    <a:p>
                      <a:pPr marL="0" marR="0">
                        <a:lnSpc>
                          <a:spcPct val="100000"/>
                        </a:lnSpc>
                        <a:spcBef>
                          <a:spcPts val="0"/>
                        </a:spcBef>
                        <a:spcAft>
                          <a:spcPts val="0"/>
                        </a:spcAft>
                      </a:pPr>
                      <a:r>
                        <a:rPr lang="en-US" sz="2000" b="1">
                          <a:effectLst/>
                        </a:rPr>
                        <a:t>Original CFG</a:t>
                      </a:r>
                    </a:p>
                    <a:p>
                      <a:pPr marL="0" marR="0">
                        <a:lnSpc>
                          <a:spcPct val="100000"/>
                        </a:lnSpc>
                        <a:spcBef>
                          <a:spcPts val="0"/>
                        </a:spcBef>
                        <a:spcAft>
                          <a:spcPts val="0"/>
                        </a:spcAft>
                      </a:pPr>
                      <a:r>
                        <a:rPr lang="en-US" sz="2000" b="1">
                          <a:effectLst/>
                        </a:rPr>
                        <a:t>S </a:t>
                      </a:r>
                      <a:r>
                        <a:rPr lang="en-US" sz="2000" b="1">
                          <a:effectLst/>
                          <a:sym typeface="Wingdings" panose="05000000000000000000" pitchFamily="2" charset="2"/>
                        </a:rPr>
                        <a:t></a:t>
                      </a:r>
                      <a:r>
                        <a:rPr lang="en-US" sz="2000" b="1">
                          <a:effectLst/>
                        </a:rPr>
                        <a:t> bS | aT | </a:t>
                      </a:r>
                      <a:r>
                        <a:rPr lang="en-US" sz="2000" b="1">
                          <a:effectLst/>
                          <a:sym typeface="Symbol" panose="05050102010706020507" pitchFamily="18" charset="2"/>
                        </a:rPr>
                        <a:t></a:t>
                      </a:r>
                      <a:endParaRPr lang="en-US" sz="2000" b="1">
                        <a:effectLst/>
                      </a:endParaRPr>
                    </a:p>
                    <a:p>
                      <a:pPr marL="0" marR="0">
                        <a:lnSpc>
                          <a:spcPct val="100000"/>
                        </a:lnSpc>
                        <a:spcBef>
                          <a:spcPts val="0"/>
                        </a:spcBef>
                        <a:spcAft>
                          <a:spcPts val="0"/>
                        </a:spcAft>
                      </a:pPr>
                      <a:r>
                        <a:rPr lang="en-US" sz="2000" b="1">
                          <a:effectLst/>
                        </a:rPr>
                        <a:t>T </a:t>
                      </a:r>
                      <a:r>
                        <a:rPr lang="en-US" sz="2000" b="1">
                          <a:effectLst/>
                          <a:sym typeface="Wingdings" panose="05000000000000000000" pitchFamily="2" charset="2"/>
                        </a:rPr>
                        <a:t></a:t>
                      </a:r>
                      <a:r>
                        <a:rPr lang="en-US" sz="2000" b="1">
                          <a:effectLst/>
                        </a:rPr>
                        <a:t> aT | bR | </a:t>
                      </a:r>
                      <a:r>
                        <a:rPr lang="en-US" sz="2000" b="1">
                          <a:effectLst/>
                          <a:sym typeface="Symbol" panose="05050102010706020507" pitchFamily="18" charset="2"/>
                        </a:rPr>
                        <a:t></a:t>
                      </a:r>
                      <a:endParaRPr lang="en-US" sz="2000" b="1">
                        <a:effectLst/>
                      </a:endParaRPr>
                    </a:p>
                    <a:p>
                      <a:pPr marL="0" marR="0">
                        <a:lnSpc>
                          <a:spcPct val="100000"/>
                        </a:lnSpc>
                        <a:spcBef>
                          <a:spcPts val="0"/>
                        </a:spcBef>
                        <a:spcAft>
                          <a:spcPts val="0"/>
                        </a:spcAft>
                      </a:pPr>
                      <a:r>
                        <a:rPr lang="en-US" sz="2000" b="1">
                          <a:effectLst/>
                        </a:rPr>
                        <a:t>R </a:t>
                      </a:r>
                      <a:r>
                        <a:rPr lang="en-US" sz="2000" b="1">
                          <a:effectLst/>
                          <a:sym typeface="Wingdings" panose="05000000000000000000" pitchFamily="2" charset="2"/>
                        </a:rPr>
                        <a:t></a:t>
                      </a:r>
                      <a:r>
                        <a:rPr lang="en-US" sz="2000" b="1">
                          <a:effectLst/>
                        </a:rPr>
                        <a:t> bS | </a:t>
                      </a:r>
                      <a:r>
                        <a:rPr lang="en-US" sz="2000" b="1">
                          <a:effectLst/>
                          <a:sym typeface="Symbol" panose="05050102010706020507" pitchFamily="18" charset="2"/>
                        </a:rPr>
                        <a:t></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b="1" dirty="0">
                          <a:effectLst/>
                        </a:rPr>
                        <a:t>Add new Start Variable </a:t>
                      </a:r>
                      <a:r>
                        <a:rPr lang="en-US" sz="2000" b="1" dirty="0">
                          <a:solidFill>
                            <a:srgbClr val="FF0000"/>
                          </a:solidFill>
                          <a:effectLst/>
                        </a:rPr>
                        <a:t>P</a:t>
                      </a:r>
                    </a:p>
                    <a:p>
                      <a:pPr marL="0" marR="0">
                        <a:lnSpc>
                          <a:spcPct val="100000"/>
                        </a:lnSpc>
                        <a:spcBef>
                          <a:spcPts val="0"/>
                        </a:spcBef>
                        <a:spcAft>
                          <a:spcPts val="0"/>
                        </a:spcAft>
                      </a:pPr>
                      <a:r>
                        <a:rPr lang="en-US" sz="2000" b="1" dirty="0">
                          <a:solidFill>
                            <a:srgbClr val="FF0000"/>
                          </a:solidFill>
                          <a:effectLst/>
                        </a:rPr>
                        <a:t>P </a:t>
                      </a:r>
                      <a:r>
                        <a:rPr lang="en-US" sz="2000" b="1" dirty="0">
                          <a:solidFill>
                            <a:srgbClr val="FF0000"/>
                          </a:solidFill>
                          <a:effectLst/>
                          <a:sym typeface="Wingdings" panose="05000000000000000000" pitchFamily="2" charset="2"/>
                        </a:rPr>
                        <a:t></a:t>
                      </a:r>
                      <a:r>
                        <a:rPr lang="en-US" sz="2000" b="1" dirty="0">
                          <a:solidFill>
                            <a:srgbClr val="FF0000"/>
                          </a:solidFill>
                          <a:effectLst/>
                        </a:rPr>
                        <a:t> S</a:t>
                      </a: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a:effectLst/>
                          <a:sym typeface="Symbol" panose="05050102010706020507" pitchFamily="18" charset="2"/>
                        </a:rPr>
                        <a: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b="1" dirty="0">
                          <a:effectLst/>
                        </a:rPr>
                        <a:t>Remove  </a:t>
                      </a:r>
                      <a:r>
                        <a:rPr lang="en-US" sz="2000" b="1" dirty="0">
                          <a:solidFill>
                            <a:srgbClr val="FF0000"/>
                          </a:solidFill>
                          <a:effectLst/>
                        </a:rPr>
                        <a:t>R </a:t>
                      </a:r>
                      <a:r>
                        <a:rPr lang="en-US" sz="2000" b="1" dirty="0">
                          <a:solidFill>
                            <a:srgbClr val="FF0000"/>
                          </a:solidFill>
                          <a:effectLst/>
                          <a:sym typeface="Wingdings" panose="05000000000000000000" pitchFamily="2" charset="2"/>
                        </a:rPr>
                        <a:t></a:t>
                      </a:r>
                      <a:r>
                        <a:rPr lang="en-US" sz="2000" b="1" dirty="0">
                          <a:solidFill>
                            <a:srgbClr val="FF0000"/>
                          </a:solidFill>
                          <a:effectLst/>
                        </a:rPr>
                        <a:t> </a:t>
                      </a:r>
                      <a:r>
                        <a:rPr lang="en-US" sz="2000" b="1" dirty="0">
                          <a:solidFill>
                            <a:srgbClr val="FF0000"/>
                          </a:solidFill>
                          <a:effectLst/>
                          <a:sym typeface="Symbol" panose="05050102010706020507" pitchFamily="18" charset="2"/>
                        </a:rPr>
                        <a:t></a:t>
                      </a:r>
                      <a:endParaRPr lang="en-US" sz="2000" b="1" dirty="0">
                        <a:solidFill>
                          <a:srgbClr val="FF0000"/>
                        </a:solidFill>
                        <a:effectLst/>
                      </a:endParaRP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S</a:t>
                      </a: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a:t>
                      </a:r>
                      <a:r>
                        <a:rPr lang="en-US" sz="2000" b="1" dirty="0">
                          <a:effectLst/>
                          <a:sym typeface="Symbol" panose="05050102010706020507" pitchFamily="18" charset="2"/>
                        </a:rPr>
                        <a:t></a:t>
                      </a:r>
                      <a:r>
                        <a:rPr lang="en-US" sz="2000" b="1" dirty="0">
                          <a:effectLst/>
                        </a:rPr>
                        <a:t> | </a:t>
                      </a:r>
                      <a:r>
                        <a:rPr lang="en-US" sz="2000" b="1" dirty="0">
                          <a:solidFill>
                            <a:srgbClr val="FF0000"/>
                          </a:solidFill>
                          <a:effectLst/>
                        </a:rPr>
                        <a:t>b</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62472"/>
                  </a:ext>
                </a:extLst>
              </a:tr>
              <a:tr h="1674515">
                <a:tc>
                  <a:txBody>
                    <a:bodyPr/>
                    <a:lstStyle/>
                    <a:p>
                      <a:pPr marL="0" marR="0">
                        <a:lnSpc>
                          <a:spcPct val="100000"/>
                        </a:lnSpc>
                        <a:spcBef>
                          <a:spcPts val="0"/>
                        </a:spcBef>
                        <a:spcAft>
                          <a:spcPts val="0"/>
                        </a:spcAft>
                      </a:pPr>
                      <a:r>
                        <a:rPr lang="en-US" sz="2000" b="1" dirty="0">
                          <a:effectLst/>
                        </a:rPr>
                        <a:t>Remove  </a:t>
                      </a:r>
                      <a:r>
                        <a:rPr lang="en-US" sz="2000" b="1" dirty="0">
                          <a:solidFill>
                            <a:srgbClr val="FF0000"/>
                          </a:solidFill>
                          <a:effectLst/>
                        </a:rPr>
                        <a:t>T </a:t>
                      </a:r>
                      <a:r>
                        <a:rPr lang="en-US" sz="2000" b="1" dirty="0">
                          <a:solidFill>
                            <a:srgbClr val="FF0000"/>
                          </a:solidFill>
                          <a:effectLst/>
                          <a:sym typeface="Wingdings" panose="05000000000000000000" pitchFamily="2" charset="2"/>
                        </a:rPr>
                        <a:t></a:t>
                      </a:r>
                      <a:r>
                        <a:rPr lang="en-US" sz="2000" b="1" dirty="0">
                          <a:solidFill>
                            <a:srgbClr val="FF0000"/>
                          </a:solidFill>
                          <a:effectLst/>
                        </a:rPr>
                        <a:t> </a:t>
                      </a:r>
                      <a:r>
                        <a:rPr lang="en-US" sz="2000" b="1" dirty="0">
                          <a:solidFill>
                            <a:srgbClr val="FF0000"/>
                          </a:solidFill>
                          <a:effectLst/>
                          <a:sym typeface="Symbol" panose="05050102010706020507" pitchFamily="18" charset="2"/>
                        </a:rPr>
                        <a:t></a:t>
                      </a:r>
                      <a:endParaRPr lang="en-US" sz="2000" b="1" dirty="0">
                        <a:solidFill>
                          <a:srgbClr val="FF0000"/>
                        </a:solidFill>
                        <a:effectLst/>
                      </a:endParaRP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S</a:t>
                      </a: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t>
                      </a:r>
                      <a:r>
                        <a:rPr lang="en-US" sz="2000" b="1" dirty="0">
                          <a:effectLst/>
                          <a:sym typeface="Symbol" panose="05050102010706020507" pitchFamily="18" charset="2"/>
                        </a:rPr>
                        <a:t></a:t>
                      </a:r>
                      <a:r>
                        <a:rPr lang="en-US" sz="2000" b="1" dirty="0">
                          <a:effectLst/>
                        </a:rPr>
                        <a:t> | </a:t>
                      </a:r>
                      <a:r>
                        <a:rPr lang="en-US" sz="2000" b="1" dirty="0">
                          <a:solidFill>
                            <a:srgbClr val="FF0000"/>
                          </a:solidFill>
                          <a:effectLst/>
                        </a:rPr>
                        <a:t>a</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b |  </a:t>
                      </a:r>
                      <a:r>
                        <a:rPr lang="en-US" sz="2000" b="1" dirty="0">
                          <a:solidFill>
                            <a:srgbClr val="FF0000"/>
                          </a:solidFill>
                          <a:effectLst/>
                        </a:rPr>
                        <a:t>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b="1" dirty="0">
                          <a:effectLst/>
                        </a:rPr>
                        <a:t>Remove  </a:t>
                      </a:r>
                      <a:r>
                        <a:rPr lang="en-US" sz="2000" b="1" dirty="0">
                          <a:solidFill>
                            <a:srgbClr val="FF0000"/>
                          </a:solidFill>
                          <a:effectLst/>
                        </a:rPr>
                        <a:t>S </a:t>
                      </a:r>
                      <a:r>
                        <a:rPr lang="en-US" sz="2000" b="1" dirty="0">
                          <a:solidFill>
                            <a:srgbClr val="FF0000"/>
                          </a:solidFill>
                          <a:effectLst/>
                          <a:sym typeface="Wingdings" panose="05000000000000000000" pitchFamily="2" charset="2"/>
                        </a:rPr>
                        <a:t></a:t>
                      </a:r>
                      <a:r>
                        <a:rPr lang="en-US" sz="2000" b="1" dirty="0">
                          <a:solidFill>
                            <a:srgbClr val="FF0000"/>
                          </a:solidFill>
                          <a:effectLst/>
                        </a:rPr>
                        <a:t> </a:t>
                      </a:r>
                      <a:r>
                        <a:rPr lang="en-US" sz="2000" b="1" dirty="0">
                          <a:solidFill>
                            <a:srgbClr val="FF0000"/>
                          </a:solidFill>
                          <a:effectLst/>
                          <a:sym typeface="Symbol" panose="05050102010706020507" pitchFamily="18" charset="2"/>
                        </a:rPr>
                        <a:t></a:t>
                      </a:r>
                      <a:endParaRPr lang="en-US" sz="2000" b="1" dirty="0">
                        <a:solidFill>
                          <a:srgbClr val="FF0000"/>
                        </a:solidFill>
                        <a:effectLst/>
                      </a:endParaRP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S | </a:t>
                      </a:r>
                      <a:r>
                        <a:rPr lang="en-US" sz="2000" b="1" dirty="0">
                          <a:solidFill>
                            <a:srgbClr val="FF0000"/>
                          </a:solidFill>
                          <a:effectLst/>
                          <a:sym typeface="Symbol" panose="05050102010706020507" pitchFamily="18" charset="2"/>
                        </a:rPr>
                        <a:t></a:t>
                      </a:r>
                      <a:endParaRPr lang="en-US" sz="2000" b="1" dirty="0">
                        <a:solidFill>
                          <a:srgbClr val="FF0000"/>
                        </a:solidFill>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 | </a:t>
                      </a:r>
                      <a:r>
                        <a:rPr lang="en-US" sz="2000" b="1" dirty="0">
                          <a:solidFill>
                            <a:srgbClr val="FF0000"/>
                          </a:solidFill>
                          <a:effectLst/>
                        </a:rPr>
                        <a:t>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b |  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a:solidFill>
                            <a:srgbClr val="FF0000"/>
                          </a:solidFill>
                          <a:effectLst/>
                        </a:rPr>
                        <a:t>b</a:t>
                      </a:r>
                      <a:endParaRPr lang="en-US"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b="1" dirty="0">
                          <a:effectLst/>
                        </a:rPr>
                        <a:t>Remove  </a:t>
                      </a:r>
                      <a:r>
                        <a:rPr lang="en-US" sz="2000" b="1" dirty="0">
                          <a:solidFill>
                            <a:srgbClr val="FF0000"/>
                          </a:solidFill>
                          <a:effectLst/>
                        </a:rPr>
                        <a:t>P </a:t>
                      </a:r>
                      <a:r>
                        <a:rPr lang="en-US" sz="2000" b="1" dirty="0">
                          <a:solidFill>
                            <a:srgbClr val="FF0000"/>
                          </a:solidFill>
                          <a:effectLst/>
                          <a:sym typeface="Wingdings" panose="05000000000000000000" pitchFamily="2" charset="2"/>
                        </a:rPr>
                        <a:t></a:t>
                      </a:r>
                      <a:r>
                        <a:rPr lang="en-US" sz="2000" b="1" dirty="0">
                          <a:solidFill>
                            <a:srgbClr val="FF0000"/>
                          </a:solidFill>
                          <a:effectLst/>
                        </a:rPr>
                        <a:t> S</a:t>
                      </a: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a:t>
                      </a:r>
                      <a:r>
                        <a:rPr lang="en-US" sz="2000" b="1" dirty="0" err="1">
                          <a:solidFill>
                            <a:srgbClr val="FF0000"/>
                          </a:solidFill>
                          <a:effectLst/>
                        </a:rPr>
                        <a:t>bS</a:t>
                      </a:r>
                      <a:r>
                        <a:rPr lang="en-US" sz="2000" b="1" dirty="0">
                          <a:solidFill>
                            <a:srgbClr val="FF0000"/>
                          </a:solidFill>
                          <a:effectLst/>
                        </a:rPr>
                        <a:t> | </a:t>
                      </a:r>
                      <a:r>
                        <a:rPr lang="en-US" sz="2000" b="1" dirty="0" err="1">
                          <a:solidFill>
                            <a:srgbClr val="FF0000"/>
                          </a:solidFill>
                          <a:effectLst/>
                        </a:rPr>
                        <a:t>aT</a:t>
                      </a:r>
                      <a:r>
                        <a:rPr lang="en-US" sz="2000" b="1" dirty="0">
                          <a:solidFill>
                            <a:srgbClr val="FF0000"/>
                          </a:solidFill>
                          <a:effectLst/>
                        </a:rPr>
                        <a:t>  | a | b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 | 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b |  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b</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7588246"/>
                  </a:ext>
                </a:extLst>
              </a:tr>
              <a:tr h="2644025">
                <a:tc>
                  <a:txBody>
                    <a:bodyPr/>
                    <a:lstStyle/>
                    <a:p>
                      <a:pPr marL="0" marR="0">
                        <a:lnSpc>
                          <a:spcPct val="100000"/>
                        </a:lnSpc>
                        <a:spcBef>
                          <a:spcPts val="0"/>
                        </a:spcBef>
                        <a:spcAft>
                          <a:spcPts val="0"/>
                        </a:spcAft>
                      </a:pPr>
                      <a:r>
                        <a:rPr lang="en-US" sz="2000" b="1" dirty="0">
                          <a:effectLst/>
                        </a:rPr>
                        <a:t>Find rules not in CNF format</a:t>
                      </a: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a:t>
                      </a:r>
                      <a:r>
                        <a:rPr lang="en-US" sz="2000" b="1" dirty="0" err="1">
                          <a:solidFill>
                            <a:srgbClr val="FF0000"/>
                          </a:solidFill>
                          <a:effectLst/>
                        </a:rPr>
                        <a:t>bS</a:t>
                      </a:r>
                      <a:r>
                        <a:rPr lang="en-US" sz="2000" b="1" dirty="0">
                          <a:effectLst/>
                        </a:rPr>
                        <a:t> | </a:t>
                      </a:r>
                      <a:r>
                        <a:rPr lang="en-US" sz="2000" b="1" dirty="0" err="1">
                          <a:solidFill>
                            <a:srgbClr val="FF0000"/>
                          </a:solidFill>
                          <a:effectLst/>
                        </a:rPr>
                        <a:t>aT</a:t>
                      </a:r>
                      <a:r>
                        <a:rPr lang="en-US" sz="2000" b="1" dirty="0">
                          <a:effectLst/>
                        </a:rPr>
                        <a:t>  | a | b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solidFill>
                            <a:srgbClr val="FF0000"/>
                          </a:solidFill>
                          <a:effectLst/>
                        </a:rPr>
                        <a:t>bS</a:t>
                      </a:r>
                      <a:r>
                        <a:rPr lang="en-US" sz="2000" b="1" dirty="0">
                          <a:effectLst/>
                        </a:rPr>
                        <a:t> | </a:t>
                      </a:r>
                      <a:r>
                        <a:rPr lang="en-US" sz="2000" b="1" dirty="0" err="1">
                          <a:solidFill>
                            <a:srgbClr val="FF0000"/>
                          </a:solidFill>
                          <a:effectLst/>
                        </a:rPr>
                        <a:t>aT</a:t>
                      </a:r>
                      <a:r>
                        <a:rPr lang="en-US" sz="2000" b="1" dirty="0">
                          <a:effectLst/>
                        </a:rPr>
                        <a:t>  | a | 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solidFill>
                            <a:srgbClr val="FF0000"/>
                          </a:solidFill>
                          <a:effectLst/>
                        </a:rPr>
                        <a:t>aT</a:t>
                      </a:r>
                      <a:r>
                        <a:rPr lang="en-US" sz="2000" b="1" dirty="0">
                          <a:effectLst/>
                        </a:rPr>
                        <a:t> | </a:t>
                      </a:r>
                      <a:r>
                        <a:rPr lang="en-US" sz="2000" b="1" dirty="0" err="1">
                          <a:solidFill>
                            <a:srgbClr val="FF0000"/>
                          </a:solidFill>
                          <a:effectLst/>
                        </a:rPr>
                        <a:t>bR</a:t>
                      </a:r>
                      <a:r>
                        <a:rPr lang="en-US" sz="2000" b="1" dirty="0">
                          <a:solidFill>
                            <a:srgbClr val="FF0000"/>
                          </a:solidFill>
                          <a:effectLst/>
                        </a:rPr>
                        <a:t> </a:t>
                      </a:r>
                      <a:r>
                        <a:rPr lang="en-US" sz="2000" b="1" dirty="0">
                          <a:effectLst/>
                        </a:rPr>
                        <a:t>| b |  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solidFill>
                            <a:srgbClr val="FF0000"/>
                          </a:solidFill>
                          <a:effectLst/>
                        </a:rPr>
                        <a:t> </a:t>
                      </a:r>
                      <a:r>
                        <a:rPr lang="en-US" sz="2000" b="1" dirty="0" err="1">
                          <a:solidFill>
                            <a:srgbClr val="FF0000"/>
                          </a:solidFill>
                          <a:effectLst/>
                        </a:rPr>
                        <a:t>bS</a:t>
                      </a:r>
                      <a:r>
                        <a:rPr lang="en-US" sz="2000" b="1" dirty="0">
                          <a:solidFill>
                            <a:srgbClr val="FF0000"/>
                          </a:solidFill>
                          <a:effectLst/>
                        </a:rPr>
                        <a:t> </a:t>
                      </a:r>
                      <a:r>
                        <a:rPr lang="en-US" sz="2000" b="1" dirty="0">
                          <a:effectLst/>
                        </a:rPr>
                        <a:t>| b</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nSpc>
                          <a:spcPct val="100000"/>
                        </a:lnSpc>
                        <a:spcBef>
                          <a:spcPts val="0"/>
                        </a:spcBef>
                        <a:spcAft>
                          <a:spcPts val="0"/>
                        </a:spcAft>
                      </a:pPr>
                      <a:r>
                        <a:rPr lang="en-US" sz="2000" b="1" dirty="0">
                          <a:effectLst/>
                        </a:rPr>
                        <a:t>Add new Rules to convert the rules not in CNF format</a:t>
                      </a: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a:t>
                      </a:r>
                      <a:r>
                        <a:rPr lang="en-US" sz="2000" b="1" dirty="0">
                          <a:solidFill>
                            <a:srgbClr val="FF0000"/>
                          </a:solidFill>
                          <a:effectLst/>
                        </a:rPr>
                        <a:t>B</a:t>
                      </a:r>
                      <a:r>
                        <a:rPr lang="en-US" sz="2000" b="1" dirty="0">
                          <a:effectLst/>
                        </a:rPr>
                        <a:t>S | </a:t>
                      </a:r>
                      <a:r>
                        <a:rPr lang="en-US" sz="2000" b="1" dirty="0">
                          <a:solidFill>
                            <a:srgbClr val="FF0000"/>
                          </a:solidFill>
                          <a:effectLst/>
                        </a:rPr>
                        <a:t>A</a:t>
                      </a:r>
                      <a:r>
                        <a:rPr lang="en-US" sz="2000" b="1" dirty="0">
                          <a:effectLst/>
                        </a:rPr>
                        <a:t>T  | a | b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a:solidFill>
                            <a:srgbClr val="FF0000"/>
                          </a:solidFill>
                          <a:effectLst/>
                        </a:rPr>
                        <a:t>B</a:t>
                      </a:r>
                      <a:r>
                        <a:rPr lang="en-US" sz="2000" b="1" dirty="0">
                          <a:effectLst/>
                        </a:rPr>
                        <a:t>S | </a:t>
                      </a:r>
                      <a:r>
                        <a:rPr lang="en-US" sz="2000" b="1" dirty="0">
                          <a:solidFill>
                            <a:srgbClr val="FF0000"/>
                          </a:solidFill>
                          <a:effectLst/>
                        </a:rPr>
                        <a:t>A</a:t>
                      </a:r>
                      <a:r>
                        <a:rPr lang="en-US" sz="2000" b="1" dirty="0">
                          <a:effectLst/>
                        </a:rPr>
                        <a:t>T  | a | 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a:solidFill>
                            <a:srgbClr val="FF0000"/>
                          </a:solidFill>
                          <a:effectLst/>
                        </a:rPr>
                        <a:t>A</a:t>
                      </a:r>
                      <a:r>
                        <a:rPr lang="en-US" sz="2000" b="1" dirty="0">
                          <a:effectLst/>
                        </a:rPr>
                        <a:t>T | </a:t>
                      </a:r>
                      <a:r>
                        <a:rPr lang="en-US" sz="2000" b="1" dirty="0">
                          <a:solidFill>
                            <a:srgbClr val="FF0000"/>
                          </a:solidFill>
                          <a:effectLst/>
                        </a:rPr>
                        <a:t>B</a:t>
                      </a:r>
                      <a:r>
                        <a:rPr lang="en-US" sz="2000" b="1" dirty="0">
                          <a:effectLst/>
                        </a:rPr>
                        <a:t>R | b |  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a:solidFill>
                            <a:srgbClr val="FF0000"/>
                          </a:solidFill>
                          <a:effectLst/>
                        </a:rPr>
                        <a:t>B</a:t>
                      </a:r>
                      <a:r>
                        <a:rPr lang="en-US" sz="2000" b="1" dirty="0">
                          <a:effectLst/>
                        </a:rPr>
                        <a:t>S | b</a:t>
                      </a:r>
                    </a:p>
                    <a:p>
                      <a:pPr marL="0" marR="0">
                        <a:lnSpc>
                          <a:spcPct val="100000"/>
                        </a:lnSpc>
                        <a:spcBef>
                          <a:spcPts val="0"/>
                        </a:spcBef>
                        <a:spcAft>
                          <a:spcPts val="0"/>
                        </a:spcAft>
                      </a:pPr>
                      <a:r>
                        <a:rPr lang="en-US" sz="2000" b="1" dirty="0">
                          <a:solidFill>
                            <a:srgbClr val="FF0000"/>
                          </a:solidFill>
                          <a:effectLst/>
                        </a:rPr>
                        <a:t>A </a:t>
                      </a:r>
                      <a:r>
                        <a:rPr lang="en-US" sz="2000" b="1" dirty="0">
                          <a:solidFill>
                            <a:srgbClr val="FF0000"/>
                          </a:solidFill>
                          <a:effectLst/>
                          <a:sym typeface="Wingdings" panose="05000000000000000000" pitchFamily="2" charset="2"/>
                        </a:rPr>
                        <a:t></a:t>
                      </a:r>
                      <a:r>
                        <a:rPr lang="en-US" sz="2000" b="1" dirty="0">
                          <a:solidFill>
                            <a:srgbClr val="FF0000"/>
                          </a:solidFill>
                          <a:effectLst/>
                        </a:rPr>
                        <a:t> a</a:t>
                      </a:r>
                    </a:p>
                    <a:p>
                      <a:pPr marL="0" marR="0">
                        <a:lnSpc>
                          <a:spcPct val="100000"/>
                        </a:lnSpc>
                        <a:spcBef>
                          <a:spcPts val="0"/>
                        </a:spcBef>
                        <a:spcAft>
                          <a:spcPts val="0"/>
                        </a:spcAft>
                      </a:pPr>
                      <a:r>
                        <a:rPr lang="en-US" sz="2000" b="1" dirty="0">
                          <a:solidFill>
                            <a:srgbClr val="FF0000"/>
                          </a:solidFill>
                          <a:effectLst/>
                        </a:rPr>
                        <a:t>B </a:t>
                      </a:r>
                      <a:r>
                        <a:rPr lang="en-US" sz="2000" b="1" dirty="0">
                          <a:solidFill>
                            <a:srgbClr val="FF0000"/>
                          </a:solidFill>
                          <a:effectLst/>
                          <a:sym typeface="Wingdings" panose="05000000000000000000" pitchFamily="2" charset="2"/>
                        </a:rPr>
                        <a:t></a:t>
                      </a:r>
                      <a:r>
                        <a:rPr lang="en-US" sz="2000" b="1" dirty="0">
                          <a:solidFill>
                            <a:srgbClr val="FF0000"/>
                          </a:solidFill>
                          <a:effectLst/>
                        </a:rPr>
                        <a:t> b</a:t>
                      </a:r>
                      <a:endParaRPr lang="en-US"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nSpc>
                          <a:spcPct val="100000"/>
                        </a:lnSpc>
                        <a:spcBef>
                          <a:spcPts val="0"/>
                        </a:spcBef>
                        <a:spcAft>
                          <a:spcPts val="0"/>
                        </a:spcAft>
                      </a:pPr>
                      <a:r>
                        <a:rPr lang="en-US" sz="2000" b="1" dirty="0">
                          <a:effectLst/>
                        </a:rPr>
                        <a:t>Finally, in CNF format</a:t>
                      </a: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BS | AT  | a | b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BS | AT  | a | 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 BR | a |  b</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BS | b </a:t>
                      </a:r>
                    </a:p>
                    <a:p>
                      <a:pPr marL="0" marR="0">
                        <a:lnSpc>
                          <a:spcPct val="100000"/>
                        </a:lnSpc>
                        <a:spcBef>
                          <a:spcPts val="0"/>
                        </a:spcBef>
                        <a:spcAft>
                          <a:spcPts val="0"/>
                        </a:spcAft>
                      </a:pPr>
                      <a:r>
                        <a:rPr lang="en-US" sz="2000" b="1" dirty="0">
                          <a:effectLst/>
                        </a:rPr>
                        <a:t>A </a:t>
                      </a:r>
                      <a:r>
                        <a:rPr lang="en-US" sz="2000" b="1" dirty="0">
                          <a:effectLst/>
                          <a:sym typeface="Wingdings" panose="05000000000000000000" pitchFamily="2" charset="2"/>
                        </a:rPr>
                        <a:t></a:t>
                      </a:r>
                      <a:r>
                        <a:rPr lang="en-US" sz="2000" b="1" dirty="0">
                          <a:effectLst/>
                        </a:rPr>
                        <a:t> a</a:t>
                      </a:r>
                    </a:p>
                    <a:p>
                      <a:pPr marL="0" marR="0">
                        <a:lnSpc>
                          <a:spcPct val="100000"/>
                        </a:lnSpc>
                        <a:spcBef>
                          <a:spcPts val="0"/>
                        </a:spcBef>
                        <a:spcAft>
                          <a:spcPts val="0"/>
                        </a:spcAft>
                      </a:pPr>
                      <a:r>
                        <a:rPr lang="en-US" sz="2000" b="1" dirty="0">
                          <a:effectLst/>
                        </a:rPr>
                        <a:t>B </a:t>
                      </a:r>
                      <a:r>
                        <a:rPr lang="en-US" sz="2000" b="1" dirty="0">
                          <a:effectLst/>
                          <a:sym typeface="Wingdings" panose="05000000000000000000" pitchFamily="2" charset="2"/>
                        </a:rPr>
                        <a:t></a:t>
                      </a:r>
                      <a:r>
                        <a:rPr lang="en-US" sz="2000" b="1" dirty="0">
                          <a:effectLst/>
                        </a:rPr>
                        <a:t> b</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02499807"/>
                  </a:ext>
                </a:extLst>
              </a:tr>
            </a:tbl>
          </a:graphicData>
        </a:graphic>
      </p:graphicFrame>
    </p:spTree>
    <p:extLst>
      <p:ext uri="{BB962C8B-B14F-4D97-AF65-F5344CB8AC3E}">
        <p14:creationId xmlns:p14="http://schemas.microsoft.com/office/powerpoint/2010/main" val="1192849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014993-5514-4B5F-AE00-0A448681754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240B432-CA24-404D-8CDC-4FAD2BC9677E}"/>
              </a:ext>
            </a:extLst>
          </p:cNvPr>
          <p:cNvSpPr>
            <a:spLocks noGrp="1"/>
          </p:cNvSpPr>
          <p:nvPr>
            <p:ph type="body" sz="quarter" idx="12"/>
          </p:nvPr>
        </p:nvSpPr>
        <p:spPr/>
        <p:txBody>
          <a:bodyPr/>
          <a:lstStyle/>
          <a:p>
            <a:r>
              <a:rPr lang="en-US" dirty="0"/>
              <a:t>Example-3</a:t>
            </a:r>
          </a:p>
        </p:txBody>
      </p:sp>
      <p:graphicFrame>
        <p:nvGraphicFramePr>
          <p:cNvPr id="4" name="Table 3">
            <a:extLst>
              <a:ext uri="{FF2B5EF4-FFF2-40B4-BE49-F238E27FC236}">
                <a16:creationId xmlns:a16="http://schemas.microsoft.com/office/drawing/2014/main" id="{F6D83D81-D4FE-4335-B55E-47782CF23E45}"/>
              </a:ext>
            </a:extLst>
          </p:cNvPr>
          <p:cNvGraphicFramePr>
            <a:graphicFrameLocks noGrp="1"/>
          </p:cNvGraphicFramePr>
          <p:nvPr>
            <p:extLst>
              <p:ext uri="{D42A27DB-BD31-4B8C-83A1-F6EECF244321}">
                <p14:modId xmlns:p14="http://schemas.microsoft.com/office/powerpoint/2010/main" val="610781026"/>
              </p:ext>
            </p:extLst>
          </p:nvPr>
        </p:nvGraphicFramePr>
        <p:xfrm>
          <a:off x="32612" y="822960"/>
          <a:ext cx="9091800" cy="5993055"/>
        </p:xfrm>
        <a:graphic>
          <a:graphicData uri="http://schemas.openxmlformats.org/drawingml/2006/table">
            <a:tbl>
              <a:tblPr firstRow="1" firstCol="1" bandRow="1">
                <a:tableStyleId>{2D5ABB26-0587-4C30-8999-92F81FD0307C}</a:tableStyleId>
              </a:tblPr>
              <a:tblGrid>
                <a:gridCol w="1735228">
                  <a:extLst>
                    <a:ext uri="{9D8B030D-6E8A-4147-A177-3AD203B41FA5}">
                      <a16:colId xmlns:a16="http://schemas.microsoft.com/office/drawing/2014/main" val="2422626471"/>
                    </a:ext>
                  </a:extLst>
                </a:gridCol>
                <a:gridCol w="1066800">
                  <a:extLst>
                    <a:ext uri="{9D8B030D-6E8A-4147-A177-3AD203B41FA5}">
                      <a16:colId xmlns:a16="http://schemas.microsoft.com/office/drawing/2014/main" val="1419616310"/>
                    </a:ext>
                  </a:extLst>
                </a:gridCol>
                <a:gridCol w="792480">
                  <a:extLst>
                    <a:ext uri="{9D8B030D-6E8A-4147-A177-3AD203B41FA5}">
                      <a16:colId xmlns:a16="http://schemas.microsoft.com/office/drawing/2014/main" val="4026900431"/>
                    </a:ext>
                  </a:extLst>
                </a:gridCol>
                <a:gridCol w="2466692">
                  <a:extLst>
                    <a:ext uri="{9D8B030D-6E8A-4147-A177-3AD203B41FA5}">
                      <a16:colId xmlns:a16="http://schemas.microsoft.com/office/drawing/2014/main" val="1189814146"/>
                    </a:ext>
                  </a:extLst>
                </a:gridCol>
                <a:gridCol w="291748">
                  <a:extLst>
                    <a:ext uri="{9D8B030D-6E8A-4147-A177-3AD203B41FA5}">
                      <a16:colId xmlns:a16="http://schemas.microsoft.com/office/drawing/2014/main" val="750570117"/>
                    </a:ext>
                  </a:extLst>
                </a:gridCol>
                <a:gridCol w="2738852">
                  <a:extLst>
                    <a:ext uri="{9D8B030D-6E8A-4147-A177-3AD203B41FA5}">
                      <a16:colId xmlns:a16="http://schemas.microsoft.com/office/drawing/2014/main" val="77479258"/>
                    </a:ext>
                  </a:extLst>
                </a:gridCol>
              </a:tblGrid>
              <a:tr h="1674515">
                <a:tc>
                  <a:txBody>
                    <a:bodyPr/>
                    <a:lstStyle/>
                    <a:p>
                      <a:pPr marL="0" marR="0">
                        <a:lnSpc>
                          <a:spcPct val="100000"/>
                        </a:lnSpc>
                        <a:spcBef>
                          <a:spcPts val="0"/>
                        </a:spcBef>
                        <a:spcAft>
                          <a:spcPts val="0"/>
                        </a:spcAft>
                      </a:pPr>
                      <a:r>
                        <a:rPr lang="en-US" sz="1800" b="1" i="0" dirty="0">
                          <a:effectLst/>
                          <a:latin typeface="+mn-lt"/>
                        </a:rPr>
                        <a:t>Original CFG</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t>
                      </a:r>
                      <a:r>
                        <a:rPr lang="en-US" sz="1800" b="1" i="0" dirty="0">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b="1" i="0" dirty="0">
                        <a:effectLst/>
                        <a:latin typeface="+mn-lt"/>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X | c</a:t>
                      </a: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pPr marL="0" marR="0">
                        <a:lnSpc>
                          <a:spcPct val="100000"/>
                        </a:lnSpc>
                        <a:spcBef>
                          <a:spcPts val="0"/>
                        </a:spcBef>
                        <a:spcAft>
                          <a:spcPts val="0"/>
                        </a:spcAft>
                      </a:pPr>
                      <a:r>
                        <a:rPr lang="en-US" sz="1800" b="1" i="0" dirty="0">
                          <a:effectLst/>
                          <a:latin typeface="+mn-lt"/>
                        </a:rPr>
                        <a:t>Start Variable </a:t>
                      </a:r>
                      <a:r>
                        <a:rPr lang="en-US" sz="1800" b="1" i="0" dirty="0">
                          <a:solidFill>
                            <a:srgbClr val="FF0000"/>
                          </a:solidFill>
                          <a:effectLst/>
                          <a:latin typeface="+mn-lt"/>
                        </a:rPr>
                        <a:t>T</a:t>
                      </a:r>
                    </a:p>
                    <a:p>
                      <a:pPr marL="0" marR="0">
                        <a:lnSpc>
                          <a:spcPct val="100000"/>
                        </a:lnSpc>
                        <a:spcBef>
                          <a:spcPts val="0"/>
                        </a:spcBef>
                        <a:spcAft>
                          <a:spcPts val="0"/>
                        </a:spcAft>
                      </a:pPr>
                      <a:r>
                        <a:rPr lang="en-US" sz="1800" b="1" i="0" dirty="0">
                          <a:solidFill>
                            <a:srgbClr val="FF0000"/>
                          </a:solidFill>
                          <a:effectLst/>
                          <a:latin typeface="+mn-lt"/>
                          <a:ea typeface="Calibri" panose="020F0502020204030204" pitchFamily="34" charset="0"/>
                          <a:cs typeface="Times New Roman" panose="02020603050405020304" pitchFamily="18" charset="0"/>
                        </a:rPr>
                        <a:t>T </a:t>
                      </a:r>
                      <a:r>
                        <a:rPr lang="en-US" sz="1800" b="1" i="0" dirty="0">
                          <a:solidFill>
                            <a:srgbClr val="FF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solidFill>
                            <a:srgbClr val="FF0000"/>
                          </a:solidFill>
                          <a:effectLst/>
                          <a:latin typeface="+mn-lt"/>
                          <a:ea typeface="Calibri" panose="020F0502020204030204" pitchFamily="34" charset="0"/>
                          <a:cs typeface="Times New Roman" panose="02020603050405020304" pitchFamily="18" charset="0"/>
                        </a:rPr>
                        <a:t> S</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t>
                      </a:r>
                      <a:r>
                        <a:rPr lang="en-US" sz="1800" b="1" i="0" dirty="0">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b="1" i="0" dirty="0">
                        <a:effectLst/>
                        <a:latin typeface="+mn-lt"/>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X | c</a:t>
                      </a: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marL="0" marR="0">
                        <a:lnSpc>
                          <a:spcPct val="100000"/>
                        </a:lnSpc>
                        <a:spcBef>
                          <a:spcPts val="0"/>
                        </a:spcBef>
                        <a:spcAft>
                          <a:spcPts val="0"/>
                        </a:spcAft>
                      </a:pP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pPr marL="0" marR="0">
                        <a:lnSpc>
                          <a:spcPct val="100000"/>
                        </a:lnSpc>
                        <a:spcBef>
                          <a:spcPts val="0"/>
                        </a:spcBef>
                        <a:spcAft>
                          <a:spcPts val="0"/>
                        </a:spcAft>
                      </a:pPr>
                      <a:r>
                        <a:rPr lang="en-US" sz="1800" b="1" i="0" dirty="0">
                          <a:effectLst/>
                          <a:latin typeface="+mn-lt"/>
                        </a:rPr>
                        <a:t>Remove  </a:t>
                      </a:r>
                      <a:r>
                        <a:rPr lang="en-US" sz="1800" b="1" i="0" dirty="0">
                          <a:solidFill>
                            <a:srgbClr val="FF0000"/>
                          </a:solidFill>
                          <a:effectLst/>
                          <a:latin typeface="+mn-lt"/>
                        </a:rPr>
                        <a:t>X </a:t>
                      </a:r>
                      <a:r>
                        <a:rPr lang="en-US" sz="1800" b="1" i="0" dirty="0">
                          <a:solidFill>
                            <a:srgbClr val="FF0000"/>
                          </a:solidFill>
                          <a:effectLst/>
                          <a:latin typeface="+mn-lt"/>
                          <a:sym typeface="Wingdings" panose="05000000000000000000" pitchFamily="2" charset="2"/>
                        </a:rPr>
                        <a:t></a:t>
                      </a:r>
                      <a:r>
                        <a:rPr lang="en-US" sz="1800" b="1" i="0" dirty="0">
                          <a:solidFill>
                            <a:srgbClr val="FF0000"/>
                          </a:solidFill>
                          <a:effectLst/>
                          <a:latin typeface="+mn-lt"/>
                        </a:rPr>
                        <a:t> </a:t>
                      </a:r>
                      <a:r>
                        <a:rPr lang="en-US" sz="1800" b="1" i="0" dirty="0">
                          <a:solidFill>
                            <a:srgbClr val="FF0000"/>
                          </a:solidFill>
                          <a:effectLst/>
                          <a:latin typeface="+mn-lt"/>
                          <a:sym typeface="Symbol" panose="05050102010706020507" pitchFamily="18" charset="2"/>
                        </a:rPr>
                        <a:t></a:t>
                      </a:r>
                      <a:endParaRPr lang="en-US" sz="1800" b="1" i="0" dirty="0">
                        <a:solidFill>
                          <a:srgbClr val="FF0000"/>
                        </a:solidFill>
                        <a:effectLst/>
                        <a:latin typeface="+mn-lt"/>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S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FF0000"/>
                          </a:solidFill>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FF0000"/>
                          </a:solidFill>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ab</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endParaRPr lang="en-US" sz="1800" b="1" i="0" dirty="0">
                        <a:effectLst/>
                        <a:latin typeface="+mn-lt"/>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X | c | </a:t>
                      </a:r>
                      <a:r>
                        <a:rPr lang="en-US" sz="1800" b="1" i="0" dirty="0">
                          <a:solidFill>
                            <a:srgbClr val="FF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marL="0" marR="0">
                        <a:lnSpc>
                          <a:spcPct val="100000"/>
                        </a:lnSpc>
                        <a:spcBef>
                          <a:spcPts val="0"/>
                        </a:spcBef>
                        <a:spcAft>
                          <a:spcPts val="0"/>
                        </a:spcAft>
                      </a:pP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1800" b="1" i="0" dirty="0">
                          <a:effectLst/>
                          <a:latin typeface="+mn-lt"/>
                        </a:rPr>
                        <a:t>Remove  </a:t>
                      </a:r>
                      <a:r>
                        <a:rPr lang="en-US" sz="1800" b="1" i="0" dirty="0">
                          <a:solidFill>
                            <a:srgbClr val="FF0000"/>
                          </a:solidFill>
                          <a:effectLst/>
                          <a:latin typeface="+mn-lt"/>
                        </a:rPr>
                        <a:t>Y </a:t>
                      </a:r>
                      <a:r>
                        <a:rPr lang="en-US" sz="1800" b="1" i="0" dirty="0">
                          <a:solidFill>
                            <a:srgbClr val="FF0000"/>
                          </a:solidFill>
                          <a:effectLst/>
                          <a:latin typeface="+mn-lt"/>
                          <a:sym typeface="Wingdings" panose="05000000000000000000" pitchFamily="2" charset="2"/>
                        </a:rPr>
                        <a:t></a:t>
                      </a:r>
                      <a:r>
                        <a:rPr lang="en-US" sz="1800" b="1" i="0" dirty="0">
                          <a:solidFill>
                            <a:srgbClr val="FF0000"/>
                          </a:solidFill>
                          <a:effectLst/>
                          <a:latin typeface="+mn-lt"/>
                        </a:rPr>
                        <a:t> </a:t>
                      </a:r>
                      <a:r>
                        <a:rPr lang="en-US" sz="1800" b="1" i="0" dirty="0">
                          <a:solidFill>
                            <a:srgbClr val="FF0000"/>
                          </a:solidFill>
                          <a:effectLst/>
                          <a:latin typeface="+mn-lt"/>
                          <a:sym typeface="Symbol" panose="05050102010706020507" pitchFamily="18" charset="2"/>
                        </a:rPr>
                        <a:t></a:t>
                      </a:r>
                      <a:endParaRPr lang="en-US" sz="1800" b="1" i="0" dirty="0">
                        <a:solidFill>
                          <a:srgbClr val="FF0000"/>
                        </a:solidFill>
                        <a:effectLst/>
                        <a:latin typeface="+mn-lt"/>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S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b</a:t>
                      </a:r>
                      <a:endParaRPr lang="en-US" sz="1800" b="1" i="0" dirty="0">
                        <a:effectLst/>
                        <a:latin typeface="+mn-lt"/>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X | c</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62472"/>
                  </a:ext>
                </a:extLst>
              </a:tr>
              <a:tr h="1674515">
                <a:tc gridSpan="2">
                  <a:txBody>
                    <a:bodyPr/>
                    <a:lstStyle/>
                    <a:p>
                      <a:pPr marL="0" marR="0">
                        <a:lnSpc>
                          <a:spcPct val="100000"/>
                        </a:lnSpc>
                        <a:spcBef>
                          <a:spcPts val="0"/>
                        </a:spcBef>
                        <a:spcAft>
                          <a:spcPts val="0"/>
                        </a:spcAft>
                      </a:pPr>
                      <a:r>
                        <a:rPr lang="en-US" sz="1800" b="1" i="0" dirty="0">
                          <a:effectLst/>
                          <a:latin typeface="+mn-lt"/>
                        </a:rPr>
                        <a:t>Remove  </a:t>
                      </a:r>
                      <a:r>
                        <a:rPr lang="en-US" sz="1800" b="1" i="0" dirty="0">
                          <a:solidFill>
                            <a:srgbClr val="FF0000"/>
                          </a:solidFill>
                          <a:effectLst/>
                          <a:latin typeface="+mn-lt"/>
                        </a:rPr>
                        <a:t>Y </a:t>
                      </a:r>
                      <a:r>
                        <a:rPr lang="en-US" sz="1800" b="1" i="0" dirty="0">
                          <a:solidFill>
                            <a:srgbClr val="FF0000"/>
                          </a:solidFill>
                          <a:effectLst/>
                          <a:latin typeface="+mn-lt"/>
                          <a:sym typeface="Wingdings" panose="05000000000000000000" pitchFamily="2" charset="2"/>
                        </a:rPr>
                        <a:t></a:t>
                      </a:r>
                      <a:r>
                        <a:rPr lang="en-US" sz="1800" b="1" i="0" dirty="0">
                          <a:solidFill>
                            <a:srgbClr val="FF0000"/>
                          </a:solidFill>
                          <a:effectLst/>
                          <a:latin typeface="+mn-lt"/>
                        </a:rPr>
                        <a:t> </a:t>
                      </a:r>
                      <a:r>
                        <a:rPr lang="en-US" sz="1800" b="1" i="0" dirty="0">
                          <a:solidFill>
                            <a:srgbClr val="FF0000"/>
                          </a:solidFill>
                          <a:effectLst/>
                          <a:latin typeface="+mn-lt"/>
                          <a:sym typeface="Symbol" panose="05050102010706020507" pitchFamily="18" charset="2"/>
                        </a:rPr>
                        <a:t>X</a:t>
                      </a:r>
                      <a:endParaRPr lang="en-US" sz="1800" b="1" i="0" dirty="0">
                        <a:solidFill>
                          <a:srgbClr val="FF0000"/>
                        </a:solidFill>
                        <a:effectLst/>
                        <a:latin typeface="+mn-lt"/>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S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 | b</a:t>
                      </a: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a:t>
                      </a:r>
                      <a:r>
                        <a:rPr lang="en-US" sz="1800" b="1" i="0" dirty="0" err="1">
                          <a:solidFill>
                            <a:srgbClr val="FF0000"/>
                          </a:solidFill>
                          <a:effectLst/>
                          <a:latin typeface="+mn-lt"/>
                          <a:ea typeface="Calibri" panose="020F0502020204030204" pitchFamily="34" charset="0"/>
                        </a:rPr>
                        <a:t>aY</a:t>
                      </a:r>
                      <a:r>
                        <a:rPr lang="en-US" sz="1800" b="1" i="0" dirty="0">
                          <a:effectLst/>
                          <a:latin typeface="+mn-lt"/>
                          <a:ea typeface="Calibri" panose="020F0502020204030204" pitchFamily="34" charset="0"/>
                        </a:rPr>
                        <a:t> | </a:t>
                      </a:r>
                      <a:r>
                        <a:rPr lang="en-US" sz="1800" b="1" i="0" dirty="0" err="1">
                          <a:solidFill>
                            <a:srgbClr val="FF0000"/>
                          </a:solidFill>
                          <a:effectLst/>
                          <a:latin typeface="+mn-lt"/>
                          <a:ea typeface="Calibri" panose="020F0502020204030204" pitchFamily="34" charset="0"/>
                        </a:rPr>
                        <a:t>bY</a:t>
                      </a:r>
                      <a:r>
                        <a:rPr lang="en-US" sz="1800" b="1" i="0" dirty="0">
                          <a:effectLst/>
                          <a:latin typeface="+mn-lt"/>
                          <a:ea typeface="Calibri" panose="020F0502020204030204" pitchFamily="34" charset="0"/>
                        </a:rPr>
                        <a:t> | </a:t>
                      </a:r>
                      <a:r>
                        <a:rPr lang="en-US" sz="1800" b="1" i="0" dirty="0">
                          <a:solidFill>
                            <a:srgbClr val="FF0000"/>
                          </a:solidFill>
                          <a:effectLst/>
                          <a:latin typeface="+mn-lt"/>
                          <a:ea typeface="Calibri" panose="020F0502020204030204" pitchFamily="34" charset="0"/>
                        </a:rPr>
                        <a:t>a</a:t>
                      </a:r>
                      <a:r>
                        <a:rPr lang="en-US" sz="1800" b="1" i="0" dirty="0">
                          <a:effectLst/>
                          <a:latin typeface="+mn-lt"/>
                          <a:ea typeface="Calibri" panose="020F0502020204030204" pitchFamily="34" charset="0"/>
                        </a:rPr>
                        <a:t> | </a:t>
                      </a:r>
                      <a:r>
                        <a:rPr lang="en-US" sz="1800" b="1" i="0" dirty="0">
                          <a:solidFill>
                            <a:srgbClr val="FF0000"/>
                          </a:solidFill>
                          <a:effectLst/>
                          <a:latin typeface="+mn-lt"/>
                          <a:ea typeface="Calibri" panose="020F0502020204030204" pitchFamily="34" charset="0"/>
                        </a:rPr>
                        <a:t>b</a:t>
                      </a:r>
                      <a:r>
                        <a:rPr lang="en-US" sz="1800" b="1" i="0" dirty="0">
                          <a:effectLst/>
                          <a:latin typeface="+mn-lt"/>
                          <a:ea typeface="Calibri" panose="020F0502020204030204" pitchFamily="34" charset="0"/>
                        </a:rPr>
                        <a:t> | c</a:t>
                      </a:r>
                      <a:endParaRPr lang="en-US" sz="1800" b="1" i="0" dirty="0">
                        <a:solidFill>
                          <a:srgbClr val="FF0000"/>
                        </a:solidFill>
                        <a:effectLst/>
                        <a:latin typeface="+mn-lt"/>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nSpc>
                          <a:spcPct val="100000"/>
                        </a:lnSpc>
                        <a:spcBef>
                          <a:spcPts val="0"/>
                        </a:spcBef>
                        <a:spcAft>
                          <a:spcPts val="0"/>
                        </a:spcAft>
                      </a:pPr>
                      <a:r>
                        <a:rPr lang="en-US" sz="1800" b="1" i="0" dirty="0">
                          <a:effectLst/>
                          <a:latin typeface="+mn-lt"/>
                        </a:rPr>
                        <a:t>Remove  </a:t>
                      </a:r>
                      <a:r>
                        <a:rPr lang="en-US" sz="1800" b="1" i="0" dirty="0">
                          <a:solidFill>
                            <a:srgbClr val="FF0000"/>
                          </a:solidFill>
                          <a:effectLst/>
                          <a:latin typeface="+mn-lt"/>
                        </a:rPr>
                        <a:t>T </a:t>
                      </a:r>
                      <a:r>
                        <a:rPr lang="en-US" sz="1800" b="1" i="0" dirty="0">
                          <a:solidFill>
                            <a:srgbClr val="FF0000"/>
                          </a:solidFill>
                          <a:effectLst/>
                          <a:latin typeface="+mn-lt"/>
                          <a:sym typeface="Wingdings" panose="05000000000000000000" pitchFamily="2" charset="2"/>
                        </a:rPr>
                        <a:t></a:t>
                      </a:r>
                      <a:r>
                        <a:rPr lang="en-US" sz="1800" b="1" i="0" dirty="0">
                          <a:solidFill>
                            <a:srgbClr val="FF0000"/>
                          </a:solidFill>
                          <a:effectLst/>
                          <a:latin typeface="+mn-lt"/>
                        </a:rPr>
                        <a:t> S</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solidFill>
                            <a:srgbClr val="FF0000"/>
                          </a:solidFill>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FF0000"/>
                          </a:solidFill>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FF0000"/>
                          </a:solidFill>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ab</a:t>
                      </a:r>
                      <a:r>
                        <a:rPr lang="en-US" sz="1800" b="1" i="0" dirty="0">
                          <a:effectLst/>
                          <a:latin typeface="+mn-lt"/>
                          <a:ea typeface="Calibri" panose="020F0502020204030204" pitchFamily="34" charset="0"/>
                          <a:cs typeface="Times New Roman" panose="02020603050405020304" pitchFamily="18" charset="0"/>
                        </a:rPr>
                        <a:t>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 | b</a:t>
                      </a: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a:t>
                      </a:r>
                      <a:r>
                        <a:rPr lang="en-US" sz="1800" b="1" i="0" dirty="0" err="1">
                          <a:effectLst/>
                          <a:latin typeface="+mn-lt"/>
                          <a:ea typeface="Calibri" panose="020F0502020204030204" pitchFamily="34" charset="0"/>
                        </a:rPr>
                        <a:t>aY</a:t>
                      </a:r>
                      <a:r>
                        <a:rPr lang="en-US" sz="1800" b="1" i="0" dirty="0">
                          <a:effectLst/>
                          <a:latin typeface="+mn-lt"/>
                          <a:ea typeface="Calibri" panose="020F0502020204030204" pitchFamily="34" charset="0"/>
                        </a:rPr>
                        <a:t> | </a:t>
                      </a:r>
                      <a:r>
                        <a:rPr lang="en-US" sz="1800" b="1" i="0" dirty="0" err="1">
                          <a:effectLst/>
                          <a:latin typeface="+mn-lt"/>
                          <a:ea typeface="Calibri" panose="020F0502020204030204" pitchFamily="34" charset="0"/>
                        </a:rPr>
                        <a:t>bY</a:t>
                      </a:r>
                      <a:r>
                        <a:rPr lang="en-US" sz="1800" b="1" i="0" dirty="0">
                          <a:effectLst/>
                          <a:latin typeface="+mn-lt"/>
                          <a:ea typeface="Calibri" panose="020F0502020204030204" pitchFamily="34" charset="0"/>
                        </a:rPr>
                        <a:t> | a | b | c</a:t>
                      </a: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nSpc>
                          <a:spcPct val="100000"/>
                        </a:lnSpc>
                        <a:spcBef>
                          <a:spcPts val="0"/>
                        </a:spcBef>
                        <a:spcAft>
                          <a:spcPts val="0"/>
                        </a:spcAft>
                      </a:pPr>
                      <a:r>
                        <a:rPr lang="en-US" sz="1800" b="1" i="0" dirty="0">
                          <a:solidFill>
                            <a:srgbClr val="0070C0"/>
                          </a:solidFill>
                          <a:effectLst/>
                          <a:latin typeface="+mn-lt"/>
                        </a:rPr>
                        <a:t>Find rules not in CNF format</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solidFill>
                            <a:srgbClr val="0070C0"/>
                          </a:solidFill>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0070C0"/>
                          </a:solidFill>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0070C0"/>
                          </a:solidFill>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chemeClr val="tx1"/>
                          </a:solidFill>
                          <a:effectLst/>
                          <a:latin typeface="+mn-lt"/>
                          <a:ea typeface="Calibri" panose="020F0502020204030204" pitchFamily="34" charset="0"/>
                          <a:cs typeface="Times New Roman" panose="02020603050405020304" pitchFamily="18" charset="0"/>
                        </a:rPr>
                        <a:t>ab</a:t>
                      </a:r>
                      <a:r>
                        <a:rPr lang="en-US" sz="1800" b="1" i="0" dirty="0">
                          <a:effectLst/>
                          <a:latin typeface="+mn-lt"/>
                          <a:ea typeface="Calibri" panose="020F0502020204030204" pitchFamily="34" charset="0"/>
                          <a:cs typeface="Times New Roman" panose="02020603050405020304" pitchFamily="18" charset="0"/>
                        </a:rPr>
                        <a:t>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solidFill>
                            <a:srgbClr val="0070C0"/>
                          </a:solidFill>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0070C0"/>
                          </a:solidFill>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 | b</a:t>
                      </a: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a:t>
                      </a:r>
                      <a:r>
                        <a:rPr lang="en-US" sz="1800" b="1" i="0" dirty="0" err="1">
                          <a:solidFill>
                            <a:srgbClr val="0070C0"/>
                          </a:solidFill>
                          <a:effectLst/>
                          <a:latin typeface="+mn-lt"/>
                          <a:ea typeface="Calibri" panose="020F0502020204030204" pitchFamily="34" charset="0"/>
                        </a:rPr>
                        <a:t>aY</a:t>
                      </a:r>
                      <a:r>
                        <a:rPr lang="en-US" sz="1800" b="1" i="0" dirty="0">
                          <a:effectLst/>
                          <a:latin typeface="+mn-lt"/>
                          <a:ea typeface="Calibri" panose="020F0502020204030204" pitchFamily="34" charset="0"/>
                        </a:rPr>
                        <a:t> | </a:t>
                      </a:r>
                      <a:r>
                        <a:rPr lang="en-US" sz="1800" b="1" i="0" dirty="0" err="1">
                          <a:solidFill>
                            <a:srgbClr val="0070C0"/>
                          </a:solidFill>
                          <a:effectLst/>
                          <a:latin typeface="+mn-lt"/>
                          <a:ea typeface="Calibri" panose="020F0502020204030204" pitchFamily="34" charset="0"/>
                        </a:rPr>
                        <a:t>bY</a:t>
                      </a:r>
                      <a:r>
                        <a:rPr lang="en-US" sz="1800" b="1" i="0" dirty="0">
                          <a:effectLst/>
                          <a:latin typeface="+mn-lt"/>
                          <a:ea typeface="Calibri" panose="020F0502020204030204" pitchFamily="34" charset="0"/>
                        </a:rPr>
                        <a:t> | a | b | c</a:t>
                      </a:r>
                    </a:p>
                    <a:p>
                      <a:pPr>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*Rule S is removed as it does not occur in any other rules</a:t>
                      </a: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037588246"/>
                  </a:ext>
                </a:extLst>
              </a:tr>
              <a:tr h="2644025">
                <a:tc gridSpan="2">
                  <a:txBody>
                    <a:bodyPr/>
                    <a:lstStyle/>
                    <a:p>
                      <a:pPr marL="0" marR="0">
                        <a:lnSpc>
                          <a:spcPct val="100000"/>
                        </a:lnSpc>
                        <a:spcBef>
                          <a:spcPts val="0"/>
                        </a:spcBef>
                        <a:spcAft>
                          <a:spcPts val="0"/>
                        </a:spcAft>
                      </a:pPr>
                      <a:r>
                        <a:rPr lang="en-US" sz="1800" b="1" i="0" dirty="0">
                          <a:effectLst/>
                          <a:latin typeface="+mn-lt"/>
                        </a:rPr>
                        <a:t>Add new Rules to convert the rules not in CNF format</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a:solidFill>
                            <a:srgbClr val="FF0000"/>
                          </a:solidFill>
                          <a:effectLst/>
                          <a:latin typeface="+mn-lt"/>
                          <a:ea typeface="Calibri" panose="020F0502020204030204" pitchFamily="34" charset="0"/>
                          <a:cs typeface="Times New Roman" panose="02020603050405020304" pitchFamily="18" charset="0"/>
                        </a:rPr>
                        <a:t>A</a:t>
                      </a:r>
                      <a:r>
                        <a:rPr lang="en-US" sz="1800" b="1" i="0" dirty="0">
                          <a:solidFill>
                            <a:srgbClr val="0070C0"/>
                          </a:solidFill>
                          <a:effectLst/>
                          <a:latin typeface="+mn-lt"/>
                          <a:ea typeface="Calibri" panose="020F0502020204030204" pitchFamily="34" charset="0"/>
                          <a:cs typeface="Times New Roman" panose="02020603050405020304" pitchFamily="18" charset="0"/>
                        </a:rPr>
                        <a:t>X</a:t>
                      </a:r>
                      <a:r>
                        <a:rPr lang="en-US" sz="1800" b="1" i="0" dirty="0">
                          <a:solidFill>
                            <a:srgbClr val="FF0000"/>
                          </a:solidFill>
                          <a:effectLst/>
                          <a:latin typeface="+mn-lt"/>
                          <a:ea typeface="Calibri" panose="020F0502020204030204" pitchFamily="34" charset="0"/>
                          <a:cs typeface="Times New Roman" panose="02020603050405020304" pitchFamily="18" charset="0"/>
                        </a:rPr>
                        <a:t>B</a:t>
                      </a:r>
                      <a:r>
                        <a:rPr lang="en-US" sz="1800" b="1" i="0" dirty="0">
                          <a:solidFill>
                            <a:srgbClr val="0070C0"/>
                          </a:solidFill>
                          <a:effectLst/>
                          <a:latin typeface="+mn-lt"/>
                          <a:ea typeface="Calibri" panose="020F0502020204030204" pitchFamily="34" charset="0"/>
                          <a:cs typeface="Times New Roman" panose="02020603050405020304" pitchFamily="18" charset="0"/>
                        </a:rPr>
                        <a:t>X</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AB</a:t>
                      </a:r>
                      <a:r>
                        <a:rPr lang="en-US" sz="1800" b="1" i="0" dirty="0">
                          <a:solidFill>
                            <a:srgbClr val="0070C0"/>
                          </a:solidFill>
                          <a:effectLst/>
                          <a:latin typeface="+mn-lt"/>
                          <a:ea typeface="Calibri" panose="020F0502020204030204" pitchFamily="34" charset="0"/>
                          <a:cs typeface="Times New Roman" panose="02020603050405020304" pitchFamily="18" charset="0"/>
                        </a:rPr>
                        <a:t>X</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a:t>
                      </a:r>
                      <a:r>
                        <a:rPr lang="en-US" sz="1800" b="1" i="0" dirty="0">
                          <a:solidFill>
                            <a:srgbClr val="0070C0"/>
                          </a:solidFill>
                          <a:effectLst/>
                          <a:latin typeface="+mn-lt"/>
                          <a:ea typeface="Calibri" panose="020F0502020204030204" pitchFamily="34" charset="0"/>
                          <a:cs typeface="Times New Roman" panose="02020603050405020304" pitchFamily="18" charset="0"/>
                        </a:rPr>
                        <a:t>X</a:t>
                      </a:r>
                      <a:r>
                        <a:rPr lang="en-US" sz="1800" b="1" i="0" dirty="0">
                          <a:solidFill>
                            <a:srgbClr val="FF0000"/>
                          </a:solidFill>
                          <a:effectLst/>
                          <a:latin typeface="+mn-lt"/>
                          <a:ea typeface="Calibri" panose="020F0502020204030204" pitchFamily="34" charset="0"/>
                          <a:cs typeface="Times New Roman" panose="02020603050405020304" pitchFamily="18" charset="0"/>
                        </a:rPr>
                        <a:t>B</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AB</a:t>
                      </a:r>
                      <a:r>
                        <a:rPr lang="en-US" sz="1800" b="1" i="0" dirty="0">
                          <a:effectLst/>
                          <a:latin typeface="+mn-lt"/>
                          <a:ea typeface="Calibri" panose="020F0502020204030204" pitchFamily="34" charset="0"/>
                          <a:cs typeface="Times New Roman" panose="02020603050405020304" pitchFamily="18" charset="0"/>
                        </a:rPr>
                        <a:t>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a:solidFill>
                            <a:srgbClr val="FF0000"/>
                          </a:solidFill>
                          <a:effectLst/>
                          <a:latin typeface="+mn-lt"/>
                          <a:ea typeface="Calibri" panose="020F0502020204030204" pitchFamily="34" charset="0"/>
                          <a:cs typeface="Times New Roman" panose="02020603050405020304" pitchFamily="18" charset="0"/>
                        </a:rPr>
                        <a:t>A</a:t>
                      </a:r>
                      <a:r>
                        <a:rPr lang="en-US" sz="1800" b="1" i="0" dirty="0">
                          <a:effectLst/>
                          <a:latin typeface="+mn-lt"/>
                          <a:ea typeface="Calibri" panose="020F0502020204030204" pitchFamily="34" charset="0"/>
                          <a:cs typeface="Times New Roman" panose="02020603050405020304" pitchFamily="18" charset="0"/>
                        </a:rPr>
                        <a:t>Y | </a:t>
                      </a:r>
                      <a:r>
                        <a:rPr lang="en-US" sz="1800" b="1" i="0" dirty="0">
                          <a:solidFill>
                            <a:srgbClr val="FF0000"/>
                          </a:solidFill>
                          <a:effectLst/>
                          <a:latin typeface="+mn-lt"/>
                          <a:ea typeface="Calibri" panose="020F0502020204030204" pitchFamily="34" charset="0"/>
                          <a:cs typeface="Times New Roman" panose="02020603050405020304" pitchFamily="18" charset="0"/>
                        </a:rPr>
                        <a:t>B</a:t>
                      </a:r>
                      <a:r>
                        <a:rPr lang="en-US" sz="1800" b="1" i="0" dirty="0">
                          <a:effectLst/>
                          <a:latin typeface="+mn-lt"/>
                          <a:ea typeface="Calibri" panose="020F0502020204030204" pitchFamily="34" charset="0"/>
                          <a:cs typeface="Times New Roman" panose="02020603050405020304" pitchFamily="18" charset="0"/>
                        </a:rPr>
                        <a:t>Y | a | b</a:t>
                      </a: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a:t>
                      </a:r>
                      <a:r>
                        <a:rPr lang="en-US" sz="1800" b="1" i="0" dirty="0">
                          <a:solidFill>
                            <a:srgbClr val="FF0000"/>
                          </a:solidFill>
                          <a:effectLst/>
                          <a:latin typeface="+mn-lt"/>
                          <a:ea typeface="Calibri" panose="020F0502020204030204" pitchFamily="34" charset="0"/>
                        </a:rPr>
                        <a:t>A</a:t>
                      </a:r>
                      <a:r>
                        <a:rPr lang="en-US" sz="1800" b="1" i="0" dirty="0">
                          <a:effectLst/>
                          <a:latin typeface="+mn-lt"/>
                          <a:ea typeface="Calibri" panose="020F0502020204030204" pitchFamily="34" charset="0"/>
                        </a:rPr>
                        <a:t>Y | </a:t>
                      </a:r>
                      <a:r>
                        <a:rPr lang="en-US" sz="1800" b="1" i="0" dirty="0">
                          <a:solidFill>
                            <a:srgbClr val="FF0000"/>
                          </a:solidFill>
                          <a:effectLst/>
                          <a:latin typeface="+mn-lt"/>
                          <a:ea typeface="Calibri" panose="020F0502020204030204" pitchFamily="34" charset="0"/>
                        </a:rPr>
                        <a:t>B</a:t>
                      </a:r>
                      <a:r>
                        <a:rPr lang="en-US" sz="1800" b="1" i="0" dirty="0">
                          <a:effectLst/>
                          <a:latin typeface="+mn-lt"/>
                          <a:ea typeface="Calibri" panose="020F0502020204030204" pitchFamily="34" charset="0"/>
                        </a:rPr>
                        <a:t>Y | a | b | c</a:t>
                      </a:r>
                    </a:p>
                    <a:p>
                      <a:pPr marL="0" marR="0">
                        <a:lnSpc>
                          <a:spcPct val="100000"/>
                        </a:lnSpc>
                        <a:spcBef>
                          <a:spcPts val="0"/>
                        </a:spcBef>
                        <a:spcAft>
                          <a:spcPts val="0"/>
                        </a:spcAft>
                      </a:pPr>
                      <a:r>
                        <a:rPr lang="en-US" sz="1800" b="1" i="0" dirty="0">
                          <a:solidFill>
                            <a:srgbClr val="FF0000"/>
                          </a:solidFill>
                          <a:effectLst/>
                          <a:latin typeface="+mn-lt"/>
                          <a:ea typeface="Calibri" panose="020F0502020204030204" pitchFamily="34" charset="0"/>
                          <a:cs typeface="Times New Roman" panose="02020603050405020304" pitchFamily="18" charset="0"/>
                        </a:rPr>
                        <a:t>A </a:t>
                      </a:r>
                      <a:r>
                        <a:rPr lang="en-US" sz="1800" b="1" i="0" dirty="0">
                          <a:solidFill>
                            <a:srgbClr val="FF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solidFill>
                            <a:srgbClr val="FF0000"/>
                          </a:solidFill>
                          <a:effectLst/>
                          <a:latin typeface="+mn-lt"/>
                          <a:ea typeface="Calibri" panose="020F0502020204030204" pitchFamily="34" charset="0"/>
                          <a:cs typeface="Times New Roman" panose="02020603050405020304" pitchFamily="18" charset="0"/>
                        </a:rPr>
                        <a:t> a</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solidFill>
                            <a:srgbClr val="FF0000"/>
                          </a:solidFill>
                          <a:effectLst/>
                          <a:latin typeface="+mn-lt"/>
                          <a:ea typeface="Calibri" panose="020F0502020204030204" pitchFamily="34" charset="0"/>
                          <a:cs typeface="Times New Roman" panose="02020603050405020304" pitchFamily="18" charset="0"/>
                        </a:rPr>
                        <a:t>B </a:t>
                      </a:r>
                      <a:r>
                        <a:rPr lang="en-US" sz="1800" b="1" i="0" dirty="0">
                          <a:solidFill>
                            <a:srgbClr val="FF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solidFill>
                            <a:srgbClr val="FF0000"/>
                          </a:solidFill>
                          <a:effectLst/>
                          <a:latin typeface="+mn-lt"/>
                          <a:ea typeface="Calibri" panose="020F0502020204030204" pitchFamily="34" charset="0"/>
                          <a:cs typeface="Times New Roman" panose="02020603050405020304" pitchFamily="18" charset="0"/>
                        </a:rPr>
                        <a:t> b</a:t>
                      </a:r>
                    </a:p>
                    <a:p>
                      <a:pPr marL="0" marR="0" lvl="0" indent="0" algn="l" defTabSz="514350" rtl="0" eaLnBrk="1" fontAlgn="auto" latinLnBrk="0" hangingPunct="1">
                        <a:lnSpc>
                          <a:spcPct val="100000"/>
                        </a:lnSpc>
                        <a:spcBef>
                          <a:spcPts val="0"/>
                        </a:spcBef>
                        <a:spcAft>
                          <a:spcPts val="0"/>
                        </a:spcAft>
                        <a:buClrTx/>
                        <a:buSzTx/>
                        <a:buFontTx/>
                        <a:buNone/>
                        <a:tabLst/>
                        <a:defRPr/>
                      </a:pPr>
                      <a:r>
                        <a:rPr lang="en-US" sz="1800" b="1" i="0" dirty="0">
                          <a:solidFill>
                            <a:srgbClr val="0070C0"/>
                          </a:solidFill>
                          <a:effectLst/>
                          <a:latin typeface="+mn-lt"/>
                        </a:rPr>
                        <a:t>Find rules not in CNF format</a:t>
                      </a: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gridSpan="2">
                  <a:txBody>
                    <a:bodyPr/>
                    <a:lstStyle/>
                    <a:p>
                      <a:pPr marL="0" marR="0">
                        <a:lnSpc>
                          <a:spcPct val="100000"/>
                        </a:lnSpc>
                        <a:spcBef>
                          <a:spcPts val="0"/>
                        </a:spcBef>
                        <a:spcAft>
                          <a:spcPts val="0"/>
                        </a:spcAft>
                      </a:pPr>
                      <a:r>
                        <a:rPr lang="en-US" sz="1800" b="1" i="0" dirty="0">
                          <a:effectLst/>
                          <a:latin typeface="+mn-lt"/>
                        </a:rPr>
                        <a:t>Add new Rules to convert the rules not in CNF format</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a:solidFill>
                            <a:srgbClr val="FF0000"/>
                          </a:solidFill>
                          <a:effectLst/>
                          <a:latin typeface="+mn-lt"/>
                          <a:ea typeface="Calibri" panose="020F0502020204030204" pitchFamily="34" charset="0"/>
                          <a:cs typeface="Times New Roman" panose="02020603050405020304" pitchFamily="18" charset="0"/>
                        </a:rPr>
                        <a:t>PR</a:t>
                      </a:r>
                      <a:r>
                        <a:rPr lang="en-US" sz="1800" b="1" i="0" dirty="0">
                          <a:effectLst/>
                          <a:latin typeface="+mn-lt"/>
                          <a:ea typeface="Calibri" panose="020F0502020204030204" pitchFamily="34" charset="0"/>
                          <a:cs typeface="Times New Roman" panose="02020603050405020304" pitchFamily="18" charset="0"/>
                        </a:rPr>
                        <a:t> | A</a:t>
                      </a:r>
                      <a:r>
                        <a:rPr lang="en-US" sz="1800" b="1" i="0" dirty="0">
                          <a:solidFill>
                            <a:srgbClr val="FF0000"/>
                          </a:solidFill>
                          <a:effectLst/>
                          <a:latin typeface="+mn-lt"/>
                          <a:ea typeface="Calibri" panose="020F0502020204030204" pitchFamily="34" charset="0"/>
                          <a:cs typeface="Times New Roman" panose="02020603050405020304" pitchFamily="18" charset="0"/>
                        </a:rPr>
                        <a:t>R</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P</a:t>
                      </a:r>
                      <a:r>
                        <a:rPr lang="en-US" sz="1800" b="1" i="0" dirty="0">
                          <a:effectLst/>
                          <a:latin typeface="+mn-lt"/>
                          <a:ea typeface="Calibri" panose="020F0502020204030204" pitchFamily="34" charset="0"/>
                          <a:cs typeface="Times New Roman" panose="02020603050405020304" pitchFamily="18" charset="0"/>
                        </a:rPr>
                        <a:t>B | AB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AY | BY | a | 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AY | BY | a | b | c</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A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a:t>
                      </a:r>
                    </a:p>
                    <a:p>
                      <a:pPr>
                        <a:lnSpc>
                          <a:spcPct val="100000"/>
                        </a:lnSpc>
                        <a:spcBef>
                          <a:spcPts val="0"/>
                        </a:spcBef>
                        <a:spcAft>
                          <a:spcPts val="0"/>
                        </a:spcAft>
                      </a:pPr>
                      <a:r>
                        <a:rPr lang="en-US" sz="1800" b="1" i="0" dirty="0">
                          <a:effectLst/>
                          <a:latin typeface="+mn-lt"/>
                          <a:ea typeface="Calibri" panose="020F0502020204030204" pitchFamily="34" charset="0"/>
                        </a:rPr>
                        <a:t>B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b</a:t>
                      </a:r>
                    </a:p>
                    <a:p>
                      <a:pPr marL="0" marR="0">
                        <a:lnSpc>
                          <a:spcPct val="100000"/>
                        </a:lnSpc>
                        <a:spcBef>
                          <a:spcPts val="0"/>
                        </a:spcBef>
                        <a:spcAft>
                          <a:spcPts val="0"/>
                        </a:spcAft>
                      </a:pPr>
                      <a:r>
                        <a:rPr lang="en-US" sz="1800" b="1" i="0" dirty="0">
                          <a:solidFill>
                            <a:srgbClr val="FF0000"/>
                          </a:solidFill>
                          <a:effectLst/>
                          <a:latin typeface="+mn-lt"/>
                          <a:ea typeface="Calibri" panose="020F0502020204030204" pitchFamily="34" charset="0"/>
                          <a:cs typeface="Times New Roman" panose="02020603050405020304" pitchFamily="18" charset="0"/>
                        </a:rPr>
                        <a:t>P </a:t>
                      </a:r>
                      <a:r>
                        <a:rPr lang="en-US" sz="1800" b="1" i="0" dirty="0">
                          <a:solidFill>
                            <a:srgbClr val="FF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solidFill>
                            <a:srgbClr val="FF0000"/>
                          </a:solidFill>
                          <a:effectLst/>
                          <a:latin typeface="+mn-lt"/>
                          <a:ea typeface="Calibri" panose="020F0502020204030204" pitchFamily="34" charset="0"/>
                          <a:cs typeface="Times New Roman" panose="02020603050405020304" pitchFamily="18" charset="0"/>
                        </a:rPr>
                        <a:t> AX</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solidFill>
                            <a:srgbClr val="FF0000"/>
                          </a:solidFill>
                          <a:effectLst/>
                          <a:latin typeface="+mn-lt"/>
                          <a:ea typeface="Calibri" panose="020F0502020204030204" pitchFamily="34" charset="0"/>
                          <a:cs typeface="Times New Roman" panose="02020603050405020304" pitchFamily="18" charset="0"/>
                        </a:rPr>
                        <a:t>R </a:t>
                      </a:r>
                      <a:r>
                        <a:rPr lang="en-US" sz="1800" b="1" i="0" dirty="0">
                          <a:solidFill>
                            <a:srgbClr val="FF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solidFill>
                            <a:srgbClr val="FF0000"/>
                          </a:solidFill>
                          <a:effectLst/>
                          <a:latin typeface="+mn-lt"/>
                          <a:ea typeface="Calibri" panose="020F0502020204030204" pitchFamily="34" charset="0"/>
                          <a:cs typeface="Times New Roman" panose="02020603050405020304" pitchFamily="18" charset="0"/>
                        </a:rPr>
                        <a:t> BX</a:t>
                      </a: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gridSpan="2">
                  <a:txBody>
                    <a:bodyPr/>
                    <a:lstStyle/>
                    <a:p>
                      <a:pPr marL="0" marR="0">
                        <a:lnSpc>
                          <a:spcPct val="100000"/>
                        </a:lnSpc>
                        <a:spcBef>
                          <a:spcPts val="0"/>
                        </a:spcBef>
                        <a:spcAft>
                          <a:spcPts val="0"/>
                        </a:spcAft>
                      </a:pPr>
                      <a:r>
                        <a:rPr lang="en-US" sz="1800" b="1" i="0" dirty="0">
                          <a:effectLst/>
                          <a:latin typeface="+mn-lt"/>
                        </a:rPr>
                        <a:t>Finally, in CNF format</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PR | AR | PB | AB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AY | BY | a | 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AY | BY | a | b | c</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A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B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P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AX</a:t>
                      </a:r>
                    </a:p>
                    <a:p>
                      <a:pPr>
                        <a:lnSpc>
                          <a:spcPct val="100000"/>
                        </a:lnSpc>
                        <a:spcBef>
                          <a:spcPts val="0"/>
                        </a:spcBef>
                        <a:spcAft>
                          <a:spcPts val="0"/>
                        </a:spcAft>
                      </a:pPr>
                      <a:r>
                        <a:rPr lang="en-US" sz="1800" b="1" i="0" dirty="0">
                          <a:effectLst/>
                          <a:latin typeface="+mn-lt"/>
                          <a:ea typeface="Calibri" panose="020F0502020204030204" pitchFamily="34" charset="0"/>
                        </a:rPr>
                        <a:t>R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BX</a:t>
                      </a: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2602499807"/>
                  </a:ext>
                </a:extLst>
              </a:tr>
            </a:tbl>
          </a:graphicData>
        </a:graphic>
      </p:graphicFrame>
    </p:spTree>
    <p:extLst>
      <p:ext uri="{BB962C8B-B14F-4D97-AF65-F5344CB8AC3E}">
        <p14:creationId xmlns:p14="http://schemas.microsoft.com/office/powerpoint/2010/main" val="2677538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Context Free Language &amp; Grammar</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CFL-2</a:t>
            </a:r>
            <a:r>
              <a:rPr lang="en-US" dirty="0"/>
              <a:t>; </a:t>
            </a:r>
            <a:r>
              <a:rPr lang="en-US" dirty="0">
                <a:hlinkClick r:id="rId3" action="ppaction://hlinkfile"/>
              </a:rPr>
              <a:t>All Exercises</a:t>
            </a:r>
            <a:r>
              <a:rPr lang="en-US" dirty="0"/>
              <a:t>.</a:t>
            </a:r>
          </a:p>
          <a:p>
            <a:r>
              <a:rPr lang="en-US" dirty="0"/>
              <a:t>Elements of the Theory of Computation, Papadimitriou (2</a:t>
            </a:r>
            <a:r>
              <a:rPr lang="en-US" baseline="30000" dirty="0"/>
              <a:t>nd</a:t>
            </a:r>
            <a:r>
              <a:rPr lang="en-US" dirty="0"/>
              <a:t> ed), </a:t>
            </a:r>
            <a:br>
              <a:rPr lang="en-US" dirty="0"/>
            </a:br>
            <a:r>
              <a:rPr lang="en-US" dirty="0">
                <a:hlinkClick r:id="rId4" action="ppaction://hlinkfile"/>
              </a:rPr>
              <a:t>CFL-2</a:t>
            </a:r>
            <a:r>
              <a:rPr lang="en-US" dirty="0"/>
              <a:t>.</a:t>
            </a:r>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lnSpc>
                <a:spcPct val="80000"/>
              </a:lnSpc>
              <a:defRPr/>
            </a:pPr>
            <a:r>
              <a:rPr lang="en-US" dirty="0">
                <a:solidFill>
                  <a:schemeClr val="tx1">
                    <a:lumMod val="95000"/>
                    <a:lumOff val="5000"/>
                  </a:schemeClr>
                </a:solidFill>
              </a:rPr>
              <a:t>Ambiguity</a:t>
            </a:r>
          </a:p>
          <a:p>
            <a:pPr>
              <a:lnSpc>
                <a:spcPct val="80000"/>
              </a:lnSpc>
              <a:defRPr/>
            </a:pPr>
            <a:r>
              <a:rPr lang="en-US" dirty="0">
                <a:solidFill>
                  <a:schemeClr val="tx1">
                    <a:lumMod val="95000"/>
                    <a:lumOff val="5000"/>
                  </a:schemeClr>
                </a:solidFill>
              </a:rPr>
              <a:t>Chomsky Normal Form (CNF)</a:t>
            </a: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Concept and Construct of Context Free Grammar (CFG)</a:t>
            </a:r>
          </a:p>
          <a:p>
            <a:pPr>
              <a:lnSpc>
                <a:spcPct val="80000"/>
              </a:lnSpc>
              <a:defRPr/>
            </a:pPr>
            <a:r>
              <a:rPr lang="en-US" dirty="0"/>
              <a:t>Concept of ambiguity and its removal from grammar.</a:t>
            </a:r>
          </a:p>
          <a:p>
            <a:pPr>
              <a:lnSpc>
                <a:spcPct val="80000"/>
              </a:lnSpc>
              <a:defRPr/>
            </a:pPr>
            <a:r>
              <a:rPr lang="en-US" dirty="0"/>
              <a:t>Chomsky Normal From (CNF)</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Understand and practice the construct of CFG</a:t>
            </a:r>
          </a:p>
          <a:p>
            <a:pPr algn="just">
              <a:lnSpc>
                <a:spcPct val="80000"/>
              </a:lnSpc>
              <a:defRPr/>
            </a:pPr>
            <a:r>
              <a:rPr lang="en-US" dirty="0"/>
              <a:t>Learn ambiguity in grammar and ways to identify and remove it.</a:t>
            </a:r>
          </a:p>
          <a:p>
            <a:pPr algn="just">
              <a:lnSpc>
                <a:spcPct val="80000"/>
              </a:lnSpc>
              <a:defRPr/>
            </a:pPr>
            <a:r>
              <a:rPr lang="en-US" dirty="0"/>
              <a:t>Apply Chomsky Normal From (CNF) on grammar to make it computable.</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5497C92-CB30-495A-B57E-07AB09408E2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9AEEC85-92AF-4785-9794-60A1F2DED8D1}"/>
              </a:ext>
            </a:extLst>
          </p:cNvPr>
          <p:cNvSpPr>
            <a:spLocks noGrp="1"/>
          </p:cNvSpPr>
          <p:nvPr>
            <p:ph type="body" sz="quarter" idx="12"/>
          </p:nvPr>
        </p:nvSpPr>
        <p:spPr/>
        <p:txBody>
          <a:bodyPr/>
          <a:lstStyle/>
          <a:p>
            <a:r>
              <a:rPr lang="en-US" dirty="0"/>
              <a:t>Ambiguity – Parse Tree</a:t>
            </a:r>
          </a:p>
        </p:txBody>
      </p:sp>
      <p:sp>
        <p:nvSpPr>
          <p:cNvPr id="4" name="Text Placeholder 3">
            <a:extLst>
              <a:ext uri="{FF2B5EF4-FFF2-40B4-BE49-F238E27FC236}">
                <a16:creationId xmlns:a16="http://schemas.microsoft.com/office/drawing/2014/main" id="{ED2897E6-02D2-4E07-9316-551BAB647287}"/>
              </a:ext>
            </a:extLst>
          </p:cNvPr>
          <p:cNvSpPr>
            <a:spLocks noGrp="1"/>
          </p:cNvSpPr>
          <p:nvPr>
            <p:ph type="body" sz="quarter" idx="13"/>
          </p:nvPr>
        </p:nvSpPr>
        <p:spPr>
          <a:xfrm>
            <a:off x="2" y="846142"/>
            <a:ext cx="9136063" cy="2430687"/>
          </a:xfrm>
        </p:spPr>
        <p:txBody>
          <a:bodyPr>
            <a:normAutofit fontScale="85000" lnSpcReduction="10000"/>
          </a:bodyPr>
          <a:lstStyle/>
          <a:p>
            <a:pPr algn="just" eaLnBrk="1" hangingPunct="1">
              <a:lnSpc>
                <a:spcPct val="110000"/>
              </a:lnSpc>
            </a:pPr>
            <a:r>
              <a:rPr lang="en-US" altLang="en-US" sz="2400" dirty="0"/>
              <a:t>If a grammar generates the same string in several different ways, we say that the string is derived </a:t>
            </a:r>
            <a:r>
              <a:rPr lang="en-US" altLang="en-US" sz="2400" b="1" i="1" dirty="0"/>
              <a:t>ambiguously</a:t>
            </a:r>
            <a:r>
              <a:rPr lang="en-US" altLang="en-US" sz="2400" dirty="0"/>
              <a:t> in the grammar.</a:t>
            </a:r>
          </a:p>
          <a:p>
            <a:pPr algn="just" eaLnBrk="1" hangingPunct="1">
              <a:lnSpc>
                <a:spcPct val="110000"/>
              </a:lnSpc>
            </a:pPr>
            <a:r>
              <a:rPr lang="en-US" altLang="en-US" sz="2400" dirty="0"/>
              <a:t>If a grammar generates some string ambiguously we say that the grammar is </a:t>
            </a:r>
            <a:r>
              <a:rPr lang="en-US" altLang="en-US" sz="2400" b="1" i="1" dirty="0"/>
              <a:t>ambiguous</a:t>
            </a:r>
            <a:r>
              <a:rPr lang="en-US" altLang="en-US" sz="2400" dirty="0"/>
              <a:t>.</a:t>
            </a:r>
          </a:p>
          <a:p>
            <a:pPr algn="just" eaLnBrk="1" hangingPunct="1">
              <a:lnSpc>
                <a:spcPct val="110000"/>
              </a:lnSpc>
            </a:pPr>
            <a:r>
              <a:rPr lang="en-US" altLang="en-US" sz="2400" dirty="0"/>
              <a:t>Example: Grammar </a:t>
            </a:r>
            <a:r>
              <a:rPr lang="en-US" altLang="en-US" sz="2400" dirty="0">
                <a:latin typeface="Courier New" panose="02070309020205020404" pitchFamily="49" charset="0"/>
                <a:cs typeface="Courier New" panose="02070309020205020404" pitchFamily="49" charset="0"/>
              </a:rPr>
              <a:t>G</a:t>
            </a:r>
            <a:r>
              <a:rPr lang="en-US" altLang="en-US" sz="2400" dirty="0"/>
              <a:t>, </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a:t>
            </a:r>
          </a:p>
          <a:p>
            <a:pPr algn="ctr" eaLnBrk="1" hangingPunct="1">
              <a:lnSpc>
                <a:spcPct val="110000"/>
              </a:lnSpc>
              <a:buFontTx/>
              <a:buNone/>
            </a:pPr>
            <a:r>
              <a:rPr lang="en-US" altLang="en-US" sz="2400" b="1" dirty="0"/>
              <a:t>Two parse trees for the string </a:t>
            </a:r>
            <a:r>
              <a:rPr lang="en-US" altLang="en-US" sz="2400" b="1" dirty="0" err="1">
                <a:latin typeface="Courier New" panose="02070309020205020404" pitchFamily="49" charset="0"/>
                <a:cs typeface="Courier New" panose="02070309020205020404" pitchFamily="49" charset="0"/>
              </a:rPr>
              <a:t>a+a</a:t>
            </a:r>
            <a:r>
              <a:rPr lang="en-US" altLang="en-US" sz="2400" b="1" dirty="0" err="1">
                <a:latin typeface="Courier New" panose="02070309020205020404" pitchFamily="49" charset="0"/>
                <a:cs typeface="Courier New" panose="02070309020205020404" pitchFamily="49" charset="0"/>
                <a:sym typeface="Symbol" panose="05050102010706020507" pitchFamily="18" charset="2"/>
              </a:rPr>
              <a:t></a:t>
            </a:r>
            <a:r>
              <a:rPr lang="en-US" altLang="en-US" sz="2400" b="1" dirty="0" err="1">
                <a:latin typeface="Courier New" panose="02070309020205020404" pitchFamily="49" charset="0"/>
                <a:cs typeface="Courier New" panose="02070309020205020404" pitchFamily="49" charset="0"/>
              </a:rPr>
              <a:t>a</a:t>
            </a:r>
            <a:r>
              <a:rPr lang="en-US" altLang="en-US" sz="2400" b="1" dirty="0">
                <a:latin typeface="Courier New" panose="02070309020205020404" pitchFamily="49" charset="0"/>
                <a:cs typeface="Courier New" panose="02070309020205020404" pitchFamily="49" charset="0"/>
              </a:rPr>
              <a:t> </a:t>
            </a:r>
            <a:r>
              <a:rPr lang="en-US" altLang="en-US" sz="2400" b="1" dirty="0"/>
              <a:t>in </a:t>
            </a:r>
            <a:r>
              <a:rPr lang="en-US" altLang="en-US" sz="2400" b="1" dirty="0">
                <a:latin typeface="Courier New" panose="02070309020205020404" pitchFamily="49" charset="0"/>
                <a:cs typeface="Courier New" panose="02070309020205020404" pitchFamily="49" charset="0"/>
              </a:rPr>
              <a:t>G</a:t>
            </a:r>
            <a:r>
              <a:rPr lang="en-US" altLang="en-US" sz="2400" b="1" dirty="0"/>
              <a:t> </a:t>
            </a:r>
            <a:endParaRPr lang="en-US" altLang="en-US" sz="2400" dirty="0"/>
          </a:p>
        </p:txBody>
      </p:sp>
      <p:sp>
        <p:nvSpPr>
          <p:cNvPr id="5" name="Text Box 4">
            <a:extLst>
              <a:ext uri="{FF2B5EF4-FFF2-40B4-BE49-F238E27FC236}">
                <a16:creationId xmlns:a16="http://schemas.microsoft.com/office/drawing/2014/main" id="{D6C763DF-38D5-403E-9C7E-91F7ACF094FE}"/>
              </a:ext>
            </a:extLst>
          </p:cNvPr>
          <p:cNvSpPr txBox="1">
            <a:spLocks noChangeArrowheads="1"/>
          </p:cNvSpPr>
          <p:nvPr/>
        </p:nvSpPr>
        <p:spPr bwMode="auto">
          <a:xfrm>
            <a:off x="1796149" y="3113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ym typeface="Symbol" panose="05050102010706020507" pitchFamily="18" charset="2"/>
              </a:rPr>
              <a:t>EXPR</a:t>
            </a:r>
          </a:p>
        </p:txBody>
      </p:sp>
      <p:sp>
        <p:nvSpPr>
          <p:cNvPr id="6" name="Text Box 5">
            <a:extLst>
              <a:ext uri="{FF2B5EF4-FFF2-40B4-BE49-F238E27FC236}">
                <a16:creationId xmlns:a16="http://schemas.microsoft.com/office/drawing/2014/main" id="{75C1C31B-FFC2-4E60-B1AF-D8D752DDEBBD}"/>
              </a:ext>
            </a:extLst>
          </p:cNvPr>
          <p:cNvSpPr txBox="1">
            <a:spLocks noChangeArrowheads="1"/>
          </p:cNvSpPr>
          <p:nvPr/>
        </p:nvSpPr>
        <p:spPr bwMode="auto">
          <a:xfrm>
            <a:off x="2558149" y="37229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ym typeface="Symbol" panose="05050102010706020507" pitchFamily="18" charset="2"/>
              </a:rPr>
              <a:t>EXPR</a:t>
            </a:r>
          </a:p>
        </p:txBody>
      </p:sp>
      <p:sp>
        <p:nvSpPr>
          <p:cNvPr id="7" name="Text Box 6">
            <a:extLst>
              <a:ext uri="{FF2B5EF4-FFF2-40B4-BE49-F238E27FC236}">
                <a16:creationId xmlns:a16="http://schemas.microsoft.com/office/drawing/2014/main" id="{2FA52B7B-9E26-4EAC-9C92-6CED97026EDD}"/>
              </a:ext>
            </a:extLst>
          </p:cNvPr>
          <p:cNvSpPr txBox="1">
            <a:spLocks noChangeArrowheads="1"/>
          </p:cNvSpPr>
          <p:nvPr/>
        </p:nvSpPr>
        <p:spPr bwMode="auto">
          <a:xfrm>
            <a:off x="1110349" y="37229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ym typeface="Symbol" panose="05050102010706020507" pitchFamily="18" charset="2"/>
              </a:rPr>
              <a:t>EXPR</a:t>
            </a:r>
          </a:p>
        </p:txBody>
      </p:sp>
      <p:sp>
        <p:nvSpPr>
          <p:cNvPr id="8" name="Text Box 7">
            <a:extLst>
              <a:ext uri="{FF2B5EF4-FFF2-40B4-BE49-F238E27FC236}">
                <a16:creationId xmlns:a16="http://schemas.microsoft.com/office/drawing/2014/main" id="{FC1CF906-1AFF-40ED-8260-6928427D2205}"/>
              </a:ext>
            </a:extLst>
          </p:cNvPr>
          <p:cNvSpPr txBox="1">
            <a:spLocks noChangeArrowheads="1"/>
          </p:cNvSpPr>
          <p:nvPr/>
        </p:nvSpPr>
        <p:spPr bwMode="auto">
          <a:xfrm>
            <a:off x="1567549" y="4637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ym typeface="Symbol" panose="05050102010706020507" pitchFamily="18" charset="2"/>
              </a:rPr>
              <a:t>EXPR</a:t>
            </a:r>
          </a:p>
        </p:txBody>
      </p:sp>
      <p:sp>
        <p:nvSpPr>
          <p:cNvPr id="9" name="Text Box 8">
            <a:extLst>
              <a:ext uri="{FF2B5EF4-FFF2-40B4-BE49-F238E27FC236}">
                <a16:creationId xmlns:a16="http://schemas.microsoft.com/office/drawing/2014/main" id="{249B5A96-576A-4D09-889A-44346EB5BF07}"/>
              </a:ext>
            </a:extLst>
          </p:cNvPr>
          <p:cNvSpPr txBox="1">
            <a:spLocks noChangeArrowheads="1"/>
          </p:cNvSpPr>
          <p:nvPr/>
        </p:nvSpPr>
        <p:spPr bwMode="auto">
          <a:xfrm>
            <a:off x="424549" y="4637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ym typeface="Symbol" panose="05050102010706020507" pitchFamily="18" charset="2"/>
              </a:rPr>
              <a:t>EXPR</a:t>
            </a:r>
          </a:p>
        </p:txBody>
      </p:sp>
      <p:sp>
        <p:nvSpPr>
          <p:cNvPr id="10" name="Text Box 14">
            <a:extLst>
              <a:ext uri="{FF2B5EF4-FFF2-40B4-BE49-F238E27FC236}">
                <a16:creationId xmlns:a16="http://schemas.microsoft.com/office/drawing/2014/main" id="{A32148D9-F684-4A67-9634-801735AB2883}"/>
              </a:ext>
            </a:extLst>
          </p:cNvPr>
          <p:cNvSpPr txBox="1">
            <a:spLocks noChangeArrowheads="1"/>
          </p:cNvSpPr>
          <p:nvPr/>
        </p:nvSpPr>
        <p:spPr bwMode="auto">
          <a:xfrm>
            <a:off x="500749" y="559616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11" name="Text Box 15">
            <a:extLst>
              <a:ext uri="{FF2B5EF4-FFF2-40B4-BE49-F238E27FC236}">
                <a16:creationId xmlns:a16="http://schemas.microsoft.com/office/drawing/2014/main" id="{F1C01338-6405-4E15-8024-0BB6BC644171}"/>
              </a:ext>
            </a:extLst>
          </p:cNvPr>
          <p:cNvSpPr txBox="1">
            <a:spLocks noChangeArrowheads="1"/>
          </p:cNvSpPr>
          <p:nvPr/>
        </p:nvSpPr>
        <p:spPr bwMode="auto">
          <a:xfrm>
            <a:off x="27105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12" name="Text Box 16">
            <a:extLst>
              <a:ext uri="{FF2B5EF4-FFF2-40B4-BE49-F238E27FC236}">
                <a16:creationId xmlns:a16="http://schemas.microsoft.com/office/drawing/2014/main" id="{B7E346D4-B077-4E17-B069-D95726CB8A57}"/>
              </a:ext>
            </a:extLst>
          </p:cNvPr>
          <p:cNvSpPr txBox="1">
            <a:spLocks noChangeArrowheads="1"/>
          </p:cNvSpPr>
          <p:nvPr/>
        </p:nvSpPr>
        <p:spPr bwMode="auto">
          <a:xfrm>
            <a:off x="16437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13" name="Text Box 20">
            <a:extLst>
              <a:ext uri="{FF2B5EF4-FFF2-40B4-BE49-F238E27FC236}">
                <a16:creationId xmlns:a16="http://schemas.microsoft.com/office/drawing/2014/main" id="{883B0E31-D4E2-43CD-B728-198732FA32DF}"/>
              </a:ext>
            </a:extLst>
          </p:cNvPr>
          <p:cNvSpPr txBox="1">
            <a:spLocks noChangeArrowheads="1"/>
          </p:cNvSpPr>
          <p:nvPr/>
        </p:nvSpPr>
        <p:spPr bwMode="auto">
          <a:xfrm>
            <a:off x="1062724" y="5613629"/>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t>
            </a:r>
          </a:p>
        </p:txBody>
      </p:sp>
      <p:sp>
        <p:nvSpPr>
          <p:cNvPr id="14" name="Text Box 22">
            <a:extLst>
              <a:ext uri="{FF2B5EF4-FFF2-40B4-BE49-F238E27FC236}">
                <a16:creationId xmlns:a16="http://schemas.microsoft.com/office/drawing/2014/main" id="{8C30A59D-6626-49F4-95DE-B290654A4E6E}"/>
              </a:ext>
            </a:extLst>
          </p:cNvPr>
          <p:cNvSpPr txBox="1">
            <a:spLocks noChangeArrowheads="1"/>
          </p:cNvSpPr>
          <p:nvPr/>
        </p:nvSpPr>
        <p:spPr bwMode="auto">
          <a:xfrm>
            <a:off x="21009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a:sym typeface="Symbol" panose="05050102010706020507" pitchFamily="18" charset="2"/>
              </a:rPr>
              <a:t></a:t>
            </a:r>
          </a:p>
        </p:txBody>
      </p:sp>
      <p:cxnSp>
        <p:nvCxnSpPr>
          <p:cNvPr id="15" name="AutoShape 24">
            <a:extLst>
              <a:ext uri="{FF2B5EF4-FFF2-40B4-BE49-F238E27FC236}">
                <a16:creationId xmlns:a16="http://schemas.microsoft.com/office/drawing/2014/main" id="{AB4A18E8-431C-4AE2-AC26-07C4C37FE12C}"/>
              </a:ext>
            </a:extLst>
          </p:cNvPr>
          <p:cNvCxnSpPr>
            <a:cxnSpLocks noChangeShapeType="1"/>
            <a:stCxn id="5" idx="2"/>
            <a:endCxn id="7" idx="0"/>
          </p:cNvCxnSpPr>
          <p:nvPr/>
        </p:nvCxnSpPr>
        <p:spPr bwMode="auto">
          <a:xfrm flipH="1">
            <a:off x="1491349" y="3387954"/>
            <a:ext cx="685800" cy="334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 name="AutoShape 25">
            <a:extLst>
              <a:ext uri="{FF2B5EF4-FFF2-40B4-BE49-F238E27FC236}">
                <a16:creationId xmlns:a16="http://schemas.microsoft.com/office/drawing/2014/main" id="{A075391E-7944-475C-B34A-7B9CC97EC84A}"/>
              </a:ext>
            </a:extLst>
          </p:cNvPr>
          <p:cNvCxnSpPr>
            <a:cxnSpLocks noChangeShapeType="1"/>
            <a:stCxn id="5" idx="2"/>
            <a:endCxn id="6" idx="0"/>
          </p:cNvCxnSpPr>
          <p:nvPr/>
        </p:nvCxnSpPr>
        <p:spPr bwMode="auto">
          <a:xfrm>
            <a:off x="2177149" y="3387954"/>
            <a:ext cx="762000" cy="334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 name="AutoShape 26">
            <a:extLst>
              <a:ext uri="{FF2B5EF4-FFF2-40B4-BE49-F238E27FC236}">
                <a16:creationId xmlns:a16="http://schemas.microsoft.com/office/drawing/2014/main" id="{2D2CF383-4FD2-412C-8893-A602193C8B04}"/>
              </a:ext>
            </a:extLst>
          </p:cNvPr>
          <p:cNvCxnSpPr>
            <a:cxnSpLocks noChangeShapeType="1"/>
            <a:stCxn id="7" idx="2"/>
            <a:endCxn id="9" idx="0"/>
          </p:cNvCxnSpPr>
          <p:nvPr/>
        </p:nvCxnSpPr>
        <p:spPr bwMode="auto">
          <a:xfrm flipH="1">
            <a:off x="805549" y="3997554"/>
            <a:ext cx="685800" cy="6397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 name="AutoShape 27">
            <a:extLst>
              <a:ext uri="{FF2B5EF4-FFF2-40B4-BE49-F238E27FC236}">
                <a16:creationId xmlns:a16="http://schemas.microsoft.com/office/drawing/2014/main" id="{A7A84CDF-F05F-49D4-8E86-9DD9E6ABF59D}"/>
              </a:ext>
            </a:extLst>
          </p:cNvPr>
          <p:cNvCxnSpPr>
            <a:cxnSpLocks noChangeShapeType="1"/>
            <a:stCxn id="7" idx="2"/>
            <a:endCxn id="8" idx="0"/>
          </p:cNvCxnSpPr>
          <p:nvPr/>
        </p:nvCxnSpPr>
        <p:spPr bwMode="auto">
          <a:xfrm>
            <a:off x="1491349" y="3997554"/>
            <a:ext cx="457200" cy="6397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 name="AutoShape 28">
            <a:extLst>
              <a:ext uri="{FF2B5EF4-FFF2-40B4-BE49-F238E27FC236}">
                <a16:creationId xmlns:a16="http://schemas.microsoft.com/office/drawing/2014/main" id="{B5A544C4-75A1-4CBA-A0B3-BEEBF85F0818}"/>
              </a:ext>
            </a:extLst>
          </p:cNvPr>
          <p:cNvCxnSpPr>
            <a:cxnSpLocks noChangeShapeType="1"/>
            <a:stCxn id="9" idx="2"/>
            <a:endCxn id="10" idx="0"/>
          </p:cNvCxnSpPr>
          <p:nvPr/>
        </p:nvCxnSpPr>
        <p:spPr bwMode="auto">
          <a:xfrm rot="5400000">
            <a:off x="425343" y="5215960"/>
            <a:ext cx="684212" cy="76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 name="AutoShape 29">
            <a:extLst>
              <a:ext uri="{FF2B5EF4-FFF2-40B4-BE49-F238E27FC236}">
                <a16:creationId xmlns:a16="http://schemas.microsoft.com/office/drawing/2014/main" id="{ABC02112-18CB-4984-8123-09A173B7CCE2}"/>
              </a:ext>
            </a:extLst>
          </p:cNvPr>
          <p:cNvCxnSpPr>
            <a:cxnSpLocks noChangeShapeType="1"/>
            <a:stCxn id="7" idx="2"/>
            <a:endCxn id="13" idx="0"/>
          </p:cNvCxnSpPr>
          <p:nvPr/>
        </p:nvCxnSpPr>
        <p:spPr bwMode="auto">
          <a:xfrm rot="5400000">
            <a:off x="583299" y="4705579"/>
            <a:ext cx="1616075" cy="20002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 name="AutoShape 30">
            <a:extLst>
              <a:ext uri="{FF2B5EF4-FFF2-40B4-BE49-F238E27FC236}">
                <a16:creationId xmlns:a16="http://schemas.microsoft.com/office/drawing/2014/main" id="{0B925197-DED1-4251-AA3D-F9133FCC9BD3}"/>
              </a:ext>
            </a:extLst>
          </p:cNvPr>
          <p:cNvCxnSpPr>
            <a:cxnSpLocks noChangeShapeType="1"/>
            <a:stCxn id="8" idx="2"/>
            <a:endCxn id="12" idx="0"/>
          </p:cNvCxnSpPr>
          <p:nvPr/>
        </p:nvCxnSpPr>
        <p:spPr bwMode="auto">
          <a:xfrm rot="5400000">
            <a:off x="1552468" y="5231835"/>
            <a:ext cx="715962" cy="76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 name="AutoShape 31">
            <a:extLst>
              <a:ext uri="{FF2B5EF4-FFF2-40B4-BE49-F238E27FC236}">
                <a16:creationId xmlns:a16="http://schemas.microsoft.com/office/drawing/2014/main" id="{7407C015-D6E1-44D7-83E5-5D40E8D39D9E}"/>
              </a:ext>
            </a:extLst>
          </p:cNvPr>
          <p:cNvCxnSpPr>
            <a:cxnSpLocks noChangeShapeType="1"/>
            <a:stCxn id="5" idx="2"/>
            <a:endCxn id="14" idx="0"/>
          </p:cNvCxnSpPr>
          <p:nvPr/>
        </p:nvCxnSpPr>
        <p:spPr bwMode="auto">
          <a:xfrm rot="16200000" flipH="1">
            <a:off x="1133368" y="4431735"/>
            <a:ext cx="2239962"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 name="AutoShape 32">
            <a:extLst>
              <a:ext uri="{FF2B5EF4-FFF2-40B4-BE49-F238E27FC236}">
                <a16:creationId xmlns:a16="http://schemas.microsoft.com/office/drawing/2014/main" id="{BC6B4FC2-FFBE-4410-A8C1-201F87664593}"/>
              </a:ext>
            </a:extLst>
          </p:cNvPr>
          <p:cNvCxnSpPr>
            <a:cxnSpLocks noChangeShapeType="1"/>
            <a:stCxn id="6" idx="2"/>
            <a:endCxn id="11" idx="0"/>
          </p:cNvCxnSpPr>
          <p:nvPr/>
        </p:nvCxnSpPr>
        <p:spPr bwMode="auto">
          <a:xfrm rot="5400000">
            <a:off x="2123968" y="4812735"/>
            <a:ext cx="1630363" cy="317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 name="Text Box 9">
            <a:extLst>
              <a:ext uri="{FF2B5EF4-FFF2-40B4-BE49-F238E27FC236}">
                <a16:creationId xmlns:a16="http://schemas.microsoft.com/office/drawing/2014/main" id="{F1841C78-51E3-4FD4-9A86-5D6E6A020969}"/>
              </a:ext>
            </a:extLst>
          </p:cNvPr>
          <p:cNvSpPr txBox="1">
            <a:spLocks noChangeArrowheads="1"/>
          </p:cNvSpPr>
          <p:nvPr/>
        </p:nvSpPr>
        <p:spPr bwMode="auto">
          <a:xfrm>
            <a:off x="5377549" y="37229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ym typeface="Symbol" panose="05050102010706020507" pitchFamily="18" charset="2"/>
              </a:rPr>
              <a:t>EXPR</a:t>
            </a:r>
          </a:p>
        </p:txBody>
      </p:sp>
      <p:sp>
        <p:nvSpPr>
          <p:cNvPr id="25" name="Text Box 10">
            <a:extLst>
              <a:ext uri="{FF2B5EF4-FFF2-40B4-BE49-F238E27FC236}">
                <a16:creationId xmlns:a16="http://schemas.microsoft.com/office/drawing/2014/main" id="{395D05A5-819F-4187-BCCA-1A99672A3B85}"/>
              </a:ext>
            </a:extLst>
          </p:cNvPr>
          <p:cNvSpPr txBox="1">
            <a:spLocks noChangeArrowheads="1"/>
          </p:cNvSpPr>
          <p:nvPr/>
        </p:nvSpPr>
        <p:spPr bwMode="auto">
          <a:xfrm>
            <a:off x="6291949" y="3113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ym typeface="Symbol" panose="05050102010706020507" pitchFamily="18" charset="2"/>
              </a:rPr>
              <a:t>EXPR</a:t>
            </a:r>
          </a:p>
        </p:txBody>
      </p:sp>
      <p:sp>
        <p:nvSpPr>
          <p:cNvPr id="26" name="Text Box 11">
            <a:extLst>
              <a:ext uri="{FF2B5EF4-FFF2-40B4-BE49-F238E27FC236}">
                <a16:creationId xmlns:a16="http://schemas.microsoft.com/office/drawing/2014/main" id="{2A713371-B29A-4C64-AB81-EBB41672F25D}"/>
              </a:ext>
            </a:extLst>
          </p:cNvPr>
          <p:cNvSpPr txBox="1">
            <a:spLocks noChangeArrowheads="1"/>
          </p:cNvSpPr>
          <p:nvPr/>
        </p:nvSpPr>
        <p:spPr bwMode="auto">
          <a:xfrm>
            <a:off x="6444349" y="4637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ym typeface="Symbol" panose="05050102010706020507" pitchFamily="18" charset="2"/>
              </a:rPr>
              <a:t>EXPR</a:t>
            </a:r>
          </a:p>
        </p:txBody>
      </p:sp>
      <p:sp>
        <p:nvSpPr>
          <p:cNvPr id="27" name="Text Box 12">
            <a:extLst>
              <a:ext uri="{FF2B5EF4-FFF2-40B4-BE49-F238E27FC236}">
                <a16:creationId xmlns:a16="http://schemas.microsoft.com/office/drawing/2014/main" id="{C98AC774-1458-4341-AB3A-4786CCFA56B5}"/>
              </a:ext>
            </a:extLst>
          </p:cNvPr>
          <p:cNvSpPr txBox="1">
            <a:spLocks noChangeArrowheads="1"/>
          </p:cNvSpPr>
          <p:nvPr/>
        </p:nvSpPr>
        <p:spPr bwMode="auto">
          <a:xfrm>
            <a:off x="7053949" y="37229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ym typeface="Symbol" panose="05050102010706020507" pitchFamily="18" charset="2"/>
              </a:rPr>
              <a:t>EXPR</a:t>
            </a:r>
          </a:p>
        </p:txBody>
      </p:sp>
      <p:sp>
        <p:nvSpPr>
          <p:cNvPr id="28" name="Text Box 13">
            <a:extLst>
              <a:ext uri="{FF2B5EF4-FFF2-40B4-BE49-F238E27FC236}">
                <a16:creationId xmlns:a16="http://schemas.microsoft.com/office/drawing/2014/main" id="{A73B73C2-07B1-4BA4-9423-28E4B0B639CF}"/>
              </a:ext>
            </a:extLst>
          </p:cNvPr>
          <p:cNvSpPr txBox="1">
            <a:spLocks noChangeArrowheads="1"/>
          </p:cNvSpPr>
          <p:nvPr/>
        </p:nvSpPr>
        <p:spPr bwMode="auto">
          <a:xfrm>
            <a:off x="8120749" y="4637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ym typeface="Symbol" panose="05050102010706020507" pitchFamily="18" charset="2"/>
              </a:rPr>
              <a:t>EXPR</a:t>
            </a:r>
          </a:p>
        </p:txBody>
      </p:sp>
      <p:sp>
        <p:nvSpPr>
          <p:cNvPr id="29" name="Text Box 17">
            <a:extLst>
              <a:ext uri="{FF2B5EF4-FFF2-40B4-BE49-F238E27FC236}">
                <a16:creationId xmlns:a16="http://schemas.microsoft.com/office/drawing/2014/main" id="{76D4B6FC-AC96-41BA-855A-35A10F4A2018}"/>
              </a:ext>
            </a:extLst>
          </p:cNvPr>
          <p:cNvSpPr txBox="1">
            <a:spLocks noChangeArrowheads="1"/>
          </p:cNvSpPr>
          <p:nvPr/>
        </p:nvSpPr>
        <p:spPr bwMode="auto">
          <a:xfrm>
            <a:off x="8273149" y="5594579"/>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30" name="Text Box 18">
            <a:extLst>
              <a:ext uri="{FF2B5EF4-FFF2-40B4-BE49-F238E27FC236}">
                <a16:creationId xmlns:a16="http://schemas.microsoft.com/office/drawing/2014/main" id="{CF4A92F1-2000-40DE-8483-8916A5E20FE9}"/>
              </a:ext>
            </a:extLst>
          </p:cNvPr>
          <p:cNvSpPr txBox="1">
            <a:spLocks noChangeArrowheads="1"/>
          </p:cNvSpPr>
          <p:nvPr/>
        </p:nvSpPr>
        <p:spPr bwMode="auto">
          <a:xfrm>
            <a:off x="65967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31" name="Text Box 19">
            <a:extLst>
              <a:ext uri="{FF2B5EF4-FFF2-40B4-BE49-F238E27FC236}">
                <a16:creationId xmlns:a16="http://schemas.microsoft.com/office/drawing/2014/main" id="{8700FEF0-98BC-4185-82DD-CFC79F7144EC}"/>
              </a:ext>
            </a:extLst>
          </p:cNvPr>
          <p:cNvSpPr txBox="1">
            <a:spLocks noChangeArrowheads="1"/>
          </p:cNvSpPr>
          <p:nvPr/>
        </p:nvSpPr>
        <p:spPr bwMode="auto">
          <a:xfrm>
            <a:off x="55299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32" name="Text Box 21">
            <a:extLst>
              <a:ext uri="{FF2B5EF4-FFF2-40B4-BE49-F238E27FC236}">
                <a16:creationId xmlns:a16="http://schemas.microsoft.com/office/drawing/2014/main" id="{A20E683B-4DDA-4D67-9ABB-DDE7045A4BD9}"/>
              </a:ext>
            </a:extLst>
          </p:cNvPr>
          <p:cNvSpPr txBox="1">
            <a:spLocks noChangeArrowheads="1"/>
          </p:cNvSpPr>
          <p:nvPr/>
        </p:nvSpPr>
        <p:spPr bwMode="auto">
          <a:xfrm>
            <a:off x="7434949" y="5629504"/>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a:sym typeface="Symbol" panose="05050102010706020507" pitchFamily="18" charset="2"/>
              </a:rPr>
              <a:t></a:t>
            </a:r>
          </a:p>
        </p:txBody>
      </p:sp>
      <p:sp>
        <p:nvSpPr>
          <p:cNvPr id="33" name="Text Box 23">
            <a:extLst>
              <a:ext uri="{FF2B5EF4-FFF2-40B4-BE49-F238E27FC236}">
                <a16:creationId xmlns:a16="http://schemas.microsoft.com/office/drawing/2014/main" id="{4E0149FD-55A3-4B03-8626-EDB0472E1881}"/>
              </a:ext>
            </a:extLst>
          </p:cNvPr>
          <p:cNvSpPr txBox="1">
            <a:spLocks noChangeArrowheads="1"/>
          </p:cNvSpPr>
          <p:nvPr/>
        </p:nvSpPr>
        <p:spPr bwMode="auto">
          <a:xfrm>
            <a:off x="6001437" y="5632679"/>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t>
            </a:r>
          </a:p>
        </p:txBody>
      </p:sp>
      <p:cxnSp>
        <p:nvCxnSpPr>
          <p:cNvPr id="34" name="AutoShape 33">
            <a:extLst>
              <a:ext uri="{FF2B5EF4-FFF2-40B4-BE49-F238E27FC236}">
                <a16:creationId xmlns:a16="http://schemas.microsoft.com/office/drawing/2014/main" id="{F07D42EF-C427-4BC5-80E2-8BA5B8855F13}"/>
              </a:ext>
            </a:extLst>
          </p:cNvPr>
          <p:cNvCxnSpPr>
            <a:cxnSpLocks noChangeShapeType="1"/>
            <a:stCxn id="25" idx="2"/>
            <a:endCxn id="24" idx="0"/>
          </p:cNvCxnSpPr>
          <p:nvPr/>
        </p:nvCxnSpPr>
        <p:spPr bwMode="auto">
          <a:xfrm flipH="1">
            <a:off x="5758549" y="3387954"/>
            <a:ext cx="914400" cy="334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 name="AutoShape 34">
            <a:extLst>
              <a:ext uri="{FF2B5EF4-FFF2-40B4-BE49-F238E27FC236}">
                <a16:creationId xmlns:a16="http://schemas.microsoft.com/office/drawing/2014/main" id="{F5CC7920-432F-45D7-9619-72CDEC71F189}"/>
              </a:ext>
            </a:extLst>
          </p:cNvPr>
          <p:cNvCxnSpPr>
            <a:cxnSpLocks noChangeShapeType="1"/>
            <a:stCxn id="25" idx="2"/>
            <a:endCxn id="27" idx="0"/>
          </p:cNvCxnSpPr>
          <p:nvPr/>
        </p:nvCxnSpPr>
        <p:spPr bwMode="auto">
          <a:xfrm>
            <a:off x="6672949" y="3387954"/>
            <a:ext cx="762000" cy="334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 name="AutoShape 35">
            <a:extLst>
              <a:ext uri="{FF2B5EF4-FFF2-40B4-BE49-F238E27FC236}">
                <a16:creationId xmlns:a16="http://schemas.microsoft.com/office/drawing/2014/main" id="{93ADE094-EFF4-4A5D-A3A3-6A1187940F06}"/>
              </a:ext>
            </a:extLst>
          </p:cNvPr>
          <p:cNvCxnSpPr>
            <a:cxnSpLocks noChangeShapeType="1"/>
            <a:stCxn id="25" idx="2"/>
            <a:endCxn id="33" idx="0"/>
          </p:cNvCxnSpPr>
          <p:nvPr/>
        </p:nvCxnSpPr>
        <p:spPr bwMode="auto">
          <a:xfrm flipH="1">
            <a:off x="6230037" y="3387954"/>
            <a:ext cx="442912" cy="224472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 name="AutoShape 36">
            <a:extLst>
              <a:ext uri="{FF2B5EF4-FFF2-40B4-BE49-F238E27FC236}">
                <a16:creationId xmlns:a16="http://schemas.microsoft.com/office/drawing/2014/main" id="{96D6F7B1-3507-4514-95DD-0824E5983C7C}"/>
              </a:ext>
            </a:extLst>
          </p:cNvPr>
          <p:cNvCxnSpPr>
            <a:cxnSpLocks noChangeShapeType="1"/>
            <a:stCxn id="24" idx="2"/>
            <a:endCxn id="31" idx="0"/>
          </p:cNvCxnSpPr>
          <p:nvPr/>
        </p:nvCxnSpPr>
        <p:spPr bwMode="auto">
          <a:xfrm>
            <a:off x="5758549" y="3997554"/>
            <a:ext cx="0" cy="16303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 name="AutoShape 37">
            <a:extLst>
              <a:ext uri="{FF2B5EF4-FFF2-40B4-BE49-F238E27FC236}">
                <a16:creationId xmlns:a16="http://schemas.microsoft.com/office/drawing/2014/main" id="{041C8FA4-3E19-4F0D-9BE8-19FFC110DA46}"/>
              </a:ext>
            </a:extLst>
          </p:cNvPr>
          <p:cNvCxnSpPr>
            <a:cxnSpLocks noChangeShapeType="1"/>
            <a:stCxn id="27" idx="2"/>
            <a:endCxn id="26" idx="0"/>
          </p:cNvCxnSpPr>
          <p:nvPr/>
        </p:nvCxnSpPr>
        <p:spPr bwMode="auto">
          <a:xfrm flipH="1">
            <a:off x="6825349" y="3997554"/>
            <a:ext cx="609600" cy="6397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9" name="AutoShape 38">
            <a:extLst>
              <a:ext uri="{FF2B5EF4-FFF2-40B4-BE49-F238E27FC236}">
                <a16:creationId xmlns:a16="http://schemas.microsoft.com/office/drawing/2014/main" id="{9DAE6DB1-3435-4CEA-A8F8-AFA26FFD2FCE}"/>
              </a:ext>
            </a:extLst>
          </p:cNvPr>
          <p:cNvCxnSpPr>
            <a:cxnSpLocks noChangeShapeType="1"/>
            <a:stCxn id="27" idx="2"/>
            <a:endCxn id="28" idx="0"/>
          </p:cNvCxnSpPr>
          <p:nvPr/>
        </p:nvCxnSpPr>
        <p:spPr bwMode="auto">
          <a:xfrm>
            <a:off x="7434949" y="3997554"/>
            <a:ext cx="1066800" cy="6397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 name="AutoShape 39">
            <a:extLst>
              <a:ext uri="{FF2B5EF4-FFF2-40B4-BE49-F238E27FC236}">
                <a16:creationId xmlns:a16="http://schemas.microsoft.com/office/drawing/2014/main" id="{3E76352F-DF63-47F0-B930-D153654BFE3F}"/>
              </a:ext>
            </a:extLst>
          </p:cNvPr>
          <p:cNvCxnSpPr>
            <a:cxnSpLocks noChangeShapeType="1"/>
            <a:stCxn id="27" idx="2"/>
            <a:endCxn id="32" idx="0"/>
          </p:cNvCxnSpPr>
          <p:nvPr/>
        </p:nvCxnSpPr>
        <p:spPr bwMode="auto">
          <a:xfrm>
            <a:off x="7434949" y="3997554"/>
            <a:ext cx="228600" cy="163195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 name="AutoShape 40">
            <a:extLst>
              <a:ext uri="{FF2B5EF4-FFF2-40B4-BE49-F238E27FC236}">
                <a16:creationId xmlns:a16="http://schemas.microsoft.com/office/drawing/2014/main" id="{2953FA81-F827-4D82-83E9-E0FC01717003}"/>
              </a:ext>
            </a:extLst>
          </p:cNvPr>
          <p:cNvCxnSpPr>
            <a:cxnSpLocks noChangeShapeType="1"/>
            <a:stCxn id="26" idx="2"/>
            <a:endCxn id="30" idx="0"/>
          </p:cNvCxnSpPr>
          <p:nvPr/>
        </p:nvCxnSpPr>
        <p:spPr bwMode="auto">
          <a:xfrm>
            <a:off x="6825349" y="4911954"/>
            <a:ext cx="0" cy="715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 name="AutoShape 41">
            <a:extLst>
              <a:ext uri="{FF2B5EF4-FFF2-40B4-BE49-F238E27FC236}">
                <a16:creationId xmlns:a16="http://schemas.microsoft.com/office/drawing/2014/main" id="{F15E3420-58C3-4093-8865-0085F7FD2F62}"/>
              </a:ext>
            </a:extLst>
          </p:cNvPr>
          <p:cNvCxnSpPr>
            <a:cxnSpLocks noChangeShapeType="1"/>
            <a:stCxn id="28" idx="2"/>
            <a:endCxn id="29" idx="0"/>
          </p:cNvCxnSpPr>
          <p:nvPr/>
        </p:nvCxnSpPr>
        <p:spPr bwMode="auto">
          <a:xfrm>
            <a:off x="8501749" y="4911954"/>
            <a:ext cx="0" cy="68262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2884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strips(downLeft)">
                                      <p:cBhvr>
                                        <p:cTn id="11" dur="500"/>
                                        <p:tgtEl>
                                          <p:spTgt spid="15"/>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strips(downLeft)">
                                      <p:cBhvr>
                                        <p:cTn id="19" dur="500"/>
                                        <p:tgtEl>
                                          <p:spTgt spid="22"/>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strips(downLeft)">
                                      <p:cBhvr>
                                        <p:cTn id="27" dur="500"/>
                                        <p:tgtEl>
                                          <p:spTgt spid="16"/>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strips(downLeft)">
                                      <p:cBhvr>
                                        <p:cTn id="35" dur="500"/>
                                        <p:tgtEl>
                                          <p:spTgt spid="17"/>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strips(downLeft)">
                                      <p:cBhvr>
                                        <p:cTn id="43" dur="500"/>
                                        <p:tgtEl>
                                          <p:spTgt spid="20"/>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8" presetClass="entr" presetSubtype="12"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strips(downLeft)">
                                      <p:cBhvr>
                                        <p:cTn id="51" dur="500"/>
                                        <p:tgtEl>
                                          <p:spTgt spid="18"/>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8" presetClass="entr" presetSubtype="12"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strips(downLeft)">
                                      <p:cBhvr>
                                        <p:cTn id="59" dur="500"/>
                                        <p:tgtEl>
                                          <p:spTgt spid="19"/>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8" presetClass="entr" presetSubtype="12"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strips(downLeft)">
                                      <p:cBhvr>
                                        <p:cTn id="67" dur="500"/>
                                        <p:tgtEl>
                                          <p:spTgt spid="21"/>
                                        </p:tgtEl>
                                      </p:cBhvr>
                                    </p:animEffect>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1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8" presetClass="entr" presetSubtype="12" fill="hold" nodeType="click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strips(downLeft)">
                                      <p:cBhvr>
                                        <p:cTn id="75" dur="500"/>
                                        <p:tgtEl>
                                          <p:spTgt spid="23"/>
                                        </p:tgtEl>
                                      </p:cBhvr>
                                    </p:animEffec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8" presetClass="entr" presetSubtype="12" fill="hold"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strips(downLeft)">
                                      <p:cBhvr>
                                        <p:cTn id="87" dur="500"/>
                                        <p:tgtEl>
                                          <p:spTgt spid="34"/>
                                        </p:tgtEl>
                                      </p:cBhvr>
                                    </p:animEffect>
                                  </p:childTnLst>
                                </p:cTn>
                              </p:par>
                            </p:childTnLst>
                          </p:cTn>
                        </p:par>
                        <p:par>
                          <p:cTn id="88" fill="hold">
                            <p:stCondLst>
                              <p:cond delay="500"/>
                            </p:stCondLst>
                            <p:childTnLst>
                              <p:par>
                                <p:cTn id="89" presetID="1" presetClass="entr" presetSubtype="0" fill="hold" grpId="0" nodeType="afterEffect">
                                  <p:stCondLst>
                                    <p:cond delay="0"/>
                                  </p:stCondLst>
                                  <p:childTnLst>
                                    <p:set>
                                      <p:cBhvr>
                                        <p:cTn id="90" dur="1" fill="hold">
                                          <p:stCondLst>
                                            <p:cond delay="0"/>
                                          </p:stCondLst>
                                        </p:cTn>
                                        <p:tgtEl>
                                          <p:spTgt spid="2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8" presetClass="entr" presetSubtype="12" fill="hold" nodeType="click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strips(downLeft)">
                                      <p:cBhvr>
                                        <p:cTn id="95" dur="500"/>
                                        <p:tgtEl>
                                          <p:spTgt spid="36"/>
                                        </p:tgtEl>
                                      </p:cBhvr>
                                    </p:animEffect>
                                  </p:childTnLst>
                                </p:cTn>
                              </p:par>
                            </p:childTnLst>
                          </p:cTn>
                        </p:par>
                        <p:par>
                          <p:cTn id="96" fill="hold">
                            <p:stCondLst>
                              <p:cond delay="500"/>
                            </p:stCondLst>
                            <p:childTnLst>
                              <p:par>
                                <p:cTn id="97" presetID="1" presetClass="entr" presetSubtype="0" fill="hold" grpId="0" nodeType="afterEffect">
                                  <p:stCondLst>
                                    <p:cond delay="0"/>
                                  </p:stCondLst>
                                  <p:childTnLst>
                                    <p:set>
                                      <p:cBhvr>
                                        <p:cTn id="98" dur="1" fill="hold">
                                          <p:stCondLst>
                                            <p:cond delay="0"/>
                                          </p:stCondLst>
                                        </p:cTn>
                                        <p:tgtEl>
                                          <p:spTgt spid="3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8" presetClass="entr" presetSubtype="12" fill="hold" nodeType="click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strips(downLeft)">
                                      <p:cBhvr>
                                        <p:cTn id="103" dur="500"/>
                                        <p:tgtEl>
                                          <p:spTgt spid="35"/>
                                        </p:tgtEl>
                                      </p:cBhvr>
                                    </p:animEffect>
                                  </p:childTnLst>
                                </p:cTn>
                              </p:par>
                            </p:childTnLst>
                          </p:cTn>
                        </p:par>
                        <p:par>
                          <p:cTn id="104" fill="hold">
                            <p:stCondLst>
                              <p:cond delay="500"/>
                            </p:stCondLst>
                            <p:childTnLst>
                              <p:par>
                                <p:cTn id="105" presetID="1" presetClass="entr" presetSubtype="0" fill="hold" grpId="0" nodeType="afterEffect">
                                  <p:stCondLst>
                                    <p:cond delay="0"/>
                                  </p:stCondLst>
                                  <p:childTnLst>
                                    <p:set>
                                      <p:cBhvr>
                                        <p:cTn id="106" dur="1" fill="hold">
                                          <p:stCondLst>
                                            <p:cond delay="0"/>
                                          </p:stCondLst>
                                        </p:cTn>
                                        <p:tgtEl>
                                          <p:spTgt spid="2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8" presetClass="entr" presetSubtype="12" fill="hold" nodeType="clickEffect">
                                  <p:stCondLst>
                                    <p:cond delay="0"/>
                                  </p:stCondLst>
                                  <p:childTnLst>
                                    <p:set>
                                      <p:cBhvr>
                                        <p:cTn id="110" dur="1" fill="hold">
                                          <p:stCondLst>
                                            <p:cond delay="0"/>
                                          </p:stCondLst>
                                        </p:cTn>
                                        <p:tgtEl>
                                          <p:spTgt spid="37"/>
                                        </p:tgtEl>
                                        <p:attrNameLst>
                                          <p:attrName>style.visibility</p:attrName>
                                        </p:attrNameLst>
                                      </p:cBhvr>
                                      <p:to>
                                        <p:strVal val="visible"/>
                                      </p:to>
                                    </p:set>
                                    <p:animEffect transition="in" filter="strips(downLeft)">
                                      <p:cBhvr>
                                        <p:cTn id="111" dur="500"/>
                                        <p:tgtEl>
                                          <p:spTgt spid="37"/>
                                        </p:tgtEl>
                                      </p:cBhvr>
                                    </p:animEffect>
                                  </p:childTnLst>
                                </p:cTn>
                              </p:par>
                            </p:childTnLst>
                          </p:cTn>
                        </p:par>
                        <p:par>
                          <p:cTn id="112" fill="hold">
                            <p:stCondLst>
                              <p:cond delay="500"/>
                            </p:stCondLst>
                            <p:childTnLst>
                              <p:par>
                                <p:cTn id="113" presetID="1" presetClass="entr" presetSubtype="0" fill="hold" grpId="0" nodeType="after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8" presetClass="entr" presetSubtype="12" fill="hold" nodeType="click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strips(downLeft)">
                                      <p:cBhvr>
                                        <p:cTn id="119" dur="500"/>
                                        <p:tgtEl>
                                          <p:spTgt spid="38"/>
                                        </p:tgtEl>
                                      </p:cBhvr>
                                    </p:animEffect>
                                  </p:childTnLst>
                                </p:cTn>
                              </p:par>
                            </p:childTnLst>
                          </p:cTn>
                        </p:par>
                        <p:par>
                          <p:cTn id="120" fill="hold">
                            <p:stCondLst>
                              <p:cond delay="500"/>
                            </p:stCondLst>
                            <p:childTnLst>
                              <p:par>
                                <p:cTn id="121" presetID="1" presetClass="entr" presetSubtype="0" fill="hold" grpId="0" nodeType="afterEffect">
                                  <p:stCondLst>
                                    <p:cond delay="0"/>
                                  </p:stCondLst>
                                  <p:childTnLst>
                                    <p:set>
                                      <p:cBhvr>
                                        <p:cTn id="122" dur="1" fill="hold">
                                          <p:stCondLst>
                                            <p:cond delay="0"/>
                                          </p:stCondLst>
                                        </p:cTn>
                                        <p:tgtEl>
                                          <p:spTgt spid="2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8" presetClass="entr" presetSubtype="12" fill="hold" nodeType="clickEffect">
                                  <p:stCondLst>
                                    <p:cond delay="0"/>
                                  </p:stCondLst>
                                  <p:childTnLst>
                                    <p:set>
                                      <p:cBhvr>
                                        <p:cTn id="126" dur="1" fill="hold">
                                          <p:stCondLst>
                                            <p:cond delay="0"/>
                                          </p:stCondLst>
                                        </p:cTn>
                                        <p:tgtEl>
                                          <p:spTgt spid="40"/>
                                        </p:tgtEl>
                                        <p:attrNameLst>
                                          <p:attrName>style.visibility</p:attrName>
                                        </p:attrNameLst>
                                      </p:cBhvr>
                                      <p:to>
                                        <p:strVal val="visible"/>
                                      </p:to>
                                    </p:set>
                                    <p:animEffect transition="in" filter="strips(downLeft)">
                                      <p:cBhvr>
                                        <p:cTn id="127" dur="500"/>
                                        <p:tgtEl>
                                          <p:spTgt spid="40"/>
                                        </p:tgtEl>
                                      </p:cBhvr>
                                    </p:animEffect>
                                  </p:childTnLst>
                                </p:cTn>
                              </p:par>
                            </p:childTnLst>
                          </p:cTn>
                        </p:par>
                        <p:par>
                          <p:cTn id="128" fill="hold">
                            <p:stCondLst>
                              <p:cond delay="500"/>
                            </p:stCondLst>
                            <p:childTnLst>
                              <p:par>
                                <p:cTn id="129" presetID="1" presetClass="entr" presetSubtype="0" fill="hold" grpId="0" nodeType="afterEffect">
                                  <p:stCondLst>
                                    <p:cond delay="0"/>
                                  </p:stCondLst>
                                  <p:childTnLst>
                                    <p:set>
                                      <p:cBhvr>
                                        <p:cTn id="130" dur="1" fill="hold">
                                          <p:stCondLst>
                                            <p:cond delay="0"/>
                                          </p:stCondLst>
                                        </p:cTn>
                                        <p:tgtEl>
                                          <p:spTgt spid="3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8" presetClass="entr" presetSubtype="12" fill="hold" nodeType="clickEffect">
                                  <p:stCondLst>
                                    <p:cond delay="0"/>
                                  </p:stCondLst>
                                  <p:childTnLst>
                                    <p:set>
                                      <p:cBhvr>
                                        <p:cTn id="134" dur="1" fill="hold">
                                          <p:stCondLst>
                                            <p:cond delay="0"/>
                                          </p:stCondLst>
                                        </p:cTn>
                                        <p:tgtEl>
                                          <p:spTgt spid="39"/>
                                        </p:tgtEl>
                                        <p:attrNameLst>
                                          <p:attrName>style.visibility</p:attrName>
                                        </p:attrNameLst>
                                      </p:cBhvr>
                                      <p:to>
                                        <p:strVal val="visible"/>
                                      </p:to>
                                    </p:set>
                                    <p:animEffect transition="in" filter="strips(downLeft)">
                                      <p:cBhvr>
                                        <p:cTn id="135" dur="500"/>
                                        <p:tgtEl>
                                          <p:spTgt spid="39"/>
                                        </p:tgtEl>
                                      </p:cBhvr>
                                    </p:animEffect>
                                  </p:childTnLst>
                                </p:cTn>
                              </p:par>
                            </p:childTnLst>
                          </p:cTn>
                        </p:par>
                        <p:par>
                          <p:cTn id="136" fill="hold">
                            <p:stCondLst>
                              <p:cond delay="500"/>
                            </p:stCondLst>
                            <p:childTnLst>
                              <p:par>
                                <p:cTn id="137" presetID="1" presetClass="entr" presetSubtype="0" fill="hold" grpId="0" nodeType="afterEffect">
                                  <p:stCondLst>
                                    <p:cond delay="0"/>
                                  </p:stCondLst>
                                  <p:childTnLst>
                                    <p:set>
                                      <p:cBhvr>
                                        <p:cTn id="138" dur="1" fill="hold">
                                          <p:stCondLst>
                                            <p:cond delay="0"/>
                                          </p:stCondLst>
                                        </p:cTn>
                                        <p:tgtEl>
                                          <p:spTgt spid="28"/>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8" presetClass="entr" presetSubtype="12" fill="hold" nodeType="clickEffect">
                                  <p:stCondLst>
                                    <p:cond delay="0"/>
                                  </p:stCondLst>
                                  <p:childTnLst>
                                    <p:set>
                                      <p:cBhvr>
                                        <p:cTn id="142" dur="1" fill="hold">
                                          <p:stCondLst>
                                            <p:cond delay="0"/>
                                          </p:stCondLst>
                                        </p:cTn>
                                        <p:tgtEl>
                                          <p:spTgt spid="41"/>
                                        </p:tgtEl>
                                        <p:attrNameLst>
                                          <p:attrName>style.visibility</p:attrName>
                                        </p:attrNameLst>
                                      </p:cBhvr>
                                      <p:to>
                                        <p:strVal val="visible"/>
                                      </p:to>
                                    </p:set>
                                    <p:animEffect transition="in" filter="strips(downLeft)">
                                      <p:cBhvr>
                                        <p:cTn id="143" dur="500"/>
                                        <p:tgtEl>
                                          <p:spTgt spid="41"/>
                                        </p:tgtEl>
                                      </p:cBhvr>
                                    </p:animEffect>
                                  </p:childTnLst>
                                </p:cTn>
                              </p:par>
                            </p:childTnLst>
                          </p:cTn>
                        </p:par>
                        <p:par>
                          <p:cTn id="144" fill="hold">
                            <p:stCondLst>
                              <p:cond delay="500"/>
                            </p:stCondLst>
                            <p:childTnLst>
                              <p:par>
                                <p:cTn id="145" presetID="1" presetClass="entr" presetSubtype="0" fill="hold" grpId="0" nodeType="afterEffect">
                                  <p:stCondLst>
                                    <p:cond delay="0"/>
                                  </p:stCondLst>
                                  <p:childTnLst>
                                    <p:set>
                                      <p:cBhvr>
                                        <p:cTn id="146" dur="1" fill="hold">
                                          <p:stCondLst>
                                            <p:cond delay="0"/>
                                          </p:stCondLst>
                                        </p:cTn>
                                        <p:tgtEl>
                                          <p:spTgt spid="30"/>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8" presetClass="entr" presetSubtype="12" fill="hold" nodeType="clickEffect">
                                  <p:stCondLst>
                                    <p:cond delay="0"/>
                                  </p:stCondLst>
                                  <p:childTnLst>
                                    <p:set>
                                      <p:cBhvr>
                                        <p:cTn id="150" dur="1" fill="hold">
                                          <p:stCondLst>
                                            <p:cond delay="0"/>
                                          </p:stCondLst>
                                        </p:cTn>
                                        <p:tgtEl>
                                          <p:spTgt spid="42"/>
                                        </p:tgtEl>
                                        <p:attrNameLst>
                                          <p:attrName>style.visibility</p:attrName>
                                        </p:attrNameLst>
                                      </p:cBhvr>
                                      <p:to>
                                        <p:strVal val="visible"/>
                                      </p:to>
                                    </p:set>
                                    <p:animEffect transition="in" filter="strips(downLeft)">
                                      <p:cBhvr>
                                        <p:cTn id="151" dur="500"/>
                                        <p:tgtEl>
                                          <p:spTgt spid="42"/>
                                        </p:tgtEl>
                                      </p:cBhvr>
                                    </p:animEffect>
                                  </p:childTnLst>
                                </p:cTn>
                              </p:par>
                            </p:childTnLst>
                          </p:cTn>
                        </p:par>
                        <p:par>
                          <p:cTn id="152" fill="hold">
                            <p:stCondLst>
                              <p:cond delay="500"/>
                            </p:stCondLst>
                            <p:childTnLst>
                              <p:par>
                                <p:cTn id="153" presetID="1" presetClass="entr" presetSubtype="0" fill="hold" grpId="0" nodeType="afterEffect">
                                  <p:stCondLst>
                                    <p:cond delay="0"/>
                                  </p:stCondLst>
                                  <p:childTnLst>
                                    <p:set>
                                      <p:cBhvr>
                                        <p:cTn id="15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24" grpId="0"/>
      <p:bldP spid="25" grpId="0"/>
      <p:bldP spid="26" grpId="0"/>
      <p:bldP spid="27" grpId="0"/>
      <p:bldP spid="28" grpId="0"/>
      <p:bldP spid="29" grpId="0"/>
      <p:bldP spid="30" grpId="0"/>
      <p:bldP spid="31" grpId="0"/>
      <p:bldP spid="32"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01B562-86DC-413A-A397-7666EB63E03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9C5F11F-3D9E-42CB-8BA0-2BB41BCB5E47}"/>
              </a:ext>
            </a:extLst>
          </p:cNvPr>
          <p:cNvSpPr>
            <a:spLocks noGrp="1"/>
          </p:cNvSpPr>
          <p:nvPr>
            <p:ph type="body" sz="quarter" idx="12"/>
          </p:nvPr>
        </p:nvSpPr>
        <p:spPr/>
        <p:txBody>
          <a:bodyPr/>
          <a:lstStyle/>
          <a:p>
            <a:r>
              <a:rPr lang="en-US" dirty="0"/>
              <a:t>Ambiguity - Derivation</a:t>
            </a:r>
          </a:p>
        </p:txBody>
      </p:sp>
      <p:sp>
        <p:nvSpPr>
          <p:cNvPr id="4" name="Text Placeholder 3">
            <a:extLst>
              <a:ext uri="{FF2B5EF4-FFF2-40B4-BE49-F238E27FC236}">
                <a16:creationId xmlns:a16="http://schemas.microsoft.com/office/drawing/2014/main" id="{B129E504-0774-42A5-A43D-B14F9E904B45}"/>
              </a:ext>
            </a:extLst>
          </p:cNvPr>
          <p:cNvSpPr>
            <a:spLocks noGrp="1"/>
          </p:cNvSpPr>
          <p:nvPr>
            <p:ph type="body" sz="quarter" idx="13"/>
          </p:nvPr>
        </p:nvSpPr>
        <p:spPr/>
        <p:txBody>
          <a:bodyPr>
            <a:normAutofit lnSpcReduction="10000"/>
          </a:bodyPr>
          <a:lstStyle/>
          <a:p>
            <a:pPr algn="just" eaLnBrk="1" hangingPunct="1"/>
            <a:r>
              <a:rPr lang="en-US" altLang="en-US" sz="2800" dirty="0"/>
              <a:t>When we say that a grammar generates a string ambiguously, we mean that the string has two different parse trees, not two different derivations.</a:t>
            </a:r>
          </a:p>
          <a:p>
            <a:pPr algn="just" eaLnBrk="1" hangingPunct="1"/>
            <a:r>
              <a:rPr lang="en-US" altLang="en-US" sz="2800" dirty="0"/>
              <a:t>A derivation of string </a:t>
            </a:r>
            <a:r>
              <a:rPr lang="en-US" altLang="en-US" sz="2800" b="1" i="1" dirty="0"/>
              <a:t>w</a:t>
            </a:r>
            <a:r>
              <a:rPr lang="en-US" altLang="en-US" sz="2800" dirty="0"/>
              <a:t> in a grammar </a:t>
            </a:r>
            <a:r>
              <a:rPr lang="en-US" altLang="en-US" sz="2800" b="1" i="1" dirty="0"/>
              <a:t>G</a:t>
            </a:r>
            <a:r>
              <a:rPr lang="en-US" altLang="en-US" sz="2800" dirty="0"/>
              <a:t> is a </a:t>
            </a:r>
            <a:r>
              <a:rPr lang="en-US" altLang="en-US" sz="2800" b="1" i="1" dirty="0"/>
              <a:t>leftmost derivation</a:t>
            </a:r>
            <a:r>
              <a:rPr lang="en-US" altLang="en-US" sz="2800" dirty="0"/>
              <a:t> if at every step the leftmost remaining variable is the one replaced.</a:t>
            </a:r>
          </a:p>
          <a:p>
            <a:pPr algn="just" eaLnBrk="1" hangingPunct="1"/>
            <a:r>
              <a:rPr lang="en-US" altLang="en-US" sz="2800" dirty="0"/>
              <a:t>Then we can say, a string </a:t>
            </a:r>
            <a:r>
              <a:rPr lang="en-US" altLang="en-US" sz="2800" b="1" i="1" dirty="0"/>
              <a:t>w</a:t>
            </a:r>
            <a:r>
              <a:rPr lang="en-US" altLang="en-US" sz="2800" dirty="0"/>
              <a:t> is derived </a:t>
            </a:r>
            <a:r>
              <a:rPr lang="en-US" altLang="en-US" sz="2800" b="1" i="1" dirty="0"/>
              <a:t>ambiguously</a:t>
            </a:r>
            <a:r>
              <a:rPr lang="en-US" altLang="en-US" sz="2800" dirty="0"/>
              <a:t> in CFG </a:t>
            </a:r>
            <a:r>
              <a:rPr lang="en-US" altLang="en-US" sz="2800" b="1" i="1" dirty="0"/>
              <a:t>G</a:t>
            </a:r>
            <a:r>
              <a:rPr lang="en-US" altLang="en-US" sz="2800" dirty="0"/>
              <a:t> if it has two or more different leftmost derivations.</a:t>
            </a:r>
          </a:p>
          <a:p>
            <a:pPr algn="just" eaLnBrk="1" hangingPunct="1"/>
            <a:r>
              <a:rPr lang="en-US" altLang="en-US" sz="2800" dirty="0"/>
              <a:t>Grammar </a:t>
            </a:r>
            <a:r>
              <a:rPr lang="en-US" altLang="en-US" sz="2800" b="1" i="1" dirty="0"/>
              <a:t>G</a:t>
            </a:r>
            <a:r>
              <a:rPr lang="en-US" altLang="en-US" sz="2800" dirty="0"/>
              <a:t> is </a:t>
            </a:r>
            <a:r>
              <a:rPr lang="en-US" altLang="en-US" sz="2800" b="1" i="1" dirty="0"/>
              <a:t>ambiguous</a:t>
            </a:r>
            <a:r>
              <a:rPr lang="en-US" altLang="en-US" sz="2800" dirty="0"/>
              <a:t> if it generates some string ambiguously.</a:t>
            </a:r>
          </a:p>
          <a:p>
            <a:pPr algn="just" eaLnBrk="1" hangingPunct="1"/>
            <a:r>
              <a:rPr lang="en-US" altLang="en-US" sz="2800" dirty="0"/>
              <a:t>Some CFLs can only be generated by ambiguous grammars. Such languages are called </a:t>
            </a:r>
            <a:r>
              <a:rPr lang="en-US" altLang="en-US" sz="2800" b="1" i="1" dirty="0"/>
              <a:t>inherently ambiguous</a:t>
            </a:r>
            <a:r>
              <a:rPr lang="en-US" altLang="en-US" sz="2800" dirty="0"/>
              <a:t>.</a:t>
            </a:r>
            <a:br>
              <a:rPr lang="en-US" altLang="en-US" sz="2800" dirty="0"/>
            </a:br>
            <a:r>
              <a:rPr lang="en-US" altLang="en-US" sz="2800" dirty="0"/>
              <a:t>Example: </a:t>
            </a:r>
            <a:r>
              <a:rPr lang="en-US" altLang="en-US" sz="2800" dirty="0">
                <a:latin typeface="Courier New" panose="02070309020205020404" pitchFamily="49" charset="0"/>
                <a:cs typeface="Courier New" panose="02070309020205020404" pitchFamily="49" charset="0"/>
              </a:rPr>
              <a:t>{0</a:t>
            </a:r>
            <a:r>
              <a:rPr lang="en-US" altLang="en-US" sz="2800" baseline="30000" dirty="0">
                <a:latin typeface="Courier New" panose="02070309020205020404" pitchFamily="49" charset="0"/>
                <a:cs typeface="Courier New" panose="02070309020205020404" pitchFamily="49" charset="0"/>
              </a:rPr>
              <a:t>i</a:t>
            </a:r>
            <a:r>
              <a:rPr lang="en-US" altLang="en-US" sz="2800" dirty="0">
                <a:latin typeface="Courier New" panose="02070309020205020404" pitchFamily="49" charset="0"/>
                <a:cs typeface="Courier New" panose="02070309020205020404" pitchFamily="49" charset="0"/>
              </a:rPr>
              <a:t>1</a:t>
            </a:r>
            <a:r>
              <a:rPr lang="en-US" altLang="en-US" sz="2800" baseline="30000" dirty="0">
                <a:latin typeface="Courier New" panose="02070309020205020404" pitchFamily="49" charset="0"/>
                <a:cs typeface="Courier New" panose="02070309020205020404" pitchFamily="49" charset="0"/>
              </a:rPr>
              <a:t>j</a:t>
            </a:r>
            <a:r>
              <a:rPr lang="en-US" altLang="en-US" sz="2800" dirty="0">
                <a:latin typeface="Courier New" panose="02070309020205020404" pitchFamily="49" charset="0"/>
                <a:cs typeface="Courier New" panose="02070309020205020404" pitchFamily="49" charset="0"/>
              </a:rPr>
              <a:t>2</a:t>
            </a:r>
            <a:r>
              <a:rPr lang="en-US" altLang="en-US" sz="2800" baseline="30000" dirty="0">
                <a:latin typeface="Courier New" panose="02070309020205020404" pitchFamily="49" charset="0"/>
                <a:cs typeface="Courier New" panose="02070309020205020404" pitchFamily="49" charset="0"/>
              </a:rPr>
              <a:t>k</a:t>
            </a:r>
            <a:r>
              <a:rPr lang="en-US" altLang="en-US" sz="2800" dirty="0">
                <a:latin typeface="Courier New" panose="02070309020205020404" pitchFamily="49" charset="0"/>
                <a:cs typeface="Courier New" panose="02070309020205020404" pitchFamily="49" charset="0"/>
              </a:rPr>
              <a:t> | </a:t>
            </a:r>
            <a:r>
              <a:rPr lang="en-US" altLang="en-US" sz="2800" dirty="0" err="1">
                <a:latin typeface="Courier New" panose="02070309020205020404" pitchFamily="49" charset="0"/>
                <a:cs typeface="Courier New" panose="02070309020205020404" pitchFamily="49" charset="0"/>
              </a:rPr>
              <a:t>i</a:t>
            </a:r>
            <a:r>
              <a:rPr lang="en-US" altLang="en-US" sz="2800" dirty="0">
                <a:latin typeface="Courier New" panose="02070309020205020404" pitchFamily="49" charset="0"/>
                <a:cs typeface="Courier New" panose="02070309020205020404" pitchFamily="49" charset="0"/>
              </a:rPr>
              <a:t>=j or j=k}</a:t>
            </a:r>
          </a:p>
        </p:txBody>
      </p:sp>
    </p:spTree>
    <p:extLst>
      <p:ext uri="{BB962C8B-B14F-4D97-AF65-F5344CB8AC3E}">
        <p14:creationId xmlns:p14="http://schemas.microsoft.com/office/powerpoint/2010/main" val="3547524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F54D03-5ED8-4B10-9B2E-03C517F4A9C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608B34E-438C-492E-9B23-F44952DA152E}"/>
              </a:ext>
            </a:extLst>
          </p:cNvPr>
          <p:cNvSpPr>
            <a:spLocks noGrp="1"/>
          </p:cNvSpPr>
          <p:nvPr>
            <p:ph type="body" sz="quarter" idx="12"/>
          </p:nvPr>
        </p:nvSpPr>
        <p:spPr/>
        <p:txBody>
          <a:bodyPr/>
          <a:lstStyle/>
          <a:p>
            <a:r>
              <a:rPr lang="en-US" dirty="0"/>
              <a:t>Chomsky Normal Form</a:t>
            </a:r>
          </a:p>
        </p:txBody>
      </p:sp>
      <p:sp>
        <p:nvSpPr>
          <p:cNvPr id="4" name="Text Placeholder 3">
            <a:extLst>
              <a:ext uri="{FF2B5EF4-FFF2-40B4-BE49-F238E27FC236}">
                <a16:creationId xmlns:a16="http://schemas.microsoft.com/office/drawing/2014/main" id="{E2D0E11F-4C60-4BE1-A93E-469281FE6495}"/>
              </a:ext>
            </a:extLst>
          </p:cNvPr>
          <p:cNvSpPr>
            <a:spLocks noGrp="1"/>
          </p:cNvSpPr>
          <p:nvPr>
            <p:ph type="body" sz="quarter" idx="13"/>
          </p:nvPr>
        </p:nvSpPr>
        <p:spPr/>
        <p:txBody>
          <a:bodyPr>
            <a:normAutofit lnSpcReduction="10000"/>
          </a:bodyPr>
          <a:lstStyle/>
          <a:p>
            <a:pPr eaLnBrk="1" hangingPunct="1"/>
            <a:r>
              <a:rPr lang="en-US" altLang="en-US" sz="2800" dirty="0"/>
              <a:t>It is often convenient to have CFGs in simplified form. One such form is Chomsky normal form.</a:t>
            </a:r>
          </a:p>
          <a:p>
            <a:pPr eaLnBrk="1" hangingPunct="1"/>
            <a:r>
              <a:rPr lang="en-US" altLang="en-US" sz="2800" dirty="0"/>
              <a:t>A context free grammar is in Chomsky normal form if every rule is of the form</a:t>
            </a:r>
            <a:br>
              <a:rPr lang="en-US" altLang="en-US" sz="2800" dirty="0"/>
            </a:br>
            <a:br>
              <a:rPr lang="en-US" altLang="en-US" sz="2800" dirty="0"/>
            </a:br>
            <a:r>
              <a:rPr lang="en-US" altLang="en-US" sz="2800" dirty="0"/>
              <a:t>			</a:t>
            </a:r>
            <a:r>
              <a:rPr lang="en-US" altLang="en-US" sz="2800" i="1" dirty="0">
                <a:latin typeface="Courier New" panose="02070309020205020404" pitchFamily="49" charset="0"/>
                <a:cs typeface="Courier New" panose="02070309020205020404" pitchFamily="49" charset="0"/>
              </a:rPr>
              <a:t>A</a:t>
            </a:r>
            <a:r>
              <a:rPr lang="en-US" altLang="en-US" sz="2800" dirty="0">
                <a:latin typeface="Courier New" panose="02070309020205020404" pitchFamily="49" charset="0"/>
                <a:cs typeface="Courier New" panose="02070309020205020404" pitchFamily="49" charset="0"/>
              </a:rPr>
              <a:t>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i="1" dirty="0">
                <a:latin typeface="Courier New" panose="02070309020205020404" pitchFamily="49" charset="0"/>
                <a:cs typeface="Courier New" panose="02070309020205020404" pitchFamily="49" charset="0"/>
                <a:sym typeface="Wingdings" panose="05000000000000000000" pitchFamily="2" charset="2"/>
              </a:rPr>
              <a:t>BC</a:t>
            </a:r>
            <a:br>
              <a:rPr lang="en-US" altLang="en-US" sz="2800" dirty="0">
                <a:latin typeface="Courier New" panose="02070309020205020404" pitchFamily="49" charset="0"/>
                <a:cs typeface="Courier New" panose="02070309020205020404" pitchFamily="49" charset="0"/>
                <a:sym typeface="Wingdings" panose="05000000000000000000" pitchFamily="2" charset="2"/>
              </a:rPr>
            </a:b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i="1" dirty="0">
                <a:latin typeface="Courier New" panose="02070309020205020404" pitchFamily="49" charset="0"/>
                <a:cs typeface="Courier New" panose="02070309020205020404" pitchFamily="49" charset="0"/>
                <a:sym typeface="Wingdings" panose="05000000000000000000" pitchFamily="2" charset="2"/>
              </a:rPr>
              <a:t>A</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a</a:t>
            </a:r>
            <a:br>
              <a:rPr lang="en-US" altLang="en-US" sz="2800" i="1" dirty="0">
                <a:sym typeface="Symbol" panose="05050102010706020507" pitchFamily="18" charset="2"/>
              </a:rPr>
            </a:br>
            <a:br>
              <a:rPr lang="en-US" altLang="en-US" sz="2800" i="1" dirty="0">
                <a:sym typeface="Symbol" panose="05050102010706020507" pitchFamily="18" charset="2"/>
              </a:rPr>
            </a:br>
            <a:r>
              <a:rPr lang="en-US" altLang="en-US" sz="2800" dirty="0">
                <a:sym typeface="Symbol" panose="05050102010706020507" pitchFamily="18" charset="2"/>
              </a:rPr>
              <a:t>where</a:t>
            </a:r>
            <a:r>
              <a:rPr lang="en-US" altLang="en-US" sz="2800" i="1" dirty="0">
                <a:sym typeface="Symbol" panose="05050102010706020507" pitchFamily="18" charset="2"/>
              </a:rPr>
              <a:t>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a</a:t>
            </a:r>
            <a:r>
              <a:rPr lang="en-US" altLang="en-US" sz="2800" dirty="0">
                <a:sym typeface="Symbol" panose="05050102010706020507" pitchFamily="18" charset="2"/>
              </a:rPr>
              <a:t> is any terminal and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A</a:t>
            </a:r>
            <a:r>
              <a:rPr lang="en-US" altLang="en-US" sz="2800" dirty="0">
                <a:sym typeface="Symbol" panose="05050102010706020507" pitchFamily="18" charset="2"/>
              </a:rPr>
              <a:t>,</a:t>
            </a:r>
            <a:r>
              <a:rPr lang="en-US" altLang="en-US" sz="2800" i="1" dirty="0">
                <a:sym typeface="Symbol" panose="05050102010706020507" pitchFamily="18" charset="2"/>
              </a:rPr>
              <a:t>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B</a:t>
            </a:r>
            <a:r>
              <a:rPr lang="en-US" altLang="en-US" sz="2800" dirty="0">
                <a:sym typeface="Symbol" panose="05050102010706020507" pitchFamily="18" charset="2"/>
              </a:rPr>
              <a:t>, and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C</a:t>
            </a:r>
            <a:r>
              <a:rPr lang="en-US" altLang="en-US" sz="2800" dirty="0">
                <a:sym typeface="Symbol" panose="05050102010706020507" pitchFamily="18" charset="2"/>
              </a:rPr>
              <a:t> are any variables – except that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B</a:t>
            </a:r>
            <a:r>
              <a:rPr lang="en-US" altLang="en-US" sz="2800" dirty="0">
                <a:sym typeface="Symbol" panose="05050102010706020507" pitchFamily="18" charset="2"/>
              </a:rPr>
              <a:t> and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C</a:t>
            </a:r>
            <a:r>
              <a:rPr lang="en-US" altLang="en-US" sz="2800" dirty="0">
                <a:sym typeface="Symbol" panose="05050102010706020507" pitchFamily="18" charset="2"/>
              </a:rPr>
              <a:t> may not be the start variable.</a:t>
            </a:r>
            <a:br>
              <a:rPr lang="en-US" altLang="en-US" sz="2800" dirty="0">
                <a:sym typeface="Symbol" panose="05050102010706020507" pitchFamily="18" charset="2"/>
              </a:rPr>
            </a:br>
            <a:br>
              <a:rPr lang="en-US" altLang="en-US" sz="2800" dirty="0">
                <a:sym typeface="Symbol" panose="05050102010706020507" pitchFamily="18" charset="2"/>
              </a:rPr>
            </a:br>
            <a:r>
              <a:rPr lang="en-US" altLang="en-US" sz="2800" dirty="0">
                <a:sym typeface="Symbol" panose="05050102010706020507" pitchFamily="18" charset="2"/>
              </a:rPr>
              <a:t>In addition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S</a:t>
            </a:r>
            <a:r>
              <a:rPr lang="en-US" altLang="en-US" sz="2800" dirty="0">
                <a:latin typeface="Courier New" panose="02070309020205020404" pitchFamily="49" charset="0"/>
                <a:cs typeface="Courier New" panose="02070309020205020404" pitchFamily="49" charset="0"/>
                <a:sym typeface="Symbol" panose="05050102010706020507" pitchFamily="18" charset="2"/>
              </a:rPr>
              <a:t>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a:t>
            </a:r>
            <a:r>
              <a:rPr lang="en-US" altLang="en-US" sz="2800" dirty="0">
                <a:latin typeface="Courier New" panose="02070309020205020404" pitchFamily="49" charset="0"/>
                <a:cs typeface="Courier New" panose="02070309020205020404" pitchFamily="49" charset="0"/>
                <a:sym typeface="Symbol" panose="05050102010706020507" pitchFamily="18" charset="2"/>
              </a:rPr>
              <a:t> </a:t>
            </a:r>
            <a:r>
              <a:rPr lang="en-US" altLang="en-US" sz="2800" dirty="0">
                <a:sym typeface="Symbol" panose="05050102010706020507" pitchFamily="18" charset="2"/>
              </a:rPr>
              <a:t>is permitted, where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S</a:t>
            </a:r>
            <a:r>
              <a:rPr lang="en-US" altLang="en-US" sz="2800" dirty="0">
                <a:sym typeface="Symbol" panose="05050102010706020507" pitchFamily="18" charset="2"/>
              </a:rPr>
              <a:t> is the start variable.</a:t>
            </a:r>
          </a:p>
        </p:txBody>
      </p:sp>
    </p:spTree>
    <p:extLst>
      <p:ext uri="{BB962C8B-B14F-4D97-AF65-F5344CB8AC3E}">
        <p14:creationId xmlns:p14="http://schemas.microsoft.com/office/powerpoint/2010/main" val="1630075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903CC6-64BE-4D29-BD39-619CD4837B1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4024C24-7D10-453F-9A65-A80A0F0CB7CE}"/>
              </a:ext>
            </a:extLst>
          </p:cNvPr>
          <p:cNvSpPr>
            <a:spLocks noGrp="1"/>
          </p:cNvSpPr>
          <p:nvPr>
            <p:ph type="body" sz="quarter" idx="12"/>
          </p:nvPr>
        </p:nvSpPr>
        <p:spPr/>
        <p:txBody>
          <a:bodyPr/>
          <a:lstStyle/>
          <a:p>
            <a:r>
              <a:rPr lang="en-US" sz="2800" dirty="0"/>
              <a:t>Convert any grammar </a:t>
            </a:r>
            <a:r>
              <a:rPr lang="en-US" sz="2800" i="1" dirty="0"/>
              <a:t>G</a:t>
            </a:r>
            <a:r>
              <a:rPr lang="en-US" sz="2800" dirty="0"/>
              <a:t> to Chomsky Normal Form</a:t>
            </a:r>
          </a:p>
        </p:txBody>
      </p:sp>
      <p:sp>
        <p:nvSpPr>
          <p:cNvPr id="4" name="Text Placeholder 3">
            <a:extLst>
              <a:ext uri="{FF2B5EF4-FFF2-40B4-BE49-F238E27FC236}">
                <a16:creationId xmlns:a16="http://schemas.microsoft.com/office/drawing/2014/main" id="{94A016BF-50AA-4527-9BDC-CAF5327A2AEE}"/>
              </a:ext>
            </a:extLst>
          </p:cNvPr>
          <p:cNvSpPr>
            <a:spLocks noGrp="1"/>
          </p:cNvSpPr>
          <p:nvPr>
            <p:ph type="body" sz="quarter" idx="13"/>
          </p:nvPr>
        </p:nvSpPr>
        <p:spPr/>
        <p:txBody>
          <a:bodyPr>
            <a:normAutofit/>
          </a:bodyPr>
          <a:lstStyle/>
          <a:p>
            <a:pPr algn="just" eaLnBrk="1" hangingPunct="1"/>
            <a:r>
              <a:rPr lang="en-US" altLang="en-US" sz="3000" dirty="0"/>
              <a:t>Add a new start symbol </a:t>
            </a:r>
            <a:r>
              <a:rPr lang="en-US" altLang="en-US" sz="3000" dirty="0">
                <a:latin typeface="Courier New" panose="02070309020205020404" pitchFamily="49" charset="0"/>
                <a:cs typeface="Courier New" panose="02070309020205020404" pitchFamily="49" charset="0"/>
              </a:rPr>
              <a:t>S</a:t>
            </a:r>
            <a:r>
              <a:rPr lang="en-US" altLang="en-US" sz="3000" baseline="-25000" dirty="0">
                <a:latin typeface="Courier New" panose="02070309020205020404" pitchFamily="49" charset="0"/>
                <a:cs typeface="Courier New" panose="02070309020205020404" pitchFamily="49" charset="0"/>
              </a:rPr>
              <a:t>0</a:t>
            </a:r>
            <a:r>
              <a:rPr lang="en-US" altLang="en-US" sz="3000" dirty="0"/>
              <a:t> and the new rule </a:t>
            </a:r>
            <a:r>
              <a:rPr lang="en-US" altLang="en-US" sz="3000" dirty="0">
                <a:latin typeface="Courier New" panose="02070309020205020404" pitchFamily="49" charset="0"/>
                <a:cs typeface="Courier New" panose="02070309020205020404" pitchFamily="49" charset="0"/>
              </a:rPr>
              <a:t>S</a:t>
            </a:r>
            <a:r>
              <a:rPr lang="en-US" altLang="en-US" sz="3000" baseline="-25000" dirty="0">
                <a:latin typeface="Courier New" panose="02070309020205020404" pitchFamily="49" charset="0"/>
                <a:cs typeface="Courier New" panose="02070309020205020404" pitchFamily="49" charset="0"/>
              </a:rPr>
              <a:t>0</a:t>
            </a:r>
            <a:r>
              <a:rPr lang="en-US" altLang="en-US" sz="3000" dirty="0">
                <a:latin typeface="Courier New" panose="02070309020205020404" pitchFamily="49" charset="0"/>
                <a:cs typeface="Courier New" panose="02070309020205020404" pitchFamily="49" charset="0"/>
                <a:sym typeface="Wingdings" panose="05000000000000000000" pitchFamily="2" charset="2"/>
              </a:rPr>
              <a:t>S</a:t>
            </a:r>
            <a:r>
              <a:rPr lang="en-US" altLang="en-US" sz="3000" dirty="0">
                <a:sym typeface="Wingdings" panose="05000000000000000000" pitchFamily="2" charset="2"/>
              </a:rPr>
              <a:t>, where </a:t>
            </a:r>
            <a:r>
              <a:rPr lang="en-US" altLang="en-US" sz="3000" dirty="0">
                <a:latin typeface="Courier New" panose="02070309020205020404" pitchFamily="49" charset="0"/>
                <a:cs typeface="Courier New" panose="02070309020205020404" pitchFamily="49" charset="0"/>
                <a:sym typeface="Wingdings" panose="05000000000000000000" pitchFamily="2" charset="2"/>
              </a:rPr>
              <a:t>S</a:t>
            </a:r>
            <a:r>
              <a:rPr lang="en-US" altLang="en-US" sz="3000" dirty="0">
                <a:sym typeface="Wingdings" panose="05000000000000000000" pitchFamily="2" charset="2"/>
              </a:rPr>
              <a:t> was the original start symbol</a:t>
            </a:r>
            <a:r>
              <a:rPr lang="en-US" altLang="en-US" sz="3000" dirty="0"/>
              <a:t>.</a:t>
            </a:r>
          </a:p>
          <a:p>
            <a:pPr algn="just" eaLnBrk="1" hangingPunct="1"/>
            <a:r>
              <a:rPr lang="en-US" altLang="en-US" sz="3000" dirty="0"/>
              <a:t>Eliminate all </a:t>
            </a:r>
            <a:r>
              <a:rPr lang="en-US" altLang="en-US" sz="3000" i="1" dirty="0">
                <a:latin typeface="Courier New" panose="02070309020205020404" pitchFamily="49" charset="0"/>
                <a:cs typeface="Courier New" panose="02070309020205020404" pitchFamily="49" charset="0"/>
                <a:sym typeface="Symbol" panose="05050102010706020507" pitchFamily="18" charset="2"/>
              </a:rPr>
              <a:t></a:t>
            </a:r>
            <a:r>
              <a:rPr lang="en-US" altLang="en-US" sz="3000" dirty="0">
                <a:sym typeface="Symbol" panose="05050102010706020507" pitchFamily="18" charset="2"/>
              </a:rPr>
              <a:t> rules of the form </a:t>
            </a:r>
            <a:r>
              <a:rPr lang="en-US" altLang="en-US" sz="3000" dirty="0">
                <a:latin typeface="Courier New" panose="02070309020205020404" pitchFamily="49" charset="0"/>
                <a:cs typeface="Courier New" panose="02070309020205020404" pitchFamily="49" charset="0"/>
                <a:sym typeface="Symbol" panose="05050102010706020507" pitchFamily="18" charset="2"/>
              </a:rPr>
              <a:t>A </a:t>
            </a:r>
            <a:r>
              <a:rPr lang="en-US" altLang="en-US" sz="3000" dirty="0">
                <a:latin typeface="Courier New" panose="02070309020205020404" pitchFamily="49" charset="0"/>
                <a:cs typeface="Courier New" panose="02070309020205020404" pitchFamily="49" charset="0"/>
                <a:sym typeface="Wingdings" panose="05000000000000000000" pitchFamily="2" charset="2"/>
              </a:rPr>
              <a:t> </a:t>
            </a:r>
            <a:r>
              <a:rPr lang="en-US" altLang="en-US" sz="3000" dirty="0">
                <a:latin typeface="Courier New" panose="02070309020205020404" pitchFamily="49" charset="0"/>
                <a:cs typeface="Courier New" panose="02070309020205020404" pitchFamily="49" charset="0"/>
                <a:sym typeface="Symbol" panose="05050102010706020507" pitchFamily="18" charset="2"/>
              </a:rPr>
              <a:t></a:t>
            </a:r>
            <a:r>
              <a:rPr lang="en-US" altLang="en-US" sz="3000" dirty="0">
                <a:sym typeface="Symbol" panose="05050102010706020507" pitchFamily="18" charset="2"/>
              </a:rPr>
              <a:t>, where </a:t>
            </a:r>
            <a:r>
              <a:rPr lang="en-US" altLang="en-US" sz="3000" dirty="0">
                <a:latin typeface="Courier New" panose="02070309020205020404" pitchFamily="49" charset="0"/>
                <a:cs typeface="Courier New" panose="02070309020205020404" pitchFamily="49" charset="0"/>
                <a:sym typeface="Symbol" panose="05050102010706020507" pitchFamily="18" charset="2"/>
              </a:rPr>
              <a:t>A</a:t>
            </a:r>
            <a:r>
              <a:rPr lang="en-US" altLang="en-US" sz="3000" dirty="0">
                <a:sym typeface="Symbol" panose="05050102010706020507" pitchFamily="18" charset="2"/>
              </a:rPr>
              <a:t> is not the start symbol.</a:t>
            </a:r>
          </a:p>
          <a:p>
            <a:pPr lvl="1" algn="just" eaLnBrk="1" hangingPunct="1"/>
            <a:r>
              <a:rPr lang="en-US" altLang="en-US" sz="2800" dirty="0">
                <a:sym typeface="Symbol" panose="05050102010706020507" pitchFamily="18" charset="2"/>
              </a:rPr>
              <a:t>Add rule </a:t>
            </a:r>
            <a:r>
              <a:rPr lang="en-US" altLang="en-US" sz="2800" dirty="0" err="1">
                <a:latin typeface="Courier New" panose="02070309020205020404" pitchFamily="49" charset="0"/>
                <a:cs typeface="Courier New" panose="02070309020205020404" pitchFamily="49" charset="0"/>
                <a:sym typeface="Symbol" panose="05050102010706020507" pitchFamily="18" charset="2"/>
              </a:rPr>
              <a:t>R</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uv</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dirty="0">
                <a:sym typeface="Wingdings" panose="05000000000000000000" pitchFamily="2" charset="2"/>
              </a:rPr>
              <a:t>for every rule of the form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RuAv</a:t>
            </a:r>
            <a:r>
              <a:rPr lang="en-US" altLang="en-US" sz="2800" dirty="0">
                <a:sym typeface="Wingdings" panose="05000000000000000000" pitchFamily="2" charset="2"/>
              </a:rPr>
              <a:t>, where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u</a:t>
            </a:r>
            <a:r>
              <a:rPr lang="en-US" altLang="en-US" sz="2800" dirty="0">
                <a:sym typeface="Wingdings" panose="05000000000000000000" pitchFamily="2" charset="2"/>
              </a:rPr>
              <a:t> and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v</a:t>
            </a:r>
            <a:r>
              <a:rPr lang="en-US" altLang="en-US" sz="2800" dirty="0">
                <a:sym typeface="Wingdings" panose="05000000000000000000" pitchFamily="2" charset="2"/>
              </a:rPr>
              <a:t> are strings of variables and terminals.</a:t>
            </a:r>
          </a:p>
          <a:p>
            <a:pPr lvl="1" algn="just" eaLnBrk="1" hangingPunct="1"/>
            <a:r>
              <a:rPr lang="en-US" altLang="en-US" sz="2800" dirty="0">
                <a:sym typeface="Wingdings" panose="05000000000000000000" pitchFamily="2" charset="2"/>
              </a:rPr>
              <a:t>Add such rules for every occurrence of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A</a:t>
            </a:r>
            <a:r>
              <a:rPr lang="en-US" altLang="en-US" sz="2800" dirty="0">
                <a:sym typeface="Wingdings" panose="05000000000000000000" pitchFamily="2" charset="2"/>
              </a:rPr>
              <a:t>. for example, add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RuvAw</a:t>
            </a:r>
            <a:r>
              <a:rPr lang="en-US" altLang="en-US" sz="2800" dirty="0">
                <a:sym typeface="Wingdings" panose="05000000000000000000" pitchFamily="2" charset="2"/>
              </a:rPr>
              <a:t>,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RuAvw</a:t>
            </a:r>
            <a:r>
              <a:rPr lang="en-US" altLang="en-US" sz="2800" dirty="0">
                <a:sym typeface="Wingdings" panose="05000000000000000000" pitchFamily="2" charset="2"/>
              </a:rPr>
              <a:t>,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Ruvw</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dirty="0">
                <a:sym typeface="Wingdings" panose="05000000000000000000" pitchFamily="2" charset="2"/>
              </a:rPr>
              <a:t>for the rule of the form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RuAvAw</a:t>
            </a:r>
            <a:r>
              <a:rPr lang="en-US" altLang="en-US" sz="2800" dirty="0">
                <a:sym typeface="Wingdings" panose="05000000000000000000" pitchFamily="2" charset="2"/>
              </a:rPr>
              <a:t>.</a:t>
            </a:r>
          </a:p>
          <a:p>
            <a:pPr lvl="1" algn="just" eaLnBrk="1" hangingPunct="1"/>
            <a:r>
              <a:rPr lang="en-US" altLang="en-US" sz="2800" dirty="0">
                <a:sym typeface="Symbol" panose="05050102010706020507" pitchFamily="18" charset="2"/>
              </a:rPr>
              <a:t>Add </a:t>
            </a:r>
            <a:r>
              <a:rPr lang="en-US" altLang="en-US" sz="2800" dirty="0">
                <a:latin typeface="Courier New" panose="02070309020205020404" pitchFamily="49" charset="0"/>
                <a:cs typeface="Courier New" panose="02070309020205020404" pitchFamily="49" charset="0"/>
                <a:sym typeface="Symbol" panose="05050102010706020507" pitchFamily="18" charset="2"/>
              </a:rPr>
              <a:t>R</a:t>
            </a:r>
            <a:r>
              <a:rPr lang="en-US" altLang="en-US" sz="2800" dirty="0">
                <a:latin typeface="Courier New" panose="02070309020205020404" pitchFamily="49" charset="0"/>
                <a:cs typeface="Courier New" panose="02070309020205020404" pitchFamily="49" charset="0"/>
                <a:sym typeface="Wingdings" panose="05000000000000000000" pitchFamily="2" charset="2"/>
              </a:rPr>
              <a:t></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a:t>
            </a:r>
            <a:r>
              <a:rPr lang="en-US" altLang="en-US" sz="2800" dirty="0">
                <a:latin typeface="Courier New" panose="02070309020205020404" pitchFamily="49" charset="0"/>
                <a:cs typeface="Courier New" panose="02070309020205020404" pitchFamily="49" charset="0"/>
                <a:sym typeface="Symbol" panose="05050102010706020507" pitchFamily="18" charset="2"/>
              </a:rPr>
              <a:t> </a:t>
            </a:r>
            <a:r>
              <a:rPr lang="en-US" altLang="en-US" sz="2800" dirty="0">
                <a:sym typeface="Symbol" panose="05050102010706020507" pitchFamily="18" charset="2"/>
              </a:rPr>
              <a:t>for the rule of the form </a:t>
            </a:r>
            <a:r>
              <a:rPr lang="en-US" altLang="en-US" sz="2800" dirty="0">
                <a:latin typeface="Courier New" panose="02070309020205020404" pitchFamily="49" charset="0"/>
                <a:cs typeface="Courier New" panose="02070309020205020404" pitchFamily="49" charset="0"/>
                <a:sym typeface="Symbol" panose="05050102010706020507" pitchFamily="18" charset="2"/>
              </a:rPr>
              <a:t>R</a:t>
            </a:r>
            <a:r>
              <a:rPr lang="en-US" altLang="en-US" sz="2800" dirty="0">
                <a:latin typeface="Courier New" panose="02070309020205020404" pitchFamily="49" charset="0"/>
                <a:cs typeface="Courier New" panose="02070309020205020404" pitchFamily="49" charset="0"/>
                <a:sym typeface="Wingdings" panose="05000000000000000000" pitchFamily="2" charset="2"/>
              </a:rPr>
              <a:t>A</a:t>
            </a:r>
            <a:r>
              <a:rPr lang="en-US" altLang="en-US" sz="2800" dirty="0">
                <a:sym typeface="Wingdings" panose="05000000000000000000" pitchFamily="2" charset="2"/>
              </a:rPr>
              <a:t>, unless we have previously removed the rule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R</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a:t>
            </a:r>
            <a:r>
              <a:rPr lang="en-US" altLang="en-US" sz="2800" dirty="0">
                <a:sym typeface="Symbol" panose="05050102010706020507" pitchFamily="18" charset="2"/>
              </a:rPr>
              <a:t>. </a:t>
            </a:r>
          </a:p>
        </p:txBody>
      </p:sp>
    </p:spTree>
    <p:extLst>
      <p:ext uri="{BB962C8B-B14F-4D97-AF65-F5344CB8AC3E}">
        <p14:creationId xmlns:p14="http://schemas.microsoft.com/office/powerpoint/2010/main" val="3674858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F44E072-09FA-4032-8978-D17B69275C4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C9ADEC9F-C567-44AF-BCB2-BA1F8D7A64F6}"/>
              </a:ext>
            </a:extLst>
          </p:cNvPr>
          <p:cNvSpPr>
            <a:spLocks noGrp="1"/>
          </p:cNvSpPr>
          <p:nvPr>
            <p:ph type="body" sz="quarter" idx="12"/>
          </p:nvPr>
        </p:nvSpPr>
        <p:spPr/>
        <p:txBody>
          <a:bodyPr/>
          <a:lstStyle/>
          <a:p>
            <a:r>
              <a:rPr lang="en-US" sz="2800" dirty="0"/>
              <a:t>Convert any grammar </a:t>
            </a:r>
            <a:r>
              <a:rPr lang="en-US" sz="2800" i="1" dirty="0"/>
              <a:t>G</a:t>
            </a:r>
            <a:r>
              <a:rPr lang="en-US" sz="2800" dirty="0"/>
              <a:t> to Chomsky Normal Form</a:t>
            </a:r>
          </a:p>
        </p:txBody>
      </p:sp>
      <p:sp>
        <p:nvSpPr>
          <p:cNvPr id="4" name="Text Placeholder 3">
            <a:extLst>
              <a:ext uri="{FF2B5EF4-FFF2-40B4-BE49-F238E27FC236}">
                <a16:creationId xmlns:a16="http://schemas.microsoft.com/office/drawing/2014/main" id="{6FD1A99F-4684-4717-8AEF-BE3D26E19727}"/>
              </a:ext>
            </a:extLst>
          </p:cNvPr>
          <p:cNvSpPr>
            <a:spLocks noGrp="1"/>
          </p:cNvSpPr>
          <p:nvPr>
            <p:ph type="body" sz="quarter" idx="13"/>
          </p:nvPr>
        </p:nvSpPr>
        <p:spPr/>
        <p:txBody>
          <a:bodyPr>
            <a:normAutofit fontScale="92500" lnSpcReduction="20000"/>
          </a:bodyPr>
          <a:lstStyle/>
          <a:p>
            <a:pPr algn="just" eaLnBrk="1" hangingPunct="1">
              <a:lnSpc>
                <a:spcPct val="110000"/>
              </a:lnSpc>
            </a:pPr>
            <a:r>
              <a:rPr lang="en-US" altLang="en-US" sz="3000" dirty="0"/>
              <a:t>Eliminate all unit rules of the form </a:t>
            </a:r>
            <a:r>
              <a:rPr lang="en-US" altLang="en-US" sz="3000" dirty="0">
                <a:latin typeface="Courier New" panose="02070309020205020404" pitchFamily="49" charset="0"/>
                <a:cs typeface="Courier New" panose="02070309020205020404" pitchFamily="49" charset="0"/>
              </a:rPr>
              <a:t>A </a:t>
            </a:r>
            <a:r>
              <a:rPr lang="en-US" altLang="en-US" sz="3000" dirty="0">
                <a:latin typeface="Courier New" panose="02070309020205020404" pitchFamily="49" charset="0"/>
                <a:cs typeface="Courier New" panose="02070309020205020404" pitchFamily="49" charset="0"/>
                <a:sym typeface="Wingdings" panose="05000000000000000000" pitchFamily="2" charset="2"/>
              </a:rPr>
              <a:t> B</a:t>
            </a:r>
            <a:r>
              <a:rPr lang="en-US" altLang="en-US" sz="3000" dirty="0">
                <a:sym typeface="Wingdings" panose="05000000000000000000" pitchFamily="2" charset="2"/>
              </a:rPr>
              <a:t>.</a:t>
            </a:r>
          </a:p>
          <a:p>
            <a:pPr lvl="1" algn="just" eaLnBrk="1" hangingPunct="1">
              <a:lnSpc>
                <a:spcPct val="110000"/>
              </a:lnSpc>
            </a:pPr>
            <a:r>
              <a:rPr lang="en-US" altLang="en-US" sz="2600" dirty="0">
                <a:sym typeface="Wingdings" panose="05000000000000000000" pitchFamily="2" charset="2"/>
              </a:rPr>
              <a:t>Add rule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  </a:t>
            </a:r>
            <a:r>
              <a:rPr lang="en-US" altLang="en-US" sz="2600" dirty="0">
                <a:latin typeface="Courier New" panose="02070309020205020404" pitchFamily="49" charset="0"/>
                <a:cs typeface="Courier New" panose="02070309020205020404" pitchFamily="49" charset="0"/>
                <a:sym typeface="Symbol" panose="05050102010706020507" pitchFamily="18" charset="2"/>
              </a:rPr>
              <a:t>u </a:t>
            </a:r>
            <a:r>
              <a:rPr lang="en-US" altLang="en-US" sz="2600" dirty="0">
                <a:sym typeface="Symbol" panose="05050102010706020507" pitchFamily="18" charset="2"/>
              </a:rPr>
              <a:t>for the rule of the form </a:t>
            </a:r>
            <a:r>
              <a:rPr lang="en-US" altLang="en-US" sz="2600" dirty="0">
                <a:latin typeface="Courier New" panose="02070309020205020404" pitchFamily="49" charset="0"/>
                <a:cs typeface="Courier New" panose="02070309020205020404" pitchFamily="49" charset="0"/>
                <a:sym typeface="Symbol" panose="05050102010706020507" pitchFamily="18" charset="2"/>
              </a:rPr>
              <a:t>B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a:t>
            </a:r>
            <a:r>
              <a:rPr lang="en-US" altLang="en-US" sz="2600" dirty="0">
                <a:latin typeface="Courier New" panose="02070309020205020404" pitchFamily="49" charset="0"/>
                <a:cs typeface="Courier New" panose="02070309020205020404" pitchFamily="49" charset="0"/>
                <a:sym typeface="Symbol" panose="05050102010706020507" pitchFamily="18" charset="2"/>
              </a:rPr>
              <a:t>u</a:t>
            </a:r>
            <a:r>
              <a:rPr lang="en-US" altLang="en-US" sz="2600" dirty="0">
                <a:sym typeface="Symbol" panose="05050102010706020507" pitchFamily="18" charset="2"/>
              </a:rPr>
              <a:t>, unless this was a unit rule previously removed.</a:t>
            </a:r>
          </a:p>
          <a:p>
            <a:pPr lvl="1" algn="just" eaLnBrk="1" hangingPunct="1">
              <a:lnSpc>
                <a:spcPct val="110000"/>
              </a:lnSpc>
            </a:pPr>
            <a:r>
              <a:rPr lang="en-US" altLang="en-US" sz="2600" dirty="0">
                <a:sym typeface="Symbol" panose="05050102010706020507" pitchFamily="18" charset="2"/>
              </a:rPr>
              <a:t>Here </a:t>
            </a:r>
            <a:r>
              <a:rPr lang="en-US" altLang="en-US" sz="2600" dirty="0">
                <a:latin typeface="Courier New" panose="02070309020205020404" pitchFamily="49" charset="0"/>
                <a:cs typeface="Courier New" panose="02070309020205020404" pitchFamily="49" charset="0"/>
                <a:sym typeface="Symbol" panose="05050102010706020507" pitchFamily="18" charset="2"/>
              </a:rPr>
              <a:t>u</a:t>
            </a:r>
            <a:r>
              <a:rPr lang="en-US" altLang="en-US" sz="2600" dirty="0">
                <a:sym typeface="Symbol" panose="05050102010706020507" pitchFamily="18" charset="2"/>
              </a:rPr>
              <a:t> is a string of variables and terminals.</a:t>
            </a:r>
          </a:p>
          <a:p>
            <a:pPr algn="just" eaLnBrk="1" hangingPunct="1">
              <a:lnSpc>
                <a:spcPct val="110000"/>
              </a:lnSpc>
            </a:pPr>
            <a:r>
              <a:rPr lang="en-US" altLang="en-US" sz="3000" dirty="0">
                <a:sym typeface="Symbol" panose="05050102010706020507" pitchFamily="18" charset="2"/>
              </a:rPr>
              <a:t>Convert remaining rules into proper form, </a:t>
            </a:r>
            <a:br>
              <a:rPr lang="en-US" altLang="en-US" sz="3000" dirty="0">
                <a:sym typeface="Symbol" panose="05050102010706020507" pitchFamily="18" charset="2"/>
              </a:rPr>
            </a:br>
            <a:r>
              <a:rPr lang="en-US" altLang="en-US" sz="3000" dirty="0">
                <a:latin typeface="Courier New" panose="02070309020205020404" pitchFamily="49" charset="0"/>
                <a:cs typeface="Courier New" panose="02070309020205020404" pitchFamily="49" charset="0"/>
                <a:sym typeface="Symbol" panose="05050102010706020507" pitchFamily="18" charset="2"/>
              </a:rPr>
              <a:t>R</a:t>
            </a:r>
            <a:r>
              <a:rPr lang="en-US" altLang="en-US" sz="3000" dirty="0">
                <a:latin typeface="Courier New" panose="02070309020205020404" pitchFamily="49" charset="0"/>
                <a:cs typeface="Courier New" panose="02070309020205020404" pitchFamily="49" charset="0"/>
                <a:sym typeface="Wingdings" panose="05000000000000000000" pitchFamily="2" charset="2"/>
              </a:rPr>
              <a:t>PQ </a:t>
            </a:r>
            <a:r>
              <a:rPr lang="en-US" altLang="en-US" sz="3000" dirty="0">
                <a:sym typeface="Wingdings" panose="05000000000000000000" pitchFamily="2" charset="2"/>
              </a:rPr>
              <a:t>and </a:t>
            </a:r>
            <a:r>
              <a:rPr lang="en-US" altLang="en-US" sz="3000" dirty="0" err="1">
                <a:latin typeface="Courier New" panose="02070309020205020404" pitchFamily="49" charset="0"/>
                <a:cs typeface="Courier New" panose="02070309020205020404" pitchFamily="49" charset="0"/>
                <a:sym typeface="Wingdings" panose="05000000000000000000" pitchFamily="2" charset="2"/>
              </a:rPr>
              <a:t>Ru</a:t>
            </a:r>
            <a:r>
              <a:rPr lang="en-US" altLang="en-US" sz="3000" dirty="0">
                <a:sym typeface="Symbol" panose="05050102010706020507" pitchFamily="18" charset="2"/>
              </a:rPr>
              <a:t>.</a:t>
            </a:r>
          </a:p>
          <a:p>
            <a:pPr lvl="1" algn="just" eaLnBrk="1" hangingPunct="1">
              <a:lnSpc>
                <a:spcPct val="110000"/>
              </a:lnSpc>
            </a:pPr>
            <a:r>
              <a:rPr lang="en-US" altLang="en-US" sz="2600" dirty="0">
                <a:sym typeface="Symbol" panose="05050102010706020507" pitchFamily="18" charset="2"/>
              </a:rPr>
              <a:t>We replace each rule of the form</a:t>
            </a:r>
            <a:r>
              <a:rPr lang="en-US" altLang="en-US" sz="2600" dirty="0">
                <a:latin typeface="Courier New" panose="02070309020205020404" pitchFamily="49" charset="0"/>
                <a:cs typeface="Courier New" panose="02070309020205020404" pitchFamily="49" charset="0"/>
                <a:sym typeface="Symbol" panose="05050102010706020507" pitchFamily="18" charset="2"/>
              </a:rPr>
              <a:t> A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2600" dirty="0">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t>
            </a:r>
            <a:r>
              <a:rPr lang="en-US" altLang="en-US" sz="2600" dirty="0" err="1">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err="1">
                <a:latin typeface="Courier New" panose="02070309020205020404" pitchFamily="49" charset="0"/>
                <a:cs typeface="Courier New" panose="02070309020205020404" pitchFamily="49" charset="0"/>
                <a:sym typeface="Wingdings" panose="05000000000000000000" pitchFamily="2" charset="2"/>
              </a:rPr>
              <a:t>k</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a:t>
            </a:r>
            <a:r>
              <a:rPr lang="en-US" altLang="en-US" sz="2600" dirty="0">
                <a:sym typeface="Wingdings" panose="05000000000000000000" pitchFamily="2" charset="2"/>
              </a:rPr>
              <a:t>with the rules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2600" dirty="0">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2600" dirty="0">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3</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3</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 , 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k-2</a:t>
            </a:r>
            <a:r>
              <a:rPr lang="en-US" altLang="en-US" sz="2600" dirty="0">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k-1</a:t>
            </a:r>
            <a:r>
              <a:rPr lang="en-US" altLang="en-US" sz="2600" dirty="0">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k</a:t>
            </a:r>
            <a:r>
              <a:rPr lang="en-US" altLang="en-US" sz="2600" dirty="0">
                <a:sym typeface="Wingdings" panose="05000000000000000000" pitchFamily="2" charset="2"/>
              </a:rPr>
              <a:t>.</a:t>
            </a:r>
          </a:p>
          <a:p>
            <a:pPr lvl="1" algn="just" eaLnBrk="1" hangingPunct="1">
              <a:lnSpc>
                <a:spcPct val="110000"/>
              </a:lnSpc>
            </a:pPr>
            <a:r>
              <a:rPr lang="en-US" altLang="en-US" sz="2600" dirty="0">
                <a:sym typeface="Wingdings" panose="05000000000000000000" pitchFamily="2" charset="2"/>
              </a:rPr>
              <a:t>Here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k </a:t>
            </a:r>
            <a:r>
              <a:rPr lang="en-US" altLang="en-US" sz="2600" dirty="0">
                <a:latin typeface="Courier New" panose="02070309020205020404" pitchFamily="49" charset="0"/>
                <a:cs typeface="Courier New" panose="02070309020205020404" pitchFamily="49" charset="0"/>
                <a:sym typeface="Symbol" panose="05050102010706020507" pitchFamily="18" charset="2"/>
              </a:rPr>
              <a:t> 3 </a:t>
            </a:r>
            <a:r>
              <a:rPr lang="en-US" altLang="en-US" sz="2600" dirty="0">
                <a:sym typeface="Symbol" panose="05050102010706020507" pitchFamily="18" charset="2"/>
              </a:rPr>
              <a:t>and each </a:t>
            </a:r>
            <a:r>
              <a:rPr lang="en-US" altLang="en-US" sz="2600" dirty="0" err="1">
                <a:latin typeface="Courier New" panose="02070309020205020404" pitchFamily="49" charset="0"/>
                <a:cs typeface="Courier New" panose="02070309020205020404" pitchFamily="49" charset="0"/>
                <a:sym typeface="Symbol" panose="05050102010706020507" pitchFamily="18" charset="2"/>
              </a:rPr>
              <a:t>u</a:t>
            </a:r>
            <a:r>
              <a:rPr lang="en-US" altLang="en-US" sz="2600" baseline="-25000" dirty="0" err="1">
                <a:latin typeface="Courier New" panose="02070309020205020404" pitchFamily="49" charset="0"/>
                <a:cs typeface="Courier New" panose="02070309020205020404" pitchFamily="49" charset="0"/>
                <a:sym typeface="Symbol" panose="05050102010706020507" pitchFamily="18" charset="2"/>
              </a:rPr>
              <a:t>i</a:t>
            </a:r>
            <a:r>
              <a:rPr lang="en-US" altLang="en-US" sz="2600" dirty="0">
                <a:sym typeface="Symbol" panose="05050102010706020507" pitchFamily="18" charset="2"/>
              </a:rPr>
              <a:t> is a variable or terminal symbol, </a:t>
            </a:r>
            <a:br>
              <a:rPr lang="en-US" altLang="en-US" sz="2600" dirty="0">
                <a:sym typeface="Symbol" panose="05050102010706020507" pitchFamily="18" charset="2"/>
              </a:rPr>
            </a:br>
            <a:r>
              <a:rPr lang="en-US" altLang="en-US" sz="2600" dirty="0">
                <a:sym typeface="Symbol" panose="05050102010706020507" pitchFamily="18" charset="2"/>
              </a:rPr>
              <a:t>and </a:t>
            </a:r>
            <a:r>
              <a:rPr lang="en-US" altLang="en-US" sz="2600" dirty="0">
                <a:latin typeface="Courier New" panose="02070309020205020404" pitchFamily="49" charset="0"/>
                <a:cs typeface="Courier New" panose="02070309020205020404" pitchFamily="49" charset="0"/>
                <a:sym typeface="Symbol" panose="05050102010706020507" pitchFamily="18" charset="2"/>
              </a:rPr>
              <a:t>A</a:t>
            </a:r>
            <a:r>
              <a:rPr lang="en-US" altLang="en-US" sz="2600" baseline="-25000" dirty="0">
                <a:latin typeface="Courier New" panose="02070309020205020404" pitchFamily="49" charset="0"/>
                <a:cs typeface="Courier New" panose="02070309020205020404" pitchFamily="49" charset="0"/>
                <a:sym typeface="Symbol" panose="05050102010706020507" pitchFamily="18" charset="2"/>
              </a:rPr>
              <a:t>i</a:t>
            </a:r>
            <a:r>
              <a:rPr lang="en-US" altLang="en-US" sz="2600" dirty="0">
                <a:sym typeface="Symbol" panose="05050102010706020507" pitchFamily="18" charset="2"/>
              </a:rPr>
              <a:t>’s are new variables.</a:t>
            </a:r>
          </a:p>
          <a:p>
            <a:pPr lvl="1" algn="just" eaLnBrk="1" hangingPunct="1">
              <a:lnSpc>
                <a:spcPct val="110000"/>
              </a:lnSpc>
            </a:pPr>
            <a:r>
              <a:rPr lang="en-US" altLang="en-US" sz="2600" dirty="0">
                <a:sym typeface="Symbol" panose="05050102010706020507" pitchFamily="18" charset="2"/>
              </a:rPr>
              <a:t>If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k </a:t>
            </a:r>
            <a:r>
              <a:rPr lang="en-US" altLang="en-US" sz="2600" dirty="0">
                <a:latin typeface="Courier New" panose="02070309020205020404" pitchFamily="49" charset="0"/>
                <a:cs typeface="Courier New" panose="02070309020205020404" pitchFamily="49" charset="0"/>
                <a:sym typeface="Symbol" panose="05050102010706020507" pitchFamily="18" charset="2"/>
              </a:rPr>
              <a:t> 2</a:t>
            </a:r>
            <a:r>
              <a:rPr lang="en-US" altLang="en-US" sz="2600" dirty="0">
                <a:sym typeface="Symbol" panose="05050102010706020507" pitchFamily="18" charset="2"/>
              </a:rPr>
              <a:t>, replace any terminal </a:t>
            </a:r>
            <a:r>
              <a:rPr lang="en-US" altLang="en-US" sz="2600" dirty="0" err="1">
                <a:latin typeface="Courier New" panose="02070309020205020404" pitchFamily="49" charset="0"/>
                <a:cs typeface="Courier New" panose="02070309020205020404" pitchFamily="49" charset="0"/>
                <a:sym typeface="Symbol" panose="05050102010706020507" pitchFamily="18" charset="2"/>
              </a:rPr>
              <a:t>u</a:t>
            </a:r>
            <a:r>
              <a:rPr lang="en-US" altLang="en-US" sz="2600" baseline="-25000" dirty="0" err="1">
                <a:latin typeface="Courier New" panose="02070309020205020404" pitchFamily="49" charset="0"/>
                <a:cs typeface="Courier New" panose="02070309020205020404" pitchFamily="49" charset="0"/>
                <a:sym typeface="Symbol" panose="05050102010706020507" pitchFamily="18" charset="2"/>
              </a:rPr>
              <a:t>i</a:t>
            </a:r>
            <a:r>
              <a:rPr lang="en-US" altLang="en-US" sz="2600" dirty="0">
                <a:sym typeface="Symbol" panose="05050102010706020507" pitchFamily="18" charset="2"/>
              </a:rPr>
              <a:t> in the preceding rule(s) with the new variable </a:t>
            </a:r>
            <a:r>
              <a:rPr lang="en-US" altLang="en-US" sz="2600" dirty="0">
                <a:latin typeface="Courier New" panose="02070309020205020404" pitchFamily="49" charset="0"/>
                <a:cs typeface="Courier New" panose="02070309020205020404" pitchFamily="49" charset="0"/>
                <a:sym typeface="Symbol" panose="05050102010706020507" pitchFamily="18" charset="2"/>
              </a:rPr>
              <a:t>U</a:t>
            </a:r>
            <a:r>
              <a:rPr lang="en-US" altLang="en-US" sz="2600" baseline="-25000" dirty="0">
                <a:latin typeface="Courier New" panose="02070309020205020404" pitchFamily="49" charset="0"/>
                <a:cs typeface="Courier New" panose="02070309020205020404" pitchFamily="49" charset="0"/>
                <a:sym typeface="Symbol" panose="05050102010706020507" pitchFamily="18" charset="2"/>
              </a:rPr>
              <a:t>i</a:t>
            </a:r>
            <a:r>
              <a:rPr lang="en-US" altLang="en-US" sz="2600" dirty="0">
                <a:sym typeface="Symbol" panose="05050102010706020507" pitchFamily="18" charset="2"/>
              </a:rPr>
              <a:t> and the rule </a:t>
            </a:r>
            <a:r>
              <a:rPr lang="en-US" altLang="en-US" sz="2600" dirty="0" err="1">
                <a:latin typeface="Courier New" panose="02070309020205020404" pitchFamily="49" charset="0"/>
                <a:cs typeface="Courier New" panose="02070309020205020404" pitchFamily="49" charset="0"/>
                <a:sym typeface="Symbol" panose="05050102010706020507" pitchFamily="18" charset="2"/>
              </a:rPr>
              <a:t>U</a:t>
            </a:r>
            <a:r>
              <a:rPr lang="en-US" altLang="en-US" sz="2600" baseline="-25000" dirty="0" err="1">
                <a:latin typeface="Courier New" panose="02070309020205020404" pitchFamily="49" charset="0"/>
                <a:cs typeface="Courier New" panose="02070309020205020404" pitchFamily="49" charset="0"/>
                <a:sym typeface="Symbol" panose="05050102010706020507" pitchFamily="18" charset="2"/>
              </a:rPr>
              <a:t>i</a:t>
            </a:r>
            <a:r>
              <a:rPr lang="en-US" altLang="en-US" sz="2600" dirty="0" err="1">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err="1">
                <a:latin typeface="Courier New" panose="02070309020205020404" pitchFamily="49" charset="0"/>
                <a:cs typeface="Courier New" panose="02070309020205020404" pitchFamily="49" charset="0"/>
                <a:sym typeface="Wingdings" panose="05000000000000000000" pitchFamily="2" charset="2"/>
              </a:rPr>
              <a:t>i</a:t>
            </a:r>
            <a:r>
              <a:rPr lang="en-US" altLang="en-US" sz="2600" dirty="0">
                <a:sym typeface="Wingdings" panose="05000000000000000000" pitchFamily="2" charset="2"/>
              </a:rPr>
              <a:t>.</a:t>
            </a:r>
          </a:p>
          <a:p>
            <a:pPr algn="just" eaLnBrk="1" hangingPunct="1">
              <a:lnSpc>
                <a:spcPct val="110000"/>
              </a:lnSpc>
            </a:pPr>
            <a:r>
              <a:rPr lang="en-US" altLang="en-US" sz="3000" dirty="0">
                <a:sym typeface="Symbol" panose="05050102010706020507" pitchFamily="18" charset="2"/>
              </a:rPr>
              <a:t>The above procedure converts a Grammar to a Chomsky normal form. Next, we will go through an example</a:t>
            </a:r>
            <a:r>
              <a:rPr lang="en-US" altLang="en-US" sz="2800" dirty="0">
                <a:sym typeface="Symbol" panose="05050102010706020507" pitchFamily="18" charset="2"/>
              </a:rPr>
              <a:t>.</a:t>
            </a:r>
          </a:p>
        </p:txBody>
      </p:sp>
    </p:spTree>
    <p:extLst>
      <p:ext uri="{BB962C8B-B14F-4D97-AF65-F5344CB8AC3E}">
        <p14:creationId xmlns:p14="http://schemas.microsoft.com/office/powerpoint/2010/main" val="2145450641"/>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B3D4C69-ECD7-4E05-8511-968C66ECBEE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6DB24A5-EA46-42B7-8CD9-05FDF5200F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90A1D9-0B4D-4C87-A4C9-D9FF3A7E9B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AIUB 2020</Template>
  <TotalTime>1376</TotalTime>
  <Words>3134</Words>
  <Application>Microsoft Office PowerPoint</Application>
  <PresentationFormat>On-screen Show (4:3)</PresentationFormat>
  <Paragraphs>405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Black</vt:lpstr>
      <vt:lpstr>Calibri</vt:lpstr>
      <vt:lpstr>Corbel</vt:lpstr>
      <vt:lpstr>Courier New</vt:lpstr>
      <vt:lpstr>Symbol</vt:lpstr>
      <vt:lpstr>Wingdings</vt:lpstr>
      <vt:lpstr>AIUB 2020</vt:lpstr>
      <vt:lpstr>Context-Free Languages (CFL)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MD. SHAHRIAR PARVEZ SHAMIM</cp:lastModifiedBy>
  <cp:revision>327</cp:revision>
  <dcterms:created xsi:type="dcterms:W3CDTF">2020-07-03T15:11:23Z</dcterms:created>
  <dcterms:modified xsi:type="dcterms:W3CDTF">2023-03-15T13:15:16Z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