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6"/>
  </p:notesMasterIdLst>
  <p:sldIdLst>
    <p:sldId id="256" r:id="rId5"/>
    <p:sldId id="257" r:id="rId6"/>
    <p:sldId id="258" r:id="rId7"/>
    <p:sldId id="259" r:id="rId8"/>
    <p:sldId id="275" r:id="rId9"/>
    <p:sldId id="276" r:id="rId10"/>
    <p:sldId id="294" r:id="rId11"/>
    <p:sldId id="291" r:id="rId12"/>
    <p:sldId id="292" r:id="rId13"/>
    <p:sldId id="293" r:id="rId14"/>
    <p:sldId id="281" r:id="rId15"/>
    <p:sldId id="282" r:id="rId16"/>
    <p:sldId id="289" r:id="rId17"/>
    <p:sldId id="290" r:id="rId18"/>
    <p:sldId id="278" r:id="rId19"/>
    <p:sldId id="279" r:id="rId20"/>
    <p:sldId id="280" r:id="rId21"/>
    <p:sldId id="283" r:id="rId22"/>
    <p:sldId id="284" r:id="rId23"/>
    <p:sldId id="28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2" autoAdjust="0"/>
    <p:restoredTop sz="92393" autoAdjust="0"/>
  </p:normalViewPr>
  <p:slideViewPr>
    <p:cSldViewPr snapToGrid="0">
      <p:cViewPr>
        <p:scale>
          <a:sx n="58" d="100"/>
          <a:sy n="58" d="100"/>
        </p:scale>
        <p:origin x="8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Spring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6325920"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70575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6422553"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51" name="Connector: Curved 50">
            <a:extLst>
              <a:ext uri="{FF2B5EF4-FFF2-40B4-BE49-F238E27FC236}">
                <a16:creationId xmlns:a16="http://schemas.microsoft.com/office/drawing/2014/main" id="{463A3F64-48E1-48E1-A06D-C8B504F32DB0}"/>
              </a:ext>
            </a:extLst>
          </p:cNvPr>
          <p:cNvCxnSpPr>
            <a:cxnSpLocks/>
            <a:stCxn id="30" idx="0"/>
            <a:endCxn id="29" idx="0"/>
          </p:cNvCxnSpPr>
          <p:nvPr/>
        </p:nvCxnSpPr>
        <p:spPr>
          <a:xfrm rot="16200000" flipH="1" flipV="1">
            <a:off x="5991104" y="2518600"/>
            <a:ext cx="34531" cy="1455420"/>
          </a:xfrm>
          <a:prstGeom prst="curvedConnector3">
            <a:avLst>
              <a:gd name="adj1" fmla="val -1324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1DEA58F-B42D-4A0C-9919-F5181E61EA53}"/>
              </a:ext>
            </a:extLst>
          </p:cNvPr>
          <p:cNvSpPr/>
          <p:nvPr/>
        </p:nvSpPr>
        <p:spPr>
          <a:xfrm>
            <a:off x="6064220" y="279892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30" idx="4"/>
            <a:endCxn id="28" idx="5"/>
          </p:cNvCxnSpPr>
          <p:nvPr/>
        </p:nvCxnSpPr>
        <p:spPr>
          <a:xfrm rot="5400000" flipH="1">
            <a:off x="5327363" y="2549502"/>
            <a:ext cx="149061" cy="2668373"/>
          </a:xfrm>
          <a:prstGeom prst="curvedConnector3">
            <a:avLst>
              <a:gd name="adj1" fmla="val -23515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5973042" y="37600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244495"/>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4994699"/>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485981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48447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211985"/>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39749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476209"/>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46732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493837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24317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498049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243170"/>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4859814"/>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0-#ppt_w/2"/>
                                          </p:val>
                                        </p:tav>
                                        <p:tav tm="100000">
                                          <p:val>
                                            <p:strVal val="#ppt_x"/>
                                          </p:val>
                                        </p:tav>
                                      </p:tavLst>
                                    </p:anim>
                                    <p:anim calcmode="lin" valueType="num">
                                      <p:cBhvr additive="base">
                                        <p:cTn id="99" dur="500" fill="hold"/>
                                        <p:tgtEl>
                                          <p:spTgt spid="33"/>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heel(8)">
                                      <p:cBhvr>
                                        <p:cTn id="108" dur="1000"/>
                                        <p:tgtEl>
                                          <p:spTgt spid="35"/>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000"/>
                            </p:stCondLst>
                            <p:childTnLst>
                              <p:par>
                                <p:cTn id="113" presetID="22" presetClass="entr" presetSubtype="4"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8"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heel(8)">
                                      <p:cBhvr>
                                        <p:cTn id="120" dur="1000"/>
                                        <p:tgtEl>
                                          <p:spTgt spid="36"/>
                                        </p:tgtEl>
                                      </p:cBhvr>
                                    </p:animEffec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down)">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8"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wheel(8)">
                                      <p:cBhvr>
                                        <p:cTn id="132" dur="1000"/>
                                        <p:tgtEl>
                                          <p:spTgt spid="37"/>
                                        </p:tgtEl>
                                      </p:cBhvr>
                                    </p:animEffec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down)">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heel(8)">
                                      <p:cBhvr>
                                        <p:cTn id="149" dur="1000"/>
                                        <p:tgtEl>
                                          <p:spTgt spid="41"/>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wheel(8)">
                                      <p:cBhvr>
                                        <p:cTn id="157" dur="1000"/>
                                        <p:tgtEl>
                                          <p:spTgt spid="51"/>
                                        </p:tgtEl>
                                      </p:cBhvr>
                                    </p:animEffect>
                                  </p:childTnLst>
                                </p:cTn>
                              </p:par>
                            </p:childTnLst>
                          </p:cTn>
                        </p:par>
                        <p:par>
                          <p:cTn id="158" fill="hold">
                            <p:stCondLst>
                              <p:cond delay="1000"/>
                            </p:stCondLst>
                            <p:childTnLst>
                              <p:par>
                                <p:cTn id="159" presetID="1" presetClass="entr" presetSubtype="0" fill="hold" grpId="0" nodeType="afterEffect">
                                  <p:stCondLst>
                                    <p:cond delay="0"/>
                                  </p:stCondLst>
                                  <p:childTnLst>
                                    <p:set>
                                      <p:cBhvr>
                                        <p:cTn id="160" dur="1" fill="hold">
                                          <p:stCondLst>
                                            <p:cond delay="0"/>
                                          </p:stCondLst>
                                        </p:cTn>
                                        <p:tgtEl>
                                          <p:spTgt spid="5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wheel(8)">
                                      <p:cBhvr>
                                        <p:cTn id="165" dur="1000"/>
                                        <p:tgtEl>
                                          <p:spTgt spid="53"/>
                                        </p:tgtEl>
                                      </p:cBhvr>
                                    </p:animEffec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5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 calcmode="lin" valueType="num">
                                      <p:cBhvr additive="base">
                                        <p:cTn id="177" dur="500" fill="hold"/>
                                        <p:tgtEl>
                                          <p:spTgt spid="73"/>
                                        </p:tgtEl>
                                        <p:attrNameLst>
                                          <p:attrName>ppt_x</p:attrName>
                                        </p:attrNameLst>
                                      </p:cBhvr>
                                      <p:tavLst>
                                        <p:tav tm="0">
                                          <p:val>
                                            <p:strVal val="0-#ppt_w/2"/>
                                          </p:val>
                                        </p:tav>
                                        <p:tav tm="100000">
                                          <p:val>
                                            <p:strVal val="#ppt_x"/>
                                          </p:val>
                                        </p:tav>
                                      </p:tavLst>
                                    </p:anim>
                                    <p:anim calcmode="lin" valueType="num">
                                      <p:cBhvr additive="base">
                                        <p:cTn id="178" dur="500" fill="hold"/>
                                        <p:tgtEl>
                                          <p:spTgt spid="73"/>
                                        </p:tgtEl>
                                        <p:attrNameLst>
                                          <p:attrName>ppt_y</p:attrName>
                                        </p:attrNameLst>
                                      </p:cBhvr>
                                      <p:tavLst>
                                        <p:tav tm="0">
                                          <p:val>
                                            <p:strVal val="#ppt_y"/>
                                          </p:val>
                                        </p:tav>
                                        <p:tav tm="100000">
                                          <p:val>
                                            <p:strVal val="#ppt_y"/>
                                          </p:val>
                                        </p:tav>
                                      </p:tavLst>
                                    </p:anim>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wipe(down)">
                                      <p:cBhvr>
                                        <p:cTn id="182" dur="500"/>
                                        <p:tgtEl>
                                          <p:spTgt spid="70"/>
                                        </p:tgtEl>
                                      </p:cBhvr>
                                    </p:animEffect>
                                  </p:childTnLst>
                                </p:cTn>
                              </p:par>
                            </p:childTnLst>
                          </p:cTn>
                        </p:par>
                      </p:childTnLst>
                    </p:cTn>
                  </p:par>
                  <p:par>
                    <p:cTn id="183" fill="hold">
                      <p:stCondLst>
                        <p:cond delay="indefinite"/>
                      </p:stCondLst>
                      <p:childTnLst>
                        <p:par>
                          <p:cTn id="184" fill="hold">
                            <p:stCondLst>
                              <p:cond delay="0"/>
                            </p:stCondLst>
                            <p:childTnLst>
                              <p:par>
                                <p:cTn id="185" presetID="21" presetClass="entr" presetSubtype="8"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wheel(8)">
                                      <p:cBhvr>
                                        <p:cTn id="187" dur="1000"/>
                                        <p:tgtEl>
                                          <p:spTgt spid="74"/>
                                        </p:tgtEl>
                                      </p:cBhvr>
                                    </p:animEffect>
                                  </p:childTnLst>
                                </p:cTn>
                              </p:par>
                            </p:childTnLst>
                          </p:cTn>
                        </p:par>
                        <p:par>
                          <p:cTn id="188" fill="hold">
                            <p:stCondLst>
                              <p:cond delay="1000"/>
                            </p:stCondLst>
                            <p:childTnLst>
                              <p:par>
                                <p:cTn id="189" presetID="1" presetClass="entr" presetSubtype="0" fill="hold" grpId="0" nodeType="after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childTnLst>
                          </p:cTn>
                        </p:par>
                        <p:par>
                          <p:cTn id="191" fill="hold">
                            <p:stCondLst>
                              <p:cond delay="1000"/>
                            </p:stCondLst>
                            <p:childTnLst>
                              <p:par>
                                <p:cTn id="192" presetID="22" presetClass="entr" presetSubtype="4" fill="hold" grpId="0" nodeType="after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wipe(down)">
                                      <p:cBhvr>
                                        <p:cTn id="194" dur="500"/>
                                        <p:tgtEl>
                                          <p:spTgt spid="71"/>
                                        </p:tgtEl>
                                      </p:cBhvr>
                                    </p:animEffect>
                                  </p:childTnLst>
                                </p:cTn>
                              </p:par>
                            </p:childTnLst>
                          </p:cTn>
                        </p:par>
                      </p:childTnLst>
                    </p:cTn>
                  </p:par>
                  <p:par>
                    <p:cTn id="195" fill="hold">
                      <p:stCondLst>
                        <p:cond delay="indefinite"/>
                      </p:stCondLst>
                      <p:childTnLst>
                        <p:par>
                          <p:cTn id="196" fill="hold">
                            <p:stCondLst>
                              <p:cond delay="0"/>
                            </p:stCondLst>
                            <p:childTnLst>
                              <p:par>
                                <p:cTn id="197" presetID="21" presetClass="entr" presetSubtype="8" fill="hold" nodeType="click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wheel(8)">
                                      <p:cBhvr>
                                        <p:cTn id="199" dur="1000"/>
                                        <p:tgtEl>
                                          <p:spTgt spid="75"/>
                                        </p:tgtEl>
                                      </p:cBhvr>
                                    </p:animEffec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0"/>
                                          </p:stCondLst>
                                        </p:cTn>
                                        <p:tgtEl>
                                          <p:spTgt spid="78"/>
                                        </p:tgtEl>
                                        <p:attrNameLst>
                                          <p:attrName>style.visibility</p:attrName>
                                        </p:attrNameLst>
                                      </p:cBhvr>
                                      <p:to>
                                        <p:strVal val="visible"/>
                                      </p:to>
                                    </p:set>
                                  </p:childTnLst>
                                </p:cTn>
                              </p:par>
                            </p:childTnLst>
                          </p:cTn>
                        </p:par>
                        <p:par>
                          <p:cTn id="203" fill="hold">
                            <p:stCondLst>
                              <p:cond delay="1000"/>
                            </p:stCondLst>
                            <p:childTnLst>
                              <p:par>
                                <p:cTn id="204" presetID="22" presetClass="entr" presetSubtype="4" fill="hold" grpId="0" nodeType="after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wipe(down)">
                                      <p:cBhvr>
                                        <p:cTn id="206" dur="500"/>
                                        <p:tgtEl>
                                          <p:spTgt spid="6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wipe(down)">
                                      <p:cBhvr>
                                        <p:cTn id="211" dur="500"/>
                                        <p:tgtEl>
                                          <p:spTgt spid="76"/>
                                        </p:tgtEl>
                                      </p:cBhvr>
                                    </p:animEffect>
                                  </p:childTnLst>
                                </p:cTn>
                              </p:par>
                            </p:childTnLst>
                          </p:cTn>
                        </p:par>
                      </p:childTnLst>
                    </p:cTn>
                  </p:par>
                  <p:par>
                    <p:cTn id="212" fill="hold">
                      <p:stCondLst>
                        <p:cond delay="indefinite"/>
                      </p:stCondLst>
                      <p:childTnLst>
                        <p:par>
                          <p:cTn id="213" fill="hold">
                            <p:stCondLst>
                              <p:cond delay="0"/>
                            </p:stCondLst>
                            <p:childTnLst>
                              <p:par>
                                <p:cTn id="214" presetID="21" presetClass="entr" presetSubtype="8"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heel(8)">
                                      <p:cBhvr>
                                        <p:cTn id="216" dur="1000"/>
                                        <p:tgtEl>
                                          <p:spTgt spid="79"/>
                                        </p:tgtEl>
                                      </p:cBhvr>
                                    </p:animEffec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0"/>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21" presetClass="entr" presetSubtype="8" fill="hold" nodeType="clickEffect">
                                  <p:stCondLst>
                                    <p:cond delay="0"/>
                                  </p:stCondLst>
                                  <p:childTnLst>
                                    <p:set>
                                      <p:cBhvr>
                                        <p:cTn id="223" dur="1" fill="hold">
                                          <p:stCondLst>
                                            <p:cond delay="0"/>
                                          </p:stCondLst>
                                        </p:cTn>
                                        <p:tgtEl>
                                          <p:spTgt spid="100"/>
                                        </p:tgtEl>
                                        <p:attrNameLst>
                                          <p:attrName>style.visibility</p:attrName>
                                        </p:attrNameLst>
                                      </p:cBhvr>
                                      <p:to>
                                        <p:strVal val="visible"/>
                                      </p:to>
                                    </p:set>
                                    <p:animEffect transition="in" filter="wheel(8)">
                                      <p:cBhvr>
                                        <p:cTn id="224" dur="1000"/>
                                        <p:tgtEl>
                                          <p:spTgt spid="100"/>
                                        </p:tgtEl>
                                      </p:cBhvr>
                                    </p:animEffect>
                                  </p:childTnLst>
                                </p:cTn>
                              </p:par>
                            </p:childTnLst>
                          </p:cTn>
                        </p:par>
                        <p:par>
                          <p:cTn id="225" fill="hold">
                            <p:stCondLst>
                              <p:cond delay="1000"/>
                            </p:stCondLst>
                            <p:childTnLst>
                              <p:par>
                                <p:cTn id="226" presetID="1" presetClass="entr" presetSubtype="0" fill="hold" grpId="0" nodeType="afterEffect">
                                  <p:stCondLst>
                                    <p:cond delay="0"/>
                                  </p:stCondLst>
                                  <p:childTnLst>
                                    <p:set>
                                      <p:cBhvr>
                                        <p:cTn id="227" dur="1" fill="hold">
                                          <p:stCondLst>
                                            <p:cond delay="0"/>
                                          </p:stCondLst>
                                        </p:cTn>
                                        <p:tgtEl>
                                          <p:spTgt spid="101"/>
                                        </p:tgtEl>
                                        <p:attrNameLst>
                                          <p:attrName>style.visibility</p:attrName>
                                        </p:attrNameLst>
                                      </p:cBhvr>
                                      <p:to>
                                        <p:strVal val="visible"/>
                                      </p:to>
                                    </p:set>
                                  </p:childTnLst>
                                </p:cTn>
                              </p:par>
                            </p:childTnLst>
                          </p:cTn>
                        </p:par>
                        <p:par>
                          <p:cTn id="228" fill="hold">
                            <p:stCondLst>
                              <p:cond delay="1000"/>
                            </p:stCondLst>
                            <p:childTnLst>
                              <p:par>
                                <p:cTn id="229" presetID="22" presetClass="entr" presetSubtype="4" fill="hold" grpId="0" nodeType="afterEffect">
                                  <p:stCondLst>
                                    <p:cond delay="0"/>
                                  </p:stCondLst>
                                  <p:childTnLst>
                                    <p:set>
                                      <p:cBhvr>
                                        <p:cTn id="230" dur="1" fill="hold">
                                          <p:stCondLst>
                                            <p:cond delay="0"/>
                                          </p:stCondLst>
                                        </p:cTn>
                                        <p:tgtEl>
                                          <p:spTgt spid="86"/>
                                        </p:tgtEl>
                                        <p:attrNameLst>
                                          <p:attrName>style.visibility</p:attrName>
                                        </p:attrNameLst>
                                      </p:cBhvr>
                                      <p:to>
                                        <p:strVal val="visible"/>
                                      </p:to>
                                    </p:set>
                                    <p:animEffect transition="in" filter="wipe(down)">
                                      <p:cBhvr>
                                        <p:cTn id="231" dur="500"/>
                                        <p:tgtEl>
                                          <p:spTgt spid="86"/>
                                        </p:tgtEl>
                                      </p:cBhvr>
                                    </p:animEffect>
                                  </p:childTnLst>
                                </p:cTn>
                              </p:par>
                            </p:childTnLst>
                          </p:cTn>
                        </p:par>
                      </p:childTnLst>
                    </p:cTn>
                  </p:par>
                  <p:par>
                    <p:cTn id="232" fill="hold">
                      <p:stCondLst>
                        <p:cond delay="indefinite"/>
                      </p:stCondLst>
                      <p:childTnLst>
                        <p:par>
                          <p:cTn id="233" fill="hold">
                            <p:stCondLst>
                              <p:cond delay="0"/>
                            </p:stCondLst>
                            <p:childTnLst>
                              <p:par>
                                <p:cTn id="234" presetID="21" presetClass="entr" presetSubtype="8" fill="hold" nodeType="click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wheel(8)">
                                      <p:cBhvr>
                                        <p:cTn id="236" dur="1000"/>
                                        <p:tgtEl>
                                          <p:spTgt spid="87"/>
                                        </p:tgtEl>
                                      </p:cBhvr>
                                    </p:animEffect>
                                  </p:childTnLst>
                                </p:cTn>
                              </p:par>
                            </p:childTnLst>
                          </p:cTn>
                        </p:par>
                        <p:par>
                          <p:cTn id="237" fill="hold">
                            <p:stCondLst>
                              <p:cond delay="1000"/>
                            </p:stCondLst>
                            <p:childTnLst>
                              <p:par>
                                <p:cTn id="238" presetID="1" presetClass="entr" presetSubtype="0" fill="hold" grpId="0" nodeType="afterEffect">
                                  <p:stCondLst>
                                    <p:cond delay="0"/>
                                  </p:stCondLst>
                                  <p:childTnLst>
                                    <p:set>
                                      <p:cBhvr>
                                        <p:cTn id="239" dur="1" fill="hold">
                                          <p:stCondLst>
                                            <p:cond delay="0"/>
                                          </p:stCondLst>
                                        </p:cTn>
                                        <p:tgtEl>
                                          <p:spTgt spid="88"/>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1" presetClass="entr" presetSubtype="8" fill="hold"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wheel(8)">
                                      <p:cBhvr>
                                        <p:cTn id="244" dur="1000"/>
                                        <p:tgtEl>
                                          <p:spTgt spid="84"/>
                                        </p:tgtEl>
                                      </p:cBhvr>
                                    </p:animEffect>
                                  </p:childTnLst>
                                </p:cTn>
                              </p:par>
                            </p:childTnLst>
                          </p:cTn>
                        </p:par>
                        <p:par>
                          <p:cTn id="245" fill="hold">
                            <p:stCondLst>
                              <p:cond delay="1000"/>
                            </p:stCondLst>
                            <p:childTnLst>
                              <p:par>
                                <p:cTn id="246" presetID="1" presetClass="entr" presetSubtype="0" fill="hold" grpId="0" nodeType="afterEffect">
                                  <p:stCondLst>
                                    <p:cond delay="0"/>
                                  </p:stCondLst>
                                  <p:childTnLst>
                                    <p:set>
                                      <p:cBhvr>
                                        <p:cTn id="24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r>
                  <a:rPr lang="en-US" dirty="0"/>
                  <a:t>In algebra, we try to identify operations which are common to many different mathematical structures.</a:t>
                </a:r>
              </a:p>
              <a:p>
                <a:r>
                  <a:rPr lang="en-US" dirty="0"/>
                  <a:t>Example: </a:t>
                </a:r>
              </a:p>
              <a:p>
                <a:pPr lvl="1"/>
                <a:r>
                  <a:rPr lang="en-US" sz="2200" dirty="0"/>
                  <a:t>The integers </a:t>
                </a:r>
                <a14:m>
                  <m:oMath xmlns:m="http://schemas.openxmlformats.org/officeDocument/2006/math">
                    <m:r>
                      <a:rPr lang="en-US" sz="2200" i="1" smtClean="0">
                        <a:latin typeface="Cambria Math" panose="02040503050406030204" pitchFamily="18" charset="0"/>
                        <a:ea typeface="Cambria Math" panose="02040503050406030204" pitchFamily="18" charset="0"/>
                      </a:rPr>
                      <m:t>ℤ</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…,−2,−1, 0, 1, 2,</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 </m:t>
                    </m:r>
                  </m:oMath>
                </a14:m>
                <a:r>
                  <a:rPr lang="en-US" sz="2200" dirty="0"/>
                  <a:t>are closed under – </a:t>
                </a:r>
              </a:p>
              <a:p>
                <a:pPr lvl="2"/>
                <a:r>
                  <a:rPr lang="en-US" dirty="0"/>
                  <a:t>Addition: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lvl="2"/>
                <a:r>
                  <a:rPr lang="en-US" dirty="0"/>
                  <a:t>Multiplication: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oMath>
                </a14:m>
                <a:r>
                  <a:rPr lang="en-US" dirty="0"/>
                  <a:t> </a:t>
                </a:r>
              </a:p>
              <a:p>
                <a:pPr lvl="2"/>
                <a:r>
                  <a:rPr lang="en-US" dirty="0"/>
                  <a:t>Negation: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oMath>
                </a14:m>
                <a:endParaRPr lang="en-US" dirty="0"/>
              </a:p>
              <a:p>
                <a:pPr lvl="2"/>
                <a:r>
                  <a:rPr lang="en-US" dirty="0"/>
                  <a:t>…but NOT Division: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algn="just"/>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Aft>
                    <a:spcPts val="600"/>
                  </a:spcAft>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Aft>
                    <a:spcPts val="600"/>
                  </a:spcAft>
                </a:pPr>
                <a:r>
                  <a:rPr lang="en-US" dirty="0"/>
                  <a:t>Union: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Aft>
                    <a:spcPts val="600"/>
                  </a:spcAft>
                </a:pPr>
                <a:r>
                  <a:rPr lang="en-US" dirty="0"/>
                  <a:t>Concatenation: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Star: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Complement: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Reverse: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𝑅</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r>
              <a:rPr lang="en-US" altLang="en-US" sz="2400" dirty="0"/>
              <a:t>A language is called a </a:t>
            </a:r>
            <a:r>
              <a:rPr lang="en-US" altLang="en-US" sz="2400" b="1" i="1" dirty="0"/>
              <a:t>regular language</a:t>
            </a:r>
            <a:r>
              <a:rPr lang="en-US" altLang="en-US" sz="2400" dirty="0"/>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131808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i="1" dirty="0"/>
              <a:t>Q</a:t>
            </a:r>
            <a:r>
              <a:rPr lang="en-US" sz="1900" dirty="0"/>
              <a:t> </a:t>
            </a:r>
            <a:r>
              <a:rPr lang="en-US" altLang="en-US" sz="1900" dirty="0"/>
              <a:t>= {(</a:t>
            </a:r>
            <a:r>
              <a:rPr lang="en-US" altLang="en-US" sz="1900" i="1" dirty="0"/>
              <a:t>r</a:t>
            </a:r>
            <a:r>
              <a:rPr lang="en-US" altLang="en-US" sz="1900" baseline="-25000" dirty="0"/>
              <a:t>1</a:t>
            </a:r>
            <a:r>
              <a:rPr lang="en-US" altLang="en-US" sz="1900" dirty="0"/>
              <a:t>, </a:t>
            </a:r>
            <a:r>
              <a:rPr lang="en-US" altLang="en-US" sz="1900" i="1" dirty="0"/>
              <a:t>r</a:t>
            </a:r>
            <a:r>
              <a:rPr lang="en-US" altLang="en-US" sz="1900" baseline="-25000" dirty="0"/>
              <a:t>2</a:t>
            </a:r>
            <a:r>
              <a:rPr lang="en-US" altLang="en-US" sz="1900" dirty="0"/>
              <a:t>) : </a:t>
            </a:r>
            <a:r>
              <a:rPr lang="en-US" altLang="en-US" sz="1900" i="1" dirty="0"/>
              <a:t>r</a:t>
            </a:r>
            <a:r>
              <a:rPr lang="en-US" altLang="en-US" sz="1900" baseline="-25000" dirty="0"/>
              <a:t>1</a:t>
            </a:r>
            <a:r>
              <a:rPr lang="en-US" altLang="en-US" sz="1900" dirty="0"/>
              <a:t> </a:t>
            </a:r>
            <a:r>
              <a:rPr lang="en-US" altLang="en-US" sz="1900" dirty="0">
                <a:sym typeface="Symbol" panose="05050102010706020507" pitchFamily="18" charset="2"/>
              </a:rPr>
              <a:t> </a:t>
            </a:r>
            <a:r>
              <a:rPr lang="en-US" altLang="en-US" sz="1900" i="1" dirty="0">
                <a:sym typeface="Symbol" panose="05050102010706020507" pitchFamily="18" charset="2"/>
              </a:rPr>
              <a:t>Q</a:t>
            </a:r>
            <a:r>
              <a:rPr lang="en-US" altLang="en-US" sz="1900" baseline="-25000" dirty="0">
                <a:sym typeface="Symbol" panose="05050102010706020507" pitchFamily="18" charset="2"/>
              </a:rPr>
              <a:t>1</a:t>
            </a:r>
            <a:r>
              <a:rPr lang="en-US" altLang="en-US" sz="1900" dirty="0">
                <a:sym typeface="Symbol" panose="05050102010706020507" pitchFamily="18" charset="2"/>
              </a:rPr>
              <a:t> and </a:t>
            </a:r>
            <a:r>
              <a:rPr lang="en-US" altLang="en-US" sz="1900" i="1" dirty="0">
                <a:sym typeface="Symbol" panose="05050102010706020507" pitchFamily="18" charset="2"/>
              </a:rPr>
              <a:t>r</a:t>
            </a:r>
            <a:r>
              <a:rPr lang="en-US" altLang="en-US" sz="1900" baseline="-25000" dirty="0">
                <a:sym typeface="Symbol" panose="05050102010706020507" pitchFamily="18" charset="2"/>
              </a:rPr>
              <a:t>2</a:t>
            </a:r>
            <a:r>
              <a:rPr lang="en-US" altLang="en-US" sz="1900" dirty="0">
                <a:sym typeface="Symbol" panose="05050102010706020507" pitchFamily="18" charset="2"/>
              </a:rPr>
              <a:t>  </a:t>
            </a:r>
            <a:r>
              <a:rPr lang="en-US" altLang="en-US" sz="1900" i="1" dirty="0">
                <a:sym typeface="Symbol" panose="05050102010706020507" pitchFamily="18" charset="2"/>
              </a:rPr>
              <a:t>Q</a:t>
            </a:r>
            <a:r>
              <a:rPr lang="en-US" altLang="en-US" sz="1900" baseline="-25000" dirty="0">
                <a:sym typeface="Symbol" panose="05050102010706020507" pitchFamily="18" charset="2"/>
              </a:rPr>
              <a:t>2</a:t>
            </a:r>
            <a:r>
              <a:rPr lang="en-US" altLang="en-US" sz="1900" dirty="0"/>
              <a:t>} </a:t>
            </a:r>
            <a:r>
              <a:rPr lang="en-US" sz="1900" dirty="0"/>
              <a:t>= Q</a:t>
            </a:r>
            <a:r>
              <a:rPr lang="en-US" sz="1900" baseline="-25000" dirty="0"/>
              <a:t>1</a:t>
            </a:r>
            <a:r>
              <a:rPr lang="en-US" sz="1900" dirty="0"/>
              <a:t> × Q</a:t>
            </a:r>
            <a:r>
              <a:rPr lang="en-US" sz="1900" baseline="-25000" dirty="0"/>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dirty="0">
                <a:cs typeface="Arial" panose="020B0604020202020204" pitchFamily="34" charset="0"/>
              </a:rPr>
              <a:t>Σ</a:t>
            </a:r>
            <a:r>
              <a:rPr lang="en-US" altLang="en-US" sz="1700" dirty="0">
                <a:cs typeface="Arial" panose="020B0604020202020204" pitchFamily="34" charset="0"/>
              </a:rPr>
              <a:t> = </a:t>
            </a:r>
            <a:r>
              <a:rPr lang="el-GR" altLang="en-US" sz="1900" dirty="0">
                <a:cs typeface="Arial" panose="020B0604020202020204" pitchFamily="34" charset="0"/>
              </a:rPr>
              <a:t>Σ</a:t>
            </a:r>
            <a:r>
              <a:rPr lang="en-US" sz="1900" baseline="-25000" dirty="0"/>
              <a:t>1</a:t>
            </a:r>
            <a:r>
              <a:rPr lang="en-US" sz="1900" dirty="0"/>
              <a:t> </a:t>
            </a:r>
            <a:r>
              <a:rPr lang="en-US" sz="1900" dirty="0">
                <a:sym typeface="Symbol" panose="05050102010706020507" pitchFamily="18" charset="2"/>
              </a:rPr>
              <a:t></a:t>
            </a:r>
            <a:r>
              <a:rPr lang="en-US" sz="1900" dirty="0"/>
              <a:t> </a:t>
            </a:r>
            <a:r>
              <a:rPr lang="el-GR" altLang="en-US" sz="1900" dirty="0">
                <a:cs typeface="Arial" panose="020B0604020202020204" pitchFamily="34" charset="0"/>
              </a:rPr>
              <a:t>Σ</a:t>
            </a:r>
            <a:r>
              <a:rPr lang="en-US" sz="1900" baseline="-25000" dirty="0"/>
              <a:t>2 </a:t>
            </a:r>
            <a:r>
              <a:rPr lang="en-US" altLang="en-US" sz="1900" dirty="0">
                <a:cs typeface="Arial" panose="020B0604020202020204" pitchFamily="34" charset="0"/>
              </a:rPr>
              <a:t>= </a:t>
            </a:r>
            <a:r>
              <a:rPr lang="en-US" altLang="en-US" sz="1700" dirty="0">
                <a:cs typeface="Arial" panose="020B0604020202020204" pitchFamily="34" charset="0"/>
              </a:rPr>
              <a:t>{0, 1, 2}</a:t>
            </a:r>
            <a:endParaRPr lang="en-US" altLang="en-US" sz="1000" dirty="0"/>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a:t>b</a:t>
            </a:r>
            <a:r>
              <a:rPr lang="en-US" altLang="en-US" sz="1900" baseline="-25000"/>
              <a:t>0</a:t>
            </a:r>
            <a:r>
              <a:rPr lang="en-US" altLang="en-US" sz="1900"/>
              <a:t>)</a:t>
            </a:r>
            <a:endParaRPr lang="en-US" altLang="en-US" sz="1900" dirty="0"/>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t>Type/pattern of input strings that the language gives.</a:t>
            </a:r>
          </a:p>
          <a:p>
            <a:pPr lvl="1"/>
            <a:r>
              <a:rPr lang="en-US" dirty="0"/>
              <a:t>Match the pattern from left to right with the states &amp; transitions of the state diagram, one by one.</a:t>
            </a:r>
          </a:p>
          <a:p>
            <a:pPr lvl="1"/>
            <a:r>
              <a:rPr lang="en-US" dirty="0"/>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r>
              <a:rPr lang="en-US" dirty="0"/>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2505E7-E9CD-4E1E-9231-0DAD42C30B62}">
  <ds:schemaRefs>
    <ds:schemaRef ds:uri="http://schemas.microsoft.com/sharepoint/v3/contenttype/forms"/>
  </ds:schemaRefs>
</ds:datastoreItem>
</file>

<file path=customXml/itemProps3.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879</TotalTime>
  <Words>2744</Words>
  <Application>Microsoft Office PowerPoint</Application>
  <PresentationFormat>On-screen Show (4:3)</PresentationFormat>
  <Paragraphs>392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Cambria Math</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153</cp:revision>
  <dcterms:created xsi:type="dcterms:W3CDTF">2020-07-03T15:11:23Z</dcterms:created>
  <dcterms:modified xsi:type="dcterms:W3CDTF">2023-01-27T13:56:40Z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