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25"/>
  </p:notesMasterIdLst>
  <p:sldIdLst>
    <p:sldId id="256" r:id="rId5"/>
    <p:sldId id="257" r:id="rId6"/>
    <p:sldId id="258" r:id="rId7"/>
    <p:sldId id="259" r:id="rId8"/>
    <p:sldId id="278" r:id="rId9"/>
    <p:sldId id="260" r:id="rId10"/>
    <p:sldId id="261" r:id="rId11"/>
    <p:sldId id="262" r:id="rId12"/>
    <p:sldId id="264" r:id="rId13"/>
    <p:sldId id="266" r:id="rId14"/>
    <p:sldId id="267" r:id="rId15"/>
    <p:sldId id="281" r:id="rId16"/>
    <p:sldId id="268" r:id="rId17"/>
    <p:sldId id="282" r:id="rId18"/>
    <p:sldId id="270" r:id="rId19"/>
    <p:sldId id="271" r:id="rId20"/>
    <p:sldId id="272" r:id="rId21"/>
    <p:sldId id="273" r:id="rId22"/>
    <p:sldId id="274"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3" autoAdjust="0"/>
  </p:normalViewPr>
  <p:slideViewPr>
    <p:cSldViewPr snapToGrid="0">
      <p:cViewPr varScale="1">
        <p:scale>
          <a:sx n="58" d="100"/>
          <a:sy n="58" d="100"/>
        </p:scale>
        <p:origin x="15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47760227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7464330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523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538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4388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9966840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6915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621420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5391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6914509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41321928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3417972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5706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911977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89720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7451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73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02313741"/>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931902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87689045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0380132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2868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56749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414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50695725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3806115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64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416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252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84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111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222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598677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5831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9278321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588533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95"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697" r:id="rId34"/>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FA-AllExercises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Spring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30061" y="85490"/>
            <a:ext cx="5868219" cy="2667372"/>
          </a:xfrm>
        </p:spPr>
      </p:pic>
      <p:sp>
        <p:nvSpPr>
          <p:cNvPr id="2" name="Content Placeholder 1">
            <a:extLst>
              <a:ext uri="{FF2B5EF4-FFF2-40B4-BE49-F238E27FC236}">
                <a16:creationId xmlns:a16="http://schemas.microsoft.com/office/drawing/2014/main" id="{D4DADD91-F04B-4976-A2B0-B24866CD7C36}"/>
              </a:ext>
            </a:extLst>
          </p:cNvPr>
          <p:cNvSpPr>
            <a:spLocks noGrp="1"/>
          </p:cNvSpPr>
          <p:nvPr>
            <p:ph sz="quarter" idx="14"/>
          </p:nvPr>
        </p:nvSpPr>
        <p:spPr/>
        <p:txBody>
          <a:bodyPr/>
          <a:lstStyle/>
          <a:p>
            <a:r>
              <a:rPr lang="en-US" dirty="0"/>
              <a:t>Machine with a </a:t>
            </a:r>
            <a:r>
              <a:rPr lang="en-US" i="1" dirty="0"/>
              <a:t>finite</a:t>
            </a:r>
            <a:r>
              <a:rPr lang="en-US" dirty="0"/>
              <a:t> amount of unstructured </a:t>
            </a:r>
            <a:r>
              <a:rPr lang="en-US" i="1" dirty="0"/>
              <a:t>memory</a:t>
            </a:r>
            <a:r>
              <a:rPr lang="en-US" dirty="0"/>
              <a:t>.</a:t>
            </a:r>
          </a:p>
          <a:p>
            <a:pPr lvl="1"/>
            <a:r>
              <a:rPr lang="en-US" i="1" dirty="0"/>
              <a:t>Control</a:t>
            </a:r>
            <a:r>
              <a:rPr lang="en-US" dirty="0"/>
              <a:t> scans a given input string only </a:t>
            </a:r>
            <a:r>
              <a:rPr lang="en-US" u="sng" dirty="0"/>
              <a:t>once</a:t>
            </a:r>
            <a:r>
              <a:rPr lang="en-US" dirty="0"/>
              <a:t> (</a:t>
            </a:r>
            <a:r>
              <a:rPr lang="en-US" i="1" dirty="0"/>
              <a:t>from some language</a:t>
            </a:r>
            <a:r>
              <a:rPr lang="en-US" dirty="0"/>
              <a:t>) </a:t>
            </a:r>
            <a:r>
              <a:rPr lang="en-US" u="sng" dirty="0"/>
              <a:t>left-to-right</a:t>
            </a:r>
            <a:r>
              <a:rPr lang="en-US" dirty="0"/>
              <a:t>, </a:t>
            </a:r>
            <a:r>
              <a:rPr lang="en-US" u="sng" dirty="0"/>
              <a:t>one by one</a:t>
            </a:r>
            <a:r>
              <a:rPr lang="en-US" dirty="0"/>
              <a:t>.</a:t>
            </a:r>
          </a:p>
          <a:p>
            <a:pPr lvl="1"/>
            <a:r>
              <a:rPr lang="en-US" dirty="0"/>
              <a:t>Can </a:t>
            </a:r>
            <a:r>
              <a:rPr lang="en-US" u="sng" dirty="0"/>
              <a:t>check/match</a:t>
            </a:r>
            <a:r>
              <a:rPr lang="en-US" dirty="0"/>
              <a:t> simple patterns (by </a:t>
            </a:r>
            <a:r>
              <a:rPr lang="en-US" i="1" dirty="0"/>
              <a:t>transiting from state to state based on some given rules</a:t>
            </a:r>
            <a:r>
              <a:rPr lang="en-US" dirty="0"/>
              <a:t>)</a:t>
            </a:r>
          </a:p>
          <a:p>
            <a:pPr lvl="1"/>
            <a:r>
              <a:rPr lang="en-US" dirty="0"/>
              <a:t>Can’t perform unlimited counting</a:t>
            </a:r>
          </a:p>
          <a:p>
            <a:r>
              <a:rPr lang="en-US" dirty="0"/>
              <a:t>Useful for modeling chips, simple control systems, adventure games…</a:t>
            </a:r>
          </a:p>
        </p:txBody>
      </p:sp>
    </p:spTree>
    <p:extLst>
      <p:ext uri="{BB962C8B-B14F-4D97-AF65-F5344CB8AC3E}">
        <p14:creationId xmlns:p14="http://schemas.microsoft.com/office/powerpoint/2010/main" val="135452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a:xfrm>
            <a:off x="2" y="2316480"/>
            <a:ext cx="9143998" cy="4120837"/>
          </a:xfrm>
        </p:spPr>
        <p:txBody>
          <a:bodyPr>
            <a:normAutofit fontScale="85000" lnSpcReduction="10000"/>
          </a:bodyPr>
          <a:lstStyle/>
          <a:p>
            <a:r>
              <a:rPr lang="en-US" dirty="0"/>
              <a:t>A finite automata has several parts – </a:t>
            </a:r>
          </a:p>
          <a:p>
            <a:pPr lvl="1" algn="just"/>
            <a:r>
              <a:rPr lang="en-US" sz="2200" dirty="0"/>
              <a:t>It has a precise </a:t>
            </a:r>
            <a:r>
              <a:rPr lang="en-US" sz="2200" b="1" dirty="0"/>
              <a:t>set</a:t>
            </a:r>
            <a:r>
              <a:rPr lang="en-US" sz="2200" dirty="0"/>
              <a:t> of </a:t>
            </a:r>
            <a:r>
              <a:rPr lang="en-US" sz="2200" b="1" dirty="0"/>
              <a:t>inputs</a:t>
            </a:r>
            <a:r>
              <a:rPr lang="en-US" sz="2200" dirty="0"/>
              <a:t> (</a:t>
            </a:r>
            <a:r>
              <a:rPr lang="en-US" sz="2200" i="1" dirty="0"/>
              <a:t>Language</a:t>
            </a:r>
            <a:r>
              <a:rPr lang="en-US" sz="2200" dirty="0"/>
              <a:t>)</a:t>
            </a:r>
          </a:p>
          <a:p>
            <a:pPr lvl="2" algn="just"/>
            <a:r>
              <a:rPr lang="en-US" dirty="0"/>
              <a:t>Example: FRONT, REAR, BOTH, NEITHER.</a:t>
            </a:r>
          </a:p>
          <a:p>
            <a:pPr lvl="1" algn="just"/>
            <a:r>
              <a:rPr lang="en-US" sz="2200" b="1" dirty="0"/>
              <a:t>Set</a:t>
            </a:r>
            <a:r>
              <a:rPr lang="en-US" sz="2200" dirty="0"/>
              <a:t> of </a:t>
            </a:r>
            <a:r>
              <a:rPr lang="en-US" sz="2200" b="1" dirty="0"/>
              <a:t>states</a:t>
            </a:r>
            <a:r>
              <a:rPr lang="en-US" sz="2200" dirty="0"/>
              <a:t> </a:t>
            </a:r>
          </a:p>
          <a:p>
            <a:pPr lvl="2" algn="just"/>
            <a:r>
              <a:rPr lang="en-US" dirty="0"/>
              <a:t>Example: the auto door has CLOSED and OPEN states</a:t>
            </a:r>
            <a:r>
              <a:rPr lang="en-US" sz="1800" dirty="0"/>
              <a:t>.</a:t>
            </a:r>
          </a:p>
          <a:p>
            <a:pPr lvl="1" algn="just"/>
            <a:r>
              <a:rPr lang="en-US" sz="2200" dirty="0"/>
              <a:t>Initial (</a:t>
            </a:r>
            <a:r>
              <a:rPr lang="en-US" sz="2200" b="1" dirty="0"/>
              <a:t>start</a:t>
            </a:r>
            <a:r>
              <a:rPr lang="en-US" sz="2200" dirty="0"/>
              <a:t>) state must be defined </a:t>
            </a:r>
          </a:p>
          <a:p>
            <a:pPr lvl="2" algn="just"/>
            <a:r>
              <a:rPr lang="en-US" dirty="0"/>
              <a:t>Example: CLOSED in the door example.</a:t>
            </a:r>
          </a:p>
          <a:p>
            <a:pPr lvl="1" algn="just"/>
            <a:r>
              <a:rPr lang="en-US" sz="2200" b="1" dirty="0"/>
              <a:t>Rules</a:t>
            </a:r>
            <a:r>
              <a:rPr lang="en-US" sz="2200" dirty="0"/>
              <a:t> for going from one state to another </a:t>
            </a:r>
            <a:r>
              <a:rPr lang="en-US" sz="2000" dirty="0"/>
              <a:t>based on input Also known as transition rules.</a:t>
            </a:r>
            <a:endParaRPr lang="en-US" sz="2200" dirty="0"/>
          </a:p>
          <a:p>
            <a:pPr lvl="2" algn="just"/>
            <a:r>
              <a:rPr lang="en-US" dirty="0"/>
              <a:t>Example: if door is in CLOSED state and [</a:t>
            </a:r>
            <a:r>
              <a:rPr lang="en-US" i="1" dirty="0"/>
              <a:t>rule</a:t>
            </a:r>
            <a:r>
              <a:rPr lang="en-US" dirty="0"/>
              <a:t>] someone is only on the front pad, then the door will go to OPEN state based on input, FRONT. </a:t>
            </a:r>
            <a:endParaRPr lang="en-US" sz="1800" dirty="0"/>
          </a:p>
          <a:p>
            <a:pPr lvl="1" algn="just"/>
            <a:r>
              <a:rPr lang="en-US" sz="2200" dirty="0"/>
              <a:t>May have one or more state(s) as goal to reach from start state. Also known as </a:t>
            </a:r>
            <a:r>
              <a:rPr lang="en-US" sz="2200" b="1" dirty="0"/>
              <a:t>set</a:t>
            </a:r>
            <a:r>
              <a:rPr lang="en-US" sz="2200" dirty="0"/>
              <a:t> of </a:t>
            </a:r>
            <a:r>
              <a:rPr lang="en-US" sz="2200" b="1" dirty="0"/>
              <a:t>final/accept</a:t>
            </a:r>
            <a:r>
              <a:rPr lang="en-US" sz="2200" dirty="0"/>
              <a:t> states </a:t>
            </a:r>
          </a:p>
          <a:p>
            <a:pPr lvl="2" algn="just"/>
            <a:r>
              <a:rPr lang="en-US" dirty="0"/>
              <a:t>Example: CLOSED as the last input signal is NIETHER in the door example.</a:t>
            </a:r>
          </a:p>
          <a:p>
            <a:pPr lvl="1" algn="just"/>
            <a:endParaRPr lang="en-US" dirty="0"/>
          </a:p>
        </p:txBody>
      </p:sp>
      <p:pic>
        <p:nvPicPr>
          <p:cNvPr id="5" name="Picture Placeholder 9" descr="A screenshot of a cell phone&#10;&#10;Description automatically generated">
            <a:extLst>
              <a:ext uri="{FF2B5EF4-FFF2-40B4-BE49-F238E27FC236}">
                <a16:creationId xmlns:a16="http://schemas.microsoft.com/office/drawing/2014/main" id="{D99C1BB0-C875-4655-86F5-0B0B8245A561}"/>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572000" y="924876"/>
            <a:ext cx="4571998" cy="1401644"/>
          </a:xfrm>
          <a:prstGeom prst="rect">
            <a:avLst/>
          </a:prstGeom>
        </p:spPr>
      </p:pic>
      <p:pic>
        <p:nvPicPr>
          <p:cNvPr id="7" name="Picture 6">
            <a:extLst>
              <a:ext uri="{FF2B5EF4-FFF2-40B4-BE49-F238E27FC236}">
                <a16:creationId xmlns:a16="http://schemas.microsoft.com/office/drawing/2014/main" id="{DEB0D868-0443-4296-BCBD-0649290AECA7}"/>
              </a:ext>
            </a:extLst>
          </p:cNvPr>
          <p:cNvPicPr>
            <a:picLocks noChangeAspect="1"/>
          </p:cNvPicPr>
          <p:nvPr/>
        </p:nvPicPr>
        <p:blipFill>
          <a:blip r:embed="rId3"/>
          <a:stretch>
            <a:fillRect/>
          </a:stretch>
        </p:blipFill>
        <p:spPr>
          <a:xfrm>
            <a:off x="174307" y="863916"/>
            <a:ext cx="4199573" cy="1462604"/>
          </a:xfrm>
          <a:prstGeom prst="rect">
            <a:avLst/>
          </a:prstGeom>
        </p:spPr>
      </p:pic>
    </p:spTree>
    <p:extLst>
      <p:ext uri="{BB962C8B-B14F-4D97-AF65-F5344CB8AC3E}">
        <p14:creationId xmlns:p14="http://schemas.microsoft.com/office/powerpoint/2010/main" val="152434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p:txBody>
          <a:bodyPr/>
          <a:lstStyle/>
          <a:p>
            <a:r>
              <a:rPr lang="en-US" sz="2800" dirty="0"/>
              <a:t>Types of Finite Automata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p:txBody>
          <a:bodyPr>
            <a:normAutofit fontScale="92500" lnSpcReduction="20000"/>
          </a:bodyPr>
          <a:lstStyle/>
          <a:p>
            <a:pPr algn="just" eaLnBrk="1" hangingPunct="1">
              <a:lnSpc>
                <a:spcPct val="90000"/>
              </a:lnSpc>
            </a:pPr>
            <a:r>
              <a:rPr lang="en-US" altLang="en-US" dirty="0"/>
              <a:t>Based on the type of computation finite automata can be of two types - </a:t>
            </a:r>
          </a:p>
          <a:p>
            <a:pPr lvl="1" algn="just" eaLnBrk="1" hangingPunct="1">
              <a:lnSpc>
                <a:spcPct val="90000"/>
              </a:lnSpc>
            </a:pPr>
            <a:r>
              <a:rPr lang="en-US" altLang="en-US" sz="2200" b="1" dirty="0"/>
              <a:t>Deterministic Finite Automata (DFA): </a:t>
            </a:r>
            <a:r>
              <a:rPr lang="en-US" altLang="en-US" sz="2200" dirty="0"/>
              <a:t>Where every next step is pre-determined by some deterministic rules/computation.</a:t>
            </a:r>
          </a:p>
          <a:p>
            <a:pPr lvl="1" algn="just" eaLnBrk="1" hangingPunct="1">
              <a:lnSpc>
                <a:spcPct val="90000"/>
              </a:lnSpc>
            </a:pPr>
            <a:r>
              <a:rPr lang="en-US" altLang="en-US" sz="2200" b="1" dirty="0"/>
              <a:t>Nondeterministic Finite Automata (NFA):</a:t>
            </a:r>
            <a:r>
              <a:rPr lang="en-US" altLang="en-US" sz="2200" dirty="0"/>
              <a:t> Where every next step may have zero or more number of choices to move on.</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p:txBody>
          <a:bodyPr/>
          <a:lstStyle/>
          <a:p>
            <a:pPr algn="r"/>
            <a:r>
              <a:rPr lang="en-US" dirty="0"/>
              <a:t>Tree representation of DFA and NFA</a:t>
            </a:r>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p:txBody>
          <a:bodyPr/>
          <a:lstStyle/>
          <a:p>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2391" b="2391"/>
          <a:stretch/>
        </p:blipFill>
        <p:spPr/>
      </p:pic>
    </p:spTree>
    <p:extLst>
      <p:ext uri="{BB962C8B-B14F-4D97-AF65-F5344CB8AC3E}">
        <p14:creationId xmlns:p14="http://schemas.microsoft.com/office/powerpoint/2010/main" val="23453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p:txBody>
          <a:bodyPr>
            <a:normAutofit fontScale="92500" lnSpcReduction="20000"/>
          </a:bodyPr>
          <a:lstStyle/>
          <a:p>
            <a:pPr algn="just" eaLnBrk="1" hangingPunct="1"/>
            <a:r>
              <a:rPr lang="en-US" altLang="en-US" sz="2400" dirty="0"/>
              <a:t>Every step of a computation follows in a unique way from the preceding step (deterministic computation).</a:t>
            </a:r>
          </a:p>
          <a:p>
            <a:pPr algn="just" eaLnBrk="1" hangingPunct="1"/>
            <a:r>
              <a:rPr lang="en-US" altLang="en-US" sz="2400" dirty="0"/>
              <a:t>When the machine is in a given state and reads the next input symbol, we know the next state will be – it is determined.</a:t>
            </a:r>
          </a:p>
          <a:p>
            <a:r>
              <a:rPr lang="en-US" dirty="0"/>
              <a:t>The transition rules are of the form – </a:t>
            </a:r>
          </a:p>
          <a:p>
            <a:pPr lvl="1" algn="just"/>
            <a:r>
              <a:rPr lang="en-US" u="sng" dirty="0"/>
              <a:t>Each state</a:t>
            </a:r>
            <a:r>
              <a:rPr lang="en-US" dirty="0"/>
              <a:t> must have </a:t>
            </a:r>
            <a:r>
              <a:rPr lang="en-US" u="sng" dirty="0"/>
              <a:t>exactly one transition</a:t>
            </a:r>
            <a:r>
              <a:rPr lang="en-US" dirty="0"/>
              <a:t> for </a:t>
            </a:r>
            <a:r>
              <a:rPr lang="en-US" u="sng" dirty="0"/>
              <a:t>each input</a:t>
            </a:r>
            <a:r>
              <a:rPr lang="en-US" dirty="0"/>
              <a:t> from the input set to any individual state (including itself).</a:t>
            </a:r>
          </a:p>
          <a:p>
            <a:pPr lvl="1" algn="just"/>
            <a:r>
              <a:rPr lang="en-US" dirty="0"/>
              <a:t>If there are </a:t>
            </a:r>
            <a:r>
              <a:rPr lang="en-US" b="1" i="1" u="sng" dirty="0"/>
              <a:t>n</a:t>
            </a:r>
            <a:r>
              <a:rPr lang="en-US" u="sng" dirty="0"/>
              <a:t> number of inputs</a:t>
            </a:r>
            <a:r>
              <a:rPr lang="en-US" dirty="0"/>
              <a:t>, then </a:t>
            </a:r>
            <a:r>
              <a:rPr lang="en-US" u="sng" dirty="0"/>
              <a:t>each state</a:t>
            </a:r>
            <a:r>
              <a:rPr lang="en-US" dirty="0"/>
              <a:t> must have </a:t>
            </a:r>
            <a:r>
              <a:rPr lang="en-US" u="sng" dirty="0"/>
              <a:t>exactly </a:t>
            </a:r>
            <a:r>
              <a:rPr lang="en-US" b="1" i="1" u="sng" dirty="0"/>
              <a:t>n</a:t>
            </a:r>
            <a:r>
              <a:rPr lang="en-US" u="sng" dirty="0"/>
              <a:t> transitions</a:t>
            </a:r>
            <a:r>
              <a:rPr lang="en-US" dirty="0"/>
              <a:t> to any states (including itself). </a:t>
            </a:r>
          </a:p>
          <a:p>
            <a:pPr lvl="1" algn="just"/>
            <a:r>
              <a:rPr lang="en-US" dirty="0"/>
              <a:t>There must be exactly </a:t>
            </a:r>
            <a:r>
              <a:rPr lang="en-US" u="sng" dirty="0"/>
              <a:t>one start state</a:t>
            </a:r>
            <a:r>
              <a:rPr lang="en-US" dirty="0"/>
              <a:t> to start the transition and </a:t>
            </a:r>
            <a:r>
              <a:rPr lang="en-US" u="sng" dirty="0"/>
              <a:t>one or more final states</a:t>
            </a:r>
            <a:r>
              <a:rPr lang="en-US" dirty="0"/>
              <a:t> to finish the transition.</a:t>
            </a:r>
          </a:p>
          <a:p>
            <a:r>
              <a:rPr lang="en-US" altLang="en-US" dirty="0"/>
              <a:t>Let us go through – </a:t>
            </a:r>
          </a:p>
          <a:p>
            <a:pPr marL="800100" lvl="1" indent="-342900"/>
            <a:r>
              <a:rPr lang="en-US" altLang="en-US" dirty="0"/>
              <a:t>a precise definition of a deterministic finite automaton, </a:t>
            </a:r>
          </a:p>
          <a:p>
            <a:pPr marL="800100" lvl="1" indent="-342900"/>
            <a:r>
              <a:rPr lang="en-US" altLang="en-US" dirty="0"/>
              <a:t>terminologies for describing and manipulating DFA,</a:t>
            </a:r>
          </a:p>
          <a:p>
            <a:pPr marL="800100" lvl="1" indent="-342900"/>
            <a:r>
              <a:rPr lang="en-US" altLang="en-US" dirty="0"/>
              <a:t>theoretical results that describe their powers and limitations. </a:t>
            </a:r>
          </a:p>
          <a:p>
            <a:r>
              <a:rPr lang="en-US" altLang="en-US" dirty="0"/>
              <a:t>Let us now investigate the terminologies through an example.</a:t>
            </a:r>
          </a:p>
          <a:p>
            <a:pPr algn="just"/>
            <a:endParaRPr lang="en-US" dirty="0"/>
          </a:p>
        </p:txBody>
      </p:sp>
    </p:spTree>
    <p:extLst>
      <p:ext uri="{BB962C8B-B14F-4D97-AF65-F5344CB8AC3E}">
        <p14:creationId xmlns:p14="http://schemas.microsoft.com/office/powerpoint/2010/main" val="259479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EA30E9-734F-4194-B054-5A93291416D3}"/>
              </a:ext>
            </a:extLst>
          </p:cNvPr>
          <p:cNvSpPr>
            <a:spLocks noGrp="1"/>
          </p:cNvSpPr>
          <p:nvPr>
            <p:ph sz="half" idx="1"/>
          </p:nvPr>
        </p:nvSpPr>
        <p:spPr>
          <a:xfrm>
            <a:off x="0" y="2569029"/>
            <a:ext cx="4486216" cy="3854152"/>
          </a:xfrm>
        </p:spPr>
        <p:txBody>
          <a:bodyPr>
            <a:normAutofit fontScale="85000" lnSpcReduction="10000"/>
          </a:bodyPr>
          <a:lstStyle/>
          <a:p>
            <a:pPr algn="just">
              <a:spcBef>
                <a:spcPts val="0"/>
              </a:spcBef>
            </a:pPr>
            <a:r>
              <a:rPr lang="en-US" altLang="en-US" sz="2400" dirty="0"/>
              <a:t>3 </a:t>
            </a:r>
            <a:r>
              <a:rPr lang="en-US" altLang="en-US" sz="2400" i="1" dirty="0"/>
              <a:t>states</a:t>
            </a:r>
            <a:r>
              <a:rPr lang="en-US" altLang="en-US" sz="2400" dirty="0"/>
              <a:t>, labeled </a:t>
            </a:r>
            <a:r>
              <a:rPr lang="en-US" altLang="en-US" sz="2400" i="1" dirty="0"/>
              <a:t>q</a:t>
            </a:r>
            <a:r>
              <a:rPr lang="en-US" altLang="en-US" sz="2400" baseline="-25000" dirty="0"/>
              <a:t>1</a:t>
            </a:r>
            <a:r>
              <a:rPr lang="en-US" altLang="en-US" sz="2400" dirty="0"/>
              <a:t>, </a:t>
            </a:r>
            <a:r>
              <a:rPr lang="en-US" altLang="en-US" sz="2400" i="1" dirty="0"/>
              <a:t>q</a:t>
            </a:r>
            <a:r>
              <a:rPr lang="en-US" altLang="en-US" sz="2400" baseline="-25000" dirty="0"/>
              <a:t>2</a:t>
            </a:r>
            <a:r>
              <a:rPr lang="en-US" altLang="en-US" sz="2400" dirty="0"/>
              <a:t>, and </a:t>
            </a:r>
            <a:r>
              <a:rPr lang="en-US" altLang="en-US" sz="2400" i="1" dirty="0"/>
              <a:t>q</a:t>
            </a:r>
            <a:r>
              <a:rPr lang="en-US" altLang="en-US" sz="2400" baseline="-25000" dirty="0"/>
              <a:t>3</a:t>
            </a:r>
            <a:r>
              <a:rPr lang="en-US" altLang="en-US" sz="2400" dirty="0"/>
              <a:t>.</a:t>
            </a:r>
          </a:p>
          <a:p>
            <a:pPr algn="just">
              <a:spcBef>
                <a:spcPts val="0"/>
              </a:spcBef>
            </a:pPr>
            <a:r>
              <a:rPr lang="en-US" altLang="en-US" sz="2400" dirty="0"/>
              <a:t>The </a:t>
            </a:r>
            <a:r>
              <a:rPr lang="en-US" altLang="en-US" sz="2400" i="1" dirty="0"/>
              <a:t>start state </a:t>
            </a:r>
            <a:r>
              <a:rPr lang="en-US" altLang="en-US" sz="2400" dirty="0"/>
              <a:t>is </a:t>
            </a:r>
            <a:r>
              <a:rPr lang="en-US" altLang="en-US" sz="2400" i="1" dirty="0"/>
              <a:t>q</a:t>
            </a:r>
            <a:r>
              <a:rPr lang="en-US" altLang="en-US" sz="2400" baseline="-25000" dirty="0"/>
              <a:t>1</a:t>
            </a:r>
            <a:r>
              <a:rPr lang="en-US" altLang="en-US" sz="2400" dirty="0"/>
              <a:t>, indicated by the arrow pointing at it from no where.</a:t>
            </a:r>
          </a:p>
          <a:p>
            <a:pPr algn="just">
              <a:spcBef>
                <a:spcPts val="0"/>
              </a:spcBef>
            </a:pPr>
            <a:r>
              <a:rPr lang="en-US" altLang="en-US" sz="2400" dirty="0"/>
              <a:t>The </a:t>
            </a:r>
            <a:r>
              <a:rPr lang="en-US" altLang="en-US" sz="2400" i="1" dirty="0"/>
              <a:t>accept state</a:t>
            </a:r>
            <a:r>
              <a:rPr lang="en-US" altLang="en-US" sz="2400" dirty="0"/>
              <a:t>, </a:t>
            </a:r>
            <a:r>
              <a:rPr lang="en-US" altLang="en-US" sz="2400" i="1" dirty="0"/>
              <a:t>q</a:t>
            </a:r>
            <a:r>
              <a:rPr lang="en-US" altLang="en-US" sz="2400" baseline="-25000" dirty="0"/>
              <a:t>2</a:t>
            </a:r>
            <a:r>
              <a:rPr lang="en-US" altLang="en-US" sz="2400" dirty="0"/>
              <a:t>, is the one with a double circle.</a:t>
            </a:r>
          </a:p>
          <a:p>
            <a:pPr algn="just">
              <a:spcBef>
                <a:spcPts val="0"/>
              </a:spcBef>
            </a:pPr>
            <a:r>
              <a:rPr lang="en-US" altLang="en-US" sz="2400" dirty="0"/>
              <a:t>The arrow going from one state to another (or to itself [loop]) are called </a:t>
            </a:r>
            <a:r>
              <a:rPr lang="en-US" altLang="en-US" sz="2400" i="1" dirty="0"/>
              <a:t>transitions</a:t>
            </a:r>
            <a:r>
              <a:rPr lang="en-US" altLang="en-US" sz="2400" dirty="0"/>
              <a:t>.</a:t>
            </a:r>
          </a:p>
          <a:p>
            <a:pPr algn="just">
              <a:spcBef>
                <a:spcPts val="0"/>
              </a:spcBef>
            </a:pPr>
            <a:r>
              <a:rPr lang="en-US" altLang="en-US" sz="2400" dirty="0"/>
              <a:t>The symbol(s) along the transition is called </a:t>
            </a:r>
            <a:r>
              <a:rPr lang="en-US" altLang="en-US" sz="2400" i="1" dirty="0"/>
              <a:t>label</a:t>
            </a:r>
            <a:r>
              <a:rPr lang="en-US" altLang="en-US" sz="2400" dirty="0"/>
              <a:t>. </a:t>
            </a:r>
          </a:p>
          <a:p>
            <a:pPr algn="just">
              <a:spcBef>
                <a:spcPts val="0"/>
              </a:spcBef>
            </a:pPr>
            <a:r>
              <a:rPr lang="en-US" altLang="en-US" sz="2400" dirty="0"/>
              <a:t>Each label is from input set {0, 1}.</a:t>
            </a:r>
          </a:p>
          <a:p>
            <a:pPr algn="just">
              <a:spcBef>
                <a:spcPts val="0"/>
              </a:spcBef>
            </a:pPr>
            <a:r>
              <a:rPr lang="en-US" altLang="en-US" sz="2400" dirty="0"/>
              <a:t>From each state there are exactly one transition for each input 0 and 1.</a:t>
            </a:r>
            <a:endParaRPr lang="en-US" altLang="en-US" sz="2000" dirty="0"/>
          </a:p>
          <a:p>
            <a:endParaRPr lang="en-US" dirty="0"/>
          </a:p>
        </p:txBody>
      </p:sp>
      <p:sp>
        <p:nvSpPr>
          <p:cNvPr id="3" name="Content Placeholder 2">
            <a:extLst>
              <a:ext uri="{FF2B5EF4-FFF2-40B4-BE49-F238E27FC236}">
                <a16:creationId xmlns:a16="http://schemas.microsoft.com/office/drawing/2014/main" id="{D63AE4ED-5235-4F45-A4DA-F72022D71043}"/>
              </a:ext>
            </a:extLst>
          </p:cNvPr>
          <p:cNvSpPr>
            <a:spLocks noGrp="1"/>
          </p:cNvSpPr>
          <p:nvPr>
            <p:ph sz="half" idx="2"/>
          </p:nvPr>
        </p:nvSpPr>
        <p:spPr>
          <a:xfrm>
            <a:off x="4600095" y="2569029"/>
            <a:ext cx="4543907" cy="3854152"/>
          </a:xfrm>
        </p:spPr>
        <p:txBody>
          <a:bodyPr>
            <a:normAutofit fontScale="92500"/>
          </a:bodyPr>
          <a:lstStyle/>
          <a:p>
            <a:pPr>
              <a:lnSpc>
                <a:spcPct val="120000"/>
              </a:lnSpc>
            </a:pPr>
            <a:r>
              <a:rPr lang="en-US" altLang="en-US" sz="2000" dirty="0"/>
              <a:t>M</a:t>
            </a:r>
            <a:r>
              <a:rPr lang="en-US" altLang="en-US" sz="2000" baseline="-25000" dirty="0"/>
              <a:t>1</a:t>
            </a:r>
            <a:r>
              <a:rPr lang="en-US" altLang="en-US" sz="2000" dirty="0"/>
              <a:t> works as follows – </a:t>
            </a:r>
          </a:p>
          <a:p>
            <a:pPr lvl="1">
              <a:lnSpc>
                <a:spcPct val="120000"/>
              </a:lnSpc>
            </a:pPr>
            <a:r>
              <a:rPr lang="en-US" altLang="en-US" sz="1800" dirty="0"/>
              <a:t>The automaton receives the symbols from the input string one by one from left to right.</a:t>
            </a:r>
          </a:p>
          <a:p>
            <a:pPr lvl="1">
              <a:lnSpc>
                <a:spcPct val="120000"/>
              </a:lnSpc>
            </a:pPr>
            <a:r>
              <a:rPr lang="en-US" altLang="en-US" sz="1800" dirty="0"/>
              <a:t>After reading each symbol, M1 moves from one state to another along the transition that has the symbol as its label. </a:t>
            </a:r>
          </a:p>
          <a:p>
            <a:pPr lvl="1">
              <a:lnSpc>
                <a:spcPct val="120000"/>
              </a:lnSpc>
            </a:pPr>
            <a:r>
              <a:rPr lang="en-US" altLang="en-US" sz="1800" dirty="0"/>
              <a:t>When it reads the last symbol, M1 produces the output.</a:t>
            </a:r>
          </a:p>
          <a:p>
            <a:pPr lvl="1">
              <a:lnSpc>
                <a:spcPct val="120000"/>
              </a:lnSpc>
            </a:pPr>
            <a:r>
              <a:rPr lang="en-US" altLang="en-US" sz="1800" dirty="0"/>
              <a:t>The output is ACCEPT if M1 is now in an accept state and REJECT if it is not.</a:t>
            </a:r>
          </a:p>
          <a:p>
            <a:endParaRPr lang="en-US" dirty="0"/>
          </a:p>
        </p:txBody>
      </p:sp>
      <p:sp>
        <p:nvSpPr>
          <p:cNvPr id="4" name="Footer Placeholder 3">
            <a:extLst>
              <a:ext uri="{FF2B5EF4-FFF2-40B4-BE49-F238E27FC236}">
                <a16:creationId xmlns:a16="http://schemas.microsoft.com/office/drawing/2014/main" id="{787F4DD0-7CA3-4780-AE13-2FCC2E1C5B30}"/>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0BCBCDAD-CCF6-4605-A9F0-51516AB2338F}"/>
              </a:ext>
            </a:extLst>
          </p:cNvPr>
          <p:cNvSpPr>
            <a:spLocks noGrp="1"/>
          </p:cNvSpPr>
          <p:nvPr>
            <p:ph type="body" sz="quarter" idx="12"/>
          </p:nvPr>
        </p:nvSpPr>
        <p:spPr/>
        <p:txBody>
          <a:bodyPr/>
          <a:lstStyle/>
          <a:p>
            <a:r>
              <a:rPr lang="en-US" dirty="0"/>
              <a:t>Terminologies</a:t>
            </a:r>
          </a:p>
        </p:txBody>
      </p:sp>
      <p:sp>
        <p:nvSpPr>
          <p:cNvPr id="6" name="Oval 5">
            <a:extLst>
              <a:ext uri="{FF2B5EF4-FFF2-40B4-BE49-F238E27FC236}">
                <a16:creationId xmlns:a16="http://schemas.microsoft.com/office/drawing/2014/main" id="{F959BEC9-8E25-49A4-B0B3-829C2C42CF28}"/>
              </a:ext>
            </a:extLst>
          </p:cNvPr>
          <p:cNvSpPr/>
          <p:nvPr/>
        </p:nvSpPr>
        <p:spPr>
          <a:xfrm>
            <a:off x="1103086" y="1451429"/>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1</a:t>
            </a:r>
            <a:endParaRPr lang="en-US" b="1" baseline="-25000" dirty="0">
              <a:latin typeface="Arial Narrow" panose="020B0606020202030204" pitchFamily="34" charset="0"/>
            </a:endParaRPr>
          </a:p>
        </p:txBody>
      </p:sp>
      <p:sp>
        <p:nvSpPr>
          <p:cNvPr id="8" name="Oval 7">
            <a:extLst>
              <a:ext uri="{FF2B5EF4-FFF2-40B4-BE49-F238E27FC236}">
                <a16:creationId xmlns:a16="http://schemas.microsoft.com/office/drawing/2014/main" id="{F42F4E61-3C1C-4C46-9911-C4D984841B61}"/>
              </a:ext>
            </a:extLst>
          </p:cNvPr>
          <p:cNvSpPr/>
          <p:nvPr/>
        </p:nvSpPr>
        <p:spPr>
          <a:xfrm>
            <a:off x="3476625" y="1451429"/>
            <a:ext cx="685800" cy="685800"/>
          </a:xfrm>
          <a:prstGeom prst="ellipse">
            <a:avLst/>
          </a:prstGeom>
          <a:noFill/>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2</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52266A12-013F-40D1-BE56-C4AECE4F5B9E}"/>
              </a:ext>
            </a:extLst>
          </p:cNvPr>
          <p:cNvSpPr/>
          <p:nvPr/>
        </p:nvSpPr>
        <p:spPr>
          <a:xfrm>
            <a:off x="5994854" y="1445491"/>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3</a:t>
            </a:r>
            <a:endParaRPr lang="en-US" b="1" baseline="-25000" dirty="0">
              <a:latin typeface="Arial Narrow" panose="020B0606020202030204" pitchFamily="34" charset="0"/>
            </a:endParaRPr>
          </a:p>
        </p:txBody>
      </p:sp>
      <p:cxnSp>
        <p:nvCxnSpPr>
          <p:cNvPr id="12" name="Straight Arrow Connector 11">
            <a:extLst>
              <a:ext uri="{FF2B5EF4-FFF2-40B4-BE49-F238E27FC236}">
                <a16:creationId xmlns:a16="http://schemas.microsoft.com/office/drawing/2014/main" id="{DA8793B3-776A-43BF-BBED-955D4D99FDCC}"/>
              </a:ext>
            </a:extLst>
          </p:cNvPr>
          <p:cNvCxnSpPr>
            <a:cxnSpLocks/>
            <a:endCxn id="6" idx="2"/>
          </p:cNvCxnSpPr>
          <p:nvPr/>
        </p:nvCxnSpPr>
        <p:spPr>
          <a:xfrm>
            <a:off x="406400" y="1794329"/>
            <a:ext cx="696686"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5141C9C-F15C-4F8C-9906-5652E972768A}"/>
              </a:ext>
            </a:extLst>
          </p:cNvPr>
          <p:cNvCxnSpPr>
            <a:stCxn id="6" idx="6"/>
            <a:endCxn id="8" idx="2"/>
          </p:cNvCxnSpPr>
          <p:nvPr/>
        </p:nvCxnSpPr>
        <p:spPr>
          <a:xfrm>
            <a:off x="1788886" y="1794329"/>
            <a:ext cx="1687739"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B620D83-CA2C-4B3A-A3B9-18CDFC0B352D}"/>
              </a:ext>
            </a:extLst>
          </p:cNvPr>
          <p:cNvCxnSpPr>
            <a:stCxn id="8" idx="6"/>
            <a:endCxn id="10" idx="2"/>
          </p:cNvCxnSpPr>
          <p:nvPr/>
        </p:nvCxnSpPr>
        <p:spPr>
          <a:xfrm flipV="1">
            <a:off x="4162425" y="1788391"/>
            <a:ext cx="1832429" cy="593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1D54A866-19B4-487A-B9E5-EA2571F50FED}"/>
              </a:ext>
            </a:extLst>
          </p:cNvPr>
          <p:cNvCxnSpPr>
            <a:stCxn id="10" idx="1"/>
            <a:endCxn id="8" idx="7"/>
          </p:cNvCxnSpPr>
          <p:nvPr/>
        </p:nvCxnSpPr>
        <p:spPr>
          <a:xfrm rot="16200000" flipH="1" flipV="1">
            <a:off x="5075671" y="532245"/>
            <a:ext cx="5938" cy="2033295"/>
          </a:xfrm>
          <a:prstGeom prst="curvedConnector3">
            <a:avLst>
              <a:gd name="adj1" fmla="val -5541142"/>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EC987D0B-96BC-4EBE-8E96-99B4C136AC4A}"/>
              </a:ext>
            </a:extLst>
          </p:cNvPr>
          <p:cNvCxnSpPr>
            <a:cxnSpLocks/>
            <a:stCxn id="6" idx="1"/>
            <a:endCxn id="6" idx="0"/>
          </p:cNvCxnSpPr>
          <p:nvPr/>
        </p:nvCxnSpPr>
        <p:spPr>
          <a:xfrm rot="5400000" flipH="1" flipV="1">
            <a:off x="1274536" y="1380413"/>
            <a:ext cx="100433" cy="242467"/>
          </a:xfrm>
          <a:prstGeom prst="curvedConnector3">
            <a:avLst>
              <a:gd name="adj1" fmla="val 501036"/>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F8553B03-6DE5-4D72-8678-313D93410B19}"/>
              </a:ext>
            </a:extLst>
          </p:cNvPr>
          <p:cNvCxnSpPr>
            <a:stCxn id="8" idx="1"/>
            <a:endCxn id="8" idx="0"/>
          </p:cNvCxnSpPr>
          <p:nvPr/>
        </p:nvCxnSpPr>
        <p:spPr>
          <a:xfrm rot="5400000" flipH="1" flipV="1">
            <a:off x="3648075" y="1380413"/>
            <a:ext cx="100433" cy="242467"/>
          </a:xfrm>
          <a:prstGeom prst="curvedConnector3">
            <a:avLst>
              <a:gd name="adj1" fmla="val 486583"/>
            </a:avLst>
          </a:prstGeom>
          <a:ln>
            <a:tailEnd type="triangle" w="lg" len="lg"/>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DAB25493-628C-4D63-93BF-6004A850D099}"/>
              </a:ext>
            </a:extLst>
          </p:cNvPr>
          <p:cNvSpPr/>
          <p:nvPr/>
        </p:nvSpPr>
        <p:spPr>
          <a:xfrm>
            <a:off x="2063136" y="1784266"/>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Rectangle 28">
            <a:extLst>
              <a:ext uri="{FF2B5EF4-FFF2-40B4-BE49-F238E27FC236}">
                <a16:creationId xmlns:a16="http://schemas.microsoft.com/office/drawing/2014/main" id="{FC56CD76-4E2D-4103-B234-1B6A2F1152FD}"/>
              </a:ext>
            </a:extLst>
          </p:cNvPr>
          <p:cNvSpPr/>
          <p:nvPr/>
        </p:nvSpPr>
        <p:spPr>
          <a:xfrm>
            <a:off x="4624194" y="1788390"/>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1" name="Rectangle 30">
            <a:extLst>
              <a:ext uri="{FF2B5EF4-FFF2-40B4-BE49-F238E27FC236}">
                <a16:creationId xmlns:a16="http://schemas.microsoft.com/office/drawing/2014/main" id="{CFD2F1C3-B25F-46A2-8CDF-BB58FCC238B8}"/>
              </a:ext>
            </a:extLst>
          </p:cNvPr>
          <p:cNvSpPr/>
          <p:nvPr/>
        </p:nvSpPr>
        <p:spPr>
          <a:xfrm>
            <a:off x="4624194" y="1194124"/>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1, 0</a:t>
            </a:r>
          </a:p>
        </p:txBody>
      </p:sp>
      <p:sp>
        <p:nvSpPr>
          <p:cNvPr id="33" name="Rectangle 32">
            <a:extLst>
              <a:ext uri="{FF2B5EF4-FFF2-40B4-BE49-F238E27FC236}">
                <a16:creationId xmlns:a16="http://schemas.microsoft.com/office/drawing/2014/main" id="{5FCA6C21-B5BE-463E-BC03-32FA5CAD6A70}"/>
              </a:ext>
            </a:extLst>
          </p:cNvPr>
          <p:cNvSpPr/>
          <p:nvPr/>
        </p:nvSpPr>
        <p:spPr>
          <a:xfrm>
            <a:off x="3019086" y="1102592"/>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18F0A803-ACC8-46D9-986E-B0D1256D0F7A}"/>
              </a:ext>
            </a:extLst>
          </p:cNvPr>
          <p:cNvSpPr/>
          <p:nvPr/>
        </p:nvSpPr>
        <p:spPr>
          <a:xfrm>
            <a:off x="645011" y="1036638"/>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TextBox 36">
            <a:extLst>
              <a:ext uri="{FF2B5EF4-FFF2-40B4-BE49-F238E27FC236}">
                <a16:creationId xmlns:a16="http://schemas.microsoft.com/office/drawing/2014/main" id="{6E56B59C-A7DD-405D-9826-2CD86BA621C8}"/>
              </a:ext>
            </a:extLst>
          </p:cNvPr>
          <p:cNvSpPr txBox="1"/>
          <p:nvPr/>
        </p:nvSpPr>
        <p:spPr>
          <a:xfrm>
            <a:off x="4981577" y="827291"/>
            <a:ext cx="4196095" cy="707886"/>
          </a:xfrm>
          <a:prstGeom prst="rect">
            <a:avLst/>
          </a:prstGeom>
          <a:noFill/>
        </p:spPr>
        <p:txBody>
          <a:bodyPr wrap="square">
            <a:spAutoFit/>
          </a:bodyPr>
          <a:lstStyle/>
          <a:p>
            <a:pPr algn="r"/>
            <a:r>
              <a:rPr lang="en-US" sz="2000" b="1" dirty="0"/>
              <a:t>Deterministic Finite Automata (DFA)</a:t>
            </a:r>
          </a:p>
          <a:p>
            <a:pPr algn="r"/>
            <a:r>
              <a:rPr lang="en-US" sz="2000" b="1" dirty="0"/>
              <a:t>State Diagram</a:t>
            </a:r>
            <a:endParaRPr lang="en-US" sz="2000" b="1" baseline="-25000" dirty="0"/>
          </a:p>
        </p:txBody>
      </p:sp>
    </p:spTree>
    <p:extLst>
      <p:ext uri="{BB962C8B-B14F-4D97-AF65-F5344CB8AC3E}">
        <p14:creationId xmlns:p14="http://schemas.microsoft.com/office/powerpoint/2010/main" val="396981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6"/>
                                        </p:tgtEl>
                                        <p:attrNameLst>
                                          <p:attrName>fillcolor</p:attrName>
                                        </p:attrNameLst>
                                      </p:cBhvr>
                                      <p:to>
                                        <p:clrVal>
                                          <a:schemeClr val="accent2"/>
                                        </p:clrVal>
                                      </p:to>
                                    </p:set>
                                    <p:set>
                                      <p:cBhvr>
                                        <p:cTn id="11" dur="indefinite"/>
                                        <p:tgtEl>
                                          <p:spTgt spid="6"/>
                                        </p:tgtEl>
                                        <p:attrNameLst>
                                          <p:attrName>fill.type</p:attrName>
                                        </p:attrNameLst>
                                      </p:cBhvr>
                                      <p:to>
                                        <p:strVal val="solid"/>
                                      </p:to>
                                    </p:set>
                                    <p:set>
                                      <p:cBhvr>
                                        <p:cTn id="12" dur="indefinite"/>
                                        <p:tgtEl>
                                          <p:spTgt spid="6"/>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chemeClr val="accent2"/>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0"/>
                                        </p:tgtEl>
                                        <p:attrNameLst>
                                          <p:attrName>fillcolor</p:attrName>
                                        </p:attrNameLst>
                                      </p:cBhvr>
                                      <p:to>
                                        <p:clrVal>
                                          <a:schemeClr val="accent2"/>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6"/>
                                        </p:tgtEl>
                                        <p:attrNameLst>
                                          <p:attrName>fillcolor</p:attrName>
                                        </p:attrNameLst>
                                      </p:cBhvr>
                                      <p:to>
                                        <p:clrVal>
                                          <a:srgbClr val="FFFFFF"/>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8"/>
                                        </p:tgtEl>
                                        <p:attrNameLst>
                                          <p:attrName>fillcolor</p:attrName>
                                        </p:attrNameLst>
                                      </p:cBhvr>
                                      <p:to>
                                        <p:clrVal>
                                          <a:srgbClr val="FFFFFF"/>
                                        </p:clrVal>
                                      </p:to>
                                    </p:set>
                                    <p:set>
                                      <p:cBhvr>
                                        <p:cTn id="29" dur="indefinite"/>
                                        <p:tgtEl>
                                          <p:spTgt spid="8"/>
                                        </p:tgtEl>
                                        <p:attrNameLst>
                                          <p:attrName>fill.type</p:attrName>
                                        </p:attrNameLst>
                                      </p:cBhvr>
                                      <p:to>
                                        <p:strVal val="solid"/>
                                      </p:to>
                                    </p:set>
                                    <p:set>
                                      <p:cBhvr>
                                        <p:cTn id="30" dur="indefinite"/>
                                        <p:tgtEl>
                                          <p:spTgt spid="8"/>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10"/>
                                        </p:tgtEl>
                                        <p:attrNameLst>
                                          <p:attrName>fillcolor</p:attrName>
                                        </p:attrNameLst>
                                      </p:cBhvr>
                                      <p:to>
                                        <p:clrVal>
                                          <a:srgbClr val="FFFFFF"/>
                                        </p:clrVal>
                                      </p:to>
                                    </p:set>
                                    <p:set>
                                      <p:cBhvr>
                                        <p:cTn id="33" dur="indefinite"/>
                                        <p:tgtEl>
                                          <p:spTgt spid="10"/>
                                        </p:tgtEl>
                                        <p:attrNameLst>
                                          <p:attrName>fill.type</p:attrName>
                                        </p:attrNameLst>
                                      </p:cBhvr>
                                      <p:to>
                                        <p:strVal val="solid"/>
                                      </p:to>
                                    </p:set>
                                    <p:set>
                                      <p:cBhvr>
                                        <p:cTn id="34" dur="indefinite"/>
                                        <p:tgtEl>
                                          <p:spTgt spid="1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6"/>
                                        </p:tgtEl>
                                        <p:attrNameLst>
                                          <p:attrName>fillcolor</p:attrName>
                                        </p:attrNameLst>
                                      </p:cBhvr>
                                      <p:to>
                                        <p:clrVal>
                                          <a:schemeClr val="accent2"/>
                                        </p:clrVal>
                                      </p:to>
                                    </p:set>
                                    <p:set>
                                      <p:cBhvr>
                                        <p:cTn id="43" dur="indefinite"/>
                                        <p:tgtEl>
                                          <p:spTgt spid="6"/>
                                        </p:tgtEl>
                                        <p:attrNameLst>
                                          <p:attrName>fill.type</p:attrName>
                                        </p:attrNameLst>
                                      </p:cBhvr>
                                      <p:to>
                                        <p:strVal val="solid"/>
                                      </p:to>
                                    </p:set>
                                    <p:set>
                                      <p:cBhvr>
                                        <p:cTn id="44" dur="indefinite"/>
                                        <p:tgtEl>
                                          <p:spTgt spid="6"/>
                                        </p:tgtEl>
                                        <p:attrNameLst>
                                          <p:attrName>fill.on</p:attrName>
                                        </p:attrNameLst>
                                      </p:cBhvr>
                                      <p:to>
                                        <p:strVal val="true"/>
                                      </p:to>
                                    </p:set>
                                  </p:childTnLst>
                                </p:cTn>
                              </p:par>
                              <p:par>
                                <p:cTn id="45" presetID="7" presetClass="emph" presetSubtype="1" nodeType="withEffect">
                                  <p:stCondLst>
                                    <p:cond delay="0"/>
                                  </p:stCondLst>
                                  <p:childTnLst>
                                    <p:set>
                                      <p:cBhvr>
                                        <p:cTn id="46" dur="indefinite"/>
                                        <p:tgtEl>
                                          <p:spTgt spid="12"/>
                                        </p:tgtEl>
                                        <p:attrNameLst>
                                          <p:attrName>stroke.color</p:attrName>
                                        </p:attrNameLst>
                                      </p:cBhvr>
                                      <p:to>
                                        <p:clrVal>
                                          <a:srgbClr val="FF0000"/>
                                        </p:clrVal>
                                      </p:to>
                                    </p:set>
                                    <p:set>
                                      <p:cBhvr>
                                        <p:cTn id="47" dur="indefinite"/>
                                        <p:tgtEl>
                                          <p:spTgt spid="1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1" nodeType="clickEffect">
                                  <p:stCondLst>
                                    <p:cond delay="0"/>
                                  </p:stCondLst>
                                  <p:childTnLst>
                                    <p:set>
                                      <p:cBhvr>
                                        <p:cTn id="51" dur="indefinite"/>
                                        <p:tgtEl>
                                          <p:spTgt spid="6"/>
                                        </p:tgtEl>
                                        <p:attrNameLst>
                                          <p:attrName>fillcolor</p:attrName>
                                        </p:attrNameLst>
                                      </p:cBhvr>
                                      <p:to>
                                        <p:clrVal>
                                          <a:srgbClr val="FFFFFF"/>
                                        </p:clrVal>
                                      </p:to>
                                    </p:set>
                                    <p:set>
                                      <p:cBhvr>
                                        <p:cTn id="52" dur="indefinite"/>
                                        <p:tgtEl>
                                          <p:spTgt spid="6"/>
                                        </p:tgtEl>
                                        <p:attrNameLst>
                                          <p:attrName>fill.type</p:attrName>
                                        </p:attrNameLst>
                                      </p:cBhvr>
                                      <p:to>
                                        <p:strVal val="solid"/>
                                      </p:to>
                                    </p:set>
                                    <p:set>
                                      <p:cBhvr>
                                        <p:cTn id="53" dur="indefinite"/>
                                        <p:tgtEl>
                                          <p:spTgt spid="6"/>
                                        </p:tgtEl>
                                        <p:attrNameLst>
                                          <p:attrName>fill.on</p:attrName>
                                        </p:attrNameLst>
                                      </p:cBhvr>
                                      <p:to>
                                        <p:strVal val="true"/>
                                      </p:to>
                                    </p:set>
                                  </p:childTnLst>
                                </p:cTn>
                              </p:par>
                              <p:par>
                                <p:cTn id="54" presetID="7" presetClass="emph" presetSubtype="1" nodeType="withEffect">
                                  <p:stCondLst>
                                    <p:cond delay="0"/>
                                  </p:stCondLst>
                                  <p:childTnLst>
                                    <p:set>
                                      <p:cBhvr>
                                        <p:cTn id="55" dur="indefinite"/>
                                        <p:tgtEl>
                                          <p:spTgt spid="12"/>
                                        </p:tgtEl>
                                        <p:attrNameLst>
                                          <p:attrName>stroke.color</p:attrName>
                                        </p:attrNameLst>
                                      </p:cBhvr>
                                      <p:to>
                                        <p:clrVal>
                                          <a:srgbClr val="000000"/>
                                        </p:clrVal>
                                      </p:to>
                                    </p:set>
                                    <p:set>
                                      <p:cBhvr>
                                        <p:cTn id="56" dur="indefinite"/>
                                        <p:tgtEl>
                                          <p:spTgt spid="12"/>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chemeClr val="accent2"/>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8"/>
                                        </p:tgtEl>
                                        <p:attrNameLst>
                                          <p:attrName>fillcolor</p:attrName>
                                        </p:attrNameLst>
                                      </p:cBhvr>
                                      <p:to>
                                        <p:clrVal>
                                          <a:srgbClr val="FFFFFF"/>
                                        </p:clrVal>
                                      </p:to>
                                    </p:set>
                                    <p:set>
                                      <p:cBhvr>
                                        <p:cTn id="71" dur="indefinite"/>
                                        <p:tgtEl>
                                          <p:spTgt spid="8"/>
                                        </p:tgtEl>
                                        <p:attrNameLst>
                                          <p:attrName>fill.type</p:attrName>
                                        </p:attrNameLst>
                                      </p:cBhvr>
                                      <p:to>
                                        <p:strVal val="solid"/>
                                      </p:to>
                                    </p:set>
                                    <p:set>
                                      <p:cBhvr>
                                        <p:cTn id="72" dur="indefinite"/>
                                        <p:tgtEl>
                                          <p:spTgt spid="8"/>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7" presetClass="emph" presetSubtype="1" nodeType="clickEffect">
                                  <p:stCondLst>
                                    <p:cond delay="0"/>
                                  </p:stCondLst>
                                  <p:childTnLst>
                                    <p:set>
                                      <p:cBhvr>
                                        <p:cTn id="80" dur="indefinite"/>
                                        <p:tgtEl>
                                          <p:spTgt spid="21"/>
                                        </p:tgtEl>
                                        <p:attrNameLst>
                                          <p:attrName>stroke.color</p:attrName>
                                        </p:attrNameLst>
                                      </p:cBhvr>
                                      <p:to>
                                        <p:clrVal>
                                          <a:srgbClr val="7030A0"/>
                                        </p:clrVal>
                                      </p:to>
                                    </p:set>
                                    <p:set>
                                      <p:cBhvr>
                                        <p:cTn id="81" dur="indefinite"/>
                                        <p:tgtEl>
                                          <p:spTgt spid="21"/>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15"/>
                                        </p:tgtEl>
                                        <p:attrNameLst>
                                          <p:attrName>stroke.color</p:attrName>
                                        </p:attrNameLst>
                                      </p:cBhvr>
                                      <p:to>
                                        <p:clrVal>
                                          <a:srgbClr val="0E57C4"/>
                                        </p:clrVal>
                                      </p:to>
                                    </p:set>
                                    <p:set>
                                      <p:cBhvr>
                                        <p:cTn id="84" dur="indefinite"/>
                                        <p:tgtEl>
                                          <p:spTgt spid="15"/>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23"/>
                                        </p:tgtEl>
                                        <p:attrNameLst>
                                          <p:attrName>stroke.color</p:attrName>
                                        </p:attrNameLst>
                                      </p:cBhvr>
                                      <p:to>
                                        <p:clrVal>
                                          <a:srgbClr val="7030A0"/>
                                        </p:clrVal>
                                      </p:to>
                                    </p:set>
                                    <p:set>
                                      <p:cBhvr>
                                        <p:cTn id="87" dur="indefinite"/>
                                        <p:tgtEl>
                                          <p:spTgt spid="23"/>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19"/>
                                        </p:tgtEl>
                                        <p:attrNameLst>
                                          <p:attrName>stroke.color</p:attrName>
                                        </p:attrNameLst>
                                      </p:cBhvr>
                                      <p:to>
                                        <p:clrVal>
                                          <a:srgbClr val="0E57C4"/>
                                        </p:clrVal>
                                      </p:to>
                                    </p:set>
                                    <p:set>
                                      <p:cBhvr>
                                        <p:cTn id="90" dur="indefinite"/>
                                        <p:tgtEl>
                                          <p:spTgt spid="19"/>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17"/>
                                        </p:tgtEl>
                                        <p:attrNameLst>
                                          <p:attrName>stroke.color</p:attrName>
                                        </p:attrNameLst>
                                      </p:cBhvr>
                                      <p:to>
                                        <p:clrVal>
                                          <a:srgbClr val="0E57C4"/>
                                        </p:clrVal>
                                      </p:to>
                                    </p:set>
                                    <p:set>
                                      <p:cBhvr>
                                        <p:cTn id="93" dur="indefinite"/>
                                        <p:tgtEl>
                                          <p:spTgt spid="17"/>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mph" presetSubtype="1" grpId="0" nodeType="clickEffect">
                                  <p:stCondLst>
                                    <p:cond delay="0"/>
                                  </p:stCondLst>
                                  <p:childTnLst>
                                    <p:set>
                                      <p:cBhvr override="childStyle">
                                        <p:cTn id="101" dur="indefinite"/>
                                        <p:tgtEl>
                                          <p:spTgt spid="29"/>
                                        </p:tgtEl>
                                        <p:attrNameLst>
                                          <p:attrName>style.color</p:attrName>
                                        </p:attrNameLst>
                                      </p:cBhvr>
                                      <p:to>
                                        <p:clrVal>
                                          <a:srgbClr val="FF3300"/>
                                        </p:clrVal>
                                      </p:to>
                                    </p:set>
                                  </p:childTnLst>
                                </p:cTn>
                              </p:par>
                              <p:par>
                                <p:cTn id="102" presetID="3" presetClass="emph" presetSubtype="1" grpId="0" nodeType="withEffect">
                                  <p:stCondLst>
                                    <p:cond delay="0"/>
                                  </p:stCondLst>
                                  <p:childTnLst>
                                    <p:set>
                                      <p:cBhvr override="childStyle">
                                        <p:cTn id="103" dur="indefinite"/>
                                        <p:tgtEl>
                                          <p:spTgt spid="31"/>
                                        </p:tgtEl>
                                        <p:attrNameLst>
                                          <p:attrName>style.color</p:attrName>
                                        </p:attrNameLst>
                                      </p:cBhvr>
                                      <p:to>
                                        <p:clrVal>
                                          <a:srgbClr val="FF3300"/>
                                        </p:clrVal>
                                      </p:to>
                                    </p:set>
                                  </p:childTnLst>
                                </p:cTn>
                              </p:par>
                              <p:par>
                                <p:cTn id="104" presetID="3" presetClass="emph" presetSubtype="1" grpId="0" nodeType="withEffect">
                                  <p:stCondLst>
                                    <p:cond delay="0"/>
                                  </p:stCondLst>
                                  <p:childTnLst>
                                    <p:set>
                                      <p:cBhvr override="childStyle">
                                        <p:cTn id="105" dur="indefinite"/>
                                        <p:tgtEl>
                                          <p:spTgt spid="33"/>
                                        </p:tgtEl>
                                        <p:attrNameLst>
                                          <p:attrName>style.color</p:attrName>
                                        </p:attrNameLst>
                                      </p:cBhvr>
                                      <p:to>
                                        <p:clrVal>
                                          <a:srgbClr val="FF3300"/>
                                        </p:clrVal>
                                      </p:to>
                                    </p:set>
                                  </p:childTnLst>
                                </p:cTn>
                              </p:par>
                              <p:par>
                                <p:cTn id="106" presetID="3" presetClass="emph" presetSubtype="1" grpId="0" nodeType="withEffect">
                                  <p:stCondLst>
                                    <p:cond delay="0"/>
                                  </p:stCondLst>
                                  <p:childTnLst>
                                    <p:set>
                                      <p:cBhvr override="childStyle">
                                        <p:cTn id="107" dur="indefinite"/>
                                        <p:tgtEl>
                                          <p:spTgt spid="27"/>
                                        </p:tgtEl>
                                        <p:attrNameLst>
                                          <p:attrName>style.color</p:attrName>
                                        </p:attrNameLst>
                                      </p:cBhvr>
                                      <p:to>
                                        <p:clrVal>
                                          <a:srgbClr val="FF3300"/>
                                        </p:clrVal>
                                      </p:to>
                                    </p:set>
                                  </p:childTnLst>
                                </p:cTn>
                              </p:par>
                              <p:par>
                                <p:cTn id="108" presetID="3" presetClass="emph" presetSubtype="1" grpId="0" nodeType="withEffect">
                                  <p:stCondLst>
                                    <p:cond delay="0"/>
                                  </p:stCondLst>
                                  <p:childTnLst>
                                    <p:set>
                                      <p:cBhvr override="childStyle">
                                        <p:cTn id="109" dur="indefinite"/>
                                        <p:tgtEl>
                                          <p:spTgt spid="35"/>
                                        </p:tgtEl>
                                        <p:attrNameLst>
                                          <p:attrName>style.color</p:attrName>
                                        </p:attrNameLst>
                                      </p:cBhvr>
                                      <p:to>
                                        <p:clrVal>
                                          <a:srgbClr val="FF3300"/>
                                        </p:clrVal>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1" nodeType="clickEffect">
                                  <p:stCondLst>
                                    <p:cond delay="0"/>
                                  </p:stCondLst>
                                  <p:childTnLst>
                                    <p:set>
                                      <p:cBhvr>
                                        <p:cTn id="121" dur="indefinite"/>
                                        <p:tgtEl>
                                          <p:spTgt spid="21"/>
                                        </p:tgtEl>
                                        <p:attrNameLst>
                                          <p:attrName>stroke.color</p:attrName>
                                        </p:attrNameLst>
                                      </p:cBhvr>
                                      <p:to>
                                        <p:clrVal>
                                          <a:srgbClr val="000000"/>
                                        </p:clrVal>
                                      </p:to>
                                    </p:set>
                                    <p:set>
                                      <p:cBhvr>
                                        <p:cTn id="122" dur="indefinite"/>
                                        <p:tgtEl>
                                          <p:spTgt spid="21"/>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15"/>
                                        </p:tgtEl>
                                        <p:attrNameLst>
                                          <p:attrName>stroke.color</p:attrName>
                                        </p:attrNameLst>
                                      </p:cBhvr>
                                      <p:to>
                                        <p:clrVal>
                                          <a:srgbClr val="000000"/>
                                        </p:clrVal>
                                      </p:to>
                                    </p:set>
                                    <p:set>
                                      <p:cBhvr>
                                        <p:cTn id="125" dur="indefinite"/>
                                        <p:tgtEl>
                                          <p:spTgt spid="15"/>
                                        </p:tgtEl>
                                        <p:attrNameLst>
                                          <p:attrName>stroke.on</p:attrName>
                                        </p:attrNameLst>
                                      </p:cBhvr>
                                      <p:to>
                                        <p:strVal val="true"/>
                                      </p:to>
                                    </p:set>
                                  </p:childTnLst>
                                </p:cTn>
                              </p:par>
                              <p:par>
                                <p:cTn id="126" presetID="7" presetClass="emph" presetSubtype="1" nodeType="withEffect">
                                  <p:stCondLst>
                                    <p:cond delay="0"/>
                                  </p:stCondLst>
                                  <p:childTnLst>
                                    <p:set>
                                      <p:cBhvr>
                                        <p:cTn id="127" dur="indefinite"/>
                                        <p:tgtEl>
                                          <p:spTgt spid="23"/>
                                        </p:tgtEl>
                                        <p:attrNameLst>
                                          <p:attrName>stroke.color</p:attrName>
                                        </p:attrNameLst>
                                      </p:cBhvr>
                                      <p:to>
                                        <p:clrVal>
                                          <a:srgbClr val="000000"/>
                                        </p:clrVal>
                                      </p:to>
                                    </p:set>
                                    <p:set>
                                      <p:cBhvr>
                                        <p:cTn id="128" dur="indefinite"/>
                                        <p:tgtEl>
                                          <p:spTgt spid="23"/>
                                        </p:tgtEl>
                                        <p:attrNameLst>
                                          <p:attrName>stroke.on</p:attrName>
                                        </p:attrNameLst>
                                      </p:cBhvr>
                                      <p:to>
                                        <p:strVal val="true"/>
                                      </p:to>
                                    </p:set>
                                  </p:childTnLst>
                                </p:cTn>
                              </p:par>
                              <p:par>
                                <p:cTn id="129" presetID="7" presetClass="emph" presetSubtype="1" nodeType="withEffect">
                                  <p:stCondLst>
                                    <p:cond delay="0"/>
                                  </p:stCondLst>
                                  <p:childTnLst>
                                    <p:set>
                                      <p:cBhvr>
                                        <p:cTn id="130" dur="indefinite"/>
                                        <p:tgtEl>
                                          <p:spTgt spid="19"/>
                                        </p:tgtEl>
                                        <p:attrNameLst>
                                          <p:attrName>stroke.color</p:attrName>
                                        </p:attrNameLst>
                                      </p:cBhvr>
                                      <p:to>
                                        <p:clrVal>
                                          <a:srgbClr val="000000"/>
                                        </p:clrVal>
                                      </p:to>
                                    </p:set>
                                    <p:set>
                                      <p:cBhvr>
                                        <p:cTn id="131" dur="indefinite"/>
                                        <p:tgtEl>
                                          <p:spTgt spid="19"/>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7"/>
                                        </p:tgtEl>
                                        <p:attrNameLst>
                                          <p:attrName>stroke.color</p:attrName>
                                        </p:attrNameLst>
                                      </p:cBhvr>
                                      <p:to>
                                        <p:clrVal>
                                          <a:srgbClr val="000000"/>
                                        </p:clrVal>
                                      </p:to>
                                    </p:set>
                                    <p:set>
                                      <p:cBhvr>
                                        <p:cTn id="134" dur="indefinite"/>
                                        <p:tgtEl>
                                          <p:spTgt spid="17"/>
                                        </p:tgtEl>
                                        <p:attrNameLst>
                                          <p:attrName>stroke.on</p:attrName>
                                        </p:attrNameLst>
                                      </p:cBhvr>
                                      <p:to>
                                        <p:strVal val="true"/>
                                      </p:to>
                                    </p:set>
                                  </p:childTnLst>
                                </p:cTn>
                              </p:par>
                              <p:par>
                                <p:cTn id="135" presetID="3" presetClass="emph" presetSubtype="1" grpId="1" nodeType="withEffect">
                                  <p:stCondLst>
                                    <p:cond delay="0"/>
                                  </p:stCondLst>
                                  <p:childTnLst>
                                    <p:set>
                                      <p:cBhvr override="childStyle">
                                        <p:cTn id="136" dur="indefinite"/>
                                        <p:tgtEl>
                                          <p:spTgt spid="29"/>
                                        </p:tgtEl>
                                        <p:attrNameLst>
                                          <p:attrName>style.color</p:attrName>
                                        </p:attrNameLst>
                                      </p:cBhvr>
                                      <p:to>
                                        <p:clrVal>
                                          <a:schemeClr val="tx1"/>
                                        </p:clrVal>
                                      </p:to>
                                    </p:set>
                                  </p:childTnLst>
                                </p:cTn>
                              </p:par>
                              <p:par>
                                <p:cTn id="137" presetID="3" presetClass="emph" presetSubtype="1" grpId="1" nodeType="withEffect">
                                  <p:stCondLst>
                                    <p:cond delay="0"/>
                                  </p:stCondLst>
                                  <p:childTnLst>
                                    <p:set>
                                      <p:cBhvr override="childStyle">
                                        <p:cTn id="138" dur="indefinite"/>
                                        <p:tgtEl>
                                          <p:spTgt spid="31"/>
                                        </p:tgtEl>
                                        <p:attrNameLst>
                                          <p:attrName>style.color</p:attrName>
                                        </p:attrNameLst>
                                      </p:cBhvr>
                                      <p:to>
                                        <p:clrVal>
                                          <a:schemeClr val="tx1"/>
                                        </p:clrVal>
                                      </p:to>
                                    </p:set>
                                  </p:childTnLst>
                                </p:cTn>
                              </p:par>
                              <p:par>
                                <p:cTn id="139" presetID="3" presetClass="emph" presetSubtype="1" grpId="1" nodeType="withEffect">
                                  <p:stCondLst>
                                    <p:cond delay="0"/>
                                  </p:stCondLst>
                                  <p:childTnLst>
                                    <p:set>
                                      <p:cBhvr override="childStyle">
                                        <p:cTn id="140" dur="indefinite"/>
                                        <p:tgtEl>
                                          <p:spTgt spid="33"/>
                                        </p:tgtEl>
                                        <p:attrNameLst>
                                          <p:attrName>style.color</p:attrName>
                                        </p:attrNameLst>
                                      </p:cBhvr>
                                      <p:to>
                                        <p:clrVal>
                                          <a:schemeClr val="tx1"/>
                                        </p:clrVal>
                                      </p:to>
                                    </p:set>
                                  </p:childTnLst>
                                </p:cTn>
                              </p:par>
                              <p:par>
                                <p:cTn id="141" presetID="3" presetClass="emph" presetSubtype="1" grpId="1" nodeType="withEffect">
                                  <p:stCondLst>
                                    <p:cond delay="0"/>
                                  </p:stCondLst>
                                  <p:childTnLst>
                                    <p:set>
                                      <p:cBhvr override="childStyle">
                                        <p:cTn id="142" dur="indefinite"/>
                                        <p:tgtEl>
                                          <p:spTgt spid="27"/>
                                        </p:tgtEl>
                                        <p:attrNameLst>
                                          <p:attrName>style.color</p:attrName>
                                        </p:attrNameLst>
                                      </p:cBhvr>
                                      <p:to>
                                        <p:clrVal>
                                          <a:schemeClr val="tx1"/>
                                        </p:clrVal>
                                      </p:to>
                                    </p:set>
                                  </p:childTnLst>
                                </p:cTn>
                              </p:par>
                              <p:par>
                                <p:cTn id="143" presetID="3" presetClass="emph" presetSubtype="1" grpId="1" nodeType="withEffect">
                                  <p:stCondLst>
                                    <p:cond delay="0"/>
                                  </p:stCondLst>
                                  <p:childTnLst>
                                    <p:set>
                                      <p:cBhvr override="childStyle">
                                        <p:cTn id="144" dur="indefinite"/>
                                        <p:tgtEl>
                                          <p:spTgt spid="35"/>
                                        </p:tgtEl>
                                        <p:attrNameLst>
                                          <p:attrName>style.color</p:attrName>
                                        </p:attrNameLst>
                                      </p:cBhvr>
                                      <p:to>
                                        <p:clrVal>
                                          <a:schemeClr val="tx1"/>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1" grpId="0"/>
      <p:bldP spid="31" grpId="1"/>
      <p:bldP spid="33" grpId="0"/>
      <p:bldP spid="33" grpId="1"/>
      <p:bldP spid="35" grpId="0"/>
      <p:bldP spid="3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How it works?</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126143"/>
            <a:ext cx="8839200" cy="331912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lnSpc>
                <a:spcPct val="80000"/>
              </a:lnSpc>
            </a:pPr>
            <a:r>
              <a:rPr lang="en-US" altLang="en-US" sz="2800" dirty="0"/>
              <a:t>After feeding the input string </a:t>
            </a:r>
            <a:r>
              <a:rPr lang="en-US" altLang="en-US" sz="2800" b="1" dirty="0"/>
              <a:t>1101</a:t>
            </a:r>
            <a:r>
              <a:rPr lang="en-US" altLang="en-US" sz="2800" dirty="0"/>
              <a:t> to the above machine, the processing proceeds as follows – </a:t>
            </a:r>
          </a:p>
          <a:p>
            <a:pPr marL="800100" lvl="1" indent="-342900" algn="just">
              <a:lnSpc>
                <a:spcPct val="80000"/>
              </a:lnSpc>
            </a:pPr>
            <a:r>
              <a:rPr lang="en-US" altLang="en-US" sz="2400" dirty="0"/>
              <a:t>Start in state </a:t>
            </a:r>
            <a:r>
              <a:rPr lang="en-US" altLang="en-US" sz="2400" i="1" dirty="0"/>
              <a:t>q</a:t>
            </a:r>
            <a:r>
              <a:rPr lang="en-US" altLang="en-US" sz="2400" baseline="-25000" dirty="0"/>
              <a:t>1</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1</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0,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3</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3</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ACCEPT, as the machine </a:t>
            </a:r>
            <a:r>
              <a:rPr lang="en-US" altLang="en-US" sz="2400" i="1" dirty="0"/>
              <a:t>M</a:t>
            </a:r>
            <a:r>
              <a:rPr lang="en-US" altLang="en-US" sz="2400" baseline="-25000" dirty="0"/>
              <a:t>1</a:t>
            </a:r>
            <a:r>
              <a:rPr lang="en-US" altLang="en-US" sz="2400" dirty="0"/>
              <a:t> is in an accept state </a:t>
            </a:r>
            <a:r>
              <a:rPr lang="en-US" altLang="en-US" sz="2400" i="1" dirty="0"/>
              <a:t>q</a:t>
            </a:r>
            <a:r>
              <a:rPr lang="en-US" altLang="en-US" sz="2400" baseline="-25000" dirty="0"/>
              <a:t>2</a:t>
            </a:r>
            <a:r>
              <a:rPr lang="en-US" altLang="en-US" sz="2400" dirty="0"/>
              <a:t> at the end of the input string.</a:t>
            </a: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7722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7702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860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7645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8060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7729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859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7292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14029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943265-4F35-4525-ADAF-081A3351856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490BB-4934-4259-95B9-6D5713D6D6A4}"/>
              </a:ext>
            </a:extLst>
          </p:cNvPr>
          <p:cNvSpPr>
            <a:spLocks noGrp="1"/>
          </p:cNvSpPr>
          <p:nvPr>
            <p:ph type="body" sz="quarter" idx="12"/>
          </p:nvPr>
        </p:nvSpPr>
        <p:spPr/>
        <p:txBody>
          <a:bodyPr/>
          <a:lstStyle/>
          <a:p>
            <a:r>
              <a:rPr lang="en-US" b="1" dirty="0">
                <a:solidFill>
                  <a:schemeClr val="tx1"/>
                </a:solidFill>
              </a:rPr>
              <a:t>Formal Definition - DFA</a:t>
            </a:r>
          </a:p>
        </p:txBody>
      </p:sp>
      <p:sp>
        <p:nvSpPr>
          <p:cNvPr id="4" name="Text Placeholder 3">
            <a:extLst>
              <a:ext uri="{FF2B5EF4-FFF2-40B4-BE49-F238E27FC236}">
                <a16:creationId xmlns:a16="http://schemas.microsoft.com/office/drawing/2014/main" id="{CE73DEE7-F46F-4AAB-BA2D-7F042389FC0E}"/>
              </a:ext>
            </a:extLst>
          </p:cNvPr>
          <p:cNvSpPr>
            <a:spLocks noGrp="1"/>
          </p:cNvSpPr>
          <p:nvPr>
            <p:ph type="body" sz="quarter" idx="13"/>
          </p:nvPr>
        </p:nvSpPr>
        <p:spPr/>
        <p:txBody>
          <a:bodyPr/>
          <a:lstStyle/>
          <a:p>
            <a:r>
              <a:rPr lang="en-US" altLang="en-US" sz="2800" dirty="0"/>
              <a:t>A Deterministic Finite Automaton (DFA) is a </a:t>
            </a:r>
            <a:br>
              <a:rPr lang="en-US" altLang="en-US" sz="2800" dirty="0"/>
            </a:br>
            <a:r>
              <a:rPr lang="en-US" altLang="en-US" sz="2800" dirty="0"/>
              <a:t>5-tuple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where </a:t>
            </a:r>
          </a:p>
          <a:p>
            <a:pPr marL="914400" lvl="1" indent="-457200"/>
            <a:r>
              <a:rPr lang="en-US" altLang="en-US" sz="2600" i="1" dirty="0"/>
              <a:t>Q</a:t>
            </a:r>
            <a:r>
              <a:rPr lang="en-US" altLang="en-US" sz="2600" dirty="0"/>
              <a:t> is a finite set called the </a:t>
            </a:r>
            <a:r>
              <a:rPr lang="en-US" altLang="en-US" sz="2600" b="1" i="1" dirty="0"/>
              <a:t>states</a:t>
            </a:r>
            <a:r>
              <a:rPr lang="en-US" altLang="en-US" sz="2600" dirty="0"/>
              <a:t>,</a:t>
            </a:r>
          </a:p>
          <a:p>
            <a:pPr marL="914400" lvl="1" indent="-457200"/>
            <a:r>
              <a:rPr lang="el-GR" altLang="en-US" sz="2600" dirty="0">
                <a:cs typeface="Arial" panose="020B0604020202020204" pitchFamily="34" charset="0"/>
              </a:rPr>
              <a:t>Σ</a:t>
            </a:r>
            <a:r>
              <a:rPr lang="en-US" altLang="en-US" sz="2600" dirty="0">
                <a:cs typeface="Arial" panose="020B0604020202020204" pitchFamily="34" charset="0"/>
              </a:rPr>
              <a:t> is a finite set called the </a:t>
            </a:r>
            <a:r>
              <a:rPr lang="en-US" altLang="en-US" sz="2600" b="1" i="1" dirty="0">
                <a:cs typeface="Arial" panose="020B0604020202020204" pitchFamily="34" charset="0"/>
              </a:rPr>
              <a:t>alphabet</a:t>
            </a:r>
            <a:r>
              <a:rPr lang="en-US" altLang="en-US" sz="2600" dirty="0">
                <a:cs typeface="Arial" panose="020B0604020202020204" pitchFamily="34" charset="0"/>
              </a:rPr>
              <a:t>,</a:t>
            </a:r>
          </a:p>
          <a:p>
            <a:pPr marL="914400" lvl="1" indent="-457200"/>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transition function</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start state</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set of </a:t>
            </a:r>
            <a:r>
              <a:rPr lang="en-US" altLang="en-US" sz="2600" b="1" i="1" dirty="0">
                <a:cs typeface="Arial" panose="020B0604020202020204" pitchFamily="34" charset="0"/>
                <a:sym typeface="Symbol" panose="05050102010706020507" pitchFamily="18" charset="2"/>
              </a:rPr>
              <a:t>accept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final</a:t>
            </a:r>
            <a:r>
              <a:rPr lang="en-US" altLang="en-US" sz="2600" dirty="0">
                <a:cs typeface="Arial" panose="020B0604020202020204" pitchFamily="34" charset="0"/>
                <a:sym typeface="Symbol" panose="05050102010706020507" pitchFamily="18" charset="2"/>
              </a:rPr>
              <a:t>) </a:t>
            </a:r>
            <a:r>
              <a:rPr lang="en-US" altLang="en-US" sz="2600" b="1" i="1" dirty="0">
                <a:cs typeface="Arial" panose="020B0604020202020204" pitchFamily="34" charset="0"/>
                <a:sym typeface="Symbol" panose="05050102010706020507" pitchFamily="18" charset="2"/>
              </a:rPr>
              <a:t>states</a:t>
            </a:r>
            <a:r>
              <a:rPr lang="en-US" altLang="en-US" sz="2600" dirty="0">
                <a:cs typeface="Arial" panose="020B0604020202020204" pitchFamily="34" charset="0"/>
                <a:sym typeface="Symbol" panose="05050102010706020507" pitchFamily="18" charset="2"/>
              </a:rPr>
              <a:t>.</a:t>
            </a:r>
          </a:p>
          <a:p>
            <a:r>
              <a:rPr lang="en-US" altLang="en-US" sz="2800" dirty="0">
                <a:cs typeface="Arial" panose="020B0604020202020204" pitchFamily="34" charset="0"/>
                <a:sym typeface="Symbol" panose="05050102010706020507" pitchFamily="18" charset="2"/>
              </a:rPr>
              <a:t>If A is the set of all strings that a machine </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accepts, we say that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is the </a:t>
            </a:r>
            <a:r>
              <a:rPr lang="en-US" altLang="en-US" sz="2800" b="1" i="1" dirty="0">
                <a:cs typeface="Arial" panose="020B0604020202020204" pitchFamily="34" charset="0"/>
                <a:sym typeface="Symbol" panose="05050102010706020507" pitchFamily="18" charset="2"/>
              </a:rPr>
              <a:t>language of machine</a:t>
            </a:r>
            <a:r>
              <a:rPr lang="en-US" altLang="en-US" sz="2800" b="1"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and write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 recognizes A</a:t>
            </a:r>
            <a:r>
              <a:rPr lang="en-US" altLang="en-US" sz="2800" dirty="0">
                <a:cs typeface="Arial" panose="020B0604020202020204" pitchFamily="34" charset="0"/>
                <a:sym typeface="Symbol" panose="05050102010706020507" pitchFamily="18" charset="2"/>
              </a:rPr>
              <a:t> or </a:t>
            </a:r>
            <a:r>
              <a:rPr lang="en-US" altLang="en-US" sz="2800" b="1" i="1" dirty="0">
                <a:cs typeface="Arial" panose="020B0604020202020204" pitchFamily="34" charset="0"/>
                <a:sym typeface="Symbol" panose="05050102010706020507" pitchFamily="18" charset="2"/>
              </a:rPr>
              <a:t>M accepts A</a:t>
            </a:r>
            <a:r>
              <a:rPr lang="en-US" altLang="en-US" sz="28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26995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a:xfrm>
            <a:off x="10012" y="2209800"/>
            <a:ext cx="3027361" cy="660765"/>
          </a:xfrm>
        </p:spPr>
        <p:txBody>
          <a:bodyPr/>
          <a:lstStyle/>
          <a:p>
            <a:r>
              <a:rPr lang="en-US" b="1" dirty="0"/>
              <a:t>Example</a:t>
            </a:r>
            <a:endParaRPr lang="en-US" dirty="0"/>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a:xfrm>
            <a:off x="10012" y="825141"/>
            <a:ext cx="3027361" cy="1383277"/>
          </a:xfrm>
        </p:spPr>
        <p:txBody>
          <a:bodyPr/>
          <a:lstStyle/>
          <a:p>
            <a:r>
              <a:rPr lang="en-US" dirty="0"/>
              <a:t>Formal Definition for Machine M</a:t>
            </a:r>
            <a:r>
              <a:rPr lang="en-US" baseline="-25000" dirty="0"/>
              <a:t>1</a:t>
            </a:r>
            <a:endParaRPr lang="en-US" dirty="0"/>
          </a:p>
        </p:txBody>
      </p:sp>
      <p:pic>
        <p:nvPicPr>
          <p:cNvPr id="8" name="Picture Placeholder 7" descr="A drawing of a person&#10;&#10;Description automatically generated">
            <a:extLst>
              <a:ext uri="{FF2B5EF4-FFF2-40B4-BE49-F238E27FC236}">
                <a16:creationId xmlns:a16="http://schemas.microsoft.com/office/drawing/2014/main" id="{FEF304C5-8CA5-4737-9A3C-D2D493103ED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78409" y="320040"/>
            <a:ext cx="5976673" cy="2194560"/>
          </a:xfrm>
        </p:spPr>
      </p:pic>
      <p:sp>
        <p:nvSpPr>
          <p:cNvPr id="2" name="Content Placeholder 1">
            <a:extLst>
              <a:ext uri="{FF2B5EF4-FFF2-40B4-BE49-F238E27FC236}">
                <a16:creationId xmlns:a16="http://schemas.microsoft.com/office/drawing/2014/main" id="{ADCA98E4-A85F-4242-83BB-1E092E156301}"/>
              </a:ext>
            </a:extLst>
          </p:cNvPr>
          <p:cNvSpPr>
            <a:spLocks noGrp="1"/>
          </p:cNvSpPr>
          <p:nvPr>
            <p:ph sz="quarter" idx="14"/>
          </p:nvPr>
        </p:nvSpPr>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extLst>
              <p:ext uri="{D42A27DB-BD31-4B8C-83A1-F6EECF244321}">
                <p14:modId xmlns:p14="http://schemas.microsoft.com/office/powerpoint/2010/main" val="716501021"/>
              </p:ext>
            </p:extLst>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t>Transition Table</a:t>
            </a:r>
          </a:p>
        </p:txBody>
      </p:sp>
    </p:spTree>
    <p:extLst>
      <p:ext uri="{BB962C8B-B14F-4D97-AF65-F5344CB8AC3E}">
        <p14:creationId xmlns:p14="http://schemas.microsoft.com/office/powerpoint/2010/main" val="53094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t>Formal Definition of DFA Computation</a:t>
            </a:r>
            <a:endParaRPr lang="en-US" sz="3200" b="1" dirty="0">
              <a:solidFill>
                <a:schemeClr val="tx1"/>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p:txBody>
          <a:bodyPr/>
          <a:lstStyle/>
          <a:p>
            <a:pPr algn="just">
              <a:lnSpc>
                <a:spcPct val="80000"/>
              </a:lnSpc>
            </a:pPr>
            <a:r>
              <a:rPr lang="en-US" altLang="en-US" sz="2800" dirty="0"/>
              <a:t>Now we formalize the Deterministic Finite Automaton’s computation, mathematically.</a:t>
            </a:r>
          </a:p>
          <a:p>
            <a:pPr algn="just">
              <a:lnSpc>
                <a:spcPct val="80000"/>
              </a:lnSpc>
            </a:pPr>
            <a:r>
              <a:rPr lang="en-US" altLang="en-US" sz="2800" dirty="0"/>
              <a:t>Let, </a:t>
            </a:r>
          </a:p>
          <a:p>
            <a:pPr marL="685800" lvl="1" indent="-428625" algn="just">
              <a:lnSpc>
                <a:spcPct val="80000"/>
              </a:lnSpc>
            </a:pPr>
            <a:r>
              <a:rPr lang="en-US" altLang="en-US" sz="2600" i="1" dirty="0"/>
              <a:t>M </a:t>
            </a:r>
            <a:r>
              <a:rPr lang="en-US" altLang="en-US" sz="2600" dirty="0"/>
              <a:t>= (</a:t>
            </a:r>
            <a:r>
              <a:rPr lang="en-US" altLang="en-US" sz="2600" i="1" dirty="0"/>
              <a:t>Q</a:t>
            </a:r>
            <a:r>
              <a:rPr lang="en-US" altLang="en-US" sz="2600" dirty="0"/>
              <a:t>,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dirty="0"/>
              <a:t>) be a DFA,</a:t>
            </a:r>
          </a:p>
          <a:p>
            <a:pPr marL="685800" lvl="1" indent="-428625" algn="just">
              <a:lnSpc>
                <a:spcPct val="80000"/>
              </a:lnSpc>
            </a:pPr>
            <a:r>
              <a:rPr lang="en-US" altLang="en-US" sz="2600" i="1" dirty="0"/>
              <a:t>w</a:t>
            </a:r>
            <a:r>
              <a:rPr lang="en-US" altLang="en-US" sz="2600" dirty="0"/>
              <a:t> = </a:t>
            </a:r>
            <a:r>
              <a:rPr lang="en-US" altLang="en-US" sz="2600" i="1" dirty="0"/>
              <a:t>w</a:t>
            </a:r>
            <a:r>
              <a:rPr lang="en-US" altLang="en-US" sz="2600" baseline="-25000" dirty="0"/>
              <a:t>1</a:t>
            </a:r>
            <a:r>
              <a:rPr lang="en-US" altLang="en-US" sz="2600" i="1" dirty="0"/>
              <a:t>w</a:t>
            </a:r>
            <a:r>
              <a:rPr lang="en-US" altLang="en-US" sz="2600" baseline="-25000" dirty="0"/>
              <a:t>2</a:t>
            </a:r>
            <a:r>
              <a:rPr lang="en-US" altLang="en-US" sz="2600" dirty="0"/>
              <a:t>…</a:t>
            </a:r>
            <a:r>
              <a:rPr lang="en-US" altLang="en-US" sz="2600" i="1" dirty="0" err="1"/>
              <a:t>w</a:t>
            </a:r>
            <a:r>
              <a:rPr lang="en-US" altLang="en-US" sz="2600" baseline="-25000" dirty="0" err="1"/>
              <a:t>n</a:t>
            </a:r>
            <a:r>
              <a:rPr lang="en-US" altLang="en-US" sz="2600" dirty="0"/>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800" baseline="30000" dirty="0">
                <a:cs typeface="Arial" panose="020B0604020202020204" pitchFamily="34" charset="0"/>
              </a:rPr>
              <a:t>*</a:t>
            </a:r>
            <a:r>
              <a:rPr lang="el-GR" altLang="en-US" sz="2600" dirty="0">
                <a:cs typeface="Arial" panose="020B0604020202020204" pitchFamily="34" charset="0"/>
              </a:rPr>
              <a:t> </a:t>
            </a:r>
            <a:r>
              <a:rPr lang="en-US" altLang="en-US" sz="2600" dirty="0">
                <a:cs typeface="Arial" panose="020B0604020202020204" pitchFamily="34" charset="0"/>
              </a:rPr>
              <a:t>(</a:t>
            </a:r>
            <a:r>
              <a:rPr lang="en-US" altLang="en-US" sz="2600" dirty="0"/>
              <a:t>a string over the alphabet </a:t>
            </a:r>
            <a:r>
              <a:rPr lang="el-GR" altLang="en-US" sz="2600" dirty="0">
                <a:cs typeface="Arial" panose="020B0604020202020204" pitchFamily="34" charset="0"/>
              </a:rPr>
              <a:t>Σ</a:t>
            </a:r>
            <a:r>
              <a:rPr lang="en-US" altLang="en-US" sz="2600" dirty="0">
                <a:cs typeface="Arial" panose="020B0604020202020204" pitchFamily="34" charset="0"/>
              </a:rPr>
              <a:t>), where each </a:t>
            </a:r>
            <a:r>
              <a:rPr lang="en-US" altLang="en-US" sz="2600" i="1" dirty="0" err="1">
                <a:cs typeface="Arial" panose="020B0604020202020204" pitchFamily="34" charset="0"/>
              </a:rPr>
              <a:t>w</a:t>
            </a:r>
            <a:r>
              <a:rPr lang="en-US" altLang="en-US" sz="2600" baseline="-25000" dirty="0" err="1">
                <a:cs typeface="Arial" panose="020B0604020202020204" pitchFamily="34" charset="0"/>
              </a:rPr>
              <a:t>i</a:t>
            </a:r>
            <a:r>
              <a:rPr lang="en-US" altLang="en-US" sz="2600" dirty="0">
                <a:cs typeface="Arial" panose="020B0604020202020204" pitchFamily="34" charset="0"/>
              </a:rPr>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600" dirty="0">
                <a:cs typeface="Arial" panose="020B0604020202020204" pitchFamily="34" charset="0"/>
              </a:rPr>
              <a:t>.</a:t>
            </a:r>
          </a:p>
          <a:p>
            <a:pPr algn="just">
              <a:lnSpc>
                <a:spcPct val="80000"/>
              </a:lnSpc>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marL="685800" lvl="1" indent="-428625" algn="just">
              <a:lnSpc>
                <a:spcPct val="80000"/>
              </a:lnSpc>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marL="685800" lvl="1" indent="-428625" algn="just">
              <a:lnSpc>
                <a:spcPct val="80000"/>
              </a:lnSpc>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marL="685800" lvl="1" indent="-428625" algn="just">
              <a:lnSpc>
                <a:spcPct val="80000"/>
              </a:lnSpc>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pP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dirty="0">
                <a:sym typeface="Symbol" panose="05050102010706020507" pitchFamily="18" charset="2"/>
              </a:rPr>
              <a:t>recognizes language</a:t>
            </a:r>
            <a:r>
              <a:rPr lang="en-US" altLang="en-US" sz="2800" dirty="0">
                <a:sym typeface="Symbol" panose="05050102010706020507" pitchFamily="18" charset="2"/>
              </a:rPr>
              <a:t> </a:t>
            </a:r>
            <a:r>
              <a:rPr lang="en-US" altLang="en-US" sz="2800" i="1" dirty="0">
                <a:sym typeface="Symbol" panose="05050102010706020507" pitchFamily="18" charset="2"/>
              </a:rPr>
              <a:t>L</a:t>
            </a:r>
            <a:r>
              <a:rPr lang="en-US" altLang="en-US" sz="2800" dirty="0">
                <a:sym typeface="Symbol" panose="05050102010706020507" pitchFamily="18" charset="2"/>
              </a:rPr>
              <a:t> if </a:t>
            </a:r>
            <a:r>
              <a:rPr lang="en-US" altLang="en-US" sz="2800" i="1" dirty="0">
                <a:sym typeface="Symbol" panose="05050102010706020507" pitchFamily="18" charset="2"/>
              </a:rPr>
              <a:t>L</a:t>
            </a:r>
            <a:r>
              <a:rPr lang="en-US" altLang="en-US" sz="2800" dirty="0">
                <a:sym typeface="Symbol" panose="05050102010706020507" pitchFamily="18" charset="2"/>
              </a:rPr>
              <a:t> = {</a:t>
            </a:r>
            <a:r>
              <a:rPr lang="en-US" altLang="en-US" sz="2800" i="1" dirty="0">
                <a:sym typeface="Symbol" panose="05050102010706020507" pitchFamily="18" charset="2"/>
              </a:rPr>
              <a:t>w</a:t>
            </a:r>
            <a:r>
              <a:rPr lang="en-US" altLang="en-US" sz="2800" dirty="0">
                <a:sym typeface="Symbol" panose="05050102010706020507" pitchFamily="18" charset="2"/>
              </a:rPr>
              <a:t> : </a:t>
            </a: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i="1" dirty="0">
                <a:sym typeface="Symbol" panose="05050102010706020507" pitchFamily="18" charset="2"/>
              </a:rPr>
              <a:t>accepts</a:t>
            </a:r>
            <a:r>
              <a:rPr lang="en-US" altLang="en-US" sz="2800" dirty="0">
                <a:sym typeface="Symbol" panose="05050102010706020507" pitchFamily="18" charset="2"/>
              </a:rPr>
              <a:t> </a:t>
            </a:r>
            <a:r>
              <a:rPr lang="en-US" altLang="en-US" sz="2800" i="1" dirty="0">
                <a:sym typeface="Symbol" panose="05050102010706020507" pitchFamily="18" charset="2"/>
              </a:rPr>
              <a:t>w</a:t>
            </a:r>
            <a:r>
              <a:rPr lang="en-US" altLang="en-US" sz="2800" dirty="0">
                <a:sym typeface="Symbol" panose="05050102010706020507" pitchFamily="18" charset="2"/>
              </a:rPr>
              <a:t>}.</a:t>
            </a:r>
            <a:endParaRPr lang="en-US" altLang="en-US" sz="2800" baseline="-25000" dirty="0"/>
          </a:p>
          <a:p>
            <a:pPr algn="just"/>
            <a:endParaRPr lang="en-US" dirty="0"/>
          </a:p>
        </p:txBody>
      </p:sp>
    </p:spTree>
    <p:extLst>
      <p:ext uri="{BB962C8B-B14F-4D97-AF65-F5344CB8AC3E}">
        <p14:creationId xmlns:p14="http://schemas.microsoft.com/office/powerpoint/2010/main" val="207255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t>r</a:t>
            </a:r>
            <a:r>
              <a:rPr lang="en-US" altLang="en-US" sz="1800" baseline="-25000" dirty="0" err="1"/>
              <a:t>n</a:t>
            </a:r>
            <a:r>
              <a:rPr lang="en-US" altLang="en-US" sz="1800" baseline="-25000" dirty="0"/>
              <a:t> </a:t>
            </a:r>
            <a:r>
              <a:rPr lang="en-US" altLang="en-US" sz="1800" dirty="0">
                <a:sym typeface="Symbol" panose="05050102010706020507" pitchFamily="18" charset="2"/>
              </a:rPr>
              <a:t></a:t>
            </a:r>
            <a:r>
              <a:rPr lang="en-US" altLang="en-US" sz="1800" i="1" dirty="0">
                <a:sym typeface="Symbol" panose="05050102010706020507" pitchFamily="18" charset="2"/>
              </a:rPr>
              <a:t>F</a:t>
            </a:r>
            <a:r>
              <a:rPr lang="en-US" altLang="en-US" sz="1800" dirty="0">
                <a:sym typeface="Symbol" panose="05050102010706020507" pitchFamily="18" charset="2"/>
              </a:rPr>
              <a:t>.</a:t>
            </a:r>
            <a:endParaRPr lang="en-US" altLang="en-US" sz="1800" dirty="0"/>
          </a:p>
          <a:p>
            <a:pPr marL="800100" lvl="1" indent="-342900" algn="just">
              <a:lnSpc>
                <a:spcPct val="80000"/>
              </a:lnSpc>
            </a:pPr>
            <a:r>
              <a:rPr lang="en-US" altLang="en-US" sz="1800" dirty="0"/>
              <a:t>Accept,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dirty="0">
                <a:sym typeface="Symbol" panose="05050102010706020507" pitchFamily="18" charset="2"/>
              </a:rPr>
              <a:t>recognizes language</a:t>
            </a:r>
            <a:r>
              <a:rPr lang="en-US" altLang="en-US" sz="1800" dirty="0">
                <a:sym typeface="Symbol" panose="05050102010706020507" pitchFamily="18" charset="2"/>
              </a:rPr>
              <a:t> </a:t>
            </a:r>
            <a:r>
              <a:rPr lang="en-US" altLang="en-US" sz="1800" i="1" dirty="0">
                <a:sym typeface="Symbol" panose="05050102010706020507" pitchFamily="18" charset="2"/>
              </a:rPr>
              <a:t>L</a:t>
            </a:r>
            <a:r>
              <a:rPr lang="en-US" altLang="en-US" sz="1800" dirty="0">
                <a:sym typeface="Symbol" panose="05050102010706020507" pitchFamily="18" charset="2"/>
              </a:rPr>
              <a:t> if </a:t>
            </a:r>
            <a:r>
              <a:rPr lang="en-US" altLang="en-US" sz="1800" i="1" dirty="0">
                <a:sym typeface="Symbol" panose="05050102010706020507" pitchFamily="18" charset="2"/>
              </a:rPr>
              <a:t>L</a:t>
            </a:r>
            <a:r>
              <a:rPr lang="en-US" altLang="en-US" sz="1800" dirty="0">
                <a:sym typeface="Symbol" panose="05050102010706020507" pitchFamily="18" charset="2"/>
              </a:rPr>
              <a:t> = {</a:t>
            </a:r>
            <a:r>
              <a:rPr lang="en-US" altLang="en-US" sz="1800" i="1" dirty="0">
                <a:sym typeface="Symbol" panose="05050102010706020507" pitchFamily="18" charset="2"/>
              </a:rPr>
              <a:t>w</a:t>
            </a:r>
            <a:r>
              <a:rPr lang="en-US" altLang="en-US" sz="1800" dirty="0">
                <a:sym typeface="Symbol" panose="05050102010706020507" pitchFamily="18" charset="2"/>
              </a:rPr>
              <a:t> : </a:t>
            </a: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i="1" dirty="0">
                <a:sym typeface="Symbol" panose="05050102010706020507" pitchFamily="18" charset="2"/>
              </a:rPr>
              <a:t>accepts</a:t>
            </a:r>
            <a:r>
              <a:rPr lang="en-US" altLang="en-US" sz="1800" dirty="0">
                <a:sym typeface="Symbol" panose="05050102010706020507" pitchFamily="18" charset="2"/>
              </a:rPr>
              <a:t> </a:t>
            </a:r>
            <a:r>
              <a:rPr lang="en-US" altLang="en-US" sz="1800" i="1" dirty="0">
                <a:sym typeface="Symbol" panose="05050102010706020507" pitchFamily="18" charset="2"/>
              </a:rPr>
              <a:t>w</a:t>
            </a:r>
            <a:r>
              <a:rPr lang="en-US" altLang="en-US" sz="1800" dirty="0">
                <a:sym typeface="Symbol" panose="05050102010706020507" pitchFamily="18" charset="2"/>
              </a:rPr>
              <a:t>}.</a:t>
            </a:r>
            <a:endParaRPr lang="en-US" altLang="en-US" sz="1800" dirty="0"/>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45050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Finite Automata (FA).</a:t>
            </a:r>
          </a:p>
          <a:p>
            <a:pPr lvl="1"/>
            <a:r>
              <a:rPr lang="en-US" dirty="0">
                <a:solidFill>
                  <a:schemeClr val="tx1">
                    <a:lumMod val="95000"/>
                    <a:lumOff val="5000"/>
                  </a:schemeClr>
                </a:solidFill>
              </a:rPr>
              <a:t>Example and Simulation of FA.</a:t>
            </a:r>
          </a:p>
          <a:p>
            <a:pPr lvl="1"/>
            <a:r>
              <a:rPr lang="en-US" dirty="0"/>
              <a:t>Finite state machine</a:t>
            </a:r>
            <a:r>
              <a:rPr lang="en-US" dirty="0">
                <a:solidFill>
                  <a:schemeClr val="tx1">
                    <a:lumMod val="95000"/>
                    <a:lumOff val="5000"/>
                  </a:schemeClr>
                </a:solidFill>
              </a:rPr>
              <a:t> models.</a:t>
            </a:r>
          </a:p>
          <a:p>
            <a:pPr lvl="1"/>
            <a:r>
              <a:rPr lang="en-US" dirty="0">
                <a:solidFill>
                  <a:schemeClr val="tx1">
                    <a:lumMod val="95000"/>
                    <a:lumOff val="5000"/>
                  </a:schemeClr>
                </a:solidFill>
              </a:rPr>
              <a:t>Definition</a:t>
            </a:r>
          </a:p>
          <a:p>
            <a:r>
              <a:rPr lang="en-US" dirty="0">
                <a:solidFill>
                  <a:schemeClr val="tx1">
                    <a:lumMod val="95000"/>
                    <a:lumOff val="5000"/>
                  </a:schemeClr>
                </a:solidFill>
              </a:rPr>
              <a:t>Deterministic Finite Automata (all with examples)</a:t>
            </a:r>
          </a:p>
          <a:p>
            <a:pPr lvl="1"/>
            <a:r>
              <a:rPr lang="en-US" dirty="0">
                <a:solidFill>
                  <a:schemeClr val="tx1">
                    <a:lumMod val="95000"/>
                    <a:lumOff val="5000"/>
                  </a:schemeClr>
                </a:solidFill>
              </a:rPr>
              <a:t>Terminologies &amp; State Diagram</a:t>
            </a:r>
          </a:p>
          <a:p>
            <a:pPr lvl="1"/>
            <a:r>
              <a:rPr lang="en-US" dirty="0">
                <a:solidFill>
                  <a:schemeClr val="tx1">
                    <a:lumMod val="95000"/>
                    <a:lumOff val="5000"/>
                  </a:schemeClr>
                </a:solidFill>
              </a:rPr>
              <a:t>Formal Mathematical Definition</a:t>
            </a:r>
          </a:p>
          <a:p>
            <a:pPr lvl="1"/>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p>
          <a:p>
            <a:pPr lvl="1"/>
            <a:r>
              <a:rPr lang="en-US" dirty="0">
                <a:hlinkClick r:id="rId2" action="ppaction://hlinkfile"/>
              </a:rPr>
              <a:t>DFA</a:t>
            </a:r>
            <a:r>
              <a:rPr lang="en-US" dirty="0"/>
              <a:t>;  </a:t>
            </a:r>
            <a:r>
              <a:rPr lang="en-US" dirty="0">
                <a:hlinkClick r:id="rId2" action="ppaction://hlinkfile"/>
              </a:rPr>
              <a:t>All Exercises</a:t>
            </a:r>
            <a:r>
              <a:rPr lang="en-US" dirty="0"/>
              <a:t>; </a:t>
            </a:r>
          </a:p>
          <a:p>
            <a:r>
              <a:rPr lang="en-US"/>
              <a:t>Elements </a:t>
            </a:r>
            <a:r>
              <a:rPr lang="en-US" dirty="0"/>
              <a:t>of the Theory of Computation, Papadimitriou (2</a:t>
            </a:r>
            <a:r>
              <a:rPr lang="en-US" baseline="30000" dirty="0"/>
              <a:t>nd</a:t>
            </a:r>
            <a:r>
              <a:rPr lang="en-US" dirty="0"/>
              <a:t> ed), </a:t>
            </a:r>
            <a:r>
              <a:rPr lang="en-US" dirty="0">
                <a:hlinkClick r:id="rId3" action="ppaction://hlinkfile"/>
              </a:rPr>
              <a:t>Chapter 1</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Finite Automata (FA)</a:t>
            </a:r>
          </a:p>
          <a:p>
            <a:pPr lvl="1"/>
            <a:r>
              <a:rPr lang="en-US" dirty="0"/>
              <a:t>FA Machine Models</a:t>
            </a:r>
          </a:p>
          <a:p>
            <a:pPr lvl="1"/>
            <a:r>
              <a:rPr lang="en-US" dirty="0"/>
              <a:t>Finite State Machine</a:t>
            </a:r>
          </a:p>
          <a:p>
            <a:pPr lvl="1"/>
            <a:r>
              <a:rPr lang="en-US" dirty="0"/>
              <a:t>Deterministic Finite Automata (DFA)</a:t>
            </a:r>
          </a:p>
          <a:p>
            <a:pPr lvl="1"/>
            <a:r>
              <a:rPr lang="en-US" dirty="0"/>
              <a:t>Formal Definition of DFA</a:t>
            </a:r>
          </a:p>
          <a:p>
            <a:pPr lvl="1"/>
            <a:r>
              <a:rPr lang="en-US" dirty="0"/>
              <a:t>Computational Definition of DFA</a:t>
            </a:r>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92500" lnSpcReduction="20000"/>
          </a:bodyPr>
          <a:lstStyle/>
          <a:p>
            <a:r>
              <a:rPr lang="en-US" dirty="0"/>
              <a:t>Know all the components of a finite state machine.</a:t>
            </a:r>
          </a:p>
          <a:p>
            <a:r>
              <a:rPr lang="en-US" dirty="0"/>
              <a:t>Learn the terminologies, conditions, and representation of the machine models.</a:t>
            </a:r>
          </a:p>
          <a:p>
            <a:r>
              <a:rPr lang="en-US" dirty="0"/>
              <a:t>How to define a machine model, along with its characteristics, using mathematical structure.</a:t>
            </a:r>
          </a:p>
          <a:p>
            <a:r>
              <a:rPr lang="en-US" dirty="0"/>
              <a:t>How to define the computation perform by the machine model using mathematical structure.</a:t>
            </a:r>
          </a:p>
          <a:p>
            <a:r>
              <a:rPr lang="en-US" dirty="0"/>
              <a:t>Understand the mathematical model for DFA</a:t>
            </a:r>
          </a:p>
          <a:p>
            <a:r>
              <a:rPr lang="en-US" dirty="0"/>
              <a:t>Students will be able to </a:t>
            </a:r>
          </a:p>
          <a:p>
            <a:pPr lvl="1"/>
            <a:r>
              <a:rPr lang="en-US" dirty="0"/>
              <a:t>Formally define a given DFA machine model </a:t>
            </a:r>
          </a:p>
          <a:p>
            <a:pPr lvl="1"/>
            <a:r>
              <a:rPr lang="en-US" dirty="0"/>
              <a:t>Run the machine for given input and determine if it is accepted or rejected.</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a:t>
            </a:r>
            <a:r>
              <a:rPr lang="en-US" b="1" dirty="0"/>
              <a:t>mathematical model</a:t>
            </a:r>
            <a:r>
              <a:rPr lang="en-US" dirty="0"/>
              <a:t>) machines or systems (</a:t>
            </a:r>
            <a:r>
              <a:rPr lang="en-US" b="1" dirty="0"/>
              <a:t>definition and properties</a:t>
            </a:r>
            <a:r>
              <a:rPr lang="en-US" dirty="0"/>
              <a:t>) and the computational problems (</a:t>
            </a:r>
            <a:r>
              <a:rPr lang="en-US" b="1" dirty="0"/>
              <a:t>defined in terms of formal languages</a:t>
            </a:r>
            <a:r>
              <a:rPr lang="en-US" dirty="0"/>
              <a:t>) that can be solved (</a:t>
            </a:r>
            <a:r>
              <a:rPr lang="en-US" b="1" dirty="0"/>
              <a:t>recognized</a:t>
            </a:r>
            <a:r>
              <a:rPr lang="en-US" dirty="0"/>
              <a:t>) using these machines. </a:t>
            </a:r>
          </a:p>
          <a:p>
            <a:pPr lvl="1" algn="just"/>
            <a:r>
              <a:rPr lang="en-US" dirty="0"/>
              <a:t>Automata are used as theoretical models for computing machines (input, process, output),  </a:t>
            </a:r>
          </a:p>
          <a:p>
            <a:pPr lvl="1" algn="just"/>
            <a:r>
              <a:rPr lang="en-US" dirty="0"/>
              <a:t>An automaton can be a </a:t>
            </a:r>
            <a:r>
              <a:rPr lang="en-US" i="1" dirty="0"/>
              <a:t>finite representation of a formal language </a:t>
            </a:r>
            <a:r>
              <a:rPr lang="en-US" dirty="0"/>
              <a:t>that may be an infinite set (</a:t>
            </a:r>
            <a:r>
              <a:rPr lang="en-US" i="1" dirty="0"/>
              <a:t>language theory</a:t>
            </a:r>
            <a:r>
              <a:rPr lang="en-US" dirty="0"/>
              <a:t>). Formal languages are the preferred mode of specification (</a:t>
            </a:r>
            <a:r>
              <a:rPr lang="en-US" b="1" dirty="0"/>
              <a:t>input</a:t>
            </a:r>
            <a:r>
              <a:rPr lang="en-US" dirty="0"/>
              <a:t>) for any problem that must be computed (</a:t>
            </a:r>
            <a:r>
              <a:rPr lang="en-US" b="1" dirty="0"/>
              <a:t>processed</a:t>
            </a:r>
            <a:r>
              <a:rPr lang="en-US" dirty="0"/>
              <a:t>).</a:t>
            </a:r>
          </a:p>
          <a:p>
            <a:pPr lvl="1" algn="just"/>
            <a:r>
              <a:rPr lang="en-US" dirty="0"/>
              <a:t>These abstract computing machines are used for proofs about computability (</a:t>
            </a:r>
            <a:r>
              <a:rPr lang="en-US" b="1" dirty="0"/>
              <a:t>solvability</a:t>
            </a:r>
            <a:r>
              <a:rPr lang="en-US" dirty="0"/>
              <a:t>).</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p:txBody>
          <a:bodyPr/>
          <a:lstStyle/>
          <a:p>
            <a:pPr algn="just"/>
            <a:r>
              <a:rPr lang="en-US" altLang="en-US" sz="2400" dirty="0"/>
              <a:t>We will use several different models, depending on the features we want to focus on. Begin with the simplest model, called the </a:t>
            </a:r>
            <a:r>
              <a:rPr lang="en-US" altLang="en-US" sz="2400" b="1" dirty="0"/>
              <a:t>finite automaton</a:t>
            </a:r>
            <a:r>
              <a:rPr lang="en-US" altLang="en-US" sz="2400" dirty="0"/>
              <a:t>.</a:t>
            </a:r>
          </a:p>
          <a:p>
            <a:pPr algn="just"/>
            <a:r>
              <a:rPr lang="en-US" altLang="en-US" sz="2400" dirty="0"/>
              <a:t>Good models for computing device with an extremely </a:t>
            </a:r>
            <a:r>
              <a:rPr lang="en-US" altLang="en-US" sz="2400" i="1" dirty="0"/>
              <a:t>limited amount of memory</a:t>
            </a:r>
            <a:r>
              <a:rPr lang="en-US" altLang="en-US" sz="2400" dirty="0"/>
              <a:t>. </a:t>
            </a:r>
          </a:p>
          <a:p>
            <a:pPr lvl="1" algn="just"/>
            <a:r>
              <a:rPr lang="en-US" altLang="en-US" dirty="0"/>
              <a:t>For example, various household appliances such as dishwashers and electronic thermostats, as well as parts of digital watches and calculators.</a:t>
            </a:r>
          </a:p>
          <a:p>
            <a:pPr algn="just"/>
            <a:r>
              <a:rPr lang="en-US" altLang="en-US" sz="2400" dirty="0"/>
              <a:t>The design of such devices requires keeping the </a:t>
            </a:r>
            <a:r>
              <a:rPr lang="en-US" altLang="en-US" sz="2400" i="1" dirty="0"/>
              <a:t>methodology</a:t>
            </a:r>
            <a:r>
              <a:rPr lang="en-US" altLang="en-US" sz="2400" dirty="0"/>
              <a:t> and </a:t>
            </a:r>
            <a:r>
              <a:rPr lang="en-US" altLang="en-US" sz="2400" i="1" dirty="0"/>
              <a:t>terminology</a:t>
            </a:r>
            <a:r>
              <a:rPr lang="en-US" altLang="en-US" sz="2400" dirty="0"/>
              <a:t> of finite automata in mind.</a:t>
            </a:r>
            <a:endParaRPr lang="en-US" sz="2400" dirty="0"/>
          </a:p>
          <a:p>
            <a:pPr algn="just"/>
            <a:r>
              <a:rPr lang="en-US" altLang="en-US" sz="2400" dirty="0"/>
              <a:t>Next, we will analyze an example to get an idea of the </a:t>
            </a:r>
            <a:r>
              <a:rPr lang="en-US" altLang="en-US" sz="2400" i="1" dirty="0"/>
              <a:t>methodology</a:t>
            </a:r>
            <a:r>
              <a:rPr lang="en-US" altLang="en-US" sz="2400" dirty="0"/>
              <a:t> and </a:t>
            </a:r>
            <a:r>
              <a:rPr lang="en-US" altLang="en-US" sz="2400" i="1" dirty="0"/>
              <a:t>terminology</a:t>
            </a:r>
            <a:r>
              <a:rPr lang="en-US" altLang="en-US" sz="2400" dirty="0"/>
              <a:t> of finite automata and then we go for a </a:t>
            </a:r>
            <a:r>
              <a:rPr lang="en-US" altLang="en-US" sz="2400" i="1" dirty="0"/>
              <a:t>formal definition</a:t>
            </a:r>
            <a:r>
              <a:rPr lang="en-US" altLang="en-US" sz="2400" dirty="0"/>
              <a:t>.</a:t>
            </a:r>
            <a:endParaRPr lang="en-FI" sz="2400" dirty="0"/>
          </a:p>
          <a:p>
            <a:endParaRPr lang="en-US" dirty="0"/>
          </a:p>
        </p:txBody>
      </p:sp>
    </p:spTree>
    <p:extLst>
      <p:ext uri="{BB962C8B-B14F-4D97-AF65-F5344CB8AC3E}">
        <p14:creationId xmlns:p14="http://schemas.microsoft.com/office/powerpoint/2010/main" val="55132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tretch/>
        </p:blipFill>
        <p:spPr>
          <a:xfrm>
            <a:off x="97473" y="957620"/>
            <a:ext cx="4271455" cy="3429443"/>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rotWithShape="1">
          <a:blip r:embed="rId3">
            <a:extLst>
              <a:ext uri="{28A0092B-C50C-407E-A947-70E740481C1C}">
                <a14:useLocalDpi xmlns:a14="http://schemas.microsoft.com/office/drawing/2010/main" val="0"/>
              </a:ext>
            </a:extLst>
          </a:blip>
          <a:stretch/>
        </p:blipFill>
        <p:spPr>
          <a:xfrm>
            <a:off x="155005" y="4779459"/>
            <a:ext cx="4159114" cy="1265185"/>
          </a:xfrm>
        </p:spPr>
      </p:pic>
      <p:sp>
        <p:nvSpPr>
          <p:cNvPr id="6" name="Text Placeholder 5">
            <a:extLst>
              <a:ext uri="{FF2B5EF4-FFF2-40B4-BE49-F238E27FC236}">
                <a16:creationId xmlns:a16="http://schemas.microsoft.com/office/drawing/2014/main" id="{BDCEDE84-B301-491B-A77D-DF19F4F3DC6B}"/>
              </a:ext>
            </a:extLst>
          </p:cNvPr>
          <p:cNvSpPr>
            <a:spLocks noGrp="1"/>
          </p:cNvSpPr>
          <p:nvPr>
            <p:ph sz="quarter" idx="15"/>
          </p:nvPr>
        </p:nvSpPr>
        <p:spPr>
          <a:xfrm>
            <a:off x="4616451" y="55835"/>
            <a:ext cx="4483100" cy="4899712"/>
          </a:xfrm>
        </p:spPr>
        <p:txBody>
          <a:bodyPr>
            <a:normAutofit/>
          </a:bodyPr>
          <a:lstStyle/>
          <a:p>
            <a:pPr marL="0" indent="0" algn="just" eaLnBrk="1" hangingPunct="1"/>
            <a:r>
              <a:rPr lang="en-US" altLang="en-US" sz="2000" dirty="0">
                <a:latin typeface="Arial" panose="020B0604020202020204" pitchFamily="34" charset="0"/>
              </a:rPr>
              <a:t>Automatic doors swing open when sensing that a person is approaching.</a:t>
            </a:r>
          </a:p>
          <a:p>
            <a:pPr marL="0" indent="0" algn="just" eaLnBrk="1" hangingPunct="1"/>
            <a:r>
              <a:rPr lang="en-US" altLang="en-US" sz="2000" dirty="0">
                <a:latin typeface="Arial" panose="020B0604020202020204" pitchFamily="34" charset="0"/>
              </a:rPr>
              <a:t>An automatic door has a pad in front to detect the presence of a person about to walk through the doorway.</a:t>
            </a:r>
          </a:p>
          <a:p>
            <a:pPr marL="0" indent="0" algn="just" eaLnBrk="1" hangingPunct="1"/>
            <a:r>
              <a:rPr lang="en-US" altLang="en-US" sz="2000" dirty="0">
                <a:latin typeface="Arial" panose="020B0604020202020204" pitchFamily="34" charset="0"/>
              </a:rPr>
              <a:t>Another pad is located to the rear of the doorway so that – </a:t>
            </a:r>
          </a:p>
          <a:p>
            <a:pPr marL="455613" lvl="1" indent="0" algn="just" eaLnBrk="1" hangingPunct="1"/>
            <a:r>
              <a:rPr lang="en-US" altLang="en-US" sz="1900" dirty="0">
                <a:latin typeface="Arial" panose="020B0604020202020204" pitchFamily="34" charset="0"/>
              </a:rPr>
              <a:t>The controller can hold the door long enough for the person to pass all the way through.</a:t>
            </a:r>
          </a:p>
          <a:p>
            <a:pPr marL="455613" lvl="1" indent="0" algn="just" eaLnBrk="1" hangingPunct="1"/>
            <a:r>
              <a:rPr lang="en-US" altLang="en-US" sz="1900" dirty="0">
                <a:latin typeface="Arial" panose="020B0604020202020204" pitchFamily="34" charset="0"/>
              </a:rPr>
              <a:t>The door does not strike someone standing behind it as it opens.</a:t>
            </a:r>
          </a:p>
          <a:p>
            <a:endParaRPr lang="en-US" dirty="0"/>
          </a:p>
        </p:txBody>
      </p:sp>
      <p:grpSp>
        <p:nvGrpSpPr>
          <p:cNvPr id="19" name="Group 18">
            <a:extLst>
              <a:ext uri="{FF2B5EF4-FFF2-40B4-BE49-F238E27FC236}">
                <a16:creationId xmlns:a16="http://schemas.microsoft.com/office/drawing/2014/main" id="{EF5BF4E4-573B-4D92-B70E-555906E420E5}"/>
              </a:ext>
            </a:extLst>
          </p:cNvPr>
          <p:cNvGrpSpPr/>
          <p:nvPr/>
        </p:nvGrpSpPr>
        <p:grpSpPr>
          <a:xfrm>
            <a:off x="1203960" y="957620"/>
            <a:ext cx="1691640" cy="1617940"/>
            <a:chOff x="1203960" y="957620"/>
            <a:chExt cx="1691640" cy="1617940"/>
          </a:xfrm>
        </p:grpSpPr>
        <p:cxnSp>
          <p:nvCxnSpPr>
            <p:cNvPr id="5" name="Straight Connector 4">
              <a:extLst>
                <a:ext uri="{FF2B5EF4-FFF2-40B4-BE49-F238E27FC236}">
                  <a16:creationId xmlns:a16="http://schemas.microsoft.com/office/drawing/2014/main" id="{AE888006-E711-41D3-BE5C-91B0293B0185}"/>
                </a:ext>
              </a:extLst>
            </p:cNvPr>
            <p:cNvCxnSpPr/>
            <p:nvPr/>
          </p:nvCxnSpPr>
          <p:spPr>
            <a:xfrm flipV="1">
              <a:off x="2026920" y="975360"/>
              <a:ext cx="0" cy="96012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AB7336D-BBD4-45ED-B5B1-ACC8F0B80D18}"/>
                </a:ext>
              </a:extLst>
            </p:cNvPr>
            <p:cNvCxnSpPr>
              <a:cxnSpLocks/>
            </p:cNvCxnSpPr>
            <p:nvPr/>
          </p:nvCxnSpPr>
          <p:spPr>
            <a:xfrm>
              <a:off x="2026920" y="1935480"/>
              <a:ext cx="868680" cy="0"/>
            </a:xfrm>
            <a:prstGeom prst="line">
              <a:avLst/>
            </a:prstGeom>
            <a:ln w="28575"/>
          </p:spPr>
          <p:style>
            <a:lnRef idx="2">
              <a:schemeClr val="dk1"/>
            </a:lnRef>
            <a:fillRef idx="0">
              <a:schemeClr val="dk1"/>
            </a:fillRef>
            <a:effectRef idx="1">
              <a:schemeClr val="dk1"/>
            </a:effectRef>
            <a:fontRef idx="minor">
              <a:schemeClr val="tx1"/>
            </a:fontRef>
          </p:style>
        </p:cxnSp>
        <p:sp>
          <p:nvSpPr>
            <p:cNvPr id="18" name="Arc 17">
              <a:extLst>
                <a:ext uri="{FF2B5EF4-FFF2-40B4-BE49-F238E27FC236}">
                  <a16:creationId xmlns:a16="http://schemas.microsoft.com/office/drawing/2014/main" id="{1812F8BC-E8F0-48A6-8D16-5CE647D4CD0A}"/>
                </a:ext>
              </a:extLst>
            </p:cNvPr>
            <p:cNvSpPr/>
            <p:nvPr/>
          </p:nvSpPr>
          <p:spPr>
            <a:xfrm>
              <a:off x="1203960" y="957620"/>
              <a:ext cx="1691640" cy="1617940"/>
            </a:xfrm>
            <a:prstGeom prst="arc">
              <a:avLst>
                <a:gd name="adj1" fmla="val 16065471"/>
                <a:gd name="adj2" fmla="val 612006"/>
              </a:avLst>
            </a:prstGeom>
            <a:ln>
              <a:prstDash val="sysDot"/>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125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State diagram 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28160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a:xfrm>
            <a:off x="33438" y="1389673"/>
            <a:ext cx="3242518" cy="4355800"/>
          </a:xfrm>
        </p:spPr>
        <p:txBody>
          <a:bodyPr>
            <a:normAutofit fontScale="85000" lnSpcReduction="10000"/>
          </a:bodyPr>
          <a:lstStyle/>
          <a:p>
            <a:pPr algn="just"/>
            <a:r>
              <a:rPr lang="en-US" sz="2400" dirty="0"/>
              <a:t>Computation is the processing of information by the </a:t>
            </a:r>
            <a:r>
              <a:rPr lang="en-US" sz="2400" b="1" dirty="0"/>
              <a:t>unlimited application</a:t>
            </a:r>
            <a:r>
              <a:rPr lang="en-US" sz="2400" dirty="0"/>
              <a:t> of a </a:t>
            </a:r>
            <a:r>
              <a:rPr lang="en-US" sz="2400" b="1" dirty="0"/>
              <a:t>finite set</a:t>
            </a:r>
            <a:r>
              <a:rPr lang="en-US" sz="2400" dirty="0"/>
              <a:t> of operations or rules.</a:t>
            </a:r>
          </a:p>
          <a:p>
            <a:pPr algn="just"/>
            <a:r>
              <a:rPr lang="en-US" b="1" dirty="0"/>
              <a:t>Abstraction:</a:t>
            </a:r>
            <a:r>
              <a:rPr lang="en-US" dirty="0"/>
              <a:t> We don’t care how the control is implemented. </a:t>
            </a:r>
          </a:p>
          <a:p>
            <a:pPr marL="0" indent="0" algn="just">
              <a:buNone/>
            </a:pPr>
            <a:r>
              <a:rPr lang="en-US" dirty="0"/>
              <a:t>We just require it to – </a:t>
            </a:r>
          </a:p>
          <a:p>
            <a:pPr algn="just"/>
            <a:r>
              <a:rPr lang="en-US" dirty="0"/>
              <a:t>read a given input string</a:t>
            </a:r>
          </a:p>
          <a:p>
            <a:pPr algn="just"/>
            <a:r>
              <a:rPr lang="en-US" dirty="0"/>
              <a:t>have a finite number of states, and </a:t>
            </a:r>
          </a:p>
          <a:p>
            <a:pPr algn="just"/>
            <a:r>
              <a:rPr lang="en-US" dirty="0"/>
              <a:t>transition between states using fixed rules.</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a:xfrm>
            <a:off x="27711" y="5745479"/>
            <a:ext cx="3275953" cy="691551"/>
          </a:xfrm>
        </p:spPr>
        <p:txBody>
          <a:bodyPr>
            <a:normAutofit/>
          </a:bodyPr>
          <a:lstStyle/>
          <a:p>
            <a:pPr algn="just"/>
            <a:r>
              <a:rPr lang="en-US" sz="1800" dirty="0"/>
              <a:t>Finite State Machine</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3703320" y="221600"/>
            <a:ext cx="5085114" cy="6237066"/>
          </a:xfrm>
        </p:spPr>
      </p:pic>
    </p:spTree>
    <p:extLst>
      <p:ext uri="{BB962C8B-B14F-4D97-AF65-F5344CB8AC3E}">
        <p14:creationId xmlns:p14="http://schemas.microsoft.com/office/powerpoint/2010/main" val="149536820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AD9D4DA7-99FE-4971-872D-FB51908D2026}" vid="{9C633EB9-AA04-4F76-AA21-0C5D03FB0A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B16F44-E7BD-4D08-803A-6EC5AB781010}">
  <ds:schemaRefs>
    <ds:schemaRef ds:uri="http://schemas.microsoft.com/sharepoint/v3/contenttype/forms"/>
  </ds:schemaRefs>
</ds:datastoreItem>
</file>

<file path=customXml/itemProps2.xml><?xml version="1.0" encoding="utf-8"?>
<ds:datastoreItem xmlns:ds="http://schemas.openxmlformats.org/officeDocument/2006/customXml" ds:itemID="{A93F30D5-99B0-4251-B6D2-5F3756B59D3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047CA49-64C2-405B-A143-9BBFF91C7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934</TotalTime>
  <Words>2251</Words>
  <Application>Microsoft Office PowerPoint</Application>
  <PresentationFormat>On-screen Show (4:3)</PresentationFormat>
  <Paragraphs>269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Arial Narrow</vt:lpstr>
      <vt:lpstr>Bookman Old Style</vt:lpstr>
      <vt:lpstr>Calibri</vt:lpstr>
      <vt:lpstr>Corbel</vt:lpstr>
      <vt:lpstr>Wingdings</vt:lpstr>
      <vt:lpstr>AIUB 2020</vt:lpstr>
      <vt:lpstr>Deterministic Finite Automaton (DFA)</vt:lpstr>
      <vt:lpstr>PowerPoint Presentation</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Types of Finite Automata</vt:lpstr>
      <vt:lpstr>PowerPoint Presentation</vt:lpstr>
      <vt:lpstr>PowerPoint Presentation</vt:lpstr>
      <vt:lpstr>PowerPoint Presentation</vt:lpstr>
      <vt:lpstr>PowerPoint Presentation</vt:lpstr>
      <vt:lpstr>Formal Definition for Machine M1</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146</cp:revision>
  <dcterms:created xsi:type="dcterms:W3CDTF">2020-07-03T15:11:23Z</dcterms:created>
  <dcterms:modified xsi:type="dcterms:W3CDTF">2023-01-23T07:09:23Z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