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81" r:id="rId9"/>
    <p:sldId id="282" r:id="rId10"/>
    <p:sldId id="278" r:id="rId11"/>
    <p:sldId id="283" r:id="rId12"/>
    <p:sldId id="284" r:id="rId13"/>
    <p:sldId id="285" r:id="rId14"/>
    <p:sldId id="286" r:id="rId15"/>
    <p:sldId id="287" r:id="rId16"/>
    <p:sldId id="288" r:id="rId17"/>
    <p:sldId id="297" r:id="rId18"/>
    <p:sldId id="299" r:id="rId19"/>
    <p:sldId id="290" r:id="rId20"/>
    <p:sldId id="294" r:id="rId21"/>
    <p:sldId id="28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3398D1A3-8C67-4DE2-BFBA-88A02F01E341}"/>
    <pc:docChg chg="modSld">
      <pc:chgData name="Shakila Rahman" userId="a158f68e-8f2e-4166-9c12-37c16efee1b5" providerId="ADAL" clId="{3398D1A3-8C67-4DE2-BFBA-88A02F01E341}" dt="2023-03-27T05:18:16.624" v="68" actId="20577"/>
      <pc:docMkLst>
        <pc:docMk/>
      </pc:docMkLst>
      <pc:sldChg chg="modSp mod">
        <pc:chgData name="Shakila Rahman" userId="a158f68e-8f2e-4166-9c12-37c16efee1b5" providerId="ADAL" clId="{3398D1A3-8C67-4DE2-BFBA-88A02F01E341}" dt="2023-03-27T05:18:16.624" v="68" actId="20577"/>
        <pc:sldMkLst>
          <pc:docMk/>
          <pc:sldMk cId="2004203309" sldId="256"/>
        </pc:sldMkLst>
        <pc:spChg chg="mod">
          <ac:chgData name="Shakila Rahman" userId="a158f68e-8f2e-4166-9c12-37c16efee1b5" providerId="ADAL" clId="{3398D1A3-8C67-4DE2-BFBA-88A02F01E341}" dt="2023-03-27T05:18:16.624" v="68"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r>
              <a:rPr lang="en-US" altLang="en-US" sz="2400" dirty="0"/>
              <a:t>Depending on its </a:t>
            </a:r>
            <a:r>
              <a:rPr lang="en-US" altLang="en-US" sz="2400" i="1" dirty="0"/>
              <a:t>current state</a:t>
            </a:r>
            <a:r>
              <a:rPr lang="en-US" altLang="en-US" sz="2400" dirty="0"/>
              <a:t> and the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being pointed by the head of the TM – </a:t>
            </a:r>
          </a:p>
          <a:p>
            <a:pPr lvl="1"/>
            <a:r>
              <a:rPr lang="en-US" altLang="en-US" sz="2200" b="1" i="1" dirty="0"/>
              <a:t>reads/writes</a:t>
            </a:r>
            <a:r>
              <a:rPr lang="en-US" altLang="en-US" sz="2200" dirty="0"/>
              <a:t> a letter from/on the tape, </a:t>
            </a:r>
          </a:p>
          <a:p>
            <a:pPr lvl="1"/>
            <a:r>
              <a:rPr lang="en-US" altLang="en-US" sz="2200" b="1" i="1" dirty="0"/>
              <a:t>moves</a:t>
            </a:r>
            <a:r>
              <a:rPr lang="en-US" altLang="en-US" sz="2200" dirty="0"/>
              <a:t> its read/write head left or right, and </a:t>
            </a:r>
          </a:p>
          <a:p>
            <a:pPr lvl="1"/>
            <a:r>
              <a:rPr lang="en-US" altLang="en-US" sz="2200" b="1" i="1" dirty="0"/>
              <a:t>jumps</a:t>
            </a:r>
            <a:r>
              <a:rPr lang="en-US" altLang="en-US" sz="2200" dirty="0"/>
              <a:t> to a new state.</a:t>
            </a:r>
          </a:p>
          <a:p>
            <a:endParaRPr lang="en-US" altLang="en-US" sz="2400" dirty="0"/>
          </a:p>
          <a:p>
            <a:endParaRPr lang="en-US" dirty="0"/>
          </a:p>
        </p:txBody>
      </p:sp>
    </p:spTree>
    <p:extLst>
      <p:ext uri="{BB962C8B-B14F-4D97-AF65-F5344CB8AC3E}">
        <p14:creationId xmlns:p14="http://schemas.microsoft.com/office/powerpoint/2010/main" val="141838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r>
              <a:rPr lang="en-US" altLang="en-US" sz="2400" dirty="0"/>
              <a:t>During the computation – </a:t>
            </a:r>
          </a:p>
          <a:p>
            <a:pPr lvl="1"/>
            <a:r>
              <a:rPr lang="en-US" altLang="en-US" sz="2200" dirty="0"/>
              <a:t>the head moves left and right (but not beyond the leftmost point),</a:t>
            </a:r>
          </a:p>
          <a:p>
            <a:pPr lvl="1"/>
            <a:r>
              <a:rPr lang="en-US" altLang="en-US" sz="2200" dirty="0"/>
              <a:t>the internal state of the machine changes, and </a:t>
            </a:r>
          </a:p>
          <a:p>
            <a:pPr lvl="1"/>
            <a:r>
              <a:rPr lang="en-US" altLang="en-US" sz="2200" dirty="0"/>
              <a:t>the content of the tape is rewritten.</a:t>
            </a:r>
          </a:p>
          <a:p>
            <a:endParaRPr lang="en-US" altLang="en-US" sz="2400" dirty="0"/>
          </a:p>
          <a:p>
            <a:endParaRPr lang="en-US" dirty="0"/>
          </a:p>
        </p:txBody>
      </p:sp>
    </p:spTree>
    <p:extLst>
      <p:ext uri="{BB962C8B-B14F-4D97-AF65-F5344CB8AC3E}">
        <p14:creationId xmlns:p14="http://schemas.microsoft.com/office/powerpoint/2010/main" val="401096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extLst>
              <p:ext uri="{D42A27DB-BD31-4B8C-83A1-F6EECF244321}">
                <p14:modId xmlns:p14="http://schemas.microsoft.com/office/powerpoint/2010/main" val="2013719232"/>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extLst>
              <p:ext uri="{D42A27DB-BD31-4B8C-83A1-F6EECF244321}">
                <p14:modId xmlns:p14="http://schemas.microsoft.com/office/powerpoint/2010/main" val="3704494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extLst>
              <p:ext uri="{D42A27DB-BD31-4B8C-83A1-F6EECF244321}">
                <p14:modId xmlns:p14="http://schemas.microsoft.com/office/powerpoint/2010/main" val="3328908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3240747236"/>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3989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r>
              <a:rPr lang="en-US" altLang="en-US" sz="2400" dirty="0"/>
              <a:t>The computation completes/ends when the machines reaches one of the two </a:t>
            </a:r>
            <a:r>
              <a:rPr lang="en-US" altLang="en-US" sz="2400" i="1" dirty="0"/>
              <a:t>halting</a:t>
            </a:r>
            <a:r>
              <a:rPr lang="en-US" altLang="en-US" sz="2400" dirty="0"/>
              <a:t> states – </a:t>
            </a:r>
          </a:p>
          <a:p>
            <a:pPr lvl="1"/>
            <a:r>
              <a:rPr lang="en-US" altLang="en-US" sz="2200" dirty="0"/>
              <a:t>Accept State</a:t>
            </a:r>
          </a:p>
          <a:p>
            <a:pPr lvl="1"/>
            <a:r>
              <a:rPr lang="en-US" altLang="en-US" sz="2200" dirty="0"/>
              <a:t>Reject State</a:t>
            </a:r>
          </a:p>
          <a:p>
            <a:pPr algn="just"/>
            <a:r>
              <a:rPr lang="en-US" altLang="en-US" sz="2400" dirty="0"/>
              <a:t>There is also a possibility for the machine not to complete/end the computation. </a:t>
            </a:r>
          </a:p>
          <a:p>
            <a:pPr lvl="1"/>
            <a:r>
              <a:rPr lang="en-US" altLang="en-US" sz="2200" dirty="0"/>
              <a:t>The computation can proceed indefinitely</a:t>
            </a:r>
            <a:endParaRPr lang="en-US" sz="2200" dirty="0"/>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243317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r>
              <a:rPr lang="en-US" dirty="0"/>
              <a:t>High‐Level Description: An algorithm (already covered)</a:t>
            </a:r>
          </a:p>
          <a:p>
            <a:r>
              <a:rPr lang="en-US" dirty="0"/>
              <a:t>Implementation‐Level Description:</a:t>
            </a:r>
          </a:p>
          <a:p>
            <a:pPr lvl="1"/>
            <a:r>
              <a:rPr lang="en-US" dirty="0"/>
              <a:t>Describe (in English) the instructions for a TM, example:</a:t>
            </a:r>
          </a:p>
          <a:p>
            <a:pPr lvl="2"/>
            <a:r>
              <a:rPr lang="en-US" dirty="0"/>
              <a:t>How to move the head</a:t>
            </a:r>
          </a:p>
          <a:p>
            <a:pPr lvl="2"/>
            <a:r>
              <a:rPr lang="en-US" dirty="0"/>
              <a:t>What to write on the tape</a:t>
            </a:r>
          </a:p>
          <a:p>
            <a:pPr lvl="1" algn="just"/>
            <a:r>
              <a:rPr lang="en-US" dirty="0"/>
              <a:t>A version of it is covered as pseudo code in programming language courses, assembly language in “Computer Organization &amp; Architecture”. We will briefly cover here in terms of Turing machine.</a:t>
            </a:r>
          </a:p>
          <a:p>
            <a:r>
              <a:rPr lang="en-US" dirty="0"/>
              <a:t>Low‐Level Description:</a:t>
            </a:r>
          </a:p>
          <a:p>
            <a:pPr lvl="1"/>
            <a:r>
              <a:rPr lang="en-US" dirty="0"/>
              <a:t>State diagram</a:t>
            </a:r>
          </a:p>
          <a:p>
            <a:pPr lvl="1"/>
            <a:r>
              <a:rPr lang="en-US" dirty="0"/>
              <a:t>Formal Specification</a:t>
            </a:r>
          </a:p>
          <a:p>
            <a:pPr algn="just"/>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237066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t>TM Design Idea, </a:t>
            </a:r>
            <a:r>
              <a:rPr lang="en-US" altLang="en-US" sz="3600" b="1" dirty="0"/>
              <a:t>B = { </a:t>
            </a:r>
            <a:r>
              <a:rPr lang="en-US" altLang="en-US" sz="3600" b="1" dirty="0" err="1"/>
              <a:t>w#w</a:t>
            </a:r>
            <a:r>
              <a:rPr lang="en-US" altLang="en-US" sz="3600" b="1" dirty="0"/>
              <a:t> | w </a:t>
            </a:r>
            <a:r>
              <a:rPr lang="en-US" altLang="en-US" sz="3600" b="1" dirty="0">
                <a:sym typeface="Symbol" panose="05050102010706020507" pitchFamily="18" charset="2"/>
              </a:rPr>
              <a:t> {0,1}* }</a:t>
            </a:r>
            <a:endParaRPr lang="en-US" dirty="0"/>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t>The language here contains strings which has the following properties,</a:t>
            </a:r>
          </a:p>
          <a:p>
            <a:pPr lvl="1"/>
            <a:r>
              <a:rPr lang="en-US" b="1" i="1" dirty="0"/>
              <a:t>w</a:t>
            </a:r>
            <a:r>
              <a:rPr lang="en-US" dirty="0"/>
              <a:t> is a binary string that contains only 0’s and/or 1’s.</a:t>
            </a:r>
          </a:p>
          <a:p>
            <a:pPr lvl="1"/>
            <a:r>
              <a:rPr lang="en-US" dirty="0"/>
              <a:t>Each string has a ‘</a:t>
            </a:r>
            <a:r>
              <a:rPr lang="en-US" b="1" i="1" dirty="0"/>
              <a:t>#</a:t>
            </a:r>
            <a:r>
              <a:rPr lang="en-US" dirty="0"/>
              <a:t>’ symbol in the middle</a:t>
            </a:r>
          </a:p>
          <a:p>
            <a:pPr lvl="1"/>
            <a:r>
              <a:rPr lang="en-US" dirty="0"/>
              <a:t>Both left and right side of the ‘</a:t>
            </a:r>
            <a:r>
              <a:rPr lang="en-US" b="1" i="1" dirty="0"/>
              <a:t>#</a:t>
            </a:r>
            <a:r>
              <a:rPr lang="en-US" dirty="0"/>
              <a:t>’ contains same string.</a:t>
            </a:r>
          </a:p>
          <a:p>
            <a:pPr lvl="1"/>
            <a:r>
              <a:rPr lang="en-US" dirty="0"/>
              <a:t>Example: </a:t>
            </a:r>
            <a:r>
              <a:rPr lang="en-US" b="1" dirty="0"/>
              <a:t>101</a:t>
            </a:r>
            <a:r>
              <a:rPr lang="en-US" b="1" i="1" dirty="0"/>
              <a:t>#</a:t>
            </a:r>
            <a:r>
              <a:rPr lang="en-US" b="1" dirty="0"/>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t>Scan</a:t>
            </a:r>
            <a:r>
              <a:rPr lang="en-US" dirty="0"/>
              <a:t>, </a:t>
            </a:r>
            <a:r>
              <a:rPr lang="en-US" b="1" i="1" dirty="0"/>
              <a:t>Store</a:t>
            </a:r>
            <a:r>
              <a:rPr lang="en-US" dirty="0"/>
              <a:t> and </a:t>
            </a:r>
            <a:r>
              <a:rPr lang="en-US" b="1" i="1" dirty="0"/>
              <a:t>Mark</a:t>
            </a:r>
            <a:r>
              <a:rPr lang="en-US" dirty="0"/>
              <a:t> (‘</a:t>
            </a:r>
            <a:r>
              <a:rPr lang="en-US" b="1" dirty="0"/>
              <a:t>X</a:t>
            </a:r>
            <a:r>
              <a:rPr lang="en-US" dirty="0"/>
              <a:t>’) the 1</a:t>
            </a:r>
            <a:r>
              <a:rPr lang="en-US" baseline="30000" dirty="0"/>
              <a:t>st</a:t>
            </a:r>
            <a:r>
              <a:rPr lang="en-US" dirty="0"/>
              <a:t> (0 or 1) symbol right to the </a:t>
            </a:r>
            <a:r>
              <a:rPr lang="en-US" b="1" i="1" dirty="0"/>
              <a:t>left marker</a:t>
            </a:r>
            <a:r>
              <a:rPr lang="en-US" dirty="0"/>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t>Scan </a:t>
            </a:r>
            <a:r>
              <a:rPr lang="en-US" dirty="0"/>
              <a:t>and </a:t>
            </a:r>
            <a:r>
              <a:rPr lang="en-US" b="1" i="1" dirty="0"/>
              <a:t>Mark</a:t>
            </a:r>
            <a:r>
              <a:rPr lang="en-US" dirty="0"/>
              <a:t> (‘</a:t>
            </a:r>
            <a:r>
              <a:rPr lang="en-US" b="1" dirty="0"/>
              <a:t>X</a:t>
            </a:r>
            <a:r>
              <a:rPr lang="en-US" dirty="0"/>
              <a:t>’) the 1</a:t>
            </a:r>
            <a:r>
              <a:rPr lang="en-US" baseline="30000" dirty="0"/>
              <a:t>st</a:t>
            </a:r>
            <a:r>
              <a:rPr lang="en-US" dirty="0"/>
              <a:t> (0 or 1) symbol right to the ‘#’ of the string only of it </a:t>
            </a:r>
            <a:r>
              <a:rPr lang="en-US" b="1" i="1" dirty="0"/>
              <a:t>matches</a:t>
            </a:r>
            <a:r>
              <a:rPr lang="en-US" dirty="0"/>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extLst>
              <p:ext uri="{D42A27DB-BD31-4B8C-83A1-F6EECF244321}">
                <p14:modId xmlns:p14="http://schemas.microsoft.com/office/powerpoint/2010/main" val="1612666579"/>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extLst>
              <p:ext uri="{D42A27DB-BD31-4B8C-83A1-F6EECF244321}">
                <p14:modId xmlns:p14="http://schemas.microsoft.com/office/powerpoint/2010/main" val="33017635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extLst>
              <p:ext uri="{D42A27DB-BD31-4B8C-83A1-F6EECF244321}">
                <p14:modId xmlns:p14="http://schemas.microsoft.com/office/powerpoint/2010/main" val="2757561598"/>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extLst>
              <p:ext uri="{D42A27DB-BD31-4B8C-83A1-F6EECF244321}">
                <p14:modId xmlns:p14="http://schemas.microsoft.com/office/powerpoint/2010/main" val="3774685143"/>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extLst>
              <p:ext uri="{D42A27DB-BD31-4B8C-83A1-F6EECF244321}">
                <p14:modId xmlns:p14="http://schemas.microsoft.com/office/powerpoint/2010/main" val="327587152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extLst>
              <p:ext uri="{D42A27DB-BD31-4B8C-83A1-F6EECF244321}">
                <p14:modId xmlns:p14="http://schemas.microsoft.com/office/powerpoint/2010/main" val="2543741700"/>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extLst>
              <p:ext uri="{D42A27DB-BD31-4B8C-83A1-F6EECF244321}">
                <p14:modId xmlns:p14="http://schemas.microsoft.com/office/powerpoint/2010/main" val="534672331"/>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extLst>
              <p:ext uri="{D42A27DB-BD31-4B8C-83A1-F6EECF244321}">
                <p14:modId xmlns:p14="http://schemas.microsoft.com/office/powerpoint/2010/main" val="2156844484"/>
              </p:ext>
            </p:extLst>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207500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9"/>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t>Putting marker on both end of input</a:t>
            </a:r>
          </a:p>
          <a:p>
            <a:r>
              <a:rPr lang="en-US" sz="1800" dirty="0"/>
              <a:t>Input example: </a:t>
            </a:r>
            <a:r>
              <a:rPr lang="en-US" sz="1800" b="1" dirty="0"/>
              <a:t>011#011</a:t>
            </a:r>
          </a:p>
          <a:p>
            <a:r>
              <a:rPr lang="en-US" sz="1800" dirty="0"/>
              <a:t>Implementation level description: </a:t>
            </a:r>
            <a:r>
              <a:rPr lang="en-US" sz="1800" b="1" dirty="0"/>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(store)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latin typeface="Cambria Math" panose="02040503050406030204" pitchFamily="18" charset="0"/>
                <a:ea typeface="Cambria Math" panose="02040503050406030204" pitchFamily="18" charset="0"/>
              </a:rPr>
              <a:t>st</a:t>
            </a:r>
            <a:r>
              <a:rPr lang="en-US" sz="1800" dirty="0">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rgbClr val="FF0000"/>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rgbClr val="FF0000"/>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extLst>
              <p:ext uri="{D42A27DB-BD31-4B8C-83A1-F6EECF244321}">
                <p14:modId xmlns:p14="http://schemas.microsoft.com/office/powerpoint/2010/main" val="2278675502"/>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extLst>
              <p:ext uri="{D42A27DB-BD31-4B8C-83A1-F6EECF244321}">
                <p14:modId xmlns:p14="http://schemas.microsoft.com/office/powerpoint/2010/main" val="252600313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extLst>
              <p:ext uri="{D42A27DB-BD31-4B8C-83A1-F6EECF244321}">
                <p14:modId xmlns:p14="http://schemas.microsoft.com/office/powerpoint/2010/main" val="566337593"/>
              </p:ext>
            </p:extLst>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extLst>
              <p:ext uri="{D42A27DB-BD31-4B8C-83A1-F6EECF244321}">
                <p14:modId xmlns:p14="http://schemas.microsoft.com/office/powerpoint/2010/main" val="218723889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extLst>
              <p:ext uri="{D42A27DB-BD31-4B8C-83A1-F6EECF244321}">
                <p14:modId xmlns:p14="http://schemas.microsoft.com/office/powerpoint/2010/main" val="74350363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extLst>
              <p:ext uri="{D42A27DB-BD31-4B8C-83A1-F6EECF244321}">
                <p14:modId xmlns:p14="http://schemas.microsoft.com/office/powerpoint/2010/main" val="27000663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extLst>
              <p:ext uri="{D42A27DB-BD31-4B8C-83A1-F6EECF244321}">
                <p14:modId xmlns:p14="http://schemas.microsoft.com/office/powerpoint/2010/main" val="89882695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extLst>
              <p:ext uri="{D42A27DB-BD31-4B8C-83A1-F6EECF244321}">
                <p14:modId xmlns:p14="http://schemas.microsoft.com/office/powerpoint/2010/main" val="2764787420"/>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extLst>
              <p:ext uri="{D42A27DB-BD31-4B8C-83A1-F6EECF244321}">
                <p14:modId xmlns:p14="http://schemas.microsoft.com/office/powerpoint/2010/main" val="813357375"/>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extLst>
              <p:ext uri="{D42A27DB-BD31-4B8C-83A1-F6EECF244321}">
                <p14:modId xmlns:p14="http://schemas.microsoft.com/office/powerpoint/2010/main" val="211584413"/>
              </p:ext>
            </p:extLst>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extLst>
              <p:ext uri="{D42A27DB-BD31-4B8C-83A1-F6EECF244321}">
                <p14:modId xmlns:p14="http://schemas.microsoft.com/office/powerpoint/2010/main" val="356248214"/>
              </p:ext>
            </p:extLst>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424625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t>Testing membership in B = { </a:t>
            </a:r>
            <a:r>
              <a:rPr lang="en-US" altLang="en-US" sz="3200" b="1" dirty="0" err="1"/>
              <a:t>w#w</a:t>
            </a:r>
            <a:r>
              <a:rPr lang="en-US" altLang="en-US" sz="3200" b="1" dirty="0"/>
              <a:t> | w </a:t>
            </a:r>
            <a:r>
              <a:rPr lang="en-US" altLang="en-US" sz="3200" b="1" dirty="0">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r>
              <a:rPr lang="en-US" sz="2000" dirty="0"/>
              <a:t>Example: </a:t>
            </a:r>
            <a:r>
              <a:rPr lang="en-US" sz="2000" b="1" dirty="0"/>
              <a:t>011#011</a:t>
            </a:r>
          </a:p>
          <a:p>
            <a:r>
              <a:rPr lang="en-US" sz="2000" dirty="0"/>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r>
              <a:rPr lang="en-US" sz="2600" dirty="0">
                <a:solidFill>
                  <a:srgbClr val="002060"/>
                </a:solidFill>
              </a:rPr>
              <a:t>The head initially points at the first input alphabet</a:t>
            </a:r>
          </a:p>
          <a:p>
            <a:pPr marL="0" indent="0">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extLst>
              <p:ext uri="{D42A27DB-BD31-4B8C-83A1-F6EECF244321}">
                <p14:modId xmlns:p14="http://schemas.microsoft.com/office/powerpoint/2010/main" val="205705076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extLst>
              <p:ext uri="{D42A27DB-BD31-4B8C-83A1-F6EECF244321}">
                <p14:modId xmlns:p14="http://schemas.microsoft.com/office/powerpoint/2010/main" val="2175599945"/>
              </p:ext>
            </p:extLst>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extLst>
              <p:ext uri="{D42A27DB-BD31-4B8C-83A1-F6EECF244321}">
                <p14:modId xmlns:p14="http://schemas.microsoft.com/office/powerpoint/2010/main" val="383047815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extLst>
              <p:ext uri="{D42A27DB-BD31-4B8C-83A1-F6EECF244321}">
                <p14:modId xmlns:p14="http://schemas.microsoft.com/office/powerpoint/2010/main" val="1409493397"/>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extLst>
              <p:ext uri="{D42A27DB-BD31-4B8C-83A1-F6EECF244321}">
                <p14:modId xmlns:p14="http://schemas.microsoft.com/office/powerpoint/2010/main" val="148865982"/>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extLst>
              <p:ext uri="{D42A27DB-BD31-4B8C-83A1-F6EECF244321}">
                <p14:modId xmlns:p14="http://schemas.microsoft.com/office/powerpoint/2010/main" val="1017544068"/>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extLst>
              <p:ext uri="{D42A27DB-BD31-4B8C-83A1-F6EECF244321}">
                <p14:modId xmlns:p14="http://schemas.microsoft.com/office/powerpoint/2010/main" val="2229704149"/>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extLst>
              <p:ext uri="{D42A27DB-BD31-4B8C-83A1-F6EECF244321}">
                <p14:modId xmlns:p14="http://schemas.microsoft.com/office/powerpoint/2010/main" val="3803080955"/>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extLst>
              <p:ext uri="{D42A27DB-BD31-4B8C-83A1-F6EECF244321}">
                <p14:modId xmlns:p14="http://schemas.microsoft.com/office/powerpoint/2010/main" val="2729277941"/>
              </p:ext>
            </p:extLst>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443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hlinkClick r:id="rId2" action="ppaction://hlinkfile"/>
              </a:rPr>
              <a:t>Sipser-Introduction to the Theory of Computation 3E, Computability</a:t>
            </a:r>
            <a:r>
              <a:rPr lang="en-US" dirty="0"/>
              <a:t>.</a:t>
            </a:r>
          </a:p>
          <a:p>
            <a:r>
              <a:rPr lang="en-US" dirty="0">
                <a:hlinkClick r:id="rId3" action="ppaction://hlinkfile"/>
              </a:rPr>
              <a:t>Lewis, Papadimitriou-Elements of Theory of Computation, 2ed, Turing Machine</a:t>
            </a:r>
            <a:r>
              <a:rPr lang="en-US" dirty="0"/>
              <a:t>.</a:t>
            </a:r>
          </a:p>
          <a:p>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r>
              <a:rPr lang="en-US" dirty="0">
                <a:solidFill>
                  <a:schemeClr val="tx1">
                    <a:lumMod val="95000"/>
                    <a:lumOff val="5000"/>
                  </a:schemeClr>
                </a:solidFill>
              </a:rPr>
              <a:t>Following FA, PDA, Regular &amp; Context-free language towards Computability &amp; Turing Machine (TM).</a:t>
            </a:r>
          </a:p>
          <a:p>
            <a:r>
              <a:rPr lang="en-US" dirty="0">
                <a:solidFill>
                  <a:schemeClr val="tx1">
                    <a:lumMod val="95000"/>
                    <a:lumOff val="5000"/>
                  </a:schemeClr>
                </a:solidFill>
              </a:rPr>
              <a:t>Computability Theory, History.</a:t>
            </a:r>
          </a:p>
          <a:p>
            <a:r>
              <a:rPr lang="en-US" dirty="0">
                <a:solidFill>
                  <a:schemeClr val="tx1">
                    <a:lumMod val="95000"/>
                    <a:lumOff val="5000"/>
                  </a:schemeClr>
                </a:solidFill>
              </a:rPr>
              <a:t>Turing Machine</a:t>
            </a:r>
          </a:p>
          <a:p>
            <a:pPr lvl="1"/>
            <a:r>
              <a:rPr lang="en-US" dirty="0">
                <a:solidFill>
                  <a:schemeClr val="tx1">
                    <a:lumMod val="95000"/>
                    <a:lumOff val="5000"/>
                  </a:schemeClr>
                </a:solidFill>
              </a:rPr>
              <a:t>Informal Description</a:t>
            </a:r>
          </a:p>
          <a:p>
            <a:pPr lvl="1"/>
            <a:r>
              <a:rPr lang="en-US" dirty="0">
                <a:solidFill>
                  <a:schemeClr val="tx1">
                    <a:lumMod val="95000"/>
                    <a:lumOff val="5000"/>
                  </a:schemeClr>
                </a:solidFill>
              </a:rPr>
              <a:t>Input/output convention</a:t>
            </a:r>
          </a:p>
          <a:p>
            <a:pPr lvl="1"/>
            <a:r>
              <a:rPr lang="en-US" dirty="0">
                <a:solidFill>
                  <a:schemeClr val="tx1">
                    <a:lumMod val="95000"/>
                    <a:lumOff val="5000"/>
                  </a:schemeClr>
                </a:solidFill>
              </a:rPr>
              <a:t>Abstraction</a:t>
            </a:r>
          </a:p>
          <a:p>
            <a:pPr lvl="1"/>
            <a:r>
              <a:rPr lang="en-US" dirty="0">
                <a:solidFill>
                  <a:schemeClr val="tx1">
                    <a:lumMod val="95000"/>
                    <a:lumOff val="5000"/>
                  </a:schemeClr>
                </a:solidFill>
              </a:rPr>
              <a:t>Implementation level description</a:t>
            </a:r>
          </a:p>
          <a:p>
            <a:pPr lvl="1"/>
            <a:r>
              <a:rPr lang="en-US" dirty="0">
                <a:solidFill>
                  <a:schemeClr val="tx1">
                    <a:lumMod val="95000"/>
                    <a:lumOff val="5000"/>
                  </a:schemeClr>
                </a:solidFill>
              </a:rPr>
              <a:t>Low level description</a:t>
            </a:r>
          </a:p>
          <a:p>
            <a:pPr lvl="2"/>
            <a:r>
              <a:rPr lang="en-US" dirty="0">
                <a:solidFill>
                  <a:schemeClr val="tx1">
                    <a:lumMod val="95000"/>
                    <a:lumOff val="5000"/>
                  </a:schemeClr>
                </a:solidFill>
              </a:rPr>
              <a:t>Formal Definition</a:t>
            </a:r>
          </a:p>
          <a:p>
            <a:pPr lvl="2"/>
            <a:r>
              <a:rPr lang="en-US" dirty="0">
                <a:solidFill>
                  <a:schemeClr val="tx1">
                    <a:lumMod val="95000"/>
                    <a:lumOff val="5000"/>
                  </a:schemeClr>
                </a:solidFill>
              </a:rPr>
              <a:t>State Diagram</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Difference among FA, PDA, and TM</a:t>
            </a:r>
          </a:p>
          <a:p>
            <a:pPr>
              <a:lnSpc>
                <a:spcPct val="80000"/>
              </a:lnSpc>
              <a:defRPr/>
            </a:pPr>
            <a:r>
              <a:rPr lang="en-US" dirty="0"/>
              <a:t>Understand Computability Theory through Turing Machine model.</a:t>
            </a:r>
          </a:p>
          <a:p>
            <a:pPr>
              <a:lnSpc>
                <a:spcPct val="80000"/>
              </a:lnSpc>
              <a:defRPr/>
            </a:pPr>
            <a:r>
              <a:rPr lang="en-US" dirty="0"/>
              <a:t>Description of Turing Machine</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 why we need TM through understanding the difference among FA, PDA, Regular &amp; Context-free languages with Computability and Turing machine.</a:t>
            </a:r>
          </a:p>
          <a:p>
            <a:pPr algn="just">
              <a:lnSpc>
                <a:spcPct val="80000"/>
              </a:lnSpc>
              <a:defRPr/>
            </a:pPr>
            <a:r>
              <a:rPr lang="en-US" dirty="0"/>
              <a:t>Basic concept of Computability Theory and its history.</a:t>
            </a:r>
          </a:p>
          <a:p>
            <a:pPr algn="just">
              <a:lnSpc>
                <a:spcPct val="80000"/>
              </a:lnSpc>
              <a:defRPr/>
            </a:pPr>
            <a:r>
              <a:rPr lang="en-US" dirty="0"/>
              <a:t>Description of Turing Machine – </a:t>
            </a:r>
          </a:p>
          <a:p>
            <a:pPr lvl="1" algn="just">
              <a:lnSpc>
                <a:spcPct val="80000"/>
              </a:lnSpc>
              <a:defRPr/>
            </a:pPr>
            <a:r>
              <a:rPr lang="en-US" dirty="0"/>
              <a:t>Informal</a:t>
            </a:r>
          </a:p>
          <a:p>
            <a:pPr lvl="1" algn="just">
              <a:lnSpc>
                <a:spcPct val="80000"/>
              </a:lnSpc>
              <a:defRPr/>
            </a:pPr>
            <a:r>
              <a:rPr lang="en-US" dirty="0"/>
              <a:t>Implementation level</a:t>
            </a:r>
          </a:p>
          <a:p>
            <a:pPr lvl="1" algn="just">
              <a:lnSpc>
                <a:spcPct val="80000"/>
              </a:lnSpc>
              <a:defRPr/>
            </a:pPr>
            <a:r>
              <a:rPr lang="en-US" dirty="0"/>
              <a:t>Low level</a:t>
            </a:r>
          </a:p>
          <a:p>
            <a:pPr lvl="2" algn="just">
              <a:lnSpc>
                <a:spcPct val="80000"/>
              </a:lnSpc>
              <a:defRPr/>
            </a:pPr>
            <a:r>
              <a:rPr lang="en-US" dirty="0"/>
              <a:t>Formal</a:t>
            </a:r>
          </a:p>
          <a:p>
            <a:pPr lvl="2" algn="just">
              <a:lnSpc>
                <a:spcPct val="80000"/>
              </a:lnSpc>
              <a:defRPr/>
            </a:pPr>
            <a:r>
              <a:rPr lang="en-US" dirty="0"/>
              <a:t>State Diagram</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5262979"/>
          </a:xfrm>
          <a:prstGeom prst="rect">
            <a:avLst/>
          </a:prstGeom>
          <a:noFill/>
        </p:spPr>
        <p:txBody>
          <a:bodyPr wrap="square" rtlCol="0">
            <a:spAutoFit/>
          </a:bodyPr>
          <a:lstStyle/>
          <a:p>
            <a:r>
              <a:rPr lang="en-US" altLang="en-US" sz="2400" b="1" dirty="0"/>
              <a:t>Push Down Automaton (PDA) Computational Model with additional stack memory can be used to compute these languages.</a:t>
            </a:r>
          </a:p>
          <a:p>
            <a:endParaRPr lang="en-US" altLang="en-US" sz="2400" b="1" dirty="0"/>
          </a:p>
          <a:p>
            <a:r>
              <a:rPr lang="en-US" altLang="en-US" sz="2400" b="1" dirty="0"/>
              <a:t>Regular language is member of CFL.</a:t>
            </a:r>
          </a:p>
          <a:p>
            <a:endParaRPr lang="en-US" altLang="en-US" sz="2400" b="1" dirty="0"/>
          </a:p>
          <a:p>
            <a:r>
              <a:rPr lang="en-US" altLang="en-US" sz="2400" b="1" dirty="0"/>
              <a:t>Can be generated by CFG.</a:t>
            </a:r>
          </a:p>
          <a:p>
            <a:endParaRPr lang="en-US" altLang="en-US" sz="2400" b="1" dirty="0"/>
          </a:p>
          <a:p>
            <a:r>
              <a:rPr lang="en-US" altLang="en-US" sz="2400" b="1" dirty="0"/>
              <a:t>Can be recognized by PDA.</a:t>
            </a:r>
          </a:p>
          <a:p>
            <a:endParaRPr lang="en-US" altLang="en-US" sz="2400" b="1" dirty="0"/>
          </a:p>
          <a:p>
            <a:r>
              <a:rPr lang="en-US" altLang="en-US" sz="24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5262979"/>
          </a:xfrm>
          <a:prstGeom prst="rect">
            <a:avLst/>
          </a:prstGeom>
          <a:noFill/>
        </p:spPr>
        <p:txBody>
          <a:bodyPr wrap="square" rtlCol="0">
            <a:spAutoFit/>
          </a:bodyPr>
          <a:lstStyle/>
          <a:p>
            <a:r>
              <a:rPr lang="en-US" altLang="en-US" sz="2400" b="1" dirty="0"/>
              <a:t>Finite Automaton (FA) Computational Model with limited memory can be used to compute these languages.</a:t>
            </a:r>
          </a:p>
          <a:p>
            <a:endParaRPr lang="en-US" altLang="en-US" sz="2400" b="1" dirty="0"/>
          </a:p>
          <a:p>
            <a:r>
              <a:rPr lang="en-US" altLang="en-US" sz="2400" b="1" dirty="0"/>
              <a:t>Can be decided by a DFA.</a:t>
            </a:r>
          </a:p>
          <a:p>
            <a:endParaRPr lang="en-US" altLang="en-US" sz="2400" b="1" dirty="0"/>
          </a:p>
          <a:p>
            <a:r>
              <a:rPr lang="en-US" altLang="en-US" sz="2400" b="1" dirty="0"/>
              <a:t>Can be decided by an NFA.</a:t>
            </a:r>
          </a:p>
          <a:p>
            <a:endParaRPr lang="en-US" altLang="en-US" sz="2400" b="1" dirty="0"/>
          </a:p>
          <a:p>
            <a:r>
              <a:rPr lang="en-US" altLang="en-US" sz="2400" b="1" dirty="0"/>
              <a:t>Can be expressed by a regular expression.</a:t>
            </a:r>
          </a:p>
          <a:p>
            <a:endParaRPr lang="en-US" altLang="en-US" sz="2400" b="1" dirty="0"/>
          </a:p>
          <a:p>
            <a:r>
              <a:rPr lang="en-US" altLang="en-US" sz="2400" b="1" dirty="0"/>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923330"/>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163912"/>
            <a:ext cx="4841973" cy="1200329"/>
          </a:xfrm>
          <a:prstGeom prst="rect">
            <a:avLst/>
          </a:prstGeom>
          <a:noFill/>
        </p:spPr>
        <p:txBody>
          <a:bodyPr wrap="square" rtlCol="0">
            <a:spAutoFit/>
          </a:bodyPr>
          <a:lstStyle/>
          <a:p>
            <a:pPr algn="just"/>
            <a:r>
              <a:rPr lang="en-US" b="1" dirty="0">
                <a:solidFill>
                  <a:srgbClr val="222222"/>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215910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200" b="1" dirty="0"/>
              <a:t>Can be decided by a Turing Machine (TM).</a:t>
            </a:r>
          </a:p>
          <a:p>
            <a:pPr algn="just"/>
            <a:r>
              <a:rPr lang="en-US" altLang="en-US" sz="2200" b="1" dirty="0"/>
              <a:t>A model of computation that is – </a:t>
            </a:r>
          </a:p>
          <a:p>
            <a:pPr lvl="1" algn="just"/>
            <a:r>
              <a:rPr lang="en-US" altLang="en-US" b="1" i="1" dirty="0"/>
              <a:t>General purpose</a:t>
            </a:r>
            <a:r>
              <a:rPr lang="en-US" altLang="en-US" b="1" dirty="0"/>
              <a:t>: Captures all algorithms that can be implemented in any programming language.</a:t>
            </a:r>
          </a:p>
          <a:p>
            <a:pPr lvl="1" algn="just"/>
            <a:r>
              <a:rPr lang="en-US" altLang="en-US" b="1" i="1" dirty="0"/>
              <a:t>Mathematically simple</a:t>
            </a:r>
            <a:r>
              <a:rPr lang="en-US" altLang="en-US" b="1" dirty="0"/>
              <a:t>: We can hope to prove that things are not computable in this model.</a:t>
            </a:r>
          </a:p>
          <a:p>
            <a:r>
              <a:rPr lang="en-US" altLang="en-US" sz="2200" b="1" dirty="0"/>
              <a:t>Turing Machine is deterministic</a:t>
            </a:r>
          </a:p>
          <a:p>
            <a:pPr lvl="1"/>
            <a:r>
              <a:rPr lang="en-US" altLang="en-US" sz="1900" b="1" dirty="0"/>
              <a:t>Must reach Accept/Reject state</a:t>
            </a:r>
          </a:p>
          <a:p>
            <a:pPr lvl="1"/>
            <a:r>
              <a:rPr lang="en-US" altLang="en-US" sz="1900" b="1" dirty="0"/>
              <a:t>Halts once it reaches Accept/Reject state</a:t>
            </a:r>
          </a:p>
          <a:p>
            <a:pPr lvl="1"/>
            <a:r>
              <a:rPr lang="en-US" altLang="en-US" sz="1900" b="1" dirty="0"/>
              <a:t>Might loop forever</a:t>
            </a:r>
          </a:p>
          <a:p>
            <a:endParaRPr lang="en-US" altLang="en-US" sz="2400" b="1" dirty="0"/>
          </a:p>
          <a:p>
            <a:endParaRPr lang="en-US" dirty="0"/>
          </a:p>
        </p:txBody>
      </p:sp>
    </p:spTree>
    <p:extLst>
      <p:ext uri="{BB962C8B-B14F-4D97-AF65-F5344CB8AC3E}">
        <p14:creationId xmlns:p14="http://schemas.microsoft.com/office/powerpoint/2010/main" val="212954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r>
              <a:rPr lang="en-US" b="0" i="0" dirty="0">
                <a:solidFill>
                  <a:srgbClr val="1A1A1A"/>
                </a:solidFill>
                <a:effectLst/>
              </a:rPr>
              <a:t>In the 1930’s</a:t>
            </a:r>
            <a:r>
              <a:rPr lang="en-US" dirty="0">
                <a:solidFill>
                  <a:srgbClr val="1A1A1A"/>
                </a:solidFill>
              </a:rPr>
              <a:t>, well before there were computers,  Gödel, Turing, and Church showed that not all mathematical problems </a:t>
            </a:r>
            <a:r>
              <a:rPr lang="en-US" b="0" i="0" dirty="0">
                <a:solidFill>
                  <a:srgbClr val="1A1A1A"/>
                </a:solidFill>
                <a:effectLst/>
              </a:rPr>
              <a:t>are computable in a computing device.</a:t>
            </a:r>
          </a:p>
          <a:p>
            <a:pPr algn="just"/>
            <a:r>
              <a:rPr lang="en-US" b="0" i="0" dirty="0">
                <a:solidFill>
                  <a:srgbClr val="1A1A1A"/>
                </a:solidFill>
                <a:effectLst/>
              </a:rPr>
              <a:t>There is an extensive study and classification of </a:t>
            </a:r>
          </a:p>
          <a:p>
            <a:pPr lvl="1" algn="just"/>
            <a:r>
              <a:rPr lang="en-US" sz="2200" dirty="0">
                <a:solidFill>
                  <a:srgbClr val="1A1A1A"/>
                </a:solidFill>
              </a:rPr>
              <a:t>W</a:t>
            </a:r>
            <a:r>
              <a:rPr lang="en-US" sz="2200" b="0" i="0" dirty="0">
                <a:solidFill>
                  <a:srgbClr val="1A1A1A"/>
                </a:solidFill>
                <a:effectLst/>
              </a:rPr>
              <a:t>hich mathematical problems are </a:t>
            </a:r>
            <a:r>
              <a:rPr lang="en-US" sz="2200" b="1" i="1" dirty="0">
                <a:solidFill>
                  <a:srgbClr val="1A1A1A"/>
                </a:solidFill>
                <a:effectLst/>
              </a:rPr>
              <a:t>computable</a:t>
            </a:r>
            <a:r>
              <a:rPr lang="en-US" sz="2200" b="0" i="0" dirty="0">
                <a:solidFill>
                  <a:srgbClr val="1A1A1A"/>
                </a:solidFill>
                <a:effectLst/>
              </a:rPr>
              <a:t>, and which are not. </a:t>
            </a:r>
          </a:p>
          <a:p>
            <a:pPr lvl="1" algn="just"/>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r>
              <a:rPr lang="en-US" b="0" i="0" dirty="0">
                <a:solidFill>
                  <a:srgbClr val="1A1A1A"/>
                </a:solidFill>
                <a:effectLst/>
              </a:rPr>
              <a:t>Some common synonyms for “computable” are “solvable”, “decidable”, and “recursive”.</a:t>
            </a:r>
            <a:endParaRPr lang="en-US" dirty="0"/>
          </a:p>
        </p:txBody>
      </p:sp>
    </p:spTree>
    <p:extLst>
      <p:ext uri="{BB962C8B-B14F-4D97-AF65-F5344CB8AC3E}">
        <p14:creationId xmlns:p14="http://schemas.microsoft.com/office/powerpoint/2010/main" val="28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r>
              <a:rPr lang="en-US" dirty="0"/>
              <a:t>Hilbert came up with the term “</a:t>
            </a:r>
            <a:r>
              <a:rPr lang="en-US" dirty="0" err="1"/>
              <a:t>entscheidungsproblem</a:t>
            </a:r>
            <a:r>
              <a:rPr lang="en-US" dirty="0"/>
              <a:t>” (decision problems) which is the pre-version to the NP-problem that we currently know as SAT (satisfiability problem) in computing science, in 1928.</a:t>
            </a:r>
          </a:p>
          <a:p>
            <a:pPr algn="just"/>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r>
              <a:rPr lang="en-US" dirty="0"/>
              <a:t>They defined Lambda calculus, Recursive functions, Formal systems, Markov algorithms, Post (abstract) machine, and Turing (abstract) machine models, which are equivalent to each other.</a:t>
            </a:r>
          </a:p>
          <a:p>
            <a:pPr algn="just"/>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endParaRPr lang="en-US" dirty="0"/>
          </a:p>
        </p:txBody>
      </p:sp>
    </p:spTree>
    <p:extLst>
      <p:ext uri="{BB962C8B-B14F-4D97-AF65-F5344CB8AC3E}">
        <p14:creationId xmlns:p14="http://schemas.microsoft.com/office/powerpoint/2010/main" val="3879368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pPr>
            <a:r>
              <a:rPr lang="en-US" dirty="0"/>
              <a:t>Turing machine model was used to prove the unsolvable assuming that the intuitive notion of "effectively calculable“ (computability) is captured by the functions computable by a Turing machine.</a:t>
            </a:r>
          </a:p>
          <a:p>
            <a:pPr lvl="1" algn="just">
              <a:lnSpc>
                <a:spcPct val="120000"/>
              </a:lnSpc>
            </a:pPr>
            <a:r>
              <a:rPr lang="en-US" sz="2200" dirty="0"/>
              <a:t>Equivalently, Church also proved the same assumption by those expressible in the lambda calculus. </a:t>
            </a:r>
          </a:p>
          <a:p>
            <a:pPr lvl="1" algn="just">
              <a:lnSpc>
                <a:spcPct val="120000"/>
              </a:lnSpc>
            </a:pPr>
            <a:r>
              <a:rPr lang="en-US" sz="2200" dirty="0"/>
              <a:t>This assumption is now known as the </a:t>
            </a:r>
            <a:br>
              <a:rPr lang="en-US" sz="2200" dirty="0"/>
            </a:br>
            <a:r>
              <a:rPr lang="en-US" sz="2200" dirty="0"/>
              <a:t>Church–Turing thesis.</a:t>
            </a:r>
          </a:p>
          <a:p>
            <a:pPr algn="just">
              <a:lnSpc>
                <a:spcPct val="120000"/>
              </a:lnSpc>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pPr>
            <a:r>
              <a:rPr lang="en-US" dirty="0"/>
              <a:t>Turing additionally proved many interesting theorems with his machine model which </a:t>
            </a:r>
            <a:r>
              <a:rPr lang="en-US" altLang="en-US" sz="2400" dirty="0"/>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195059894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2.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753</TotalTime>
  <Words>2332</Words>
  <Application>Microsoft Office PowerPoint</Application>
  <PresentationFormat>On-screen Show (4:3)</PresentationFormat>
  <Paragraphs>499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Shakila Rahman</cp:lastModifiedBy>
  <cp:revision>223</cp:revision>
  <dcterms:created xsi:type="dcterms:W3CDTF">2020-08-16T13:40:51Z</dcterms:created>
  <dcterms:modified xsi:type="dcterms:W3CDTF">2023-03-27T05:18:18Z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