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256" r:id="rId5"/>
    <p:sldId id="257" r:id="rId6"/>
    <p:sldId id="258" r:id="rId7"/>
    <p:sldId id="259" r:id="rId8"/>
    <p:sldId id="286" r:id="rId9"/>
    <p:sldId id="287" r:id="rId10"/>
    <p:sldId id="288" r:id="rId11"/>
    <p:sldId id="289" r:id="rId12"/>
    <p:sldId id="290" r:id="rId13"/>
    <p:sldId id="292" r:id="rId14"/>
    <p:sldId id="297" r:id="rId15"/>
    <p:sldId id="298" r:id="rId16"/>
    <p:sldId id="299" r:id="rId17"/>
    <p:sldId id="300"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6" d="100"/>
          <a:sy n="66"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a Rahman" userId="a158f68e-8f2e-4166-9c12-37c16efee1b5" providerId="ADAL" clId="{016D6F21-F21E-4DE0-A015-FBC7448036B5}"/>
    <pc:docChg chg="modSld">
      <pc:chgData name="Shakila Rahman" userId="a158f68e-8f2e-4166-9c12-37c16efee1b5" providerId="ADAL" clId="{016D6F21-F21E-4DE0-A015-FBC7448036B5}" dt="2023-03-13T06:38:58.398" v="70" actId="20577"/>
      <pc:docMkLst>
        <pc:docMk/>
      </pc:docMkLst>
      <pc:sldChg chg="modSp mod">
        <pc:chgData name="Shakila Rahman" userId="a158f68e-8f2e-4166-9c12-37c16efee1b5" providerId="ADAL" clId="{016D6F21-F21E-4DE0-A015-FBC7448036B5}" dt="2023-03-13T06:38:58.398" v="70" actId="20577"/>
        <pc:sldMkLst>
          <pc:docMk/>
          <pc:sldMk cId="2004203309" sldId="256"/>
        </pc:sldMkLst>
        <pc:spChg chg="mod">
          <ac:chgData name="Shakila Rahman" userId="a158f68e-8f2e-4166-9c12-37c16efee1b5" providerId="ADAL" clId="{016D6F21-F21E-4DE0-A015-FBC7448036B5}" dt="2023-03-13T06:38:58.398" v="70" actId="20577"/>
          <ac:spMkLst>
            <pc:docMk/>
            <pc:sldMk cId="2004203309" sldId="25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688421639"/>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74841778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422048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56532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630235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24524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2802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209961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23769064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1044344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1388997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40905567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54514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1695895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79476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06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26009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16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89592865"/>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28328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18535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53671375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4160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691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9987038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0960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2478336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872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402241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D454B11D-AF33-42E6-9A12-93A89297C7E5}"/>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ABA1ACA1-FD00-4EE3-98F6-30DF8ED78DBC}"/>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08D3D547-1AE6-4F69-BCCA-77ABD00105C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61040C2D-9070-43E6-81CB-CB04D164961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34438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268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514668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1170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18638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3802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14881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1148738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04493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314074434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600066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10</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a:t>
            </a:r>
          </a:p>
          <a:p>
            <a:r>
              <a:rPr lang="en-US" dirty="0"/>
              <a:t>Department of Computer Science, Faculty of Science &amp; Technology.</a:t>
            </a:r>
          </a:p>
          <a:p>
            <a:r>
              <a:rPr lang="en-US"/>
              <a:t>Shakila.Rahman@</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2431419116"/>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t>Example-3</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953570218"/>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1735228">
                  <a:extLst>
                    <a:ext uri="{9D8B030D-6E8A-4147-A177-3AD203B41FA5}">
                      <a16:colId xmlns:a16="http://schemas.microsoft.com/office/drawing/2014/main" val="2422626471"/>
                    </a:ext>
                  </a:extLst>
                </a:gridCol>
                <a:gridCol w="1066800">
                  <a:extLst>
                    <a:ext uri="{9D8B030D-6E8A-4147-A177-3AD203B41FA5}">
                      <a16:colId xmlns:a16="http://schemas.microsoft.com/office/drawing/2014/main" val="1419616310"/>
                    </a:ext>
                  </a:extLst>
                </a:gridCol>
                <a:gridCol w="792480">
                  <a:extLst>
                    <a:ext uri="{9D8B030D-6E8A-4147-A177-3AD203B41FA5}">
                      <a16:colId xmlns:a16="http://schemas.microsoft.com/office/drawing/2014/main" val="4026900431"/>
                    </a:ext>
                  </a:extLst>
                </a:gridCol>
                <a:gridCol w="2466692">
                  <a:extLst>
                    <a:ext uri="{9D8B030D-6E8A-4147-A177-3AD203B41FA5}">
                      <a16:colId xmlns:a16="http://schemas.microsoft.com/office/drawing/2014/main" val="1189814146"/>
                    </a:ext>
                  </a:extLst>
                </a:gridCol>
                <a:gridCol w="291748">
                  <a:extLst>
                    <a:ext uri="{9D8B030D-6E8A-4147-A177-3AD203B41FA5}">
                      <a16:colId xmlns:a16="http://schemas.microsoft.com/office/drawing/2014/main" val="750570117"/>
                    </a:ext>
                  </a:extLst>
                </a:gridCol>
                <a:gridCol w="2738852">
                  <a:extLst>
                    <a:ext uri="{9D8B030D-6E8A-4147-A177-3AD203B41FA5}">
                      <a16:colId xmlns:a16="http://schemas.microsoft.com/office/drawing/2014/main" val="77479258"/>
                    </a:ext>
                  </a:extLst>
                </a:gridCol>
              </a:tblGrid>
              <a:tr h="1674515">
                <a:tc>
                  <a:txBody>
                    <a:bodyPr/>
                    <a:lstStyle/>
                    <a:p>
                      <a:pPr marL="0" marR="0">
                        <a:lnSpc>
                          <a:spcPct val="100000"/>
                        </a:lnSpc>
                        <a:spcBef>
                          <a:spcPts val="0"/>
                        </a:spcBef>
                        <a:spcAft>
                          <a:spcPts val="0"/>
                        </a:spcAft>
                      </a:pPr>
                      <a:r>
                        <a:rPr lang="en-US" sz="1800" b="1" i="0" dirty="0">
                          <a:effectLst/>
                          <a:latin typeface="+mn-lt"/>
                        </a:rPr>
                        <a:t>Original CFG</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Start Variable </a:t>
                      </a:r>
                      <a:r>
                        <a:rPr lang="en-US" sz="1800" b="1" i="0" dirty="0">
                          <a:solidFill>
                            <a:srgbClr val="FF0000"/>
                          </a:solidFill>
                          <a:effectLst/>
                          <a:latin typeface="+mn-lt"/>
                        </a:rPr>
                        <a:t>T</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T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S</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X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 | </a:t>
                      </a:r>
                      <a:r>
                        <a:rPr lang="en-US" sz="1800" b="1" i="0" dirty="0">
                          <a:solidFill>
                            <a:srgbClr val="FF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X</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FF000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FF0000"/>
                          </a:solidFill>
                          <a:effectLst/>
                          <a:latin typeface="+mn-lt"/>
                          <a:ea typeface="Calibri" panose="020F0502020204030204" pitchFamily="34" charset="0"/>
                        </a:rPr>
                        <a:t>bY</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 | c</a:t>
                      </a:r>
                      <a:endParaRPr lang="en-US" sz="1800" b="1" i="0"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T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S</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FF000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effectLst/>
                          <a:latin typeface="+mn-lt"/>
                          <a:ea typeface="Calibri" panose="020F0502020204030204" pitchFamily="34" charset="0"/>
                        </a:rPr>
                        <a:t>bY</a:t>
                      </a:r>
                      <a:r>
                        <a:rPr lang="en-US" sz="1800" b="1" i="0" dirty="0">
                          <a:effectLst/>
                          <a:latin typeface="+mn-lt"/>
                          <a:ea typeface="Calibri" panose="020F0502020204030204" pitchFamily="34" charset="0"/>
                        </a:rPr>
                        <a:t> | a | b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solidFill>
                            <a:srgbClr val="0070C0"/>
                          </a:solidFill>
                          <a:effectLst/>
                          <a:latin typeface="+mn-lt"/>
                        </a:rPr>
                        <a:t>Find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chemeClr val="tx1"/>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0070C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0070C0"/>
                          </a:solidFill>
                          <a:effectLst/>
                          <a:latin typeface="+mn-lt"/>
                          <a:ea typeface="Calibri" panose="020F0502020204030204" pitchFamily="34" charset="0"/>
                        </a:rPr>
                        <a:t>bY</a:t>
                      </a:r>
                      <a:r>
                        <a:rPr lang="en-US" sz="1800" b="1" i="0" dirty="0">
                          <a:effectLst/>
                          <a:latin typeface="+mn-lt"/>
                          <a:ea typeface="Calibri" panose="020F0502020204030204" pitchFamily="34" charset="0"/>
                        </a:rPr>
                        <a:t> | a | b | c</a:t>
                      </a:r>
                    </a:p>
                    <a:p>
                      <a:pPr>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*Rule S is removed as it does not occur in any other rules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37588246"/>
                  </a:ext>
                </a:extLst>
              </a:tr>
              <a:tr h="2644025">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Y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Y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Y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Y | a | b | c</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A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B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800" b="1" i="0" dirty="0">
                          <a:solidFill>
                            <a:srgbClr val="0070C0"/>
                          </a:solidFill>
                          <a:effectLst/>
                          <a:latin typeface="+mn-lt"/>
                        </a:rPr>
                        <a:t>Find rules not in CNF format</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PR</a:t>
                      </a:r>
                      <a:r>
                        <a:rPr lang="en-US" sz="1800" b="1" i="0" dirty="0">
                          <a:effectLst/>
                          <a:latin typeface="+mn-lt"/>
                          <a:ea typeface="Calibri" panose="020F0502020204030204" pitchFamily="34" charset="0"/>
                          <a:cs typeface="Times New Roman" panose="02020603050405020304" pitchFamily="18" charset="0"/>
                        </a:rPr>
                        <a:t> | A</a:t>
                      </a:r>
                      <a:r>
                        <a:rPr lang="en-US" sz="1800" b="1" i="0" dirty="0">
                          <a:solidFill>
                            <a:srgbClr val="FF0000"/>
                          </a:solidFill>
                          <a:effectLst/>
                          <a:latin typeface="+mn-lt"/>
                          <a:ea typeface="Calibri" panose="020F0502020204030204" pitchFamily="34" charset="0"/>
                          <a:cs typeface="Times New Roman" panose="02020603050405020304" pitchFamily="18" charset="0"/>
                        </a:rPr>
                        <a:t>R</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P</a:t>
                      </a:r>
                      <a:r>
                        <a:rPr lang="en-US" sz="1800" b="1" i="0" dirty="0">
                          <a:effectLst/>
                          <a:latin typeface="+mn-lt"/>
                          <a:ea typeface="Calibri" panose="020F0502020204030204" pitchFamily="34" charset="0"/>
                          <a:cs typeface="Times New Roman" panose="02020603050405020304" pitchFamily="18" charset="0"/>
                        </a:rPr>
                        <a:t>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a:lnSpc>
                          <a:spcPct val="100000"/>
                        </a:lnSpc>
                        <a:spcBef>
                          <a:spcPts val="0"/>
                        </a:spcBef>
                        <a:spcAft>
                          <a:spcPts val="0"/>
                        </a:spcAft>
                      </a:pPr>
                      <a:r>
                        <a:rPr lang="en-US" sz="1800" b="1" i="0" dirty="0">
                          <a:effectLst/>
                          <a:latin typeface="+mn-lt"/>
                          <a:ea typeface="Calibri" panose="020F0502020204030204" pitchFamily="34"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P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R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Finally,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PR | AR | PB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P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AX</a:t>
                      </a:r>
                    </a:p>
                    <a:p>
                      <a:pPr>
                        <a:lnSpc>
                          <a:spcPct val="100000"/>
                        </a:lnSpc>
                        <a:spcBef>
                          <a:spcPts val="0"/>
                        </a:spcBef>
                        <a:spcAft>
                          <a:spcPts val="0"/>
                        </a:spcAft>
                      </a:pPr>
                      <a:r>
                        <a:rPr lang="en-US" sz="1800" b="1" i="0" dirty="0">
                          <a:effectLst/>
                          <a:latin typeface="+mn-lt"/>
                          <a:ea typeface="Calibri" panose="020F0502020204030204" pitchFamily="34" charset="0"/>
                        </a:rPr>
                        <a:t>R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267753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Ambiguity</a:t>
            </a:r>
          </a:p>
          <a:p>
            <a:pPr>
              <a:lnSpc>
                <a:spcPct val="80000"/>
              </a:lnSpc>
              <a:defRPr/>
            </a:pPr>
            <a:r>
              <a:rPr lang="en-US" dirty="0">
                <a:solidFill>
                  <a:schemeClr val="tx1">
                    <a:lumMod val="95000"/>
                    <a:lumOff val="5000"/>
                  </a:schemeClr>
                </a:solidFill>
              </a:rPr>
              <a:t>Chomsky Normal Form (CNF)</a:t>
            </a: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Construct of Context Free Grammar (CFG)</a:t>
            </a:r>
          </a:p>
          <a:p>
            <a:pPr>
              <a:lnSpc>
                <a:spcPct val="80000"/>
              </a:lnSpc>
              <a:defRPr/>
            </a:pPr>
            <a:r>
              <a:rPr lang="en-US" dirty="0"/>
              <a:t>Concept of ambiguity and its removal from grammar.</a:t>
            </a:r>
          </a:p>
          <a:p>
            <a:pPr>
              <a:lnSpc>
                <a:spcPct val="80000"/>
              </a:lnSpc>
              <a:defRPr/>
            </a:pPr>
            <a:r>
              <a:rPr lang="en-US" dirty="0"/>
              <a:t>Chomsky Normal From (CNF)</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and practice the construct of CFG</a:t>
            </a:r>
          </a:p>
          <a:p>
            <a:pPr algn="just">
              <a:lnSpc>
                <a:spcPct val="80000"/>
              </a:lnSpc>
              <a:defRPr/>
            </a:pPr>
            <a:r>
              <a:rPr lang="en-US" dirty="0"/>
              <a:t>Learn ambiguity in grammar and ways to identify and remove it.</a:t>
            </a:r>
          </a:p>
          <a:p>
            <a:pPr algn="just">
              <a:lnSpc>
                <a:spcPct val="80000"/>
              </a:lnSpc>
              <a:defRPr/>
            </a:pPr>
            <a:r>
              <a:rPr lang="en-US" dirty="0"/>
              <a:t>Apply Chomsky Normal From (CNF) on grammar to make it computable.</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eaLnBrk="1" hangingPunct="1">
              <a:lnSpc>
                <a:spcPct val="110000"/>
              </a:lnSpc>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eaLnBrk="1" hangingPunct="1">
              <a:lnSpc>
                <a:spcPct val="110000"/>
              </a:lnSpc>
            </a:pPr>
            <a:r>
              <a:rPr lang="en-US" altLang="en-US" sz="2400" dirty="0"/>
              <a:t>If a grammar generates some string ambiguously we say that the grammar is </a:t>
            </a:r>
            <a:r>
              <a:rPr lang="en-US" altLang="en-US" sz="2400" b="1" i="1" dirty="0"/>
              <a:t>ambiguous</a:t>
            </a:r>
            <a:r>
              <a:rPr lang="en-US" altLang="en-US" sz="2400" dirty="0"/>
              <a:t>.</a:t>
            </a:r>
          </a:p>
          <a:p>
            <a:pPr algn="just" eaLnBrk="1" hangingPunct="1">
              <a:lnSpc>
                <a:spcPct val="110000"/>
              </a:lnSpc>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eaLnBrk="1" hangingPunct="1">
              <a:lnSpc>
                <a:spcPct val="110000"/>
              </a:lnSpc>
              <a:buFontTx/>
              <a:buNone/>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01B562-86DC-413A-A397-7666EB63E03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9C5F11F-3D9E-42CB-8BA0-2BB41BCB5E47}"/>
              </a:ext>
            </a:extLst>
          </p:cNvPr>
          <p:cNvSpPr>
            <a:spLocks noGrp="1"/>
          </p:cNvSpPr>
          <p:nvPr>
            <p:ph type="body" sz="quarter" idx="12"/>
          </p:nvPr>
        </p:nvSpPr>
        <p:spPr/>
        <p:txBody>
          <a:bodyPr/>
          <a:lstStyle/>
          <a:p>
            <a:r>
              <a:rPr lang="en-US" dirty="0"/>
              <a:t>Ambiguity - Derivation</a:t>
            </a:r>
          </a:p>
        </p:txBody>
      </p:sp>
      <p:sp>
        <p:nvSpPr>
          <p:cNvPr id="4" name="Text Placeholder 3">
            <a:extLst>
              <a:ext uri="{FF2B5EF4-FFF2-40B4-BE49-F238E27FC236}">
                <a16:creationId xmlns:a16="http://schemas.microsoft.com/office/drawing/2014/main" id="{B129E504-0774-42A5-A43D-B14F9E904B45}"/>
              </a:ext>
            </a:extLst>
          </p:cNvPr>
          <p:cNvSpPr>
            <a:spLocks noGrp="1"/>
          </p:cNvSpPr>
          <p:nvPr>
            <p:ph type="body" sz="quarter" idx="13"/>
          </p:nvPr>
        </p:nvSpPr>
        <p:spPr/>
        <p:txBody>
          <a:bodyPr>
            <a:normAutofit lnSpcReduction="10000"/>
          </a:bodyPr>
          <a:lstStyle/>
          <a:p>
            <a:pPr algn="just" eaLnBrk="1" hangingPunct="1"/>
            <a:r>
              <a:rPr lang="en-US" altLang="en-US" sz="2800" dirty="0"/>
              <a:t>When we say that a grammar generates a string ambiguously, we mean that the string has two different parse trees, not two different derivations.</a:t>
            </a:r>
          </a:p>
          <a:p>
            <a:pPr algn="just" eaLnBrk="1" hangingPunct="1"/>
            <a:r>
              <a:rPr lang="en-US" altLang="en-US" sz="2800" dirty="0"/>
              <a:t>A derivation of string </a:t>
            </a:r>
            <a:r>
              <a:rPr lang="en-US" altLang="en-US" sz="2800" b="1" i="1" dirty="0"/>
              <a:t>w</a:t>
            </a:r>
            <a:r>
              <a:rPr lang="en-US" altLang="en-US" sz="2800" dirty="0"/>
              <a:t> in a grammar </a:t>
            </a:r>
            <a:r>
              <a:rPr lang="en-US" altLang="en-US" sz="2800" b="1" i="1" dirty="0"/>
              <a:t>G</a:t>
            </a:r>
            <a:r>
              <a:rPr lang="en-US" altLang="en-US" sz="2800" dirty="0"/>
              <a:t> is a </a:t>
            </a:r>
            <a:r>
              <a:rPr lang="en-US" altLang="en-US" sz="2800" b="1" i="1" dirty="0"/>
              <a:t>leftmost derivation</a:t>
            </a:r>
            <a:r>
              <a:rPr lang="en-US" altLang="en-US" sz="2800" dirty="0"/>
              <a:t> if at every step the leftmost remaining variable is the one replaced.</a:t>
            </a:r>
          </a:p>
          <a:p>
            <a:pPr algn="just" eaLnBrk="1" hangingPunct="1"/>
            <a:r>
              <a:rPr lang="en-US" altLang="en-US" sz="2800" dirty="0"/>
              <a:t>Then we can say, a string </a:t>
            </a:r>
            <a:r>
              <a:rPr lang="en-US" altLang="en-US" sz="2800" b="1" i="1" dirty="0"/>
              <a:t>w</a:t>
            </a:r>
            <a:r>
              <a:rPr lang="en-US" altLang="en-US" sz="2800" dirty="0"/>
              <a:t> is derived </a:t>
            </a:r>
            <a:r>
              <a:rPr lang="en-US" altLang="en-US" sz="2800" b="1" i="1" dirty="0"/>
              <a:t>ambiguously</a:t>
            </a:r>
            <a:r>
              <a:rPr lang="en-US" altLang="en-US" sz="2800" dirty="0"/>
              <a:t> in CFG </a:t>
            </a:r>
            <a:r>
              <a:rPr lang="en-US" altLang="en-US" sz="2800" b="1" i="1" dirty="0"/>
              <a:t>G</a:t>
            </a:r>
            <a:r>
              <a:rPr lang="en-US" altLang="en-US" sz="2800" dirty="0"/>
              <a:t> if it has two or more different leftmost derivations.</a:t>
            </a:r>
          </a:p>
          <a:p>
            <a:pPr algn="just" eaLnBrk="1" hangingPunct="1"/>
            <a:r>
              <a:rPr lang="en-US" altLang="en-US" sz="2800" dirty="0"/>
              <a:t>Grammar </a:t>
            </a:r>
            <a:r>
              <a:rPr lang="en-US" altLang="en-US" sz="2800" b="1" i="1" dirty="0"/>
              <a:t>G</a:t>
            </a:r>
            <a:r>
              <a:rPr lang="en-US" altLang="en-US" sz="2800" dirty="0"/>
              <a:t> is </a:t>
            </a:r>
            <a:r>
              <a:rPr lang="en-US" altLang="en-US" sz="2800" b="1" i="1" dirty="0"/>
              <a:t>ambiguous</a:t>
            </a:r>
            <a:r>
              <a:rPr lang="en-US" altLang="en-US" sz="2800" dirty="0"/>
              <a:t> if it generates some string ambiguously.</a:t>
            </a:r>
          </a:p>
          <a:p>
            <a:pPr algn="just" eaLnBrk="1" hangingPunct="1"/>
            <a:r>
              <a:rPr lang="en-US" altLang="en-US" sz="2800" dirty="0"/>
              <a:t>Some CFLs can only be generated by ambiguous grammars. Such languages are called </a:t>
            </a:r>
            <a:r>
              <a:rPr lang="en-US" altLang="en-US" sz="2800" b="1" i="1" dirty="0"/>
              <a:t>inherently ambiguous</a:t>
            </a:r>
            <a:r>
              <a:rPr lang="en-US" altLang="en-US" sz="2800" dirty="0"/>
              <a:t>.</a:t>
            </a:r>
            <a:br>
              <a:rPr lang="en-US" altLang="en-US" sz="2800" dirty="0"/>
            </a:br>
            <a:r>
              <a:rPr lang="en-US" altLang="en-US" sz="2800" dirty="0"/>
              <a:t>Example: </a:t>
            </a:r>
            <a:r>
              <a:rPr lang="en-US" altLang="en-US" sz="2800" dirty="0">
                <a:latin typeface="Courier New" panose="02070309020205020404" pitchFamily="49" charset="0"/>
                <a:cs typeface="Courier New" panose="02070309020205020404" pitchFamily="49" charset="0"/>
              </a:rPr>
              <a:t>{0</a:t>
            </a:r>
            <a:r>
              <a:rPr lang="en-US" altLang="en-US" sz="2800" baseline="300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1</a:t>
            </a:r>
            <a:r>
              <a:rPr lang="en-US" altLang="en-US" sz="2800" baseline="30000" dirty="0">
                <a:latin typeface="Courier New" panose="02070309020205020404" pitchFamily="49" charset="0"/>
                <a:cs typeface="Courier New" panose="02070309020205020404" pitchFamily="49" charset="0"/>
              </a:rPr>
              <a:t>j</a:t>
            </a:r>
            <a:r>
              <a:rPr lang="en-US" altLang="en-US" sz="2800" dirty="0">
                <a:latin typeface="Courier New" panose="02070309020205020404" pitchFamily="49" charset="0"/>
                <a:cs typeface="Courier New" panose="02070309020205020404" pitchFamily="49" charset="0"/>
              </a:rPr>
              <a:t>2</a:t>
            </a:r>
            <a:r>
              <a:rPr lang="en-US" altLang="en-US" sz="2800" baseline="30000" dirty="0">
                <a:latin typeface="Courier New" panose="02070309020205020404" pitchFamily="49" charset="0"/>
                <a:cs typeface="Courier New" panose="02070309020205020404" pitchFamily="49" charset="0"/>
              </a:rPr>
              <a:t>k</a:t>
            </a:r>
            <a:r>
              <a:rPr lang="en-US" altLang="en-US" sz="2800" dirty="0">
                <a:latin typeface="Courier New" panose="02070309020205020404" pitchFamily="49" charset="0"/>
                <a:cs typeface="Courier New" panose="02070309020205020404" pitchFamily="49" charset="0"/>
              </a:rPr>
              <a:t> |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=j or j=k}</a:t>
            </a:r>
          </a:p>
        </p:txBody>
      </p:sp>
    </p:spTree>
    <p:extLst>
      <p:ext uri="{BB962C8B-B14F-4D97-AF65-F5344CB8AC3E}">
        <p14:creationId xmlns:p14="http://schemas.microsoft.com/office/powerpoint/2010/main" val="354752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3CC6-64BE-4D29-BD39-619CD4837B1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024C24-7D10-453F-9A65-A80A0F0CB7CE}"/>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94A016BF-50AA-4527-9BDC-CAF5327A2AEE}"/>
              </a:ext>
            </a:extLst>
          </p:cNvPr>
          <p:cNvSpPr>
            <a:spLocks noGrp="1"/>
          </p:cNvSpPr>
          <p:nvPr>
            <p:ph type="body" sz="quarter" idx="13"/>
          </p:nvPr>
        </p:nvSpPr>
        <p:spPr/>
        <p:txBody>
          <a:bodyPr>
            <a:normAutofit/>
          </a:bodyPr>
          <a:lstStyle/>
          <a:p>
            <a:pPr algn="just" eaLnBrk="1" hangingPunct="1"/>
            <a:r>
              <a:rPr lang="en-US" altLang="en-US" sz="3000" dirty="0"/>
              <a:t>Add a new start symbol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t> and the new rule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where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was the original start symbol</a:t>
            </a:r>
            <a:r>
              <a:rPr lang="en-US" altLang="en-US" sz="3000" dirty="0"/>
              <a:t>.</a:t>
            </a:r>
          </a:p>
          <a:p>
            <a:pPr algn="just" eaLnBrk="1" hangingPunct="1"/>
            <a:r>
              <a:rPr lang="en-US" altLang="en-US" sz="3000" dirty="0"/>
              <a:t>Eliminate all </a:t>
            </a:r>
            <a:r>
              <a:rPr lang="en-US" altLang="en-US" sz="3000" i="1"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rules of the form </a:t>
            </a:r>
            <a:r>
              <a:rPr lang="en-US" altLang="en-US" sz="3000" dirty="0">
                <a:latin typeface="Courier New" panose="02070309020205020404" pitchFamily="49" charset="0"/>
                <a:cs typeface="Courier New" panose="02070309020205020404" pitchFamily="49" charset="0"/>
                <a:sym typeface="Symbol" panose="05050102010706020507" pitchFamily="18" charset="2"/>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a:t>
            </a:r>
            <a:r>
              <a:rPr lang="en-US" altLang="en-US" sz="3000"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where </a:t>
            </a:r>
            <a:r>
              <a:rPr lang="en-US" altLang="en-US" sz="3000" dirty="0">
                <a:latin typeface="Courier New" panose="02070309020205020404" pitchFamily="49" charset="0"/>
                <a:cs typeface="Courier New" panose="02070309020205020404" pitchFamily="49" charset="0"/>
                <a:sym typeface="Symbol" panose="05050102010706020507" pitchFamily="18" charset="2"/>
              </a:rPr>
              <a:t>A</a:t>
            </a:r>
            <a:r>
              <a:rPr lang="en-US" altLang="en-US" sz="3000" dirty="0">
                <a:sym typeface="Symbol" panose="05050102010706020507" pitchFamily="18" charset="2"/>
              </a:rPr>
              <a:t> is not the start symbol.</a:t>
            </a:r>
          </a:p>
          <a:p>
            <a:pPr lvl="1" algn="just" eaLnBrk="1" hangingPunct="1"/>
            <a:r>
              <a:rPr lang="en-US" altLang="en-US" sz="2800" dirty="0">
                <a:sym typeface="Symbol" panose="05050102010706020507" pitchFamily="18" charset="2"/>
              </a:rPr>
              <a:t>Add rule </a:t>
            </a:r>
            <a:r>
              <a:rPr lang="en-US" altLang="en-US" sz="2800" dirty="0" err="1">
                <a:latin typeface="Courier New" panose="02070309020205020404" pitchFamily="49" charset="0"/>
                <a:cs typeface="Courier New" panose="02070309020205020404" pitchFamily="49" charset="0"/>
                <a:sym typeface="Symbol" panose="05050102010706020507" pitchFamily="18" charset="2"/>
              </a:rPr>
              <a:t>R</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uv</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every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t>
            </a:r>
            <a:r>
              <a:rPr lang="en-US" altLang="en-US" sz="2800" dirty="0">
                <a:sym typeface="Wingdings" panose="05000000000000000000" pitchFamily="2" charset="2"/>
              </a:rPr>
              <a:t>, where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 and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 are strings of variables and terminals.</a:t>
            </a:r>
          </a:p>
          <a:p>
            <a:pPr lvl="1" algn="just" eaLnBrk="1" hangingPunct="1"/>
            <a:r>
              <a:rPr lang="en-US" altLang="en-US" sz="2800" dirty="0">
                <a:sym typeface="Wingdings" panose="05000000000000000000" pitchFamily="2" charset="2"/>
              </a:rPr>
              <a:t>Add such rules for every occurrence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for example, add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RuvAw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Ruvw</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the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RuAvAw</a:t>
            </a:r>
            <a:r>
              <a:rPr lang="en-US" altLang="en-US" sz="2800" dirty="0">
                <a:sym typeface="Wingdings" panose="05000000000000000000" pitchFamily="2" charset="2"/>
              </a:rPr>
              <a:t>.</a:t>
            </a:r>
          </a:p>
          <a:p>
            <a:pPr lvl="1" algn="just" eaLnBrk="1" hangingPunct="1"/>
            <a:r>
              <a:rPr lang="en-US" altLang="en-US" sz="2800" dirty="0">
                <a:sym typeface="Symbol" panose="05050102010706020507" pitchFamily="18" charset="2"/>
              </a:rPr>
              <a:t>Add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for the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unless we have previously removed the rule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R</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sym typeface="Symbol" panose="05050102010706020507" pitchFamily="18" charset="2"/>
              </a:rPr>
              <a:t>. </a:t>
            </a:r>
          </a:p>
        </p:txBody>
      </p:sp>
    </p:spTree>
    <p:extLst>
      <p:ext uri="{BB962C8B-B14F-4D97-AF65-F5344CB8AC3E}">
        <p14:creationId xmlns:p14="http://schemas.microsoft.com/office/powerpoint/2010/main" val="367485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44E072-09FA-4032-8978-D17B69275C4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9ADEC9F-C567-44AF-BCB2-BA1F8D7A64F6}"/>
              </a:ext>
            </a:extLst>
          </p:cNvPr>
          <p:cNvSpPr>
            <a:spLocks noGrp="1"/>
          </p:cNvSpPr>
          <p:nvPr>
            <p:ph type="body" sz="quarter" idx="12"/>
          </p:nvPr>
        </p:nvSpPr>
        <p:spPr/>
        <p:txBody>
          <a:bodyPr/>
          <a:lstStyle/>
          <a:p>
            <a:r>
              <a:rPr lang="en-US" sz="2800" dirty="0"/>
              <a:t>Convert any grammar </a:t>
            </a:r>
            <a:r>
              <a:rPr lang="en-US" sz="2800" i="1" dirty="0"/>
              <a:t>G</a:t>
            </a:r>
            <a:r>
              <a:rPr lang="en-US" sz="2800" dirty="0"/>
              <a:t> to Chomsky Normal Form</a:t>
            </a:r>
          </a:p>
        </p:txBody>
      </p:sp>
      <p:sp>
        <p:nvSpPr>
          <p:cNvPr id="4" name="Text Placeholder 3">
            <a:extLst>
              <a:ext uri="{FF2B5EF4-FFF2-40B4-BE49-F238E27FC236}">
                <a16:creationId xmlns:a16="http://schemas.microsoft.com/office/drawing/2014/main" id="{6FD1A99F-4684-4717-8AEF-BE3D26E19727}"/>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3000" dirty="0"/>
              <a:t>Eliminate all unit rules of the form </a:t>
            </a:r>
            <a:r>
              <a:rPr lang="en-US" altLang="en-US" sz="3000" dirty="0">
                <a:latin typeface="Courier New" panose="02070309020205020404" pitchFamily="49" charset="0"/>
                <a:cs typeface="Courier New" panose="02070309020205020404" pitchFamily="49" charset="0"/>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B</a:t>
            </a:r>
            <a:r>
              <a:rPr lang="en-US" altLang="en-US" sz="30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Add rule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2600" dirty="0">
                <a:latin typeface="Courier New" panose="02070309020205020404" pitchFamily="49" charset="0"/>
                <a:cs typeface="Courier New" panose="02070309020205020404" pitchFamily="49" charset="0"/>
                <a:sym typeface="Symbol" panose="05050102010706020507" pitchFamily="18" charset="2"/>
              </a:rPr>
              <a:t>u </a:t>
            </a:r>
            <a:r>
              <a:rPr lang="en-US" altLang="en-US" sz="2600" dirty="0">
                <a:sym typeface="Symbol" panose="05050102010706020507" pitchFamily="18" charset="2"/>
              </a:rPr>
              <a:t>for the rule of the form </a:t>
            </a:r>
            <a:r>
              <a:rPr lang="en-US" altLang="en-US" sz="2600" dirty="0">
                <a:latin typeface="Courier New" panose="02070309020205020404" pitchFamily="49" charset="0"/>
                <a:cs typeface="Courier New" panose="02070309020205020404" pitchFamily="49" charset="0"/>
                <a:sym typeface="Symbol" panose="05050102010706020507" pitchFamily="18" charset="2"/>
              </a:rPr>
              <a:t>B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unless this was a unit rule previously removed.</a:t>
            </a:r>
          </a:p>
          <a:p>
            <a:pPr lvl="1" algn="just" eaLnBrk="1" hangingPunct="1">
              <a:lnSpc>
                <a:spcPct val="110000"/>
              </a:lnSpc>
            </a:pPr>
            <a:r>
              <a:rPr lang="en-US" altLang="en-US" sz="2600" dirty="0">
                <a:sym typeface="Symbol" panose="05050102010706020507" pitchFamily="18" charset="2"/>
              </a:rPr>
              <a:t>Here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is a string of variables and terminals.</a:t>
            </a:r>
          </a:p>
          <a:p>
            <a:pPr algn="just" eaLnBrk="1" hangingPunct="1">
              <a:lnSpc>
                <a:spcPct val="110000"/>
              </a:lnSpc>
            </a:pPr>
            <a:r>
              <a:rPr lang="en-US" altLang="en-US" sz="3000" dirty="0">
                <a:sym typeface="Symbol" panose="05050102010706020507" pitchFamily="18" charset="2"/>
              </a:rPr>
              <a:t>Convert remaining rules into proper form, </a:t>
            </a:r>
            <a:br>
              <a:rPr lang="en-US" altLang="en-US" sz="3000" dirty="0">
                <a:sym typeface="Symbol" panose="05050102010706020507" pitchFamily="18" charset="2"/>
              </a:rPr>
            </a:br>
            <a:r>
              <a:rPr lang="en-US" altLang="en-US" sz="3000" dirty="0">
                <a:latin typeface="Courier New" panose="02070309020205020404" pitchFamily="49" charset="0"/>
                <a:cs typeface="Courier New" panose="02070309020205020404" pitchFamily="49" charset="0"/>
                <a:sym typeface="Symbol" panose="05050102010706020507" pitchFamily="18" charset="2"/>
              </a:rPr>
              <a:t>R</a:t>
            </a:r>
            <a:r>
              <a:rPr lang="en-US" altLang="en-US" sz="3000" dirty="0">
                <a:latin typeface="Courier New" panose="02070309020205020404" pitchFamily="49" charset="0"/>
                <a:cs typeface="Courier New" panose="02070309020205020404" pitchFamily="49" charset="0"/>
                <a:sym typeface="Wingdings" panose="05000000000000000000" pitchFamily="2" charset="2"/>
              </a:rPr>
              <a:t>PQ </a:t>
            </a:r>
            <a:r>
              <a:rPr lang="en-US" altLang="en-US" sz="3000" dirty="0">
                <a:sym typeface="Wingdings" panose="05000000000000000000" pitchFamily="2" charset="2"/>
              </a:rPr>
              <a:t>and </a:t>
            </a:r>
            <a:r>
              <a:rPr lang="en-US" altLang="en-US" sz="3000" dirty="0" err="1">
                <a:latin typeface="Courier New" panose="02070309020205020404" pitchFamily="49" charset="0"/>
                <a:cs typeface="Courier New" panose="02070309020205020404" pitchFamily="49" charset="0"/>
                <a:sym typeface="Wingdings" panose="05000000000000000000" pitchFamily="2" charset="2"/>
              </a:rPr>
              <a:t>Ru</a:t>
            </a:r>
            <a:r>
              <a:rPr lang="en-US" altLang="en-US" sz="3000" dirty="0">
                <a:sym typeface="Symbol" panose="05050102010706020507" pitchFamily="18" charset="2"/>
              </a:rPr>
              <a:t>.</a:t>
            </a:r>
          </a:p>
          <a:p>
            <a:pPr lvl="1" algn="just" eaLnBrk="1" hangingPunct="1">
              <a:lnSpc>
                <a:spcPct val="110000"/>
              </a:lnSpc>
            </a:pPr>
            <a:r>
              <a:rPr lang="en-US" altLang="en-US" sz="2600" dirty="0">
                <a:sym typeface="Symbol" panose="05050102010706020507" pitchFamily="18" charset="2"/>
              </a:rPr>
              <a:t>We replace each rule of the form</a:t>
            </a:r>
            <a:r>
              <a:rPr lang="en-US" altLang="en-US" sz="2600" dirty="0">
                <a:latin typeface="Courier New" panose="02070309020205020404" pitchFamily="49" charset="0"/>
                <a:cs typeface="Courier New" panose="02070309020205020404" pitchFamily="49" charset="0"/>
                <a:sym typeface="Symbol" panose="05050102010706020507" pitchFamily="18" charset="2"/>
              </a:rPr>
              <a:t> A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sym typeface="Wingdings" panose="05000000000000000000" pitchFamily="2" charset="2"/>
              </a:rPr>
              <a:t>with the rules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 ,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Here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3 </a:t>
            </a:r>
            <a:r>
              <a:rPr lang="en-US" altLang="en-US" sz="2600" dirty="0">
                <a:sym typeface="Symbol" panose="05050102010706020507" pitchFamily="18" charset="2"/>
              </a:rPr>
              <a:t>and each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is a variable or terminal symbol, </a:t>
            </a:r>
            <a:br>
              <a:rPr lang="en-US" altLang="en-US" sz="2600" dirty="0">
                <a:sym typeface="Symbol" panose="05050102010706020507" pitchFamily="18" charset="2"/>
              </a:rPr>
            </a:br>
            <a:r>
              <a:rPr lang="en-US" altLang="en-US" sz="2600" dirty="0">
                <a:sym typeface="Symbol" panose="05050102010706020507" pitchFamily="18" charset="2"/>
              </a:rPr>
              <a:t>and </a:t>
            </a:r>
            <a:r>
              <a:rPr lang="en-US" altLang="en-US" sz="2600" dirty="0">
                <a:latin typeface="Courier New" panose="02070309020205020404" pitchFamily="49" charset="0"/>
                <a:cs typeface="Courier New" panose="02070309020205020404" pitchFamily="49" charset="0"/>
                <a:sym typeface="Symbol" panose="05050102010706020507" pitchFamily="18" charset="2"/>
              </a:rPr>
              <a:t>A</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’s are new variables.</a:t>
            </a:r>
          </a:p>
          <a:p>
            <a:pPr lvl="1" algn="just" eaLnBrk="1" hangingPunct="1">
              <a:lnSpc>
                <a:spcPct val="110000"/>
              </a:lnSpc>
            </a:pPr>
            <a:r>
              <a:rPr lang="en-US" altLang="en-US" sz="2600" dirty="0">
                <a:sym typeface="Symbol" panose="05050102010706020507" pitchFamily="18" charset="2"/>
              </a:rPr>
              <a:t>If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2</a:t>
            </a:r>
            <a:r>
              <a:rPr lang="en-US" altLang="en-US" sz="2600" dirty="0">
                <a:sym typeface="Symbol" panose="05050102010706020507" pitchFamily="18" charset="2"/>
              </a:rPr>
              <a:t>, replace any terminal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in the preceding rule(s) with the new variable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and the rule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600" dirty="0">
                <a:sym typeface="Wingdings" panose="05000000000000000000" pitchFamily="2" charset="2"/>
              </a:rPr>
              <a:t>.</a:t>
            </a:r>
          </a:p>
          <a:p>
            <a:pPr algn="just" eaLnBrk="1" hangingPunct="1">
              <a:lnSpc>
                <a:spcPct val="110000"/>
              </a:lnSpc>
            </a:pPr>
            <a:r>
              <a:rPr lang="en-US" altLang="en-US" sz="3000" dirty="0">
                <a:sym typeface="Symbol" panose="05050102010706020507" pitchFamily="18" charset="2"/>
              </a:rPr>
              <a:t>The above procedure converts a Grammar to a Chomsky normal form. Next, we will go through an example</a:t>
            </a:r>
            <a:r>
              <a:rPr lang="en-US" altLang="en-US" sz="2800" dirty="0">
                <a:sym typeface="Symbol" panose="05050102010706020507" pitchFamily="18" charset="2"/>
              </a:rPr>
              <a:t>.</a:t>
            </a:r>
          </a:p>
        </p:txBody>
      </p:sp>
    </p:spTree>
    <p:extLst>
      <p:ext uri="{BB962C8B-B14F-4D97-AF65-F5344CB8AC3E}">
        <p14:creationId xmlns:p14="http://schemas.microsoft.com/office/powerpoint/2010/main" val="214545064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DB24A5-EA46-42B7-8CD9-05FDF5200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3D4C69-ECD7-4E05-8511-968C66ECBEE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90A1D9-0B4D-4C87-A4C9-D9FF3A7E9B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1368</TotalTime>
  <Words>3133</Words>
  <Application>Microsoft Office PowerPoint</Application>
  <PresentationFormat>On-screen Show (4:3)</PresentationFormat>
  <Paragraphs>405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Corbel</vt:lpstr>
      <vt:lpstr>Courier New</vt:lpstr>
      <vt:lpstr>Symbol</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325</cp:revision>
  <dcterms:created xsi:type="dcterms:W3CDTF">2020-07-03T15:11:23Z</dcterms:created>
  <dcterms:modified xsi:type="dcterms:W3CDTF">2023-03-13T06:38:59Z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