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1"/>
  </p:notesMasterIdLst>
  <p:sldIdLst>
    <p:sldId id="256" r:id="rId5"/>
    <p:sldId id="257" r:id="rId6"/>
    <p:sldId id="258" r:id="rId7"/>
    <p:sldId id="259" r:id="rId8"/>
    <p:sldId id="289" r:id="rId9"/>
    <p:sldId id="290" r:id="rId10"/>
    <p:sldId id="300" r:id="rId11"/>
    <p:sldId id="301" r:id="rId12"/>
    <p:sldId id="282" r:id="rId13"/>
    <p:sldId id="292" r:id="rId14"/>
    <p:sldId id="291" r:id="rId15"/>
    <p:sldId id="293" r:id="rId16"/>
    <p:sldId id="297" r:id="rId17"/>
    <p:sldId id="298" r:id="rId18"/>
    <p:sldId id="299" r:id="rId19"/>
    <p:sldId id="277"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327" autoAdjust="0"/>
    <p:restoredTop sz="92393" autoAdjust="0"/>
  </p:normalViewPr>
  <p:slideViewPr>
    <p:cSldViewPr snapToGrid="0">
      <p:cViewPr varScale="1">
        <p:scale>
          <a:sx n="66" d="100"/>
          <a:sy n="66" d="100"/>
        </p:scale>
        <p:origin x="10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a Rahman" userId="a158f68e-8f2e-4166-9c12-37c16efee1b5" providerId="ADAL" clId="{91D8095C-8C3C-4E63-954E-EA47ACB9064B}"/>
    <pc:docChg chg="modSld">
      <pc:chgData name="Shakila Rahman" userId="a158f68e-8f2e-4166-9c12-37c16efee1b5" providerId="ADAL" clId="{91D8095C-8C3C-4E63-954E-EA47ACB9064B}" dt="2023-04-03T05:34:01.745" v="68" actId="20577"/>
      <pc:docMkLst>
        <pc:docMk/>
      </pc:docMkLst>
      <pc:sldChg chg="modSp mod">
        <pc:chgData name="Shakila Rahman" userId="a158f68e-8f2e-4166-9c12-37c16efee1b5" providerId="ADAL" clId="{91D8095C-8C3C-4E63-954E-EA47ACB9064B}" dt="2023-04-03T05:34:01.745" v="68" actId="20577"/>
        <pc:sldMkLst>
          <pc:docMk/>
          <pc:sldMk cId="2004203309" sldId="256"/>
        </pc:sldMkLst>
        <pc:spChg chg="mod">
          <ac:chgData name="Shakila Rahman" userId="a158f68e-8f2e-4166-9c12-37c16efee1b5" providerId="ADAL" clId="{91D8095C-8C3C-4E63-954E-EA47ACB9064B}" dt="2023-04-03T05:34:01.745" v="68" actId="20577"/>
          <ac:spMkLst>
            <pc:docMk/>
            <pc:sldMk cId="2004203309" sldId="256"/>
            <ac:spMk id="7" creationId="{341AB14A-DC6C-4689-AD70-C6C8EFF28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4/3/2023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63730744"/>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1905972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545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86755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7417140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79116814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5518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989803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1996903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54518337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35588259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624913275"/>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0775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71782863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056874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19733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980408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123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88182365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36131240"/>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99914400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222550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094663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288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673626883"/>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306993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4538551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567802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14284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E9F41A2D-8EDC-4EC3-982B-904D4EDF489C}"/>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EF8E07FA-5F9C-4C66-AD3F-D7879F4C613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C9C74755-F1F3-4EE5-BD23-3284770AF02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3F358950-BCD8-438B-80D9-F1AE5FB8C0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2113701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667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493672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284471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1606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41685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859782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61987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030805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1081020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92748373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499784004"/>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92605886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Sipser-Turing%20Machine-1.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14</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a:t>
            </a:r>
          </a:p>
          <a:p>
            <a:r>
              <a:rPr lang="en-US" dirty="0"/>
              <a:t>Department of Computer Science, Faculty of Science &amp; Technology.</a:t>
            </a:r>
          </a:p>
          <a:p>
            <a:r>
              <a:rPr lang="en-US"/>
              <a:t>Shakila.Rahman@</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1: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8984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5" name="Table 5">
            <a:extLst>
              <a:ext uri="{FF2B5EF4-FFF2-40B4-BE49-F238E27FC236}">
                <a16:creationId xmlns:a16="http://schemas.microsoft.com/office/drawing/2014/main" id="{3F1F6947-EC84-4226-865A-1D4E2BC49BDF}"/>
              </a:ext>
            </a:extLst>
          </p:cNvPr>
          <p:cNvGraphicFramePr>
            <a:graphicFrameLocks noGrp="1"/>
          </p:cNvGraphicFramePr>
          <p:nvPr>
            <p:extLst>
              <p:ext uri="{D42A27DB-BD31-4B8C-83A1-F6EECF244321}">
                <p14:modId xmlns:p14="http://schemas.microsoft.com/office/powerpoint/2010/main" val="3474049092"/>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9" name="Table 5">
            <a:extLst>
              <a:ext uri="{FF2B5EF4-FFF2-40B4-BE49-F238E27FC236}">
                <a16:creationId xmlns:a16="http://schemas.microsoft.com/office/drawing/2014/main" id="{5E6408E0-4419-4E2D-B4F8-4209D2C6B657}"/>
              </a:ext>
            </a:extLst>
          </p:cNvPr>
          <p:cNvGraphicFramePr>
            <a:graphicFrameLocks noGrp="1"/>
          </p:cNvGraphicFramePr>
          <p:nvPr>
            <p:extLst>
              <p:ext uri="{D42A27DB-BD31-4B8C-83A1-F6EECF244321}">
                <p14:modId xmlns:p14="http://schemas.microsoft.com/office/powerpoint/2010/main" val="178703712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7" name="Table 5">
            <a:extLst>
              <a:ext uri="{FF2B5EF4-FFF2-40B4-BE49-F238E27FC236}">
                <a16:creationId xmlns:a16="http://schemas.microsoft.com/office/drawing/2014/main" id="{886D1E55-CC66-4A33-9271-01C82CCB9E64}"/>
              </a:ext>
            </a:extLst>
          </p:cNvPr>
          <p:cNvGraphicFramePr>
            <a:graphicFrameLocks noGrp="1"/>
          </p:cNvGraphicFramePr>
          <p:nvPr>
            <p:extLst>
              <p:ext uri="{D42A27DB-BD31-4B8C-83A1-F6EECF244321}">
                <p14:modId xmlns:p14="http://schemas.microsoft.com/office/powerpoint/2010/main" val="89941768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1" name="Table 5">
            <a:extLst>
              <a:ext uri="{FF2B5EF4-FFF2-40B4-BE49-F238E27FC236}">
                <a16:creationId xmlns:a16="http://schemas.microsoft.com/office/drawing/2014/main" id="{B6F0EDB5-E262-4B61-A5C6-F82FFACC78F8}"/>
              </a:ext>
            </a:extLst>
          </p:cNvPr>
          <p:cNvGraphicFramePr>
            <a:graphicFrameLocks noGrp="1"/>
          </p:cNvGraphicFramePr>
          <p:nvPr>
            <p:extLst>
              <p:ext uri="{D42A27DB-BD31-4B8C-83A1-F6EECF244321}">
                <p14:modId xmlns:p14="http://schemas.microsoft.com/office/powerpoint/2010/main" val="418207064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5" name="Table 5">
            <a:extLst>
              <a:ext uri="{FF2B5EF4-FFF2-40B4-BE49-F238E27FC236}">
                <a16:creationId xmlns:a16="http://schemas.microsoft.com/office/drawing/2014/main" id="{0C9BA4B6-08BD-445D-B35F-7339E74B7D91}"/>
              </a:ext>
            </a:extLst>
          </p:cNvPr>
          <p:cNvGraphicFramePr>
            <a:graphicFrameLocks noGrp="1"/>
          </p:cNvGraphicFramePr>
          <p:nvPr>
            <p:extLst>
              <p:ext uri="{D42A27DB-BD31-4B8C-83A1-F6EECF244321}">
                <p14:modId xmlns:p14="http://schemas.microsoft.com/office/powerpoint/2010/main" val="182992440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9" name="Table 5">
            <a:extLst>
              <a:ext uri="{FF2B5EF4-FFF2-40B4-BE49-F238E27FC236}">
                <a16:creationId xmlns:a16="http://schemas.microsoft.com/office/drawing/2014/main" id="{1279E792-ADAC-498C-8E13-D8D4BB45F895}"/>
              </a:ext>
            </a:extLst>
          </p:cNvPr>
          <p:cNvGraphicFramePr>
            <a:graphicFrameLocks noGrp="1"/>
          </p:cNvGraphicFramePr>
          <p:nvPr>
            <p:extLst>
              <p:ext uri="{D42A27DB-BD31-4B8C-83A1-F6EECF244321}">
                <p14:modId xmlns:p14="http://schemas.microsoft.com/office/powerpoint/2010/main" val="83701674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63" name="Table 5">
            <a:extLst>
              <a:ext uri="{FF2B5EF4-FFF2-40B4-BE49-F238E27FC236}">
                <a16:creationId xmlns:a16="http://schemas.microsoft.com/office/drawing/2014/main" id="{A56106E0-2EA3-4353-804D-A22BECB42B26}"/>
              </a:ext>
            </a:extLst>
          </p:cNvPr>
          <p:cNvGraphicFramePr>
            <a:graphicFrameLocks noGrp="1"/>
          </p:cNvGraphicFramePr>
          <p:nvPr>
            <p:extLst>
              <p:ext uri="{D42A27DB-BD31-4B8C-83A1-F6EECF244321}">
                <p14:modId xmlns:p14="http://schemas.microsoft.com/office/powerpoint/2010/main" val="576582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7" name="Table 5">
            <a:extLst>
              <a:ext uri="{FF2B5EF4-FFF2-40B4-BE49-F238E27FC236}">
                <a16:creationId xmlns:a16="http://schemas.microsoft.com/office/drawing/2014/main" id="{02CFE67E-DB63-40E8-B2A0-CC3C533D16BE}"/>
              </a:ext>
            </a:extLst>
          </p:cNvPr>
          <p:cNvGraphicFramePr>
            <a:graphicFrameLocks noGrp="1"/>
          </p:cNvGraphicFramePr>
          <p:nvPr>
            <p:extLst>
              <p:ext uri="{D42A27DB-BD31-4B8C-83A1-F6EECF244321}">
                <p14:modId xmlns:p14="http://schemas.microsoft.com/office/powerpoint/2010/main" val="4222117483"/>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1" name="Table 5">
            <a:extLst>
              <a:ext uri="{FF2B5EF4-FFF2-40B4-BE49-F238E27FC236}">
                <a16:creationId xmlns:a16="http://schemas.microsoft.com/office/drawing/2014/main" id="{84381FAD-0930-4E28-A9B9-7DEC78321364}"/>
              </a:ext>
            </a:extLst>
          </p:cNvPr>
          <p:cNvGraphicFramePr>
            <a:graphicFrameLocks noGrp="1"/>
          </p:cNvGraphicFramePr>
          <p:nvPr>
            <p:extLst>
              <p:ext uri="{D42A27DB-BD31-4B8C-83A1-F6EECF244321}">
                <p14:modId xmlns:p14="http://schemas.microsoft.com/office/powerpoint/2010/main" val="1357722947"/>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6" name="Table 5">
            <a:extLst>
              <a:ext uri="{FF2B5EF4-FFF2-40B4-BE49-F238E27FC236}">
                <a16:creationId xmlns:a16="http://schemas.microsoft.com/office/drawing/2014/main" id="{78F83A14-5524-4716-B1B7-7A4079EA3B61}"/>
              </a:ext>
            </a:extLst>
          </p:cNvPr>
          <p:cNvGraphicFramePr>
            <a:graphicFrameLocks noGrp="1"/>
          </p:cNvGraphicFramePr>
          <p:nvPr>
            <p:extLst>
              <p:ext uri="{D42A27DB-BD31-4B8C-83A1-F6EECF244321}">
                <p14:modId xmlns:p14="http://schemas.microsoft.com/office/powerpoint/2010/main" val="211346266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7" name="Table 5">
            <a:extLst>
              <a:ext uri="{FF2B5EF4-FFF2-40B4-BE49-F238E27FC236}">
                <a16:creationId xmlns:a16="http://schemas.microsoft.com/office/drawing/2014/main" id="{E66188BC-3EE5-4364-974E-F7A453EF7517}"/>
              </a:ext>
            </a:extLst>
          </p:cNvPr>
          <p:cNvGraphicFramePr>
            <a:graphicFrameLocks noGrp="1"/>
          </p:cNvGraphicFramePr>
          <p:nvPr>
            <p:extLst>
              <p:ext uri="{D42A27DB-BD31-4B8C-83A1-F6EECF244321}">
                <p14:modId xmlns:p14="http://schemas.microsoft.com/office/powerpoint/2010/main" val="2054433674"/>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8" name="Table 5">
            <a:extLst>
              <a:ext uri="{FF2B5EF4-FFF2-40B4-BE49-F238E27FC236}">
                <a16:creationId xmlns:a16="http://schemas.microsoft.com/office/drawing/2014/main" id="{2CFD8C1D-0557-4D40-94B3-E5BA1BB844AA}"/>
              </a:ext>
            </a:extLst>
          </p:cNvPr>
          <p:cNvGraphicFramePr>
            <a:graphicFrameLocks noGrp="1"/>
          </p:cNvGraphicFramePr>
          <p:nvPr>
            <p:extLst>
              <p:ext uri="{D42A27DB-BD31-4B8C-83A1-F6EECF244321}">
                <p14:modId xmlns:p14="http://schemas.microsoft.com/office/powerpoint/2010/main" val="2734750201"/>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1" name="Table 5">
            <a:extLst>
              <a:ext uri="{FF2B5EF4-FFF2-40B4-BE49-F238E27FC236}">
                <a16:creationId xmlns:a16="http://schemas.microsoft.com/office/drawing/2014/main" id="{5178F4AD-3330-448B-81CC-945A77924455}"/>
              </a:ext>
            </a:extLst>
          </p:cNvPr>
          <p:cNvGraphicFramePr>
            <a:graphicFrameLocks noGrp="1"/>
          </p:cNvGraphicFramePr>
          <p:nvPr>
            <p:extLst>
              <p:ext uri="{D42A27DB-BD31-4B8C-83A1-F6EECF244321}">
                <p14:modId xmlns:p14="http://schemas.microsoft.com/office/powerpoint/2010/main" val="35999792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32" name="Table 5">
            <a:extLst>
              <a:ext uri="{FF2B5EF4-FFF2-40B4-BE49-F238E27FC236}">
                <a16:creationId xmlns:a16="http://schemas.microsoft.com/office/drawing/2014/main" id="{0AB3395F-EAC3-4433-86A2-0F86B94BDDFB}"/>
              </a:ext>
            </a:extLst>
          </p:cNvPr>
          <p:cNvGraphicFramePr>
            <a:graphicFrameLocks noGrp="1"/>
          </p:cNvGraphicFramePr>
          <p:nvPr>
            <p:extLst>
              <p:ext uri="{D42A27DB-BD31-4B8C-83A1-F6EECF244321}">
                <p14:modId xmlns:p14="http://schemas.microsoft.com/office/powerpoint/2010/main" val="78133936"/>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33" name="Table 5">
            <a:extLst>
              <a:ext uri="{FF2B5EF4-FFF2-40B4-BE49-F238E27FC236}">
                <a16:creationId xmlns:a16="http://schemas.microsoft.com/office/drawing/2014/main" id="{D8288056-55B2-49DF-9DB9-9A3683299AF4}"/>
              </a:ext>
            </a:extLst>
          </p:cNvPr>
          <p:cNvGraphicFramePr>
            <a:graphicFrameLocks noGrp="1"/>
          </p:cNvGraphicFramePr>
          <p:nvPr>
            <p:extLst>
              <p:ext uri="{D42A27DB-BD31-4B8C-83A1-F6EECF244321}">
                <p14:modId xmlns:p14="http://schemas.microsoft.com/office/powerpoint/2010/main" val="3886493790"/>
              </p:ext>
            </p:extLst>
          </p:nvPr>
        </p:nvGraphicFramePr>
        <p:xfrm>
          <a:off x="137160" y="4572000"/>
          <a:ext cx="3733803" cy="396240"/>
        </p:xfrm>
        <a:graphic>
          <a:graphicData uri="http://schemas.openxmlformats.org/drawingml/2006/table">
            <a:tbl>
              <a:tblPr firstRow="1" bandRow="1">
                <a:tableStyleId>{5C22544A-7EE6-4342-B048-85BDC9FD1C3A}</a:tableStyleId>
              </a:tblPr>
              <a:tblGrid>
                <a:gridCol w="414867">
                  <a:extLst>
                    <a:ext uri="{9D8B030D-6E8A-4147-A177-3AD203B41FA5}">
                      <a16:colId xmlns:a16="http://schemas.microsoft.com/office/drawing/2014/main" val="1433473964"/>
                    </a:ext>
                  </a:extLst>
                </a:gridCol>
                <a:gridCol w="414867">
                  <a:extLst>
                    <a:ext uri="{9D8B030D-6E8A-4147-A177-3AD203B41FA5}">
                      <a16:colId xmlns:a16="http://schemas.microsoft.com/office/drawing/2014/main" val="3106930069"/>
                    </a:ext>
                  </a:extLst>
                </a:gridCol>
                <a:gridCol w="414867">
                  <a:extLst>
                    <a:ext uri="{9D8B030D-6E8A-4147-A177-3AD203B41FA5}">
                      <a16:colId xmlns:a16="http://schemas.microsoft.com/office/drawing/2014/main" val="2246574143"/>
                    </a:ext>
                  </a:extLst>
                </a:gridCol>
                <a:gridCol w="414867">
                  <a:extLst>
                    <a:ext uri="{9D8B030D-6E8A-4147-A177-3AD203B41FA5}">
                      <a16:colId xmlns:a16="http://schemas.microsoft.com/office/drawing/2014/main" val="2372538427"/>
                    </a:ext>
                  </a:extLst>
                </a:gridCol>
                <a:gridCol w="414867">
                  <a:extLst>
                    <a:ext uri="{9D8B030D-6E8A-4147-A177-3AD203B41FA5}">
                      <a16:colId xmlns:a16="http://schemas.microsoft.com/office/drawing/2014/main" val="4176767938"/>
                    </a:ext>
                  </a:extLst>
                </a:gridCol>
                <a:gridCol w="414867">
                  <a:extLst>
                    <a:ext uri="{9D8B030D-6E8A-4147-A177-3AD203B41FA5}">
                      <a16:colId xmlns:a16="http://schemas.microsoft.com/office/drawing/2014/main" val="3998419505"/>
                    </a:ext>
                  </a:extLst>
                </a:gridCol>
                <a:gridCol w="414867">
                  <a:extLst>
                    <a:ext uri="{9D8B030D-6E8A-4147-A177-3AD203B41FA5}">
                      <a16:colId xmlns:a16="http://schemas.microsoft.com/office/drawing/2014/main" val="789455426"/>
                    </a:ext>
                  </a:extLst>
                </a:gridCol>
                <a:gridCol w="414867">
                  <a:extLst>
                    <a:ext uri="{9D8B030D-6E8A-4147-A177-3AD203B41FA5}">
                      <a16:colId xmlns:a16="http://schemas.microsoft.com/office/drawing/2014/main" val="4024949074"/>
                    </a:ext>
                  </a:extLst>
                </a:gridCol>
                <a:gridCol w="414867">
                  <a:extLst>
                    <a:ext uri="{9D8B030D-6E8A-4147-A177-3AD203B41FA5}">
                      <a16:colId xmlns:a16="http://schemas.microsoft.com/office/drawing/2014/main" val="608228495"/>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6" name="Table 6">
            <a:extLst>
              <a:ext uri="{FF2B5EF4-FFF2-40B4-BE49-F238E27FC236}">
                <a16:creationId xmlns:a16="http://schemas.microsoft.com/office/drawing/2014/main" id="{6BAA29EB-11C2-47FA-AC9E-72C25EDFB5CE}"/>
              </a:ext>
            </a:extLst>
          </p:cNvPr>
          <p:cNvGraphicFramePr>
            <a:graphicFrameLocks noGrp="1"/>
          </p:cNvGraphicFramePr>
          <p:nvPr>
            <p:extLst>
              <p:ext uri="{D42A27DB-BD31-4B8C-83A1-F6EECF244321}">
                <p14:modId xmlns:p14="http://schemas.microsoft.com/office/powerpoint/2010/main" val="955077874"/>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7" name="TextBox 6">
            <a:extLst>
              <a:ext uri="{FF2B5EF4-FFF2-40B4-BE49-F238E27FC236}">
                <a16:creationId xmlns:a16="http://schemas.microsoft.com/office/drawing/2014/main" id="{1E0F77F1-0F23-47D3-BF6D-7DB1B513F81E}"/>
              </a:ext>
            </a:extLst>
          </p:cNvPr>
          <p:cNvSpPr txBox="1"/>
          <p:nvPr/>
        </p:nvSpPr>
        <p:spPr>
          <a:xfrm>
            <a:off x="4815840" y="4572000"/>
            <a:ext cx="1328649" cy="400110"/>
          </a:xfrm>
          <a:prstGeom prst="rect">
            <a:avLst/>
          </a:prstGeom>
          <a:noFill/>
        </p:spPr>
        <p:txBody>
          <a:bodyPr wrap="square" rtlCol="0">
            <a:spAutoFit/>
          </a:bodyPr>
          <a:lstStyle/>
          <a:p>
            <a:r>
              <a:rPr lang="en-US" sz="2000" b="1" dirty="0">
                <a:solidFill>
                  <a:srgbClr val="FF0000"/>
                </a:solidFill>
              </a:rPr>
              <a:t>ACCEPTED</a:t>
            </a:r>
          </a:p>
        </p:txBody>
      </p:sp>
    </p:spTree>
    <p:extLst>
      <p:ext uri="{BB962C8B-B14F-4D97-AF65-F5344CB8AC3E}">
        <p14:creationId xmlns:p14="http://schemas.microsoft.com/office/powerpoint/2010/main" val="112565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5"/>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3" presetClass="emph" presetSubtype="1" nodeType="clickEffect">
                                  <p:stCondLst>
                                    <p:cond delay="0"/>
                                  </p:stCondLst>
                                  <p:childTnLst>
                                    <p:set>
                                      <p:cBhvr override="childStyle">
                                        <p:cTn id="64" dur="indefinite"/>
                                        <p:tgtEl>
                                          <p:spTgt spid="4">
                                            <p:txEl>
                                              <p:pRg st="2" end="2"/>
                                            </p:txEl>
                                          </p:spTgt>
                                        </p:tgtEl>
                                        <p:attrNameLst>
                                          <p:attrName>style.color</p:attrName>
                                        </p:attrNameLst>
                                      </p:cBhvr>
                                      <p:to>
                                        <p:clrVal>
                                          <a:srgbClr val="D8D8D8"/>
                                        </p:clrVal>
                                      </p:to>
                                    </p:set>
                                  </p:childTnLst>
                                </p:cTn>
                              </p:par>
                              <p:par>
                                <p:cTn id="65" presetID="3" presetClass="emph" presetSubtype="1" nodeType="withEffect">
                                  <p:stCondLst>
                                    <p:cond delay="0"/>
                                  </p:stCondLst>
                                  <p:childTnLst>
                                    <p:set>
                                      <p:cBhvr override="childStyle">
                                        <p:cTn id="66" dur="indefinite"/>
                                        <p:tgtEl>
                                          <p:spTgt spid="4">
                                            <p:txEl>
                                              <p:pRg st="3" end="3"/>
                                            </p:txEl>
                                          </p:spTgt>
                                        </p:tgtEl>
                                        <p:attrNameLst>
                                          <p:attrName>style.color</p:attrName>
                                        </p:attrNameLst>
                                      </p:cBhvr>
                                      <p:to>
                                        <p:clrVal>
                                          <a:srgbClr val="000000"/>
                                        </p:clrVal>
                                      </p:to>
                                    </p:set>
                                  </p:childTnLst>
                                </p:cTn>
                              </p:par>
                            </p:childTnLst>
                          </p:cTn>
                        </p:par>
                      </p:childTnLst>
                    </p:cTn>
                  </p:par>
                  <p:par>
                    <p:cTn id="67" fill="hold">
                      <p:stCondLst>
                        <p:cond delay="indefinite"/>
                      </p:stCondLst>
                      <p:childTnLst>
                        <p:par>
                          <p:cTn id="68" fill="hold">
                            <p:stCondLst>
                              <p:cond delay="0"/>
                            </p:stCondLst>
                            <p:childTnLst>
                              <p:par>
                                <p:cTn id="69" presetID="3" presetClass="emph" presetSubtype="1" grpId="1" nodeType="clickEffect">
                                  <p:stCondLst>
                                    <p:cond delay="0"/>
                                  </p:stCondLst>
                                  <p:childTnLst>
                                    <p:set>
                                      <p:cBhvr override="childStyle">
                                        <p:cTn id="70" dur="indefinite"/>
                                        <p:tgtEl>
                                          <p:spTgt spid="4">
                                            <p:txEl>
                                              <p:pRg st="3" end="3"/>
                                            </p:txEl>
                                          </p:spTgt>
                                        </p:tgtEl>
                                        <p:attrNameLst>
                                          <p:attrName>style.color</p:attrName>
                                        </p:attrNameLst>
                                      </p:cBhvr>
                                      <p:to>
                                        <p:clrVal>
                                          <a:srgbClr val="D8D8D8"/>
                                        </p:clrVal>
                                      </p:to>
                                    </p:set>
                                  </p:childTnLst>
                                </p:cTn>
                              </p:par>
                              <p:par>
                                <p:cTn id="71" presetID="3" presetClass="emph" presetSubtype="1" nodeType="withEffect">
                                  <p:stCondLst>
                                    <p:cond delay="0"/>
                                  </p:stCondLst>
                                  <p:childTnLst>
                                    <p:set>
                                      <p:cBhvr override="childStyle">
                                        <p:cTn id="72" dur="indefinite"/>
                                        <p:tgtEl>
                                          <p:spTgt spid="4">
                                            <p:txEl>
                                              <p:pRg st="4" end="4"/>
                                            </p:txEl>
                                          </p:spTgt>
                                        </p:tgtEl>
                                        <p:attrNameLst>
                                          <p:attrName>style.color</p:attrName>
                                        </p:attrNameLst>
                                      </p:cBhvr>
                                      <p:to>
                                        <p:clrVal>
                                          <a:srgbClr val="000000"/>
                                        </p:clrVal>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grpId="1" nodeType="clickEffect">
                                  <p:stCondLst>
                                    <p:cond delay="0"/>
                                  </p:stCondLst>
                                  <p:childTnLst>
                                    <p:set>
                                      <p:cBhvr override="childStyle">
                                        <p:cTn id="76" dur="indefinite"/>
                                        <p:tgtEl>
                                          <p:spTgt spid="4">
                                            <p:txEl>
                                              <p:pRg st="4" end="4"/>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5" end="5"/>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5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2" nodeType="clickEffect">
                                  <p:stCondLst>
                                    <p:cond delay="0"/>
                                  </p:stCondLst>
                                  <p:childTnLst>
                                    <p:set>
                                      <p:cBhvr override="childStyle">
                                        <p:cTn id="88" dur="indefinite"/>
                                        <p:tgtEl>
                                          <p:spTgt spid="4">
                                            <p:txEl>
                                              <p:pRg st="2" end="2"/>
                                            </p:txEl>
                                          </p:spTgt>
                                        </p:tgtEl>
                                        <p:attrNameLst>
                                          <p:attrName>style.color</p:attrName>
                                        </p:attrNameLst>
                                      </p:cBhvr>
                                      <p:to>
                                        <p:clrVal>
                                          <a:srgbClr val="000000"/>
                                        </p:clrVal>
                                      </p:to>
                                    </p:set>
                                  </p:childTnLst>
                                </p:cTn>
                              </p:par>
                              <p:par>
                                <p:cTn id="89" presetID="3" presetClass="emph" presetSubtype="1" grpId="2" nodeType="withEffect">
                                  <p:stCondLst>
                                    <p:cond delay="0"/>
                                  </p:stCondLst>
                                  <p:childTnLst>
                                    <p:set>
                                      <p:cBhvr override="childStyle">
                                        <p:cTn id="90" dur="indefinite"/>
                                        <p:tgtEl>
                                          <p:spTgt spid="4">
                                            <p:txEl>
                                              <p:pRg st="5" end="5"/>
                                            </p:txEl>
                                          </p:spTgt>
                                        </p:tgtEl>
                                        <p:attrNameLst>
                                          <p:attrName>style.color</p:attrName>
                                        </p:attrNameLst>
                                      </p:cBhvr>
                                      <p:to>
                                        <p:clrVal>
                                          <a:srgbClr val="D8D8D8"/>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26"/>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3"/>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63"/>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3" presetClass="emph" presetSubtype="1" nodeType="clickEffect">
                                  <p:stCondLst>
                                    <p:cond delay="0"/>
                                  </p:stCondLst>
                                  <p:childTnLst>
                                    <p:set>
                                      <p:cBhvr override="childStyle">
                                        <p:cTn id="112" dur="indefinite"/>
                                        <p:tgtEl>
                                          <p:spTgt spid="4">
                                            <p:txEl>
                                              <p:pRg st="2" end="2"/>
                                            </p:txEl>
                                          </p:spTgt>
                                        </p:tgtEl>
                                        <p:attrNameLst>
                                          <p:attrName>style.color</p:attrName>
                                        </p:attrNameLst>
                                      </p:cBhvr>
                                      <p:to>
                                        <p:clrVal>
                                          <a:srgbClr val="D8D8D8"/>
                                        </p:clrVal>
                                      </p:to>
                                    </p:set>
                                  </p:childTnLst>
                                </p:cTn>
                              </p:par>
                              <p:par>
                                <p:cTn id="113" presetID="3" presetClass="emph" presetSubtype="1" nodeType="withEffect">
                                  <p:stCondLst>
                                    <p:cond delay="0"/>
                                  </p:stCondLst>
                                  <p:childTnLst>
                                    <p:set>
                                      <p:cBhvr override="childStyle">
                                        <p:cTn id="114" dur="indefinite"/>
                                        <p:tgtEl>
                                          <p:spTgt spid="4">
                                            <p:txEl>
                                              <p:pRg st="3" end="3"/>
                                            </p:txEl>
                                          </p:spTgt>
                                        </p:tgtEl>
                                        <p:attrNameLst>
                                          <p:attrName>style.color</p:attrName>
                                        </p:attrNameLst>
                                      </p:cBhvr>
                                      <p:to>
                                        <p:clrVal>
                                          <a:srgbClr val="000000"/>
                                        </p:clrVal>
                                      </p:to>
                                    </p:set>
                                  </p:childTnLst>
                                </p:cTn>
                              </p:par>
                            </p:childTnLst>
                          </p:cTn>
                        </p:par>
                      </p:childTnLst>
                    </p:cTn>
                  </p:par>
                  <p:par>
                    <p:cTn id="115" fill="hold">
                      <p:stCondLst>
                        <p:cond delay="indefinite"/>
                      </p:stCondLst>
                      <p:childTnLst>
                        <p:par>
                          <p:cTn id="116" fill="hold">
                            <p:stCondLst>
                              <p:cond delay="0"/>
                            </p:stCondLst>
                            <p:childTnLst>
                              <p:par>
                                <p:cTn id="117" presetID="3" presetClass="emph" presetSubtype="1" nodeType="clickEffect">
                                  <p:stCondLst>
                                    <p:cond delay="0"/>
                                  </p:stCondLst>
                                  <p:childTnLst>
                                    <p:set>
                                      <p:cBhvr override="childStyle">
                                        <p:cTn id="118" dur="indefinite"/>
                                        <p:tgtEl>
                                          <p:spTgt spid="4">
                                            <p:txEl>
                                              <p:pRg st="3" end="3"/>
                                            </p:txEl>
                                          </p:spTgt>
                                        </p:tgtEl>
                                        <p:attrNameLst>
                                          <p:attrName>style.color</p:attrName>
                                        </p:attrNameLst>
                                      </p:cBhvr>
                                      <p:to>
                                        <p:clrVal>
                                          <a:srgbClr val="D8D8D8"/>
                                        </p:clrVal>
                                      </p:to>
                                    </p:set>
                                  </p:childTnLst>
                                </p:cTn>
                              </p:par>
                              <p:par>
                                <p:cTn id="119" presetID="3" presetClass="emph" presetSubtype="1" nodeType="withEffect">
                                  <p:stCondLst>
                                    <p:cond delay="0"/>
                                  </p:stCondLst>
                                  <p:childTnLst>
                                    <p:set>
                                      <p:cBhvr override="childStyle">
                                        <p:cTn id="120" dur="indefinite"/>
                                        <p:tgtEl>
                                          <p:spTgt spid="4">
                                            <p:txEl>
                                              <p:pRg st="4" end="4"/>
                                            </p:txEl>
                                          </p:spTgt>
                                        </p:tgtEl>
                                        <p:attrNameLst>
                                          <p:attrName>style.color</p:attrName>
                                        </p:attrNameLst>
                                      </p:cBhvr>
                                      <p:to>
                                        <p:clrVal>
                                          <a:srgbClr val="000000"/>
                                        </p:clrVal>
                                      </p:to>
                                    </p:set>
                                  </p:childTnLst>
                                </p:cTn>
                              </p:par>
                            </p:childTnLst>
                          </p:cTn>
                        </p:par>
                      </p:childTnLst>
                    </p:cTn>
                  </p:par>
                  <p:par>
                    <p:cTn id="121" fill="hold">
                      <p:stCondLst>
                        <p:cond delay="indefinite"/>
                      </p:stCondLst>
                      <p:childTnLst>
                        <p:par>
                          <p:cTn id="122" fill="hold">
                            <p:stCondLst>
                              <p:cond delay="0"/>
                            </p:stCondLst>
                            <p:childTnLst>
                              <p:par>
                                <p:cTn id="123" presetID="3" presetClass="emph" presetSubtype="1" nodeType="clickEffect">
                                  <p:stCondLst>
                                    <p:cond delay="0"/>
                                  </p:stCondLst>
                                  <p:childTnLst>
                                    <p:set>
                                      <p:cBhvr override="childStyle">
                                        <p:cTn id="124" dur="indefinite"/>
                                        <p:tgtEl>
                                          <p:spTgt spid="4">
                                            <p:txEl>
                                              <p:pRg st="4" end="4"/>
                                            </p:txEl>
                                          </p:spTgt>
                                        </p:tgtEl>
                                        <p:attrNameLst>
                                          <p:attrName>style.color</p:attrName>
                                        </p:attrNameLst>
                                      </p:cBhvr>
                                      <p:to>
                                        <p:clrVal>
                                          <a:srgbClr val="D8D8D8"/>
                                        </p:clrVal>
                                      </p:to>
                                    </p:set>
                                  </p:childTnLst>
                                </p:cTn>
                              </p:par>
                              <p:par>
                                <p:cTn id="125" presetID="3" presetClass="emph" presetSubtype="1" nodeType="withEffect">
                                  <p:stCondLst>
                                    <p:cond delay="0"/>
                                  </p:stCondLst>
                                  <p:childTnLst>
                                    <p:set>
                                      <p:cBhvr override="childStyle">
                                        <p:cTn id="126" dur="indefinite"/>
                                        <p:tgtEl>
                                          <p:spTgt spid="4">
                                            <p:txEl>
                                              <p:pRg st="5" end="5"/>
                                            </p:txEl>
                                          </p:spTgt>
                                        </p:tgtEl>
                                        <p:attrNameLst>
                                          <p:attrName>style.color</p:attrName>
                                        </p:attrNameLst>
                                      </p:cBhvr>
                                      <p:to>
                                        <p:clrVal>
                                          <a:srgbClr val="000000"/>
                                        </p:clrVal>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7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67"/>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5" end="5"/>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2" end="2"/>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31"/>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7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2"/>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D8D8D8"/>
                                        </p:clrVal>
                                      </p:to>
                                    </p:set>
                                  </p:childTnLst>
                                </p:cTn>
                              </p:par>
                              <p:par>
                                <p:cTn id="155" presetID="3" presetClass="emph" presetSubtype="1" nodeType="withEffect">
                                  <p:stCondLst>
                                    <p:cond delay="0"/>
                                  </p:stCondLst>
                                  <p:childTnLst>
                                    <p:set>
                                      <p:cBhvr override="childStyle">
                                        <p:cTn id="156" dur="indefinite"/>
                                        <p:tgtEl>
                                          <p:spTgt spid="4">
                                            <p:txEl>
                                              <p:pRg st="3" end="3"/>
                                            </p:txEl>
                                          </p:spTgt>
                                        </p:tgtEl>
                                        <p:attrNameLst>
                                          <p:attrName>style.color</p:attrName>
                                        </p:attrNameLst>
                                      </p:cBhvr>
                                      <p:to>
                                        <p:clrVal>
                                          <a:srgbClr val="000000"/>
                                        </p:clrVal>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nodeType="clickEffect">
                                  <p:stCondLst>
                                    <p:cond delay="0"/>
                                  </p:stCondLst>
                                  <p:childTnLst>
                                    <p:set>
                                      <p:cBhvr override="childStyle">
                                        <p:cTn id="160" dur="indefinite"/>
                                        <p:tgtEl>
                                          <p:spTgt spid="4">
                                            <p:txEl>
                                              <p:pRg st="2" end="2"/>
                                            </p:txEl>
                                          </p:spTgt>
                                        </p:tgtEl>
                                        <p:attrNameLst>
                                          <p:attrName>style.color</p:attrName>
                                        </p:attrNameLst>
                                      </p:cBhvr>
                                      <p:to>
                                        <p:clrVal>
                                          <a:srgbClr val="D8D8D8"/>
                                        </p:clrVal>
                                      </p:to>
                                    </p:set>
                                  </p:childTnLst>
                                </p:cTn>
                              </p:par>
                              <p:par>
                                <p:cTn id="161" presetID="3" presetClass="emph" presetSubtype="1" nodeType="withEffect">
                                  <p:stCondLst>
                                    <p:cond delay="0"/>
                                  </p:stCondLst>
                                  <p:childTnLst>
                                    <p:set>
                                      <p:cBhvr override="childStyle">
                                        <p:cTn id="162" dur="indefinite"/>
                                        <p:tgtEl>
                                          <p:spTgt spid="4">
                                            <p:txEl>
                                              <p:pRg st="3" end="3"/>
                                            </p:txEl>
                                          </p:spTgt>
                                        </p:tgtEl>
                                        <p:attrNameLst>
                                          <p:attrName>style.color</p:attrName>
                                        </p:attrNameLst>
                                      </p:cBhvr>
                                      <p:to>
                                        <p:clrVal>
                                          <a:srgbClr val="000000"/>
                                        </p:clrVal>
                                      </p:to>
                                    </p:set>
                                  </p:childTnLst>
                                </p:cTn>
                              </p:par>
                            </p:childTnLst>
                          </p:cTn>
                        </p:par>
                      </p:childTnLst>
                    </p:cTn>
                  </p:par>
                  <p:par>
                    <p:cTn id="163" fill="hold">
                      <p:stCondLst>
                        <p:cond delay="indefinite"/>
                      </p:stCondLst>
                      <p:childTnLst>
                        <p:par>
                          <p:cTn id="164" fill="hold">
                            <p:stCondLst>
                              <p:cond delay="0"/>
                            </p:stCondLst>
                            <p:childTnLst>
                              <p:par>
                                <p:cTn id="165" presetID="3" presetClass="emph" presetSubtype="1" nodeType="clickEffect">
                                  <p:stCondLst>
                                    <p:cond delay="0"/>
                                  </p:stCondLst>
                                  <p:childTnLst>
                                    <p:set>
                                      <p:cBhvr override="childStyle">
                                        <p:cTn id="166" dur="indefinite"/>
                                        <p:tgtEl>
                                          <p:spTgt spid="4">
                                            <p:txEl>
                                              <p:pRg st="3" end="3"/>
                                            </p:txEl>
                                          </p:spTgt>
                                        </p:tgtEl>
                                        <p:attrNameLst>
                                          <p:attrName>style.color</p:attrName>
                                        </p:attrNameLst>
                                      </p:cBhvr>
                                      <p:to>
                                        <p:clrVal>
                                          <a:srgbClr val="D8D8D8"/>
                                        </p:clrVal>
                                      </p:to>
                                    </p:set>
                                  </p:childTnLst>
                                </p:cTn>
                              </p:par>
                              <p:par>
                                <p:cTn id="167" presetID="3" presetClass="emph" presetSubtype="1" nodeType="withEffect">
                                  <p:stCondLst>
                                    <p:cond delay="0"/>
                                  </p:stCondLst>
                                  <p:childTnLst>
                                    <p:set>
                                      <p:cBhvr override="childStyle">
                                        <p:cTn id="168" dur="indefinite"/>
                                        <p:tgtEl>
                                          <p:spTgt spid="4">
                                            <p:txEl>
                                              <p:pRg st="4" end="4"/>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4" end="4"/>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5" end="5"/>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3"/>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2"/>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3" presetClass="emph" presetSubtype="1" nodeType="clickEffect">
                                  <p:stCondLst>
                                    <p:cond delay="0"/>
                                  </p:stCondLst>
                                  <p:childTnLst>
                                    <p:set>
                                      <p:cBhvr override="childStyle">
                                        <p:cTn id="184" dur="indefinite"/>
                                        <p:tgtEl>
                                          <p:spTgt spid="4">
                                            <p:txEl>
                                              <p:pRg st="2" end="2"/>
                                            </p:txEl>
                                          </p:spTgt>
                                        </p:tgtEl>
                                        <p:attrNameLst>
                                          <p:attrName>style.color</p:attrName>
                                        </p:attrNameLst>
                                      </p:cBhvr>
                                      <p:to>
                                        <p:clrVal>
                                          <a:srgbClr val="000000"/>
                                        </p:clrVal>
                                      </p:to>
                                    </p:set>
                                  </p:childTnLst>
                                </p:cTn>
                              </p:par>
                              <p:par>
                                <p:cTn id="185" presetID="3" presetClass="emph" presetSubtype="1" nodeType="withEffect">
                                  <p:stCondLst>
                                    <p:cond delay="0"/>
                                  </p:stCondLst>
                                  <p:childTnLst>
                                    <p:set>
                                      <p:cBhvr override="childStyle">
                                        <p:cTn id="186" dur="indefinite"/>
                                        <p:tgtEl>
                                          <p:spTgt spid="4">
                                            <p:txEl>
                                              <p:pRg st="5" end="5"/>
                                            </p:txEl>
                                          </p:spTgt>
                                        </p:tgtEl>
                                        <p:attrNameLst>
                                          <p:attrName>style.color</p:attrName>
                                        </p:attrNameLst>
                                      </p:cBhvr>
                                      <p:to>
                                        <p:clrVal>
                                          <a:srgbClr val="D8D8D8"/>
                                        </p:clrVal>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33"/>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3" presetClass="emph" presetSubtype="1" nodeType="clickEffect">
                                  <p:stCondLst>
                                    <p:cond delay="0"/>
                                  </p:stCondLst>
                                  <p:childTnLst>
                                    <p:set>
                                      <p:cBhvr override="childStyle">
                                        <p:cTn id="196" dur="indefinite"/>
                                        <p:tgtEl>
                                          <p:spTgt spid="4">
                                            <p:txEl>
                                              <p:pRg st="2" end="2"/>
                                            </p:txEl>
                                          </p:spTgt>
                                        </p:tgtEl>
                                        <p:attrNameLst>
                                          <p:attrName>style.color</p:attrName>
                                        </p:attrNameLst>
                                      </p:cBhvr>
                                      <p:to>
                                        <p:clrVal>
                                          <a:srgbClr val="D8D8D8"/>
                                        </p:clrVal>
                                      </p:to>
                                    </p:set>
                                  </p:childTnLst>
                                </p:cTn>
                              </p:par>
                              <p:par>
                                <p:cTn id="197" presetID="3" presetClass="emph" presetSubtype="1" nodeType="withEffect">
                                  <p:stCondLst>
                                    <p:cond delay="0"/>
                                  </p:stCondLst>
                                  <p:childTnLst>
                                    <p:set>
                                      <p:cBhvr override="childStyle">
                                        <p:cTn id="198" dur="indefinite"/>
                                        <p:tgtEl>
                                          <p:spTgt spid="4">
                                            <p:txEl>
                                              <p:pRg st="3" end="3"/>
                                            </p:txEl>
                                          </p:spTgt>
                                        </p:tgtEl>
                                        <p:attrNameLst>
                                          <p:attrName>style.color</p:attrName>
                                        </p:attrNameLst>
                                      </p:cBhvr>
                                      <p:to>
                                        <p:clrVal>
                                          <a:srgbClr val="000000"/>
                                        </p:clrVal>
                                      </p:to>
                                    </p:se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iterate type="lt">
                                    <p:tmPct val="10000"/>
                                  </p:iterate>
                                  <p:childTnLst>
                                    <p:set>
                                      <p:cBhvr>
                                        <p:cTn id="202" dur="1" fill="hold">
                                          <p:stCondLst>
                                            <p:cond delay="0"/>
                                          </p:stCondLst>
                                        </p:cTn>
                                        <p:tgtEl>
                                          <p:spTgt spid="7"/>
                                        </p:tgtEl>
                                        <p:attrNameLst>
                                          <p:attrName>style.visibility</p:attrName>
                                        </p:attrNameLst>
                                      </p:cBhvr>
                                      <p:to>
                                        <p:strVal val="visible"/>
                                      </p:to>
                                    </p:set>
                                    <p:animEffect transition="in" filter="wipe(left)">
                                      <p:cBhvr>
                                        <p:cTn id="20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BCD924-7A06-4603-B152-760B6520FA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C4D9E6-AEDF-4B8D-BDAE-6D82CCFD86FB}"/>
              </a:ext>
            </a:extLst>
          </p:cNvPr>
          <p:cNvSpPr>
            <a:spLocks noGrp="1"/>
          </p:cNvSpPr>
          <p:nvPr>
            <p:ph type="body" sz="quarter" idx="12"/>
          </p:nvPr>
        </p:nvSpPr>
        <p:spPr/>
        <p:txBody>
          <a:bodyPr/>
          <a:lstStyle/>
          <a:p>
            <a:r>
              <a:rPr lang="en-US" altLang="en-US" dirty="0"/>
              <a:t>Testing 2: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075D1D8D-9B34-4DB8-8584-7C02A4A13905}"/>
              </a:ext>
            </a:extLst>
          </p:cNvPr>
          <p:cNvSpPr txBox="1">
            <a:spLocks/>
          </p:cNvSpPr>
          <p:nvPr/>
        </p:nvSpPr>
        <p:spPr>
          <a:xfrm>
            <a:off x="19587" y="823072"/>
            <a:ext cx="8951676" cy="3423920"/>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517525" indent="-293688" algn="just">
              <a:buFont typeface="Wingdings" panose="05000000000000000000" pitchFamily="2" charset="2"/>
              <a:buAutoNum type="arabicPeriod"/>
            </a:pPr>
            <a:r>
              <a:rPr lang="en-US" altLang="en-US" sz="2000" dirty="0"/>
              <a:t>Replace the leftmost zero by </a:t>
            </a:r>
            <a:r>
              <a:rPr lang="en-US" altLang="en-US" sz="2000" dirty="0">
                <a:latin typeface="Cambria Math" panose="02040503050406030204" pitchFamily="18" charset="0"/>
                <a:ea typeface="Cambria Math" panose="02040503050406030204" pitchFamily="18" charset="0"/>
              </a:rPr>
              <a:t>⌴</a:t>
            </a:r>
            <a:endParaRPr lang="en-US" altLang="en-US" sz="2000" dirty="0"/>
          </a:p>
          <a:p>
            <a:pPr marL="517525" indent="-293688" algn="just">
              <a:buFont typeface="Wingdings" panose="05000000000000000000" pitchFamily="2" charset="2"/>
              <a:buAutoNum type="arabicPeriod"/>
            </a:pPr>
            <a:r>
              <a:rPr lang="en-US" altLang="en-US" sz="2000" dirty="0"/>
              <a:t>Cross (</a:t>
            </a:r>
            <a:r>
              <a:rPr lang="en-US" altLang="en-US" sz="2000" dirty="0">
                <a:latin typeface="Cambria Math" panose="02040503050406030204" pitchFamily="18" charset="0"/>
                <a:ea typeface="Cambria Math" panose="02040503050406030204" pitchFamily="18" charset="0"/>
                <a:sym typeface="Symbol" panose="05050102010706020507" pitchFamily="18" charset="2"/>
              </a:rPr>
              <a:t></a:t>
            </a:r>
            <a:r>
              <a:rPr lang="en-US" altLang="en-US" sz="2000" dirty="0"/>
              <a:t>) every second </a:t>
            </a:r>
            <a:r>
              <a:rPr lang="en-US" altLang="en-US" sz="2000" dirty="0">
                <a:latin typeface="Cambria Math" panose="02040503050406030204" pitchFamily="18" charset="0"/>
                <a:ea typeface="Cambria Math" panose="02040503050406030204" pitchFamily="18" charset="0"/>
              </a:rPr>
              <a:t>0</a:t>
            </a:r>
            <a:r>
              <a:rPr lang="en-US" altLang="en-US" sz="2000" dirty="0"/>
              <a:t> from left to right. Skip </a:t>
            </a:r>
            <a:r>
              <a:rPr lang="en-US" altLang="en-US" sz="2000" dirty="0">
                <a:latin typeface="Cambria Math" panose="02040503050406030204" pitchFamily="18" charset="0"/>
                <a:ea typeface="Cambria Math" panose="02040503050406030204" pitchFamily="18" charset="0"/>
              </a:rPr>
              <a:t>⌴</a:t>
            </a:r>
            <a:r>
              <a:rPr lang="en-US" altLang="en-US" sz="2000" dirty="0"/>
              <a:t> from left,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skip next </a:t>
            </a:r>
            <a:r>
              <a:rPr lang="en-US" altLang="en-US" sz="2000" dirty="0">
                <a:latin typeface="Cambria Math" panose="02040503050406030204" pitchFamily="18" charset="0"/>
                <a:ea typeface="Cambria Math" panose="02040503050406030204" pitchFamily="18" charset="0"/>
              </a:rPr>
              <a:t>0</a:t>
            </a:r>
            <a:r>
              <a:rPr lang="en-US" altLang="en-US" sz="2000" dirty="0"/>
              <a:t>, cross next </a:t>
            </a:r>
            <a:r>
              <a:rPr lang="en-US" altLang="en-US" sz="2000" dirty="0">
                <a:latin typeface="Cambria Math" panose="02040503050406030204" pitchFamily="18" charset="0"/>
                <a:ea typeface="Cambria Math" panose="02040503050406030204" pitchFamily="18" charset="0"/>
              </a:rPr>
              <a:t>0</a:t>
            </a:r>
            <a:r>
              <a:rPr lang="en-US" altLang="en-US" sz="2000" dirty="0"/>
              <a:t>, … and so on. Every skip must be followed by a cross.</a:t>
            </a:r>
          </a:p>
          <a:p>
            <a:pPr marL="517525" indent="-293688" algn="just">
              <a:buFont typeface="Wingdings" panose="05000000000000000000" pitchFamily="2" charset="2"/>
              <a:buAutoNum type="arabicPeriod"/>
            </a:pPr>
            <a:r>
              <a:rPr lang="en-US" altLang="en-US" sz="2000" dirty="0"/>
              <a:t>If no </a:t>
            </a:r>
            <a:r>
              <a:rPr lang="en-US" altLang="en-US" sz="2000" dirty="0">
                <a:latin typeface="Cambria Math" panose="02040503050406030204" pitchFamily="18" charset="0"/>
                <a:ea typeface="Cambria Math" panose="02040503050406030204" pitchFamily="18" charset="0"/>
              </a:rPr>
              <a:t>0</a:t>
            </a:r>
            <a:r>
              <a:rPr lang="en-US" altLang="en-US" sz="2000" dirty="0"/>
              <a:t>s are found to skip and cross in step 3 (means </a:t>
            </a:r>
            <a:r>
              <a:rPr lang="en-US" altLang="en-US" sz="2000" dirty="0">
                <a:latin typeface="Cambria Math" panose="02040503050406030204" pitchFamily="18" charset="0"/>
                <a:ea typeface="Cambria Math" panose="02040503050406030204" pitchFamily="18" charset="0"/>
              </a:rPr>
              <a:t>2</a:t>
            </a:r>
            <a:r>
              <a:rPr lang="en-US" altLang="en-US" sz="2000" baseline="30000" dirty="0">
                <a:latin typeface="Cambria Math" panose="02040503050406030204" pitchFamily="18" charset="0"/>
                <a:ea typeface="Cambria Math" panose="02040503050406030204" pitchFamily="18" charset="0"/>
              </a:rPr>
              <a:t>N</a:t>
            </a:r>
            <a:r>
              <a:rPr lang="en-US" altLang="en-US" sz="2000" dirty="0"/>
              <a:t> number of </a:t>
            </a:r>
            <a:r>
              <a:rPr lang="en-US" altLang="en-US" sz="2000" dirty="0">
                <a:latin typeface="Cambria Math" panose="02040503050406030204" pitchFamily="18" charset="0"/>
                <a:ea typeface="Cambria Math" panose="02040503050406030204" pitchFamily="18" charset="0"/>
              </a:rPr>
              <a:t>0</a:t>
            </a:r>
            <a:r>
              <a:rPr lang="en-US" altLang="en-US" sz="2000" dirty="0"/>
              <a:t>s), ACCEPT.</a:t>
            </a:r>
          </a:p>
          <a:p>
            <a:pPr marL="517525" indent="-293688" algn="just">
              <a:buFont typeface="Wingdings" panose="05000000000000000000" pitchFamily="2" charset="2"/>
              <a:buAutoNum type="arabicPeriod"/>
            </a:pPr>
            <a:r>
              <a:rPr lang="en-US" altLang="en-US" sz="2000" dirty="0"/>
              <a:t>If there is no 0 to cross after skipping a 0 (means odd number of </a:t>
            </a:r>
            <a:r>
              <a:rPr lang="en-US" altLang="en-US" sz="2000" dirty="0">
                <a:latin typeface="Cambria Math" panose="02040503050406030204" pitchFamily="18" charset="0"/>
                <a:ea typeface="Cambria Math" panose="02040503050406030204" pitchFamily="18" charset="0"/>
              </a:rPr>
              <a:t>0</a:t>
            </a:r>
            <a:r>
              <a:rPr lang="en-US" altLang="en-US" sz="2000" dirty="0"/>
              <a:t>s), REJECT.</a:t>
            </a:r>
          </a:p>
          <a:p>
            <a:pPr marL="517525" indent="-293688" algn="just">
              <a:buFont typeface="Wingdings" panose="05000000000000000000" pitchFamily="2" charset="2"/>
              <a:buAutoNum type="arabicPeriod"/>
            </a:pPr>
            <a:r>
              <a:rPr lang="en-US" altLang="en-US" sz="2000" dirty="0"/>
              <a:t>Otherwise MOVE to the left </a:t>
            </a:r>
            <a:r>
              <a:rPr lang="en-US" altLang="en-US" sz="2000" dirty="0">
                <a:latin typeface="Cambria Math" panose="02040503050406030204" pitchFamily="18" charset="0"/>
                <a:ea typeface="Cambria Math" panose="02040503050406030204" pitchFamily="18" charset="0"/>
              </a:rPr>
              <a:t>⌴</a:t>
            </a:r>
            <a:r>
              <a:rPr lang="en-US" altLang="en-US" sz="2000" dirty="0">
                <a:ea typeface="Cambria Math" panose="02040503050406030204" pitchFamily="18" charset="0"/>
              </a:rPr>
              <a:t>, continue step 2.</a:t>
            </a:r>
            <a:endParaRPr lang="en-US" altLang="en-US" sz="2000" dirty="0"/>
          </a:p>
          <a:p>
            <a:pPr marL="288925" indent="-288925">
              <a:lnSpc>
                <a:spcPct val="90000"/>
              </a:lnSpc>
              <a:spcAft>
                <a:spcPts val="600"/>
              </a:spcAft>
            </a:pPr>
            <a:r>
              <a:rPr lang="en-US" altLang="en-US" sz="2000" u="sng" dirty="0"/>
              <a:t>Implementation level simulation</a:t>
            </a:r>
            <a:r>
              <a:rPr lang="en-US" altLang="en-US" sz="2000" dirty="0"/>
              <a:t>:</a:t>
            </a:r>
          </a:p>
        </p:txBody>
      </p:sp>
      <p:graphicFrame>
        <p:nvGraphicFramePr>
          <p:cNvPr id="9" name="Table 5">
            <a:extLst>
              <a:ext uri="{FF2B5EF4-FFF2-40B4-BE49-F238E27FC236}">
                <a16:creationId xmlns:a16="http://schemas.microsoft.com/office/drawing/2014/main" id="{9F4097F5-A5C3-4774-9274-B0316BF02F4A}"/>
              </a:ext>
            </a:extLst>
          </p:cNvPr>
          <p:cNvGraphicFramePr>
            <a:graphicFrameLocks noGrp="1"/>
          </p:cNvGraphicFramePr>
          <p:nvPr>
            <p:extLst>
              <p:ext uri="{D42A27DB-BD31-4B8C-83A1-F6EECF244321}">
                <p14:modId xmlns:p14="http://schemas.microsoft.com/office/powerpoint/2010/main" val="120335159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41" name="Table 5">
            <a:extLst>
              <a:ext uri="{FF2B5EF4-FFF2-40B4-BE49-F238E27FC236}">
                <a16:creationId xmlns:a16="http://schemas.microsoft.com/office/drawing/2014/main" id="{97B3D330-AC64-4502-B771-E57EF8F02229}"/>
              </a:ext>
            </a:extLst>
          </p:cNvPr>
          <p:cNvGraphicFramePr>
            <a:graphicFrameLocks noGrp="1"/>
          </p:cNvGraphicFramePr>
          <p:nvPr>
            <p:extLst>
              <p:ext uri="{D42A27DB-BD31-4B8C-83A1-F6EECF244321}">
                <p14:modId xmlns:p14="http://schemas.microsoft.com/office/powerpoint/2010/main" val="66036244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49" name="Table 5">
            <a:extLst>
              <a:ext uri="{FF2B5EF4-FFF2-40B4-BE49-F238E27FC236}">
                <a16:creationId xmlns:a16="http://schemas.microsoft.com/office/drawing/2014/main" id="{3F778583-440D-4F29-A856-8B2F466DA8F2}"/>
              </a:ext>
            </a:extLst>
          </p:cNvPr>
          <p:cNvGraphicFramePr>
            <a:graphicFrameLocks noGrp="1"/>
          </p:cNvGraphicFramePr>
          <p:nvPr>
            <p:extLst>
              <p:ext uri="{D42A27DB-BD31-4B8C-83A1-F6EECF244321}">
                <p14:modId xmlns:p14="http://schemas.microsoft.com/office/powerpoint/2010/main" val="331416527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3" name="Table 5">
            <a:extLst>
              <a:ext uri="{FF2B5EF4-FFF2-40B4-BE49-F238E27FC236}">
                <a16:creationId xmlns:a16="http://schemas.microsoft.com/office/drawing/2014/main" id="{1F11611D-5773-4DF3-81D1-8FA4260D7A9B}"/>
              </a:ext>
            </a:extLst>
          </p:cNvPr>
          <p:cNvGraphicFramePr>
            <a:graphicFrameLocks noGrp="1"/>
          </p:cNvGraphicFramePr>
          <p:nvPr>
            <p:extLst>
              <p:ext uri="{D42A27DB-BD31-4B8C-83A1-F6EECF244321}">
                <p14:modId xmlns:p14="http://schemas.microsoft.com/office/powerpoint/2010/main" val="1096417037"/>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57" name="Table 5">
            <a:extLst>
              <a:ext uri="{FF2B5EF4-FFF2-40B4-BE49-F238E27FC236}">
                <a16:creationId xmlns:a16="http://schemas.microsoft.com/office/drawing/2014/main" id="{3D1C0CE0-E4ED-4852-93E4-F9664511A76B}"/>
              </a:ext>
            </a:extLst>
          </p:cNvPr>
          <p:cNvGraphicFramePr>
            <a:graphicFrameLocks noGrp="1"/>
          </p:cNvGraphicFramePr>
          <p:nvPr>
            <p:extLst>
              <p:ext uri="{D42A27DB-BD31-4B8C-83A1-F6EECF244321}">
                <p14:modId xmlns:p14="http://schemas.microsoft.com/office/powerpoint/2010/main" val="514712570"/>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1" name="Table 5">
            <a:extLst>
              <a:ext uri="{FF2B5EF4-FFF2-40B4-BE49-F238E27FC236}">
                <a16:creationId xmlns:a16="http://schemas.microsoft.com/office/drawing/2014/main" id="{9BD4D6FD-E886-4739-988B-DCDA3AE117A6}"/>
              </a:ext>
            </a:extLst>
          </p:cNvPr>
          <p:cNvGraphicFramePr>
            <a:graphicFrameLocks noGrp="1"/>
          </p:cNvGraphicFramePr>
          <p:nvPr>
            <p:extLst>
              <p:ext uri="{D42A27DB-BD31-4B8C-83A1-F6EECF244321}">
                <p14:modId xmlns:p14="http://schemas.microsoft.com/office/powerpoint/2010/main" val="129672527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5" name="Table 5">
            <a:extLst>
              <a:ext uri="{FF2B5EF4-FFF2-40B4-BE49-F238E27FC236}">
                <a16:creationId xmlns:a16="http://schemas.microsoft.com/office/drawing/2014/main" id="{743665A2-B431-41C2-81BA-E7C9ADF62C98}"/>
              </a:ext>
            </a:extLst>
          </p:cNvPr>
          <p:cNvGraphicFramePr>
            <a:graphicFrameLocks noGrp="1"/>
          </p:cNvGraphicFramePr>
          <p:nvPr>
            <p:extLst>
              <p:ext uri="{D42A27DB-BD31-4B8C-83A1-F6EECF244321}">
                <p14:modId xmlns:p14="http://schemas.microsoft.com/office/powerpoint/2010/main" val="189331920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69" name="Table 5">
            <a:extLst>
              <a:ext uri="{FF2B5EF4-FFF2-40B4-BE49-F238E27FC236}">
                <a16:creationId xmlns:a16="http://schemas.microsoft.com/office/drawing/2014/main" id="{27BDFC57-7506-4147-88DA-10D8D6A616DB}"/>
              </a:ext>
            </a:extLst>
          </p:cNvPr>
          <p:cNvGraphicFramePr>
            <a:graphicFrameLocks noGrp="1"/>
          </p:cNvGraphicFramePr>
          <p:nvPr>
            <p:extLst>
              <p:ext uri="{D42A27DB-BD31-4B8C-83A1-F6EECF244321}">
                <p14:modId xmlns:p14="http://schemas.microsoft.com/office/powerpoint/2010/main" val="3582627923"/>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73" name="Table 5">
            <a:extLst>
              <a:ext uri="{FF2B5EF4-FFF2-40B4-BE49-F238E27FC236}">
                <a16:creationId xmlns:a16="http://schemas.microsoft.com/office/drawing/2014/main" id="{296A51E6-0944-4AC1-83B4-70C02262C046}"/>
              </a:ext>
            </a:extLst>
          </p:cNvPr>
          <p:cNvGraphicFramePr>
            <a:graphicFrameLocks noGrp="1"/>
          </p:cNvGraphicFramePr>
          <p:nvPr>
            <p:extLst>
              <p:ext uri="{D42A27DB-BD31-4B8C-83A1-F6EECF244321}">
                <p14:modId xmlns:p14="http://schemas.microsoft.com/office/powerpoint/2010/main" val="3204599762"/>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6" name="Table 5">
            <a:extLst>
              <a:ext uri="{FF2B5EF4-FFF2-40B4-BE49-F238E27FC236}">
                <a16:creationId xmlns:a16="http://schemas.microsoft.com/office/drawing/2014/main" id="{13231B97-94E9-40B4-9A5E-9F309D289EE1}"/>
              </a:ext>
            </a:extLst>
          </p:cNvPr>
          <p:cNvGraphicFramePr>
            <a:graphicFrameLocks noGrp="1"/>
          </p:cNvGraphicFramePr>
          <p:nvPr>
            <p:extLst>
              <p:ext uri="{D42A27DB-BD31-4B8C-83A1-F6EECF244321}">
                <p14:modId xmlns:p14="http://schemas.microsoft.com/office/powerpoint/2010/main" val="252864656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78" name="Table 5">
            <a:extLst>
              <a:ext uri="{FF2B5EF4-FFF2-40B4-BE49-F238E27FC236}">
                <a16:creationId xmlns:a16="http://schemas.microsoft.com/office/drawing/2014/main" id="{81199873-A4E5-4213-811A-46C9B710BAEF}"/>
              </a:ext>
            </a:extLst>
          </p:cNvPr>
          <p:cNvGraphicFramePr>
            <a:graphicFrameLocks noGrp="1"/>
          </p:cNvGraphicFramePr>
          <p:nvPr>
            <p:extLst>
              <p:ext uri="{D42A27DB-BD31-4B8C-83A1-F6EECF244321}">
                <p14:modId xmlns:p14="http://schemas.microsoft.com/office/powerpoint/2010/main" val="145116835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80" name="Table 5">
            <a:extLst>
              <a:ext uri="{FF2B5EF4-FFF2-40B4-BE49-F238E27FC236}">
                <a16:creationId xmlns:a16="http://schemas.microsoft.com/office/drawing/2014/main" id="{8CC3F6D6-EA56-4E27-8056-AF34120E2222}"/>
              </a:ext>
            </a:extLst>
          </p:cNvPr>
          <p:cNvGraphicFramePr>
            <a:graphicFrameLocks noGrp="1"/>
          </p:cNvGraphicFramePr>
          <p:nvPr>
            <p:extLst>
              <p:ext uri="{D42A27DB-BD31-4B8C-83A1-F6EECF244321}">
                <p14:modId xmlns:p14="http://schemas.microsoft.com/office/powerpoint/2010/main" val="737707945"/>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179779767"/>
                  </a:ext>
                </a:extLst>
              </a:tr>
            </a:tbl>
          </a:graphicData>
        </a:graphic>
      </p:graphicFrame>
      <p:graphicFrame>
        <p:nvGraphicFramePr>
          <p:cNvPr id="17" name="Table 5">
            <a:extLst>
              <a:ext uri="{FF2B5EF4-FFF2-40B4-BE49-F238E27FC236}">
                <a16:creationId xmlns:a16="http://schemas.microsoft.com/office/drawing/2014/main" id="{B91E6366-C00E-4382-B061-D53664B44C59}"/>
              </a:ext>
            </a:extLst>
          </p:cNvPr>
          <p:cNvGraphicFramePr>
            <a:graphicFrameLocks noGrp="1"/>
          </p:cNvGraphicFramePr>
          <p:nvPr>
            <p:extLst>
              <p:ext uri="{D42A27DB-BD31-4B8C-83A1-F6EECF244321}">
                <p14:modId xmlns:p14="http://schemas.microsoft.com/office/powerpoint/2010/main" val="2500891958"/>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0</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8" name="Table 5">
            <a:extLst>
              <a:ext uri="{FF2B5EF4-FFF2-40B4-BE49-F238E27FC236}">
                <a16:creationId xmlns:a16="http://schemas.microsoft.com/office/drawing/2014/main" id="{0FDCE46A-F95A-4B10-972D-F0FED86542C7}"/>
              </a:ext>
            </a:extLst>
          </p:cNvPr>
          <p:cNvGraphicFramePr>
            <a:graphicFrameLocks noGrp="1"/>
          </p:cNvGraphicFramePr>
          <p:nvPr>
            <p:extLst>
              <p:ext uri="{D42A27DB-BD31-4B8C-83A1-F6EECF244321}">
                <p14:modId xmlns:p14="http://schemas.microsoft.com/office/powerpoint/2010/main" val="2279047814"/>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19" name="Table 5">
            <a:extLst>
              <a:ext uri="{FF2B5EF4-FFF2-40B4-BE49-F238E27FC236}">
                <a16:creationId xmlns:a16="http://schemas.microsoft.com/office/drawing/2014/main" id="{4B12EE64-5D43-48DF-AE04-BE7A7BD58846}"/>
              </a:ext>
            </a:extLst>
          </p:cNvPr>
          <p:cNvGraphicFramePr>
            <a:graphicFrameLocks noGrp="1"/>
          </p:cNvGraphicFramePr>
          <p:nvPr>
            <p:extLst>
              <p:ext uri="{D42A27DB-BD31-4B8C-83A1-F6EECF244321}">
                <p14:modId xmlns:p14="http://schemas.microsoft.com/office/powerpoint/2010/main" val="2246349466"/>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179779767"/>
                  </a:ext>
                </a:extLst>
              </a:tr>
            </a:tbl>
          </a:graphicData>
        </a:graphic>
      </p:graphicFrame>
      <p:graphicFrame>
        <p:nvGraphicFramePr>
          <p:cNvPr id="20" name="Table 5">
            <a:extLst>
              <a:ext uri="{FF2B5EF4-FFF2-40B4-BE49-F238E27FC236}">
                <a16:creationId xmlns:a16="http://schemas.microsoft.com/office/drawing/2014/main" id="{75002391-DCA5-4462-A63A-F282985E4189}"/>
              </a:ext>
            </a:extLst>
          </p:cNvPr>
          <p:cNvGraphicFramePr>
            <a:graphicFrameLocks noGrp="1"/>
          </p:cNvGraphicFramePr>
          <p:nvPr>
            <p:extLst>
              <p:ext uri="{D42A27DB-BD31-4B8C-83A1-F6EECF244321}">
                <p14:modId xmlns:p14="http://schemas.microsoft.com/office/powerpoint/2010/main" val="1910227759"/>
              </p:ext>
            </p:extLst>
          </p:nvPr>
        </p:nvGraphicFramePr>
        <p:xfrm>
          <a:off x="137160" y="4572000"/>
          <a:ext cx="4876794" cy="396240"/>
        </p:xfrm>
        <a:graphic>
          <a:graphicData uri="http://schemas.openxmlformats.org/drawingml/2006/table">
            <a:tbl>
              <a:tblPr firstRow="1" bandRow="1">
                <a:tableStyleId>{5C22544A-7EE6-4342-B048-85BDC9FD1C3A}</a:tableStyleId>
              </a:tblPr>
              <a:tblGrid>
                <a:gridCol w="375138">
                  <a:extLst>
                    <a:ext uri="{9D8B030D-6E8A-4147-A177-3AD203B41FA5}">
                      <a16:colId xmlns:a16="http://schemas.microsoft.com/office/drawing/2014/main" val="1433473964"/>
                    </a:ext>
                  </a:extLst>
                </a:gridCol>
                <a:gridCol w="375138">
                  <a:extLst>
                    <a:ext uri="{9D8B030D-6E8A-4147-A177-3AD203B41FA5}">
                      <a16:colId xmlns:a16="http://schemas.microsoft.com/office/drawing/2014/main" val="3106930069"/>
                    </a:ext>
                  </a:extLst>
                </a:gridCol>
                <a:gridCol w="375138">
                  <a:extLst>
                    <a:ext uri="{9D8B030D-6E8A-4147-A177-3AD203B41FA5}">
                      <a16:colId xmlns:a16="http://schemas.microsoft.com/office/drawing/2014/main" val="2246574143"/>
                    </a:ext>
                  </a:extLst>
                </a:gridCol>
                <a:gridCol w="375138">
                  <a:extLst>
                    <a:ext uri="{9D8B030D-6E8A-4147-A177-3AD203B41FA5}">
                      <a16:colId xmlns:a16="http://schemas.microsoft.com/office/drawing/2014/main" val="2372538427"/>
                    </a:ext>
                  </a:extLst>
                </a:gridCol>
                <a:gridCol w="375138">
                  <a:extLst>
                    <a:ext uri="{9D8B030D-6E8A-4147-A177-3AD203B41FA5}">
                      <a16:colId xmlns:a16="http://schemas.microsoft.com/office/drawing/2014/main" val="4176767938"/>
                    </a:ext>
                  </a:extLst>
                </a:gridCol>
                <a:gridCol w="375138">
                  <a:extLst>
                    <a:ext uri="{9D8B030D-6E8A-4147-A177-3AD203B41FA5}">
                      <a16:colId xmlns:a16="http://schemas.microsoft.com/office/drawing/2014/main" val="3998419505"/>
                    </a:ext>
                  </a:extLst>
                </a:gridCol>
                <a:gridCol w="375138">
                  <a:extLst>
                    <a:ext uri="{9D8B030D-6E8A-4147-A177-3AD203B41FA5}">
                      <a16:colId xmlns:a16="http://schemas.microsoft.com/office/drawing/2014/main" val="789455426"/>
                    </a:ext>
                  </a:extLst>
                </a:gridCol>
                <a:gridCol w="375138">
                  <a:extLst>
                    <a:ext uri="{9D8B030D-6E8A-4147-A177-3AD203B41FA5}">
                      <a16:colId xmlns:a16="http://schemas.microsoft.com/office/drawing/2014/main" val="4024949074"/>
                    </a:ext>
                  </a:extLst>
                </a:gridCol>
                <a:gridCol w="375138">
                  <a:extLst>
                    <a:ext uri="{9D8B030D-6E8A-4147-A177-3AD203B41FA5}">
                      <a16:colId xmlns:a16="http://schemas.microsoft.com/office/drawing/2014/main" val="3446492690"/>
                    </a:ext>
                  </a:extLst>
                </a:gridCol>
                <a:gridCol w="375138">
                  <a:extLst>
                    <a:ext uri="{9D8B030D-6E8A-4147-A177-3AD203B41FA5}">
                      <a16:colId xmlns:a16="http://schemas.microsoft.com/office/drawing/2014/main" val="1417603456"/>
                    </a:ext>
                  </a:extLst>
                </a:gridCol>
                <a:gridCol w="375138">
                  <a:extLst>
                    <a:ext uri="{9D8B030D-6E8A-4147-A177-3AD203B41FA5}">
                      <a16:colId xmlns:a16="http://schemas.microsoft.com/office/drawing/2014/main" val="2242664779"/>
                    </a:ext>
                  </a:extLst>
                </a:gridCol>
                <a:gridCol w="375138">
                  <a:extLst>
                    <a:ext uri="{9D8B030D-6E8A-4147-A177-3AD203B41FA5}">
                      <a16:colId xmlns:a16="http://schemas.microsoft.com/office/drawing/2014/main" val="3532053307"/>
                    </a:ext>
                  </a:extLst>
                </a:gridCol>
                <a:gridCol w="375138">
                  <a:extLst>
                    <a:ext uri="{9D8B030D-6E8A-4147-A177-3AD203B41FA5}">
                      <a16:colId xmlns:a16="http://schemas.microsoft.com/office/drawing/2014/main" val="1882560824"/>
                    </a:ext>
                  </a:extLst>
                </a:gridCol>
              </a:tblGrid>
              <a:tr h="370840">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sym typeface="Symbol" panose="05050102010706020507" pitchFamily="18" charset="2"/>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9779767"/>
                  </a:ext>
                </a:extLst>
              </a:tr>
            </a:tbl>
          </a:graphicData>
        </a:graphic>
      </p:graphicFrame>
      <p:graphicFrame>
        <p:nvGraphicFramePr>
          <p:cNvPr id="21" name="Table 6">
            <a:extLst>
              <a:ext uri="{FF2B5EF4-FFF2-40B4-BE49-F238E27FC236}">
                <a16:creationId xmlns:a16="http://schemas.microsoft.com/office/drawing/2014/main" id="{3ACF8747-7CD2-45A8-BF5F-D9A35FA59283}"/>
              </a:ext>
            </a:extLst>
          </p:cNvPr>
          <p:cNvGraphicFramePr>
            <a:graphicFrameLocks noGrp="1"/>
          </p:cNvGraphicFramePr>
          <p:nvPr>
            <p:extLst>
              <p:ext uri="{D42A27DB-BD31-4B8C-83A1-F6EECF244321}">
                <p14:modId xmlns:p14="http://schemas.microsoft.com/office/powerpoint/2010/main" val="2762432157"/>
              </p:ext>
            </p:extLst>
          </p:nvPr>
        </p:nvGraphicFramePr>
        <p:xfrm>
          <a:off x="137160" y="5293248"/>
          <a:ext cx="2872918" cy="741680"/>
        </p:xfrm>
        <a:graphic>
          <a:graphicData uri="http://schemas.openxmlformats.org/drawingml/2006/table">
            <a:tbl>
              <a:tblPr firstRow="1" bandRow="1">
                <a:tableStyleId>{073A0DAA-6AF3-43AB-8588-CEC1D06C72B9}</a:tableStyleId>
              </a:tblPr>
              <a:tblGrid>
                <a:gridCol w="396240">
                  <a:extLst>
                    <a:ext uri="{9D8B030D-6E8A-4147-A177-3AD203B41FA5}">
                      <a16:colId xmlns:a16="http://schemas.microsoft.com/office/drawing/2014/main" val="1168842053"/>
                    </a:ext>
                  </a:extLst>
                </a:gridCol>
                <a:gridCol w="2476678">
                  <a:extLst>
                    <a:ext uri="{9D8B030D-6E8A-4147-A177-3AD203B41FA5}">
                      <a16:colId xmlns:a16="http://schemas.microsoft.com/office/drawing/2014/main" val="230297493"/>
                    </a:ext>
                  </a:extLst>
                </a:gridCol>
              </a:tblGrid>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r>
                        <a:rPr lang="en-US" sz="1800" b="1" dirty="0">
                          <a:solidFill>
                            <a:schemeClr val="tx1"/>
                          </a:solidFill>
                        </a:rPr>
                        <a:t>Previous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9643888"/>
                  </a:ext>
                </a:extLst>
              </a:tr>
              <a:tr h="370840">
                <a:tc>
                  <a:txBody>
                    <a:bodyPr/>
                    <a:lstStyle/>
                    <a:p>
                      <a:endParaRPr lang="en-US" sz="18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r>
                        <a:rPr lang="en-US" sz="1800" b="1" dirty="0">
                          <a:solidFill>
                            <a:schemeClr val="tx1"/>
                          </a:solidFill>
                        </a:rPr>
                        <a:t>Current Head Position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2424899"/>
                  </a:ext>
                </a:extLst>
              </a:tr>
            </a:tbl>
          </a:graphicData>
        </a:graphic>
      </p:graphicFrame>
      <p:sp>
        <p:nvSpPr>
          <p:cNvPr id="22" name="TextBox 21">
            <a:extLst>
              <a:ext uri="{FF2B5EF4-FFF2-40B4-BE49-F238E27FC236}">
                <a16:creationId xmlns:a16="http://schemas.microsoft.com/office/drawing/2014/main" id="{B7A7EAF8-D677-4867-AD40-50E7146682FF}"/>
              </a:ext>
            </a:extLst>
          </p:cNvPr>
          <p:cNvSpPr txBox="1"/>
          <p:nvPr/>
        </p:nvSpPr>
        <p:spPr>
          <a:xfrm>
            <a:off x="5227320" y="4537650"/>
            <a:ext cx="1328649" cy="400110"/>
          </a:xfrm>
          <a:prstGeom prst="rect">
            <a:avLst/>
          </a:prstGeom>
          <a:noFill/>
        </p:spPr>
        <p:txBody>
          <a:bodyPr wrap="square" rtlCol="0">
            <a:spAutoFit/>
          </a:bodyPr>
          <a:lstStyle/>
          <a:p>
            <a:r>
              <a:rPr lang="en-US" sz="2000" b="1" dirty="0">
                <a:solidFill>
                  <a:srgbClr val="FF0000"/>
                </a:solidFill>
              </a:rPr>
              <a:t>REJECTED</a:t>
            </a:r>
          </a:p>
        </p:txBody>
      </p:sp>
    </p:spTree>
    <p:extLst>
      <p:ext uri="{BB962C8B-B14F-4D97-AF65-F5344CB8AC3E}">
        <p14:creationId xmlns:p14="http://schemas.microsoft.com/office/powerpoint/2010/main" val="100016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3" end="3"/>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mph" presetSubtype="1" nodeType="clickEffect">
                                  <p:stCondLst>
                                    <p:cond delay="0"/>
                                  </p:stCondLst>
                                  <p:childTnLst>
                                    <p:set>
                                      <p:cBhvr override="childStyle">
                                        <p:cTn id="24" dur="indefinite"/>
                                        <p:tgtEl>
                                          <p:spTgt spid="4">
                                            <p:txEl>
                                              <p:pRg st="1" end="1"/>
                                            </p:txEl>
                                          </p:spTgt>
                                        </p:tgtEl>
                                        <p:attrNameLst>
                                          <p:attrName>style.color</p:attrName>
                                        </p:attrNameLst>
                                      </p:cBhvr>
                                      <p:to>
                                        <p:clrVal>
                                          <a:srgbClr val="000000"/>
                                        </p:clrVal>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3" presetClass="emph" presetSubtype="1" grpId="0" nodeType="clickEffect">
                                  <p:stCondLst>
                                    <p:cond delay="0"/>
                                  </p:stCondLst>
                                  <p:childTnLst>
                                    <p:set>
                                      <p:cBhvr override="childStyle">
                                        <p:cTn id="34" dur="indefinite"/>
                                        <p:tgtEl>
                                          <p:spTgt spid="4">
                                            <p:txEl>
                                              <p:pRg st="1" end="1"/>
                                            </p:txEl>
                                          </p:spTgt>
                                        </p:tgtEl>
                                        <p:attrNameLst>
                                          <p:attrName>style.color</p:attrName>
                                        </p:attrNameLst>
                                      </p:cBhvr>
                                      <p:to>
                                        <p:clrVal>
                                          <a:srgbClr val="D8D8D8"/>
                                        </p:clrVal>
                                      </p:to>
                                    </p:set>
                                  </p:childTnLst>
                                </p:cTn>
                              </p:par>
                              <p:par>
                                <p:cTn id="35" presetID="3" presetClass="emph" presetSubtype="1" nodeType="withEffect">
                                  <p:stCondLst>
                                    <p:cond delay="0"/>
                                  </p:stCondLst>
                                  <p:childTnLst>
                                    <p:set>
                                      <p:cBhvr override="childStyle">
                                        <p:cTn id="36" dur="indefinite"/>
                                        <p:tgtEl>
                                          <p:spTgt spid="4">
                                            <p:txEl>
                                              <p:pRg st="2" end="2"/>
                                            </p:txEl>
                                          </p:spTgt>
                                        </p:tgtEl>
                                        <p:attrNameLst>
                                          <p:attrName>style.color</p:attrName>
                                        </p:attrNameLst>
                                      </p:cBhvr>
                                      <p:to>
                                        <p:clrVal>
                                          <a:srgbClr val="00000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4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5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7"/>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5"/>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6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xit" presetSubtype="0" fill="hold" nodeType="withEffect">
                                  <p:stCondLst>
                                    <p:cond delay="0"/>
                                  </p:stCondLst>
                                  <p:childTnLst>
                                    <p:set>
                                      <p:cBhvr>
                                        <p:cTn id="72" dur="1" fill="hold">
                                          <p:stCondLst>
                                            <p:cond delay="0"/>
                                          </p:stCondLst>
                                        </p:cTn>
                                        <p:tgtEl>
                                          <p:spTgt spid="6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mph" presetSubtype="1" nodeType="clickEffect">
                                  <p:stCondLst>
                                    <p:cond delay="0"/>
                                  </p:stCondLst>
                                  <p:childTnLst>
                                    <p:set>
                                      <p:cBhvr override="childStyle">
                                        <p:cTn id="76" dur="indefinite"/>
                                        <p:tgtEl>
                                          <p:spTgt spid="4">
                                            <p:txEl>
                                              <p:pRg st="2" end="2"/>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4">
                                            <p:txEl>
                                              <p:pRg st="3" end="3"/>
                                            </p:txEl>
                                          </p:spTgt>
                                        </p:tgtEl>
                                        <p:attrNameLst>
                                          <p:attrName>style.color</p:attrName>
                                        </p:attrNameLst>
                                      </p:cBhvr>
                                      <p:to>
                                        <p:clrVal>
                                          <a:srgbClr val="000000"/>
                                        </p:clrVal>
                                      </p:to>
                                    </p:set>
                                  </p:childTnLst>
                                </p:cTn>
                              </p:par>
                            </p:childTnLst>
                          </p:cTn>
                        </p:par>
                      </p:childTnLst>
                    </p:cTn>
                  </p:par>
                  <p:par>
                    <p:cTn id="79" fill="hold">
                      <p:stCondLst>
                        <p:cond delay="indefinite"/>
                      </p:stCondLst>
                      <p:childTnLst>
                        <p:par>
                          <p:cTn id="80" fill="hold">
                            <p:stCondLst>
                              <p:cond delay="0"/>
                            </p:stCondLst>
                            <p:childTnLst>
                              <p:par>
                                <p:cTn id="81" presetID="3" presetClass="emph" presetSubtype="1" grpId="1" nodeType="clickEffect">
                                  <p:stCondLst>
                                    <p:cond delay="0"/>
                                  </p:stCondLst>
                                  <p:childTnLst>
                                    <p:set>
                                      <p:cBhvr override="childStyle">
                                        <p:cTn id="82" dur="indefinite"/>
                                        <p:tgtEl>
                                          <p:spTgt spid="4">
                                            <p:txEl>
                                              <p:pRg st="3" end="3"/>
                                            </p:txEl>
                                          </p:spTgt>
                                        </p:tgtEl>
                                        <p:attrNameLst>
                                          <p:attrName>style.color</p:attrName>
                                        </p:attrNameLst>
                                      </p:cBhvr>
                                      <p:to>
                                        <p:clrVal>
                                          <a:srgbClr val="D8D8D8"/>
                                        </p:clrVal>
                                      </p:to>
                                    </p:set>
                                  </p:childTnLst>
                                </p:cTn>
                              </p:par>
                              <p:par>
                                <p:cTn id="83" presetID="3" presetClass="emph" presetSubtype="1" nodeType="withEffect">
                                  <p:stCondLst>
                                    <p:cond delay="0"/>
                                  </p:stCondLst>
                                  <p:childTnLst>
                                    <p:set>
                                      <p:cBhvr override="childStyle">
                                        <p:cTn id="84" dur="indefinite"/>
                                        <p:tgtEl>
                                          <p:spTgt spid="4">
                                            <p:txEl>
                                              <p:pRg st="4" end="4"/>
                                            </p:txEl>
                                          </p:spTgt>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3" presetClass="emph" presetSubtype="1" grpId="1" nodeType="clickEffect">
                                  <p:stCondLst>
                                    <p:cond delay="0"/>
                                  </p:stCondLst>
                                  <p:childTnLst>
                                    <p:set>
                                      <p:cBhvr override="childStyle">
                                        <p:cTn id="88" dur="indefinite"/>
                                        <p:tgtEl>
                                          <p:spTgt spid="4">
                                            <p:txEl>
                                              <p:pRg st="4" end="4"/>
                                            </p:txEl>
                                          </p:spTgt>
                                        </p:tgtEl>
                                        <p:attrNameLst>
                                          <p:attrName>style.color</p:attrName>
                                        </p:attrNameLst>
                                      </p:cBhvr>
                                      <p:to>
                                        <p:clrVal>
                                          <a:srgbClr val="D8D8D8"/>
                                        </p:clrVal>
                                      </p:to>
                                    </p:set>
                                  </p:childTnLst>
                                </p:cTn>
                              </p:par>
                              <p:par>
                                <p:cTn id="89" presetID="3" presetClass="emph" presetSubtype="1" nodeType="withEffect">
                                  <p:stCondLst>
                                    <p:cond delay="0"/>
                                  </p:stCondLst>
                                  <p:childTnLst>
                                    <p:set>
                                      <p:cBhvr override="childStyle">
                                        <p:cTn id="90" dur="indefinite"/>
                                        <p:tgtEl>
                                          <p:spTgt spid="4">
                                            <p:txEl>
                                              <p:pRg st="5" end="5"/>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6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 presetClass="emph" presetSubtype="1" grpId="2" nodeType="clickEffect">
                                  <p:stCondLst>
                                    <p:cond delay="0"/>
                                  </p:stCondLst>
                                  <p:childTnLst>
                                    <p:set>
                                      <p:cBhvr override="childStyle">
                                        <p:cTn id="100" dur="indefinite"/>
                                        <p:tgtEl>
                                          <p:spTgt spid="4">
                                            <p:txEl>
                                              <p:pRg st="2" end="2"/>
                                            </p:txEl>
                                          </p:spTgt>
                                        </p:tgtEl>
                                        <p:attrNameLst>
                                          <p:attrName>style.color</p:attrName>
                                        </p:attrNameLst>
                                      </p:cBhvr>
                                      <p:to>
                                        <p:clrVal>
                                          <a:srgbClr val="000000"/>
                                        </p:clrVal>
                                      </p:to>
                                    </p:set>
                                  </p:childTnLst>
                                </p:cTn>
                              </p:par>
                              <p:par>
                                <p:cTn id="101" presetID="3" presetClass="emph" presetSubtype="1" grpId="2" nodeType="withEffect">
                                  <p:stCondLst>
                                    <p:cond delay="0"/>
                                  </p:stCondLst>
                                  <p:childTnLst>
                                    <p:set>
                                      <p:cBhvr override="childStyle">
                                        <p:cTn id="102" dur="indefinite"/>
                                        <p:tgtEl>
                                          <p:spTgt spid="4">
                                            <p:txEl>
                                              <p:pRg st="5" end="5"/>
                                            </p:txEl>
                                          </p:spTgt>
                                        </p:tgtEl>
                                        <p:attrNameLst>
                                          <p:attrName>style.color</p:attrName>
                                        </p:attrNameLst>
                                      </p:cBhvr>
                                      <p:to>
                                        <p:clrVal>
                                          <a:srgbClr val="D8D8D8"/>
                                        </p:clrVal>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73"/>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18"/>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76"/>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73"/>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76"/>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3" presetClass="emph" presetSubtype="1" nodeType="clickEffect">
                                  <p:stCondLst>
                                    <p:cond delay="0"/>
                                  </p:stCondLst>
                                  <p:childTnLst>
                                    <p:set>
                                      <p:cBhvr override="childStyle">
                                        <p:cTn id="130" dur="indefinite"/>
                                        <p:tgtEl>
                                          <p:spTgt spid="4">
                                            <p:txEl>
                                              <p:pRg st="2" end="2"/>
                                            </p:txEl>
                                          </p:spTgt>
                                        </p:tgtEl>
                                        <p:attrNameLst>
                                          <p:attrName>style.color</p:attrName>
                                        </p:attrNameLst>
                                      </p:cBhvr>
                                      <p:to>
                                        <p:clrVal>
                                          <a:srgbClr val="D8D8D8"/>
                                        </p:clrVal>
                                      </p:to>
                                    </p:set>
                                  </p:childTnLst>
                                </p:cTn>
                              </p:par>
                              <p:par>
                                <p:cTn id="131" presetID="3" presetClass="emph" presetSubtype="1" nodeType="withEffect">
                                  <p:stCondLst>
                                    <p:cond delay="0"/>
                                  </p:stCondLst>
                                  <p:childTnLst>
                                    <p:set>
                                      <p:cBhvr override="childStyle">
                                        <p:cTn id="132" dur="indefinite"/>
                                        <p:tgtEl>
                                          <p:spTgt spid="4">
                                            <p:txEl>
                                              <p:pRg st="3" end="3"/>
                                            </p:txEl>
                                          </p:spTgt>
                                        </p:tgtEl>
                                        <p:attrNameLst>
                                          <p:attrName>style.color</p:attrName>
                                        </p:attrNameLst>
                                      </p:cBhvr>
                                      <p:to>
                                        <p:clrVal>
                                          <a:srgbClr val="000000"/>
                                        </p:clrVal>
                                      </p:to>
                                    </p:set>
                                  </p:childTnLst>
                                </p:cTn>
                              </p:par>
                            </p:childTnLst>
                          </p:cTn>
                        </p:par>
                      </p:childTnLst>
                    </p:cTn>
                  </p:par>
                  <p:par>
                    <p:cTn id="133" fill="hold">
                      <p:stCondLst>
                        <p:cond delay="indefinite"/>
                      </p:stCondLst>
                      <p:childTnLst>
                        <p:par>
                          <p:cTn id="134" fill="hold">
                            <p:stCondLst>
                              <p:cond delay="0"/>
                            </p:stCondLst>
                            <p:childTnLst>
                              <p:par>
                                <p:cTn id="135" presetID="3" presetClass="emph" presetSubtype="1" nodeType="clickEffect">
                                  <p:stCondLst>
                                    <p:cond delay="0"/>
                                  </p:stCondLst>
                                  <p:childTnLst>
                                    <p:set>
                                      <p:cBhvr override="childStyle">
                                        <p:cTn id="136" dur="indefinite"/>
                                        <p:tgtEl>
                                          <p:spTgt spid="4">
                                            <p:txEl>
                                              <p:pRg st="3" end="3"/>
                                            </p:txEl>
                                          </p:spTgt>
                                        </p:tgtEl>
                                        <p:attrNameLst>
                                          <p:attrName>style.color</p:attrName>
                                        </p:attrNameLst>
                                      </p:cBhvr>
                                      <p:to>
                                        <p:clrVal>
                                          <a:srgbClr val="D8D8D8"/>
                                        </p:clrVal>
                                      </p:to>
                                    </p:set>
                                  </p:childTnLst>
                                </p:cTn>
                              </p:par>
                              <p:par>
                                <p:cTn id="137" presetID="3" presetClass="emph" presetSubtype="1" nodeType="withEffect">
                                  <p:stCondLst>
                                    <p:cond delay="0"/>
                                  </p:stCondLst>
                                  <p:childTnLst>
                                    <p:set>
                                      <p:cBhvr override="childStyle">
                                        <p:cTn id="138" dur="indefinite"/>
                                        <p:tgtEl>
                                          <p:spTgt spid="4">
                                            <p:txEl>
                                              <p:pRg st="4" end="4"/>
                                            </p:txEl>
                                          </p:spTgt>
                                        </p:tgtEl>
                                        <p:attrNameLst>
                                          <p:attrName>style.color</p:attrName>
                                        </p:attrNameLst>
                                      </p:cBhvr>
                                      <p:to>
                                        <p:clrVal>
                                          <a:srgbClr val="000000"/>
                                        </p:clrVal>
                                      </p:to>
                                    </p:set>
                                  </p:childTnLst>
                                </p:cTn>
                              </p:par>
                            </p:childTnLst>
                          </p:cTn>
                        </p:par>
                      </p:childTnLst>
                    </p:cTn>
                  </p:par>
                  <p:par>
                    <p:cTn id="139" fill="hold">
                      <p:stCondLst>
                        <p:cond delay="indefinite"/>
                      </p:stCondLst>
                      <p:childTnLst>
                        <p:par>
                          <p:cTn id="140" fill="hold">
                            <p:stCondLst>
                              <p:cond delay="0"/>
                            </p:stCondLst>
                            <p:childTnLst>
                              <p:par>
                                <p:cTn id="141" presetID="3" presetClass="emph" presetSubtype="1" nodeType="clickEffect">
                                  <p:stCondLst>
                                    <p:cond delay="0"/>
                                  </p:stCondLst>
                                  <p:childTnLst>
                                    <p:set>
                                      <p:cBhvr override="childStyle">
                                        <p:cTn id="142" dur="indefinite"/>
                                        <p:tgtEl>
                                          <p:spTgt spid="4">
                                            <p:txEl>
                                              <p:pRg st="4" end="4"/>
                                            </p:txEl>
                                          </p:spTgt>
                                        </p:tgtEl>
                                        <p:attrNameLst>
                                          <p:attrName>style.color</p:attrName>
                                        </p:attrNameLst>
                                      </p:cBhvr>
                                      <p:to>
                                        <p:clrVal>
                                          <a:srgbClr val="D8D8D8"/>
                                        </p:clrVal>
                                      </p:to>
                                    </p:set>
                                  </p:childTnLst>
                                </p:cTn>
                              </p:par>
                              <p:par>
                                <p:cTn id="143" presetID="3" presetClass="emph" presetSubtype="1" nodeType="withEffect">
                                  <p:stCondLst>
                                    <p:cond delay="0"/>
                                  </p:stCondLst>
                                  <p:childTnLst>
                                    <p:set>
                                      <p:cBhvr override="childStyle">
                                        <p:cTn id="144" dur="indefinite"/>
                                        <p:tgtEl>
                                          <p:spTgt spid="4">
                                            <p:txEl>
                                              <p:pRg st="5" end="5"/>
                                            </p:txEl>
                                          </p:spTgt>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9"/>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78"/>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nodeType="clickEffect">
                                  <p:stCondLst>
                                    <p:cond delay="0"/>
                                  </p:stCondLst>
                                  <p:childTnLst>
                                    <p:set>
                                      <p:cBhvr override="childStyle">
                                        <p:cTn id="154" dur="indefinite"/>
                                        <p:tgtEl>
                                          <p:spTgt spid="4">
                                            <p:txEl>
                                              <p:pRg st="2" end="2"/>
                                            </p:txEl>
                                          </p:spTgt>
                                        </p:tgtEl>
                                        <p:attrNameLst>
                                          <p:attrName>style.color</p:attrName>
                                        </p:attrNameLst>
                                      </p:cBhvr>
                                      <p:to>
                                        <p:clrVal>
                                          <a:srgbClr val="000000"/>
                                        </p:clrVal>
                                      </p:to>
                                    </p:set>
                                  </p:childTnLst>
                                </p:cTn>
                              </p:par>
                              <p:par>
                                <p:cTn id="155" presetID="3" presetClass="emph" presetSubtype="1" nodeType="withEffect">
                                  <p:stCondLst>
                                    <p:cond delay="0"/>
                                  </p:stCondLst>
                                  <p:childTnLst>
                                    <p:set>
                                      <p:cBhvr override="childStyle">
                                        <p:cTn id="156" dur="indefinite"/>
                                        <p:tgtEl>
                                          <p:spTgt spid="4">
                                            <p:txEl>
                                              <p:pRg st="5" end="5"/>
                                            </p:txEl>
                                          </p:spTgt>
                                        </p:tgtEl>
                                        <p:attrNameLst>
                                          <p:attrName>style.color</p:attrName>
                                        </p:attrNameLst>
                                      </p:cBhvr>
                                      <p:to>
                                        <p:clrVal>
                                          <a:srgbClr val="D8D8D8"/>
                                        </p:clrVal>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2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9"/>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80"/>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20"/>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3" presetClass="emph" presetSubtype="1" nodeType="clickEffect">
                                  <p:stCondLst>
                                    <p:cond delay="0"/>
                                  </p:stCondLst>
                                  <p:childTnLst>
                                    <p:set>
                                      <p:cBhvr override="childStyle">
                                        <p:cTn id="172" dur="indefinite"/>
                                        <p:tgtEl>
                                          <p:spTgt spid="4">
                                            <p:txEl>
                                              <p:pRg st="2" end="2"/>
                                            </p:txEl>
                                          </p:spTgt>
                                        </p:tgtEl>
                                        <p:attrNameLst>
                                          <p:attrName>style.color</p:attrName>
                                        </p:attrNameLst>
                                      </p:cBhvr>
                                      <p:to>
                                        <p:clrVal>
                                          <a:srgbClr val="D8D8D8"/>
                                        </p:clrVal>
                                      </p:to>
                                    </p:set>
                                  </p:childTnLst>
                                </p:cTn>
                              </p:par>
                              <p:par>
                                <p:cTn id="173" presetID="3" presetClass="emph" presetSubtype="1" nodeType="withEffect">
                                  <p:stCondLst>
                                    <p:cond delay="0"/>
                                  </p:stCondLst>
                                  <p:childTnLst>
                                    <p:set>
                                      <p:cBhvr override="childStyle">
                                        <p:cTn id="174" dur="indefinite"/>
                                        <p:tgtEl>
                                          <p:spTgt spid="4">
                                            <p:txEl>
                                              <p:pRg st="3" end="3"/>
                                            </p:txEl>
                                          </p:spTgt>
                                        </p:tgtEl>
                                        <p:attrNameLst>
                                          <p:attrName>style.color</p:attrName>
                                        </p:attrNameLst>
                                      </p:cBhvr>
                                      <p:to>
                                        <p:clrVal>
                                          <a:srgbClr val="000000"/>
                                        </p:clrVal>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nodeType="clickEffect">
                                  <p:stCondLst>
                                    <p:cond delay="0"/>
                                  </p:stCondLst>
                                  <p:childTnLst>
                                    <p:set>
                                      <p:cBhvr override="childStyle">
                                        <p:cTn id="178" dur="indefinite"/>
                                        <p:tgtEl>
                                          <p:spTgt spid="4">
                                            <p:txEl>
                                              <p:pRg st="3" end="3"/>
                                            </p:txEl>
                                          </p:spTgt>
                                        </p:tgtEl>
                                        <p:attrNameLst>
                                          <p:attrName>style.color</p:attrName>
                                        </p:attrNameLst>
                                      </p:cBhvr>
                                      <p:to>
                                        <p:clrVal>
                                          <a:srgbClr val="D8D8D8"/>
                                        </p:clrVal>
                                      </p:to>
                                    </p:set>
                                  </p:childTnLst>
                                </p:cTn>
                              </p:par>
                              <p:par>
                                <p:cTn id="179" presetID="3" presetClass="emph" presetSubtype="1" nodeType="withEffect">
                                  <p:stCondLst>
                                    <p:cond delay="0"/>
                                  </p:stCondLst>
                                  <p:childTnLst>
                                    <p:set>
                                      <p:cBhvr override="childStyle">
                                        <p:cTn id="180" dur="indefinite"/>
                                        <p:tgtEl>
                                          <p:spTgt spid="4">
                                            <p:txEl>
                                              <p:pRg st="4" end="4"/>
                                            </p:txEl>
                                          </p:spTgt>
                                        </p:tgtEl>
                                        <p:attrNameLst>
                                          <p:attrName>style.color</p:attrName>
                                        </p:attrNameLst>
                                      </p:cBhvr>
                                      <p:to>
                                        <p:clrVal>
                                          <a:srgbClr val="000000"/>
                                        </p:clrVal>
                                      </p:to>
                                    </p:set>
                                  </p:childTnLst>
                                </p:cTn>
                              </p:par>
                            </p:childTnLst>
                          </p:cTn>
                        </p:par>
                      </p:childTnLst>
                    </p:cTn>
                  </p:par>
                  <p:par>
                    <p:cTn id="181" fill="hold">
                      <p:stCondLst>
                        <p:cond delay="indefinite"/>
                      </p:stCondLst>
                      <p:childTnLst>
                        <p:par>
                          <p:cTn id="182" fill="hold">
                            <p:stCondLst>
                              <p:cond delay="0"/>
                            </p:stCondLst>
                            <p:childTnLst>
                              <p:par>
                                <p:cTn id="183" presetID="22" presetClass="entr" presetSubtype="8" fill="hold" grpId="0" nodeType="clickEffect">
                                  <p:stCondLst>
                                    <p:cond delay="0"/>
                                  </p:stCondLst>
                                  <p:iterate type="lt">
                                    <p:tmPct val="10000"/>
                                  </p:iterate>
                                  <p:childTnLst>
                                    <p:set>
                                      <p:cBhvr>
                                        <p:cTn id="184" dur="1" fill="hold">
                                          <p:stCondLst>
                                            <p:cond delay="0"/>
                                          </p:stCondLst>
                                        </p:cTn>
                                        <p:tgtEl>
                                          <p:spTgt spid="22"/>
                                        </p:tgtEl>
                                        <p:attrNameLst>
                                          <p:attrName>style.visibility</p:attrName>
                                        </p:attrNameLst>
                                      </p:cBhvr>
                                      <p:to>
                                        <p:strVal val="visible"/>
                                      </p:to>
                                    </p:set>
                                    <p:animEffect transition="in" filter="wipe(left)">
                                      <p:cBhvr>
                                        <p:cTn id="18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4" grpId="1" uiExpand="1" build="allAtOnce"/>
      <p:bldP spid="4" grpId="2" uiExpand="1" build="allAtOnce"/>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F38F49-FA79-4D1C-94C2-BACB19628B8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9A6D2E5-BCA6-47A2-BA36-38E450068412}"/>
              </a:ext>
            </a:extLst>
          </p:cNvPr>
          <p:cNvSpPr>
            <a:spLocks noGrp="1"/>
          </p:cNvSpPr>
          <p:nvPr>
            <p:ph type="body" sz="quarter" idx="12"/>
          </p:nvPr>
        </p:nvSpPr>
        <p:spPr/>
        <p:txBody>
          <a:bodyPr/>
          <a:lstStyle/>
          <a:p>
            <a:r>
              <a:rPr lang="en-US" altLang="en-US" dirty="0"/>
              <a:t>State Diagram: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Subtitle 2">
            <a:extLst>
              <a:ext uri="{FF2B5EF4-FFF2-40B4-BE49-F238E27FC236}">
                <a16:creationId xmlns:a16="http://schemas.microsoft.com/office/drawing/2014/main" id="{C9FA0795-13EE-4F07-AA18-9B2DA43641F8}"/>
              </a:ext>
            </a:extLst>
          </p:cNvPr>
          <p:cNvSpPr txBox="1">
            <a:spLocks/>
          </p:cNvSpPr>
          <p:nvPr/>
        </p:nvSpPr>
        <p:spPr>
          <a:xfrm>
            <a:off x="19587" y="823072"/>
            <a:ext cx="8951676" cy="2453528"/>
          </a:xfrm>
          <a:prstGeom prst="rect">
            <a:avLst/>
          </a:prstGeom>
        </p:spPr>
        <p:txBody>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288925" indent="-288925">
              <a:lnSpc>
                <a:spcPct val="90000"/>
              </a:lnSpc>
              <a:spcAft>
                <a:spcPts val="600"/>
              </a:spcAft>
            </a:pPr>
            <a:r>
              <a:rPr lang="en-US" altLang="en-US" sz="2000" u="sng" dirty="0"/>
              <a:t>Implementation level description</a:t>
            </a:r>
            <a:r>
              <a:rPr lang="en-US" altLang="en-US" sz="2000" dirty="0"/>
              <a:t>:</a:t>
            </a:r>
          </a:p>
          <a:p>
            <a:pPr marL="288925" indent="-288925" algn="just">
              <a:spcBef>
                <a:spcPts val="0"/>
              </a:spcBef>
              <a:buFont typeface="Wingdings" panose="05000000000000000000" pitchFamily="2" charset="2"/>
              <a:buAutoNum type="arabicPeriod"/>
            </a:pPr>
            <a:r>
              <a:rPr lang="en-US" altLang="en-US" sz="1800" dirty="0"/>
              <a:t>Replace the leftmost zero by </a:t>
            </a:r>
            <a:r>
              <a:rPr lang="en-US" altLang="en-US" sz="1800" dirty="0">
                <a:latin typeface="Cambria Math" panose="02040503050406030204" pitchFamily="18" charset="0"/>
                <a:ea typeface="Cambria Math" panose="02040503050406030204" pitchFamily="18" charset="0"/>
              </a:rPr>
              <a:t>⌴</a:t>
            </a:r>
            <a:endParaRPr lang="en-US" altLang="en-US" sz="1800" dirty="0"/>
          </a:p>
          <a:p>
            <a:pPr marL="288925" indent="-288925" algn="just">
              <a:spcBef>
                <a:spcPts val="0"/>
              </a:spcBef>
              <a:buFont typeface="Wingdings" panose="05000000000000000000" pitchFamily="2" charset="2"/>
              <a:buAutoNum type="arabicPeriod"/>
            </a:pPr>
            <a:r>
              <a:rPr lang="en-US" altLang="en-US" sz="1800" dirty="0"/>
              <a:t>Cross (</a:t>
            </a:r>
            <a:r>
              <a:rPr lang="en-US" altLang="en-US" sz="1800" dirty="0">
                <a:latin typeface="Cambria Math" panose="02040503050406030204" pitchFamily="18" charset="0"/>
                <a:ea typeface="Cambria Math" panose="02040503050406030204" pitchFamily="18" charset="0"/>
                <a:sym typeface="Symbol" panose="05050102010706020507" pitchFamily="18" charset="2"/>
              </a:rPr>
              <a:t></a:t>
            </a:r>
            <a:r>
              <a:rPr lang="en-US" altLang="en-US" sz="1800" dirty="0"/>
              <a:t>) every second </a:t>
            </a:r>
            <a:r>
              <a:rPr lang="en-US" altLang="en-US" sz="1800" dirty="0">
                <a:latin typeface="Cambria Math" panose="02040503050406030204" pitchFamily="18" charset="0"/>
                <a:ea typeface="Cambria Math" panose="02040503050406030204" pitchFamily="18" charset="0"/>
              </a:rPr>
              <a:t>0</a:t>
            </a:r>
            <a:r>
              <a:rPr lang="en-US" altLang="en-US" sz="1800" dirty="0"/>
              <a:t> from left to right. Skip </a:t>
            </a:r>
            <a:r>
              <a:rPr lang="en-US" altLang="en-US" sz="1800" dirty="0">
                <a:latin typeface="Cambria Math" panose="02040503050406030204" pitchFamily="18" charset="0"/>
                <a:ea typeface="Cambria Math" panose="02040503050406030204" pitchFamily="18" charset="0"/>
              </a:rPr>
              <a:t>⌴</a:t>
            </a:r>
            <a:r>
              <a:rPr lang="en-US" altLang="en-US" sz="1800" dirty="0"/>
              <a:t> from left,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skip next </a:t>
            </a:r>
            <a:r>
              <a:rPr lang="en-US" altLang="en-US" sz="1800" dirty="0">
                <a:latin typeface="Cambria Math" panose="02040503050406030204" pitchFamily="18" charset="0"/>
                <a:ea typeface="Cambria Math" panose="02040503050406030204" pitchFamily="18" charset="0"/>
              </a:rPr>
              <a:t>0</a:t>
            </a:r>
            <a:r>
              <a:rPr lang="en-US" altLang="en-US" sz="1800" dirty="0"/>
              <a:t>, cross next </a:t>
            </a:r>
            <a:r>
              <a:rPr lang="en-US" altLang="en-US" sz="1800" dirty="0">
                <a:latin typeface="Cambria Math" panose="02040503050406030204" pitchFamily="18" charset="0"/>
                <a:ea typeface="Cambria Math" panose="02040503050406030204" pitchFamily="18" charset="0"/>
              </a:rPr>
              <a:t>0</a:t>
            </a:r>
            <a:r>
              <a:rPr lang="en-US" altLang="en-US" sz="1800" dirty="0"/>
              <a:t>, … and so on. Every skip must be followed by a cross.</a:t>
            </a:r>
          </a:p>
          <a:p>
            <a:pPr marL="288925" indent="-288925" algn="just">
              <a:spcBef>
                <a:spcPts val="0"/>
              </a:spcBef>
              <a:buFont typeface="Wingdings" panose="05000000000000000000" pitchFamily="2" charset="2"/>
              <a:buAutoNum type="arabicPeriod"/>
            </a:pPr>
            <a:r>
              <a:rPr lang="en-US" altLang="en-US" sz="1800" dirty="0"/>
              <a:t>If no </a:t>
            </a:r>
            <a:r>
              <a:rPr lang="en-US" altLang="en-US" sz="1800" dirty="0">
                <a:latin typeface="Cambria Math" panose="02040503050406030204" pitchFamily="18" charset="0"/>
                <a:ea typeface="Cambria Math" panose="02040503050406030204" pitchFamily="18" charset="0"/>
              </a:rPr>
              <a:t>0</a:t>
            </a:r>
            <a:r>
              <a:rPr lang="en-US" altLang="en-US" sz="1800" dirty="0"/>
              <a:t>s are found to skip and cross in step 3 (means </a:t>
            </a:r>
            <a:r>
              <a:rPr lang="en-US" altLang="en-US" sz="1800" dirty="0">
                <a:latin typeface="Cambria Math" panose="02040503050406030204" pitchFamily="18" charset="0"/>
                <a:ea typeface="Cambria Math" panose="02040503050406030204" pitchFamily="18" charset="0"/>
              </a:rPr>
              <a:t>2</a:t>
            </a:r>
            <a:r>
              <a:rPr lang="en-US" altLang="en-US" sz="1800" baseline="30000" dirty="0">
                <a:latin typeface="Cambria Math" panose="02040503050406030204" pitchFamily="18" charset="0"/>
                <a:ea typeface="Cambria Math" panose="02040503050406030204" pitchFamily="18" charset="0"/>
              </a:rPr>
              <a:t>N</a:t>
            </a:r>
            <a:r>
              <a:rPr lang="en-US" altLang="en-US" sz="1800" dirty="0"/>
              <a:t> number of </a:t>
            </a:r>
            <a:r>
              <a:rPr lang="en-US" altLang="en-US" sz="1800" dirty="0">
                <a:latin typeface="Cambria Math" panose="02040503050406030204" pitchFamily="18" charset="0"/>
                <a:ea typeface="Cambria Math" panose="02040503050406030204" pitchFamily="18" charset="0"/>
              </a:rPr>
              <a:t>0</a:t>
            </a:r>
            <a:r>
              <a:rPr lang="en-US" altLang="en-US" sz="1800" dirty="0"/>
              <a:t>s), ACCEPT.</a:t>
            </a:r>
          </a:p>
          <a:p>
            <a:pPr marL="288925" indent="-288925" algn="just">
              <a:spcBef>
                <a:spcPts val="0"/>
              </a:spcBef>
              <a:buFont typeface="Wingdings" panose="05000000000000000000" pitchFamily="2" charset="2"/>
              <a:buAutoNum type="arabicPeriod"/>
            </a:pPr>
            <a:r>
              <a:rPr lang="en-US" altLang="en-US" sz="1800" dirty="0"/>
              <a:t>If there is no 0 to cross after skipping a 0 (means odd number of </a:t>
            </a:r>
            <a:r>
              <a:rPr lang="en-US" altLang="en-US" sz="1800" dirty="0">
                <a:latin typeface="Cambria Math" panose="02040503050406030204" pitchFamily="18" charset="0"/>
                <a:ea typeface="Cambria Math" panose="02040503050406030204" pitchFamily="18" charset="0"/>
              </a:rPr>
              <a:t>0</a:t>
            </a:r>
            <a:r>
              <a:rPr lang="en-US" altLang="en-US" sz="1800" dirty="0"/>
              <a:t>s), REJECT.</a:t>
            </a:r>
          </a:p>
          <a:p>
            <a:pPr marL="288925" indent="-288925" algn="just">
              <a:spcBef>
                <a:spcPts val="0"/>
              </a:spcBef>
              <a:buFont typeface="Wingdings" panose="05000000000000000000" pitchFamily="2" charset="2"/>
              <a:buAutoNum type="arabicPeriod"/>
            </a:pPr>
            <a:r>
              <a:rPr lang="en-US" altLang="en-US" sz="1800" dirty="0"/>
              <a:t>Otherwise MOVE to the left </a:t>
            </a:r>
            <a:r>
              <a:rPr lang="en-US" altLang="en-US" sz="1800" dirty="0">
                <a:latin typeface="Cambria Math" panose="02040503050406030204" pitchFamily="18" charset="0"/>
                <a:ea typeface="Cambria Math" panose="02040503050406030204" pitchFamily="18" charset="0"/>
              </a:rPr>
              <a:t>⌴</a:t>
            </a:r>
            <a:r>
              <a:rPr lang="en-US" altLang="en-US" sz="1800" dirty="0">
                <a:ea typeface="Cambria Math" panose="02040503050406030204" pitchFamily="18" charset="0"/>
              </a:rPr>
              <a:t>, continue step 2.</a:t>
            </a:r>
            <a:endParaRPr lang="en-US" altLang="en-US" sz="1800" dirty="0"/>
          </a:p>
          <a:p>
            <a:pPr marL="288925" indent="-288925">
              <a:lnSpc>
                <a:spcPct val="90000"/>
              </a:lnSpc>
              <a:spcAft>
                <a:spcPts val="600"/>
              </a:spcAft>
            </a:pPr>
            <a:r>
              <a:rPr lang="en-US" altLang="en-US" sz="2000" u="sng" dirty="0"/>
              <a:t>Low level Description</a:t>
            </a:r>
            <a:r>
              <a:rPr lang="en-US" altLang="en-US" sz="2000" dirty="0"/>
              <a:t>: State Diagram</a:t>
            </a:r>
          </a:p>
        </p:txBody>
      </p:sp>
      <p:sp>
        <p:nvSpPr>
          <p:cNvPr id="5" name="Oval 4">
            <a:extLst>
              <a:ext uri="{FF2B5EF4-FFF2-40B4-BE49-F238E27FC236}">
                <a16:creationId xmlns:a16="http://schemas.microsoft.com/office/drawing/2014/main" id="{4E9C24FF-2F29-4E96-8012-26E11C338BFB}"/>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7" name="Oval 6">
            <a:extLst>
              <a:ext uri="{FF2B5EF4-FFF2-40B4-BE49-F238E27FC236}">
                <a16:creationId xmlns:a16="http://schemas.microsoft.com/office/drawing/2014/main" id="{3A7FBC72-5F89-4A4A-B7EC-9C1EB5365140}"/>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9" name="Oval 8">
            <a:extLst>
              <a:ext uri="{FF2B5EF4-FFF2-40B4-BE49-F238E27FC236}">
                <a16:creationId xmlns:a16="http://schemas.microsoft.com/office/drawing/2014/main" id="{AA36B0CB-F029-4F93-887B-76481DFF6434}"/>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11" name="Oval 10">
            <a:extLst>
              <a:ext uri="{FF2B5EF4-FFF2-40B4-BE49-F238E27FC236}">
                <a16:creationId xmlns:a16="http://schemas.microsoft.com/office/drawing/2014/main" id="{CF4C3AB8-34BF-4DEC-9B92-4B04AE891A72}"/>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13" name="Oval 12">
            <a:extLst>
              <a:ext uri="{FF2B5EF4-FFF2-40B4-BE49-F238E27FC236}">
                <a16:creationId xmlns:a16="http://schemas.microsoft.com/office/drawing/2014/main" id="{5BFC3E7B-0190-45D0-9D6C-C3072DB5D8B6}"/>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15" name="Oval 14">
            <a:extLst>
              <a:ext uri="{FF2B5EF4-FFF2-40B4-BE49-F238E27FC236}">
                <a16:creationId xmlns:a16="http://schemas.microsoft.com/office/drawing/2014/main" id="{257A24E7-093F-4AAE-B474-B4501E62E196}"/>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7" name="Oval 16">
            <a:extLst>
              <a:ext uri="{FF2B5EF4-FFF2-40B4-BE49-F238E27FC236}">
                <a16:creationId xmlns:a16="http://schemas.microsoft.com/office/drawing/2014/main" id="{0EC09E85-EC6F-4328-B30E-E71F1F63FDC9}"/>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9" name="Straight Arrow Connector 18">
            <a:extLst>
              <a:ext uri="{FF2B5EF4-FFF2-40B4-BE49-F238E27FC236}">
                <a16:creationId xmlns:a16="http://schemas.microsoft.com/office/drawing/2014/main" id="{34AF2E4A-BC52-4CDB-B8FC-4882E75DA213}"/>
              </a:ext>
            </a:extLst>
          </p:cNvPr>
          <p:cNvCxnSpPr>
            <a:cxnSpLocks/>
            <a:endCxn id="17" idx="0"/>
          </p:cNvCxnSpPr>
          <p:nvPr/>
        </p:nvCxnSpPr>
        <p:spPr>
          <a:xfrm>
            <a:off x="3870960" y="3523886"/>
            <a:ext cx="0" cy="59074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13FC922-687C-4411-8C56-76D78F747D4B}"/>
              </a:ext>
            </a:extLst>
          </p:cNvPr>
          <p:cNvCxnSpPr>
            <a:stCxn id="17" idx="6"/>
            <a:endCxn id="9"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58A2121C-A241-4B70-AD57-90167A7B04E4}"/>
              </a:ext>
            </a:extLst>
          </p:cNvPr>
          <p:cNvCxnSpPr>
            <a:stCxn id="9" idx="6"/>
            <a:endCxn id="13"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ACD99889-906C-4972-88B1-75C05B555BB3}"/>
              </a:ext>
            </a:extLst>
          </p:cNvPr>
          <p:cNvCxnSpPr>
            <a:stCxn id="13" idx="0"/>
            <a:endCxn id="7"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0AAB61A1-22B8-4835-A567-0DE407DFB166}"/>
              </a:ext>
            </a:extLst>
          </p:cNvPr>
          <p:cNvCxnSpPr>
            <a:stCxn id="9" idx="0"/>
            <a:endCxn id="5"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663E56D-10A3-4920-834E-966ECBEABF50}"/>
              </a:ext>
            </a:extLst>
          </p:cNvPr>
          <p:cNvCxnSpPr>
            <a:stCxn id="7" idx="3"/>
            <a:endCxn id="9"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B871436-086A-44D6-8B31-37D9F3E14DB3}"/>
              </a:ext>
            </a:extLst>
          </p:cNvPr>
          <p:cNvCxnSpPr>
            <a:stCxn id="17" idx="4"/>
            <a:endCxn id="15"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D96D9A5-9D26-441B-A9ED-FAB07C5EA361}"/>
              </a:ext>
            </a:extLst>
          </p:cNvPr>
          <p:cNvCxnSpPr>
            <a:stCxn id="11" idx="2"/>
            <a:endCxn id="15"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1C4D0976-3B8A-4E09-83C1-FA712ECF100E}"/>
              </a:ext>
            </a:extLst>
          </p:cNvPr>
          <p:cNvCxnSpPr>
            <a:cxnSpLocks/>
            <a:stCxn id="13" idx="7"/>
            <a:endCxn id="13"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D6C318D4-0C45-481D-AD46-EBAE47DB0F48}"/>
              </a:ext>
            </a:extLst>
          </p:cNvPr>
          <p:cNvCxnSpPr>
            <a:cxnSpLocks/>
            <a:stCxn id="11" idx="7"/>
            <a:endCxn id="11"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B10B2BAB-347D-4ACE-8CB8-4150DBA834DD}"/>
              </a:ext>
            </a:extLst>
          </p:cNvPr>
          <p:cNvCxnSpPr>
            <a:cxnSpLocks/>
            <a:stCxn id="7" idx="5"/>
            <a:endCxn id="7"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E3EC654D-643B-44DF-B7FF-A5CCA033E358}"/>
              </a:ext>
            </a:extLst>
          </p:cNvPr>
          <p:cNvCxnSpPr>
            <a:cxnSpLocks/>
            <a:stCxn id="9" idx="3"/>
            <a:endCxn id="9"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9288D1C5-8ADC-4670-81DC-A7B387B30385}"/>
              </a:ext>
            </a:extLst>
          </p:cNvPr>
          <p:cNvCxnSpPr>
            <a:stCxn id="13" idx="4"/>
            <a:endCxn id="11"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2A8EFC99-527C-4216-A4E5-5F4F3FC0366A}"/>
              </a:ext>
            </a:extLst>
          </p:cNvPr>
          <p:cNvCxnSpPr>
            <a:stCxn id="11" idx="1"/>
            <a:endCxn id="13"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773BDB00-8612-4CCD-9481-C6D57E463BD4}"/>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76" name="Rectangle 75">
            <a:extLst>
              <a:ext uri="{FF2B5EF4-FFF2-40B4-BE49-F238E27FC236}">
                <a16:creationId xmlns:a16="http://schemas.microsoft.com/office/drawing/2014/main" id="{B166369B-95C0-4C76-9B4F-D8AC74354572}"/>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78" name="Rectangle 77">
            <a:extLst>
              <a:ext uri="{FF2B5EF4-FFF2-40B4-BE49-F238E27FC236}">
                <a16:creationId xmlns:a16="http://schemas.microsoft.com/office/drawing/2014/main" id="{1D976A18-FA09-420A-A292-904199A6CB2D}"/>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0" name="Rectangle 79">
            <a:extLst>
              <a:ext uri="{FF2B5EF4-FFF2-40B4-BE49-F238E27FC236}">
                <a16:creationId xmlns:a16="http://schemas.microsoft.com/office/drawing/2014/main" id="{3E1A6879-63E6-4887-97EC-99296FA84820}"/>
              </a:ext>
            </a:extLst>
          </p:cNvPr>
          <p:cNvSpPr/>
          <p:nvPr/>
        </p:nvSpPr>
        <p:spPr>
          <a:xfrm>
            <a:off x="3596640" y="4793013"/>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82" name="Rectangle 81">
            <a:extLst>
              <a:ext uri="{FF2B5EF4-FFF2-40B4-BE49-F238E27FC236}">
                <a16:creationId xmlns:a16="http://schemas.microsoft.com/office/drawing/2014/main" id="{1EAA7940-3774-47E9-AD87-67F302AB88A3}"/>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4" name="Rectangle 83">
            <a:extLst>
              <a:ext uri="{FF2B5EF4-FFF2-40B4-BE49-F238E27FC236}">
                <a16:creationId xmlns:a16="http://schemas.microsoft.com/office/drawing/2014/main" id="{4A207CFF-4CDC-4770-998A-CB1D4AEFB2C9}"/>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6" name="Rectangle 85">
            <a:extLst>
              <a:ext uri="{FF2B5EF4-FFF2-40B4-BE49-F238E27FC236}">
                <a16:creationId xmlns:a16="http://schemas.microsoft.com/office/drawing/2014/main" id="{6D4AF2D1-F380-4D47-8BD1-FF6258BF2A72}"/>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88" name="Rectangle 87">
            <a:extLst>
              <a:ext uri="{FF2B5EF4-FFF2-40B4-BE49-F238E27FC236}">
                <a16:creationId xmlns:a16="http://schemas.microsoft.com/office/drawing/2014/main" id="{5241C029-D085-4603-96AC-5F58A223EC9F}"/>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90" name="Rectangle 89">
            <a:extLst>
              <a:ext uri="{FF2B5EF4-FFF2-40B4-BE49-F238E27FC236}">
                <a16:creationId xmlns:a16="http://schemas.microsoft.com/office/drawing/2014/main" id="{604E6430-9CD5-41A8-AB07-E568F1520B1A}"/>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92" name="Rectangle 91">
            <a:extLst>
              <a:ext uri="{FF2B5EF4-FFF2-40B4-BE49-F238E27FC236}">
                <a16:creationId xmlns:a16="http://schemas.microsoft.com/office/drawing/2014/main" id="{E7DF89AE-0C6D-43CA-AB0D-FB91EBE83A4B}"/>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4" name="Rectangle 93">
            <a:extLst>
              <a:ext uri="{FF2B5EF4-FFF2-40B4-BE49-F238E27FC236}">
                <a16:creationId xmlns:a16="http://schemas.microsoft.com/office/drawing/2014/main" id="{4AC0FD76-5E1F-4EC1-9BA8-501315286CD4}"/>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6" name="Rectangle 95">
            <a:extLst>
              <a:ext uri="{FF2B5EF4-FFF2-40B4-BE49-F238E27FC236}">
                <a16:creationId xmlns:a16="http://schemas.microsoft.com/office/drawing/2014/main" id="{EF4973A1-DF75-411F-B29B-D38A29F881E1}"/>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98" name="Rectangle 97">
            <a:extLst>
              <a:ext uri="{FF2B5EF4-FFF2-40B4-BE49-F238E27FC236}">
                <a16:creationId xmlns:a16="http://schemas.microsoft.com/office/drawing/2014/main" id="{D82635E1-CF48-4934-AD9D-5D75A48857B5}"/>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Tree>
    <p:extLst>
      <p:ext uri="{BB962C8B-B14F-4D97-AF65-F5344CB8AC3E}">
        <p14:creationId xmlns:p14="http://schemas.microsoft.com/office/powerpoint/2010/main" val="420388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4">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4">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4">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4">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4">
                                            <p:txEl>
                                              <p:pRg st="5" end="5"/>
                                            </p:txEl>
                                          </p:spTgt>
                                        </p:tgtEl>
                                        <p:attrNameLst>
                                          <p:attrName>style.color</p:attrName>
                                        </p:attrNameLst>
                                      </p:cBhvr>
                                      <p:to>
                                        <p:clrVal>
                                          <a:srgbClr val="D8D8D8"/>
                                        </p:clrVal>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0-#ppt_h/2"/>
                                          </p:val>
                                        </p:tav>
                                        <p:tav tm="100000">
                                          <p:val>
                                            <p:strVal val="#ppt_y"/>
                                          </p:val>
                                        </p:tav>
                                      </p:tavLst>
                                    </p:anim>
                                  </p:childTnLst>
                                </p:cTn>
                              </p:par>
                              <p:par>
                                <p:cTn id="21" presetID="21" presetClass="entr" presetSubtype="8"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heel(8)">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mph" presetSubtype="1" nodeType="clickEffect">
                                  <p:stCondLst>
                                    <p:cond delay="0"/>
                                  </p:stCondLst>
                                  <p:childTnLst>
                                    <p:set>
                                      <p:cBhvr override="childStyle">
                                        <p:cTn id="27" dur="indefinite"/>
                                        <p:tgtEl>
                                          <p:spTgt spid="4">
                                            <p:txEl>
                                              <p:pRg st="1" end="1"/>
                                            </p:txEl>
                                          </p:spTgt>
                                        </p:tgtEl>
                                        <p:attrNameLst>
                                          <p:attrName>style.color</p:attrName>
                                        </p:attrNameLst>
                                      </p:cBhvr>
                                      <p:to>
                                        <p:clrVal>
                                          <a:srgbClr val="000000"/>
                                        </p:clrVal>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par>
                          <p:cTn id="33" fill="hold">
                            <p:stCondLst>
                              <p:cond delay="500"/>
                            </p:stCondLst>
                            <p:childTnLst>
                              <p:par>
                                <p:cTn id="34" presetID="21" presetClass="entr" presetSubtype="8"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heel(8)">
                                      <p:cBhvr>
                                        <p:cTn id="36" dur="500"/>
                                        <p:tgtEl>
                                          <p:spTgt spid="9"/>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9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3" presetClass="emph" presetSubtype="1" nodeType="clickEffect">
                                  <p:stCondLst>
                                    <p:cond delay="0"/>
                                  </p:stCondLst>
                                  <p:childTnLst>
                                    <p:set>
                                      <p:cBhvr override="childStyle">
                                        <p:cTn id="43" dur="indefinite"/>
                                        <p:tgtEl>
                                          <p:spTgt spid="4">
                                            <p:txEl>
                                              <p:pRg st="2" end="2"/>
                                            </p:txEl>
                                          </p:spTgt>
                                        </p:tgtEl>
                                        <p:attrNameLst>
                                          <p:attrName>style.color</p:attrName>
                                        </p:attrNameLst>
                                      </p:cBhvr>
                                      <p:to>
                                        <p:clrVal>
                                          <a:srgbClr val="000000"/>
                                        </p:clrVal>
                                      </p:to>
                                    </p:set>
                                  </p:childTnLst>
                                </p:cTn>
                              </p:par>
                              <p:par>
                                <p:cTn id="44" presetID="3" presetClass="emph" presetSubtype="1" nodeType="withEffect">
                                  <p:stCondLst>
                                    <p:cond delay="0"/>
                                  </p:stCondLst>
                                  <p:childTnLst>
                                    <p:set>
                                      <p:cBhvr override="childStyle">
                                        <p:cTn id="45" dur="indefinite"/>
                                        <p:tgtEl>
                                          <p:spTgt spid="4">
                                            <p:txEl>
                                              <p:pRg st="1" end="1"/>
                                            </p:txEl>
                                          </p:spTgt>
                                        </p:tgtEl>
                                        <p:attrNameLst>
                                          <p:attrName>style.color</p:attrName>
                                        </p:attrNameLst>
                                      </p:cBhvr>
                                      <p:to>
                                        <p:clrVal>
                                          <a:srgbClr val="D8D8D8"/>
                                        </p:clrVal>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childTnLst>
                          </p:cTn>
                        </p:par>
                        <p:par>
                          <p:cTn id="51" fill="hold">
                            <p:stCondLst>
                              <p:cond delay="500"/>
                            </p:stCondLst>
                            <p:childTnLst>
                              <p:par>
                                <p:cTn id="52" presetID="21" presetClass="entr" presetSubtype="8" fill="hold" grpId="0" nodeType="after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heel(8)">
                                      <p:cBhvr>
                                        <p:cTn id="54" dur="500"/>
                                        <p:tgtEl>
                                          <p:spTgt spid="13"/>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68"/>
                                        </p:tgtEl>
                                        <p:attrNameLst>
                                          <p:attrName>style.visibility</p:attrName>
                                        </p:attrNameLst>
                                      </p:cBhvr>
                                      <p:to>
                                        <p:strVal val="visible"/>
                                      </p:to>
                                    </p:set>
                                    <p:animEffect transition="in" filter="wipe(up)">
                                      <p:cBhvr>
                                        <p:cTn id="62" dur="500"/>
                                        <p:tgtEl>
                                          <p:spTgt spid="68"/>
                                        </p:tgtEl>
                                      </p:cBhvr>
                                    </p:animEffect>
                                  </p:childTnLst>
                                </p:cTn>
                              </p:par>
                            </p:childTnLst>
                          </p:cTn>
                        </p:par>
                        <p:par>
                          <p:cTn id="63" fill="hold">
                            <p:stCondLst>
                              <p:cond delay="500"/>
                            </p:stCondLst>
                            <p:childTnLst>
                              <p:par>
                                <p:cTn id="64" presetID="21" presetClass="entr" presetSubtype="8" fill="hold" grpId="0"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heel(8)">
                                      <p:cBhvr>
                                        <p:cTn id="66" dur="500"/>
                                        <p:tgtEl>
                                          <p:spTgt spid="11"/>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82"/>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wipe(down)">
                                      <p:cBhvr>
                                        <p:cTn id="74" dur="500"/>
                                        <p:tgtEl>
                                          <p:spTgt spid="73"/>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8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down)">
                                      <p:cBhvr>
                                        <p:cTn id="82" dur="500"/>
                                        <p:tgtEl>
                                          <p:spTgt spid="25"/>
                                        </p:tgtEl>
                                      </p:cBhvr>
                                    </p:animEffect>
                                  </p:childTnLst>
                                </p:cTn>
                              </p:par>
                            </p:childTnLst>
                          </p:cTn>
                        </p:par>
                        <p:par>
                          <p:cTn id="83" fill="hold">
                            <p:stCondLst>
                              <p:cond delay="500"/>
                            </p:stCondLst>
                            <p:childTnLst>
                              <p:par>
                                <p:cTn id="84" presetID="21" presetClass="entr" presetSubtype="8" fill="hold" grpId="0"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heel(8)">
                                      <p:cBhvr>
                                        <p:cTn id="86" dur="500"/>
                                        <p:tgtEl>
                                          <p:spTgt spid="7"/>
                                        </p:tgtEl>
                                      </p:cBhvr>
                                    </p:animEffect>
                                  </p:childTnLst>
                                </p:cTn>
                              </p:par>
                            </p:childTnLst>
                          </p:cTn>
                        </p:par>
                        <p:par>
                          <p:cTn id="87" fill="hold">
                            <p:stCondLst>
                              <p:cond delay="1000"/>
                            </p:stCondLst>
                            <p:childTnLst>
                              <p:par>
                                <p:cTn id="88" presetID="1" presetClass="entr" presetSubtype="0" fill="hold" grpId="0" nodeType="afterEffect">
                                  <p:stCondLst>
                                    <p:cond delay="0"/>
                                  </p:stCondLst>
                                  <p:childTnLst>
                                    <p:set>
                                      <p:cBhvr>
                                        <p:cTn id="89" dur="1" fill="hold">
                                          <p:stCondLst>
                                            <p:cond delay="0"/>
                                          </p:stCondLst>
                                        </p:cTn>
                                        <p:tgtEl>
                                          <p:spTgt spid="7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3" presetClass="emph" presetSubtype="1" nodeType="clickEffect">
                                  <p:stCondLst>
                                    <p:cond delay="0"/>
                                  </p:stCondLst>
                                  <p:childTnLst>
                                    <p:set>
                                      <p:cBhvr override="childStyle">
                                        <p:cTn id="93" dur="indefinite"/>
                                        <p:tgtEl>
                                          <p:spTgt spid="4">
                                            <p:txEl>
                                              <p:pRg st="5" end="5"/>
                                            </p:txEl>
                                          </p:spTgt>
                                        </p:tgtEl>
                                        <p:attrNameLst>
                                          <p:attrName>style.color</p:attrName>
                                        </p:attrNameLst>
                                      </p:cBhvr>
                                      <p:to>
                                        <p:clrVal>
                                          <a:srgbClr val="000000"/>
                                        </p:clrVal>
                                      </p:to>
                                    </p:set>
                                  </p:childTnLst>
                                </p:cTn>
                              </p:par>
                              <p:par>
                                <p:cTn id="94" presetID="3" presetClass="emph" presetSubtype="1" nodeType="withEffect">
                                  <p:stCondLst>
                                    <p:cond delay="0"/>
                                  </p:stCondLst>
                                  <p:childTnLst>
                                    <p:set>
                                      <p:cBhvr override="childStyle">
                                        <p:cTn id="95" dur="indefinite"/>
                                        <p:tgtEl>
                                          <p:spTgt spid="4">
                                            <p:txEl>
                                              <p:pRg st="2" end="2"/>
                                            </p:txEl>
                                          </p:spTgt>
                                        </p:tgtEl>
                                        <p:attrNameLst>
                                          <p:attrName>style.color</p:attrName>
                                        </p:attrNameLst>
                                      </p:cBhvr>
                                      <p:to>
                                        <p:clrVal>
                                          <a:srgbClr val="D8D8D8"/>
                                        </p:clrVal>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50"/>
                                        </p:tgtEl>
                                        <p:attrNameLst>
                                          <p:attrName>style.visibility</p:attrName>
                                        </p:attrNameLst>
                                      </p:cBhvr>
                                      <p:to>
                                        <p:strVal val="visible"/>
                                      </p:to>
                                    </p:set>
                                    <p:animEffect transition="in" filter="wipe(down)">
                                      <p:cBhvr>
                                        <p:cTn id="100" dur="500"/>
                                        <p:tgtEl>
                                          <p:spTgt spid="50"/>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88"/>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2" fill="hold" nodeType="clickEffect">
                                  <p:stCondLst>
                                    <p:cond delay="0"/>
                                  </p:stCondLst>
                                  <p:childTnLst>
                                    <p:set>
                                      <p:cBhvr>
                                        <p:cTn id="107" dur="1" fill="hold">
                                          <p:stCondLst>
                                            <p:cond delay="0"/>
                                          </p:stCondLst>
                                        </p:cTn>
                                        <p:tgtEl>
                                          <p:spTgt spid="29"/>
                                        </p:tgtEl>
                                        <p:attrNameLst>
                                          <p:attrName>style.visibility</p:attrName>
                                        </p:attrNameLst>
                                      </p:cBhvr>
                                      <p:to>
                                        <p:strVal val="visible"/>
                                      </p:to>
                                    </p:set>
                                    <p:animEffect transition="in" filter="wipe(right)">
                                      <p:cBhvr>
                                        <p:cTn id="108" dur="500"/>
                                        <p:tgtEl>
                                          <p:spTgt spid="29"/>
                                        </p:tgtEl>
                                      </p:cBhvr>
                                    </p:animEffect>
                                  </p:childTnLst>
                                </p:cTn>
                              </p:par>
                            </p:childTnLst>
                          </p:cTn>
                        </p:par>
                        <p:par>
                          <p:cTn id="109" fill="hold">
                            <p:stCondLst>
                              <p:cond delay="500"/>
                            </p:stCondLst>
                            <p:childTnLst>
                              <p:par>
                                <p:cTn id="110" presetID="1" presetClass="entr" presetSubtype="0" fill="hold" grpId="0" nodeType="afterEffect">
                                  <p:stCondLst>
                                    <p:cond delay="0"/>
                                  </p:stCondLst>
                                  <p:childTnLst>
                                    <p:set>
                                      <p:cBhvr>
                                        <p:cTn id="111" dur="1" fill="hold">
                                          <p:stCondLst>
                                            <p:cond delay="0"/>
                                          </p:stCondLst>
                                        </p:cTn>
                                        <p:tgtEl>
                                          <p:spTgt spid="74"/>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22" presetClass="entr" presetSubtype="8" fill="hold"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left)">
                                      <p:cBhvr>
                                        <p:cTn id="116" dur="500"/>
                                        <p:tgtEl>
                                          <p:spTgt spid="63"/>
                                        </p:tgtEl>
                                      </p:cBhvr>
                                    </p:animEffect>
                                  </p:childTnLst>
                                </p:cTn>
                              </p:par>
                            </p:childTnLst>
                          </p:cTn>
                        </p:par>
                        <p:par>
                          <p:cTn id="117" fill="hold">
                            <p:stCondLst>
                              <p:cond delay="500"/>
                            </p:stCondLst>
                            <p:childTnLst>
                              <p:par>
                                <p:cTn id="118" presetID="1" presetClass="entr" presetSubtype="0" fill="hold" grpId="0" nodeType="afterEffect">
                                  <p:stCondLst>
                                    <p:cond delay="0"/>
                                  </p:stCondLst>
                                  <p:childTnLst>
                                    <p:set>
                                      <p:cBhvr>
                                        <p:cTn id="119" dur="1" fill="hold">
                                          <p:stCondLst>
                                            <p:cond delay="0"/>
                                          </p:stCondLst>
                                        </p:cTn>
                                        <p:tgtEl>
                                          <p:spTgt spid="94"/>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nodeType="clickEffect">
                                  <p:stCondLst>
                                    <p:cond delay="0"/>
                                  </p:stCondLst>
                                  <p:childTnLst>
                                    <p:set>
                                      <p:cBhvr>
                                        <p:cTn id="123" dur="1" fill="hold">
                                          <p:stCondLst>
                                            <p:cond delay="0"/>
                                          </p:stCondLst>
                                        </p:cTn>
                                        <p:tgtEl>
                                          <p:spTgt spid="35"/>
                                        </p:tgtEl>
                                        <p:attrNameLst>
                                          <p:attrName>style.visibility</p:attrName>
                                        </p:attrNameLst>
                                      </p:cBhvr>
                                      <p:to>
                                        <p:strVal val="visible"/>
                                      </p:to>
                                    </p:set>
                                    <p:animEffect transition="in" filter="wipe(up)">
                                      <p:cBhvr>
                                        <p:cTn id="124" dur="500"/>
                                        <p:tgtEl>
                                          <p:spTgt spid="35"/>
                                        </p:tgtEl>
                                      </p:cBhvr>
                                    </p:animEffect>
                                  </p:childTnLst>
                                </p:cTn>
                              </p:par>
                            </p:childTnLst>
                          </p:cTn>
                        </p:par>
                        <p:par>
                          <p:cTn id="125" fill="hold">
                            <p:stCondLst>
                              <p:cond delay="500"/>
                            </p:stCondLst>
                            <p:childTnLst>
                              <p:par>
                                <p:cTn id="126" presetID="1" presetClass="entr" presetSubtype="0" fill="hold" grpId="0" nodeType="afterEffect">
                                  <p:stCondLst>
                                    <p:cond delay="0"/>
                                  </p:stCondLst>
                                  <p:childTnLst>
                                    <p:set>
                                      <p:cBhvr>
                                        <p:cTn id="127" dur="1" fill="hold">
                                          <p:stCondLst>
                                            <p:cond delay="0"/>
                                          </p:stCondLst>
                                        </p:cTn>
                                        <p:tgtEl>
                                          <p:spTgt spid="90"/>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nodeType="click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wipe(up)">
                                      <p:cBhvr>
                                        <p:cTn id="132" dur="500"/>
                                        <p:tgtEl>
                                          <p:spTgt spid="44"/>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92"/>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3" presetClass="emph" presetSubtype="1" nodeType="clickEffect">
                                  <p:stCondLst>
                                    <p:cond delay="0"/>
                                  </p:stCondLst>
                                  <p:childTnLst>
                                    <p:set>
                                      <p:cBhvr override="childStyle">
                                        <p:cTn id="139" dur="indefinite"/>
                                        <p:tgtEl>
                                          <p:spTgt spid="4">
                                            <p:txEl>
                                              <p:pRg st="4" end="4"/>
                                            </p:txEl>
                                          </p:spTgt>
                                        </p:tgtEl>
                                        <p:attrNameLst>
                                          <p:attrName>style.color</p:attrName>
                                        </p:attrNameLst>
                                      </p:cBhvr>
                                      <p:to>
                                        <p:clrVal>
                                          <a:srgbClr val="000000"/>
                                        </p:clrVal>
                                      </p:to>
                                    </p:set>
                                  </p:childTnLst>
                                </p:cTn>
                              </p:par>
                              <p:par>
                                <p:cTn id="140" presetID="3" presetClass="emph" presetSubtype="1" nodeType="withEffect">
                                  <p:stCondLst>
                                    <p:cond delay="0"/>
                                  </p:stCondLst>
                                  <p:childTnLst>
                                    <p:set>
                                      <p:cBhvr override="childStyle">
                                        <p:cTn id="141" dur="indefinite"/>
                                        <p:tgtEl>
                                          <p:spTgt spid="4">
                                            <p:txEl>
                                              <p:pRg st="5" end="5"/>
                                            </p:txEl>
                                          </p:spTgt>
                                        </p:tgtEl>
                                        <p:attrNameLst>
                                          <p:attrName>style.color</p:attrName>
                                        </p:attrNameLst>
                                      </p:cBhvr>
                                      <p:to>
                                        <p:clrVal>
                                          <a:srgbClr val="D8D8D8"/>
                                        </p:clrVal>
                                      </p:to>
                                    </p:set>
                                  </p:childTnLst>
                                </p:cTn>
                              </p:par>
                            </p:childTnLst>
                          </p:cTn>
                        </p:par>
                      </p:childTnLst>
                    </p:cTn>
                  </p:par>
                  <p:par>
                    <p:cTn id="142" fill="hold">
                      <p:stCondLst>
                        <p:cond delay="indefinite"/>
                      </p:stCondLst>
                      <p:childTnLst>
                        <p:par>
                          <p:cTn id="143" fill="hold">
                            <p:stCondLst>
                              <p:cond delay="0"/>
                            </p:stCondLst>
                            <p:childTnLst>
                              <p:par>
                                <p:cTn id="144" presetID="22" presetClass="entr" presetSubtype="2" fill="hold" nodeType="clickEffect">
                                  <p:stCondLst>
                                    <p:cond delay="0"/>
                                  </p:stCondLst>
                                  <p:childTnLst>
                                    <p:set>
                                      <p:cBhvr>
                                        <p:cTn id="145" dur="1" fill="hold">
                                          <p:stCondLst>
                                            <p:cond delay="0"/>
                                          </p:stCondLst>
                                        </p:cTn>
                                        <p:tgtEl>
                                          <p:spTgt spid="33"/>
                                        </p:tgtEl>
                                        <p:attrNameLst>
                                          <p:attrName>style.visibility</p:attrName>
                                        </p:attrNameLst>
                                      </p:cBhvr>
                                      <p:to>
                                        <p:strVal val="visible"/>
                                      </p:to>
                                    </p:set>
                                    <p:animEffect transition="in" filter="wipe(right)">
                                      <p:cBhvr>
                                        <p:cTn id="146" dur="500"/>
                                        <p:tgtEl>
                                          <p:spTgt spid="33"/>
                                        </p:tgtEl>
                                      </p:cBhvr>
                                    </p:animEffect>
                                  </p:childTnLst>
                                </p:cTn>
                              </p:par>
                            </p:childTnLst>
                          </p:cTn>
                        </p:par>
                        <p:par>
                          <p:cTn id="147" fill="hold">
                            <p:stCondLst>
                              <p:cond delay="500"/>
                            </p:stCondLst>
                            <p:childTnLst>
                              <p:par>
                                <p:cTn id="148" presetID="21" presetClass="entr" presetSubtype="8" fill="hold" grpId="0" nodeType="afterEffect">
                                  <p:stCondLst>
                                    <p:cond delay="0"/>
                                  </p:stCondLst>
                                  <p:childTnLst>
                                    <p:set>
                                      <p:cBhvr>
                                        <p:cTn id="149" dur="1" fill="hold">
                                          <p:stCondLst>
                                            <p:cond delay="0"/>
                                          </p:stCondLst>
                                        </p:cTn>
                                        <p:tgtEl>
                                          <p:spTgt spid="15"/>
                                        </p:tgtEl>
                                        <p:attrNameLst>
                                          <p:attrName>style.visibility</p:attrName>
                                        </p:attrNameLst>
                                      </p:cBhvr>
                                      <p:to>
                                        <p:strVal val="visible"/>
                                      </p:to>
                                    </p:set>
                                    <p:animEffect transition="in" filter="wheel(8)">
                                      <p:cBhvr>
                                        <p:cTn id="150" dur="500"/>
                                        <p:tgtEl>
                                          <p:spTgt spid="15"/>
                                        </p:tgtEl>
                                      </p:cBhvr>
                                    </p:animEffec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98"/>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1" fill="hold" nodeType="clickEffect">
                                  <p:stCondLst>
                                    <p:cond delay="0"/>
                                  </p:stCondLst>
                                  <p:childTnLst>
                                    <p:set>
                                      <p:cBhvr>
                                        <p:cTn id="157" dur="1" fill="hold">
                                          <p:stCondLst>
                                            <p:cond delay="0"/>
                                          </p:stCondLst>
                                        </p:cTn>
                                        <p:tgtEl>
                                          <p:spTgt spid="31"/>
                                        </p:tgtEl>
                                        <p:attrNameLst>
                                          <p:attrName>style.visibility</p:attrName>
                                        </p:attrNameLst>
                                      </p:cBhvr>
                                      <p:to>
                                        <p:strVal val="visible"/>
                                      </p:to>
                                    </p:set>
                                    <p:animEffect transition="in" filter="wipe(up)">
                                      <p:cBhvr>
                                        <p:cTn id="158" dur="500"/>
                                        <p:tgtEl>
                                          <p:spTgt spid="31"/>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3" presetClass="emph" presetSubtype="1" nodeType="clickEffect">
                                  <p:stCondLst>
                                    <p:cond delay="0"/>
                                  </p:stCondLst>
                                  <p:childTnLst>
                                    <p:set>
                                      <p:cBhvr override="childStyle">
                                        <p:cTn id="165" dur="indefinite"/>
                                        <p:tgtEl>
                                          <p:spTgt spid="4">
                                            <p:txEl>
                                              <p:pRg st="3" end="3"/>
                                            </p:txEl>
                                          </p:spTgt>
                                        </p:tgtEl>
                                        <p:attrNameLst>
                                          <p:attrName>style.color</p:attrName>
                                        </p:attrNameLst>
                                      </p:cBhvr>
                                      <p:to>
                                        <p:clrVal>
                                          <a:srgbClr val="000000"/>
                                        </p:clrVal>
                                      </p:to>
                                    </p:set>
                                  </p:childTnLst>
                                </p:cTn>
                              </p:par>
                              <p:par>
                                <p:cTn id="166" presetID="3" presetClass="emph" presetSubtype="1" nodeType="withEffect">
                                  <p:stCondLst>
                                    <p:cond delay="0"/>
                                  </p:stCondLst>
                                  <p:childTnLst>
                                    <p:set>
                                      <p:cBhvr override="childStyle">
                                        <p:cTn id="167" dur="indefinite"/>
                                        <p:tgtEl>
                                          <p:spTgt spid="4">
                                            <p:txEl>
                                              <p:pRg st="4" end="4"/>
                                            </p:txEl>
                                          </p:spTgt>
                                        </p:tgtEl>
                                        <p:attrNameLst>
                                          <p:attrName>style.color</p:attrName>
                                        </p:attrNameLst>
                                      </p:cBhvr>
                                      <p:to>
                                        <p:clrVal>
                                          <a:srgbClr val="D8D8D8"/>
                                        </p:clrVal>
                                      </p:to>
                                    </p:se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nodeType="clickEffect">
                                  <p:stCondLst>
                                    <p:cond delay="0"/>
                                  </p:stCondLst>
                                  <p:childTnLst>
                                    <p:set>
                                      <p:cBhvr>
                                        <p:cTn id="171" dur="1" fill="hold">
                                          <p:stCondLst>
                                            <p:cond delay="0"/>
                                          </p:stCondLst>
                                        </p:cTn>
                                        <p:tgtEl>
                                          <p:spTgt spid="27"/>
                                        </p:tgtEl>
                                        <p:attrNameLst>
                                          <p:attrName>style.visibility</p:attrName>
                                        </p:attrNameLst>
                                      </p:cBhvr>
                                      <p:to>
                                        <p:strVal val="visible"/>
                                      </p:to>
                                    </p:set>
                                    <p:animEffect transition="in" filter="wipe(down)">
                                      <p:cBhvr>
                                        <p:cTn id="172" dur="500"/>
                                        <p:tgtEl>
                                          <p:spTgt spid="27"/>
                                        </p:tgtEl>
                                      </p:cBhvr>
                                    </p:animEffect>
                                  </p:childTnLst>
                                </p:cTn>
                              </p:par>
                            </p:childTnLst>
                          </p:cTn>
                        </p:par>
                        <p:par>
                          <p:cTn id="173" fill="hold">
                            <p:stCondLst>
                              <p:cond delay="500"/>
                            </p:stCondLst>
                            <p:childTnLst>
                              <p:par>
                                <p:cTn id="174" presetID="21" presetClass="entr" presetSubtype="8" fill="hold" grpId="0" nodeType="afterEffect">
                                  <p:stCondLst>
                                    <p:cond delay="0"/>
                                  </p:stCondLst>
                                  <p:childTnLst>
                                    <p:set>
                                      <p:cBhvr>
                                        <p:cTn id="175" dur="1" fill="hold">
                                          <p:stCondLst>
                                            <p:cond delay="0"/>
                                          </p:stCondLst>
                                        </p:cTn>
                                        <p:tgtEl>
                                          <p:spTgt spid="5"/>
                                        </p:tgtEl>
                                        <p:attrNameLst>
                                          <p:attrName>style.visibility</p:attrName>
                                        </p:attrNameLst>
                                      </p:cBhvr>
                                      <p:to>
                                        <p:strVal val="visible"/>
                                      </p:to>
                                    </p:set>
                                    <p:animEffect transition="in" filter="wheel(8)">
                                      <p:cBhvr>
                                        <p:cTn id="176" dur="500"/>
                                        <p:tgtEl>
                                          <p:spTgt spid="5"/>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74" grpId="0"/>
      <p:bldP spid="76" grpId="0"/>
      <p:bldP spid="78" grpId="0"/>
      <p:bldP spid="80" grpId="0"/>
      <p:bldP spid="82" grpId="0"/>
      <p:bldP spid="84" grpId="0"/>
      <p:bldP spid="86" grpId="0"/>
      <p:bldP spid="88" grpId="0"/>
      <p:bldP spid="90" grpId="0"/>
      <p:bldP spid="92" grpId="0"/>
      <p:bldP spid="94" grpId="0"/>
      <p:bldP spid="96" grpId="0"/>
      <p:bldP spid="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2: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sz="4400" b="1" dirty="0">
                <a:latin typeface="Cambria Math" panose="02040503050406030204" pitchFamily="18" charset="0"/>
                <a:ea typeface="Cambria Math" panose="02040503050406030204" pitchFamily="18" charset="0"/>
              </a:rPr>
              <a:t>T = {</a:t>
            </a:r>
            <a:r>
              <a:rPr lang="en-US" altLang="en-US" sz="4400" b="1" dirty="0" err="1">
                <a:latin typeface="Cambria Math" panose="02040503050406030204" pitchFamily="18" charset="0"/>
                <a:ea typeface="Cambria Math" panose="02040503050406030204" pitchFamily="18" charset="0"/>
              </a:rPr>
              <a:t>a</a:t>
            </a:r>
            <a:r>
              <a:rPr lang="en-US" altLang="en-US" sz="4400" b="1" baseline="30000" dirty="0" err="1">
                <a:latin typeface="Cambria Math" panose="02040503050406030204" pitchFamily="18" charset="0"/>
                <a:ea typeface="Cambria Math" panose="02040503050406030204" pitchFamily="18" charset="0"/>
              </a:rPr>
              <a:t>i</a:t>
            </a:r>
            <a:r>
              <a:rPr lang="en-US" altLang="en-US" sz="4400" b="1" dirty="0" err="1">
                <a:latin typeface="Cambria Math" panose="02040503050406030204" pitchFamily="18" charset="0"/>
                <a:ea typeface="Cambria Math" panose="02040503050406030204" pitchFamily="18" charset="0"/>
              </a:rPr>
              <a:t>b</a:t>
            </a:r>
            <a:r>
              <a:rPr lang="en-US" altLang="en-US" sz="4400" b="1" baseline="30000" dirty="0" err="1">
                <a:latin typeface="Cambria Math" panose="02040503050406030204" pitchFamily="18" charset="0"/>
                <a:ea typeface="Cambria Math" panose="02040503050406030204" pitchFamily="18" charset="0"/>
              </a:rPr>
              <a:t>j</a:t>
            </a:r>
            <a:r>
              <a:rPr lang="en-US" altLang="en-US" sz="4400" b="1" dirty="0" err="1">
                <a:latin typeface="Cambria Math" panose="02040503050406030204" pitchFamily="18" charset="0"/>
                <a:ea typeface="Cambria Math" panose="02040503050406030204" pitchFamily="18" charset="0"/>
              </a:rPr>
              <a:t>c</a:t>
            </a:r>
            <a:r>
              <a:rPr lang="en-US" altLang="en-US" sz="4400" b="1" baseline="30000" dirty="0" err="1">
                <a:latin typeface="Cambria Math" panose="02040503050406030204" pitchFamily="18" charset="0"/>
                <a:ea typeface="Cambria Math" panose="02040503050406030204" pitchFamily="18" charset="0"/>
              </a:rPr>
              <a:t>k</a:t>
            </a:r>
            <a:r>
              <a:rPr lang="en-US" altLang="en-US" sz="4400" b="1" dirty="0">
                <a:latin typeface="Cambria Math" panose="02040503050406030204" pitchFamily="18" charset="0"/>
                <a:ea typeface="Cambria Math" panose="02040503050406030204" pitchFamily="18" charset="0"/>
              </a:rPr>
              <a:t> |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a:t>
            </a:r>
            <a:r>
              <a:rPr lang="en-US" altLang="en-US" sz="4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4400" b="1" dirty="0">
                <a:latin typeface="Cambria Math" panose="02040503050406030204" pitchFamily="18" charset="0"/>
                <a:ea typeface="Cambria Math" panose="02040503050406030204" pitchFamily="18" charset="0"/>
              </a:rPr>
              <a:t>j = k and </a:t>
            </a:r>
            <a:r>
              <a:rPr lang="en-US" altLang="en-US" sz="4400" b="1" dirty="0" err="1">
                <a:latin typeface="Cambria Math" panose="02040503050406030204" pitchFamily="18" charset="0"/>
                <a:ea typeface="Cambria Math" panose="02040503050406030204" pitchFamily="18" charset="0"/>
              </a:rPr>
              <a:t>i</a:t>
            </a:r>
            <a:r>
              <a:rPr lang="en-US" altLang="en-US" sz="4400" b="1" dirty="0">
                <a:latin typeface="Cambria Math" panose="02040503050406030204" pitchFamily="18" charset="0"/>
                <a:ea typeface="Cambria Math" panose="02040503050406030204" pitchFamily="18" charset="0"/>
              </a:rPr>
              <a:t>, j, k </a:t>
            </a:r>
            <a:r>
              <a:rPr lang="en-US" altLang="en-US" sz="4400" b="1" dirty="0">
                <a:latin typeface="Cambria Math" panose="02040503050406030204" pitchFamily="18" charset="0"/>
                <a:ea typeface="Cambria Math" panose="02040503050406030204" pitchFamily="18" charset="0"/>
                <a:cs typeface="Arial" panose="020B0604020202020204" pitchFamily="34" charset="0"/>
              </a:rPr>
              <a:t>≥ 1}</a:t>
            </a: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a:p>
            <a:pPr marL="0" indent="0" algn="ctr">
              <a:buNone/>
            </a:pPr>
            <a:endParaRPr lang="en-US" sz="4400"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2751203061"/>
              </p:ext>
            </p:extLst>
          </p:nvPr>
        </p:nvGraphicFramePr>
        <p:xfrm>
          <a:off x="659405" y="1896537"/>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6" name="Table 4">
            <a:extLst>
              <a:ext uri="{FF2B5EF4-FFF2-40B4-BE49-F238E27FC236}">
                <a16:creationId xmlns:a16="http://schemas.microsoft.com/office/drawing/2014/main" id="{C1AA3276-0D69-4794-8396-61EB244BED51}"/>
              </a:ext>
            </a:extLst>
          </p:cNvPr>
          <p:cNvGraphicFramePr>
            <a:graphicFrameLocks noGrp="1"/>
          </p:cNvGraphicFramePr>
          <p:nvPr>
            <p:extLst>
              <p:ext uri="{D42A27DB-BD31-4B8C-83A1-F6EECF244321}">
                <p14:modId xmlns:p14="http://schemas.microsoft.com/office/powerpoint/2010/main" val="4199500101"/>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7" name="Table 4">
            <a:extLst>
              <a:ext uri="{FF2B5EF4-FFF2-40B4-BE49-F238E27FC236}">
                <a16:creationId xmlns:a16="http://schemas.microsoft.com/office/drawing/2014/main" id="{2A770FBD-88E2-483C-9000-ECB3189196CF}"/>
              </a:ext>
            </a:extLst>
          </p:cNvPr>
          <p:cNvGraphicFramePr>
            <a:graphicFrameLocks noGrp="1"/>
          </p:cNvGraphicFramePr>
          <p:nvPr>
            <p:extLst>
              <p:ext uri="{D42A27DB-BD31-4B8C-83A1-F6EECF244321}">
                <p14:modId xmlns:p14="http://schemas.microsoft.com/office/powerpoint/2010/main" val="3801566834"/>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8" name="Table 4">
            <a:extLst>
              <a:ext uri="{FF2B5EF4-FFF2-40B4-BE49-F238E27FC236}">
                <a16:creationId xmlns:a16="http://schemas.microsoft.com/office/drawing/2014/main" id="{95B6CC92-B747-42F0-A4C0-5BE224C44F61}"/>
              </a:ext>
            </a:extLst>
          </p:cNvPr>
          <p:cNvGraphicFramePr>
            <a:graphicFrameLocks noGrp="1"/>
          </p:cNvGraphicFramePr>
          <p:nvPr>
            <p:extLst>
              <p:ext uri="{D42A27DB-BD31-4B8C-83A1-F6EECF244321}">
                <p14:modId xmlns:p14="http://schemas.microsoft.com/office/powerpoint/2010/main" val="3801238483"/>
              </p:ext>
            </p:extLst>
          </p:nvPr>
        </p:nvGraphicFramePr>
        <p:xfrm>
          <a:off x="659404" y="300454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9" name="Table 4">
            <a:extLst>
              <a:ext uri="{FF2B5EF4-FFF2-40B4-BE49-F238E27FC236}">
                <a16:creationId xmlns:a16="http://schemas.microsoft.com/office/drawing/2014/main" id="{28FD23F9-FC71-42A5-9B82-DB948A4BA178}"/>
              </a:ext>
            </a:extLst>
          </p:cNvPr>
          <p:cNvGraphicFramePr>
            <a:graphicFrameLocks noGrp="1"/>
          </p:cNvGraphicFramePr>
          <p:nvPr>
            <p:extLst>
              <p:ext uri="{D42A27DB-BD31-4B8C-83A1-F6EECF244321}">
                <p14:modId xmlns:p14="http://schemas.microsoft.com/office/powerpoint/2010/main" val="3823188443"/>
              </p:ext>
            </p:extLst>
          </p:nvPr>
        </p:nvGraphicFramePr>
        <p:xfrm>
          <a:off x="659405" y="3576746"/>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0" name="Table 4">
            <a:extLst>
              <a:ext uri="{FF2B5EF4-FFF2-40B4-BE49-F238E27FC236}">
                <a16:creationId xmlns:a16="http://schemas.microsoft.com/office/drawing/2014/main" id="{EE7B3E01-E858-4B16-84BF-5F7F479A0F7F}"/>
              </a:ext>
            </a:extLst>
          </p:cNvPr>
          <p:cNvGraphicFramePr>
            <a:graphicFrameLocks noGrp="1"/>
          </p:cNvGraphicFramePr>
          <p:nvPr>
            <p:extLst>
              <p:ext uri="{D42A27DB-BD31-4B8C-83A1-F6EECF244321}">
                <p14:modId xmlns:p14="http://schemas.microsoft.com/office/powerpoint/2010/main" val="2465010733"/>
              </p:ext>
            </p:extLst>
          </p:nvPr>
        </p:nvGraphicFramePr>
        <p:xfrm>
          <a:off x="659405" y="412715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1" name="Table 4">
            <a:extLst>
              <a:ext uri="{FF2B5EF4-FFF2-40B4-BE49-F238E27FC236}">
                <a16:creationId xmlns:a16="http://schemas.microsoft.com/office/drawing/2014/main" id="{83605E87-21EC-4E2E-80D0-A2D0C9512D36}"/>
              </a:ext>
            </a:extLst>
          </p:cNvPr>
          <p:cNvGraphicFramePr>
            <a:graphicFrameLocks noGrp="1"/>
          </p:cNvGraphicFramePr>
          <p:nvPr>
            <p:extLst>
              <p:ext uri="{D42A27DB-BD31-4B8C-83A1-F6EECF244321}">
                <p14:modId xmlns:p14="http://schemas.microsoft.com/office/powerpoint/2010/main" val="3926569558"/>
              </p:ext>
            </p:extLst>
          </p:nvPr>
        </p:nvGraphicFramePr>
        <p:xfrm>
          <a:off x="659404" y="2430579"/>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2" name="Table 4">
            <a:extLst>
              <a:ext uri="{FF2B5EF4-FFF2-40B4-BE49-F238E27FC236}">
                <a16:creationId xmlns:a16="http://schemas.microsoft.com/office/drawing/2014/main" id="{B7A32A2C-4169-4F0D-89C2-551A849F7BA5}"/>
              </a:ext>
            </a:extLst>
          </p:cNvPr>
          <p:cNvGraphicFramePr>
            <a:graphicFrameLocks noGrp="1"/>
          </p:cNvGraphicFramePr>
          <p:nvPr>
            <p:extLst>
              <p:ext uri="{D42A27DB-BD31-4B8C-83A1-F6EECF244321}">
                <p14:modId xmlns:p14="http://schemas.microsoft.com/office/powerpoint/2010/main" val="373398720"/>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0" lang="en-US" sz="2800" b="1" i="0" u="none" strike="noStrike" kern="1200" cap="none" spc="0" normalizeH="0" baseline="0" noProof="0" dirty="0">
                          <a:ln>
                            <a:noFill/>
                          </a:ln>
                          <a:solidFill>
                            <a:srgbClr val="7030A0"/>
                          </a:solidFill>
                          <a:effectLst/>
                          <a:uLnTx/>
                          <a:uFillTx/>
                          <a:latin typeface="Courier New" panose="02070309020205020404" pitchFamily="49" charset="0"/>
                          <a:ea typeface="+mn-ea"/>
                          <a:cs typeface="Courier New" panose="02070309020205020404" pitchFamily="49" charset="0"/>
                        </a:rPr>
                        <a:t>b</a:t>
                      </a:r>
                      <a:endParaRPr lang="en-US" sz="2800" dirty="0">
                        <a:solidFill>
                          <a:srgbClr val="0070C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endParaRPr lang="en-US" sz="2800" dirty="0">
                        <a:solidFill>
                          <a:srgbClr val="00B05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3" name="Table 4">
            <a:extLst>
              <a:ext uri="{FF2B5EF4-FFF2-40B4-BE49-F238E27FC236}">
                <a16:creationId xmlns:a16="http://schemas.microsoft.com/office/drawing/2014/main" id="{C5AA97A2-4A76-4D5D-9331-3693FA2F652D}"/>
              </a:ext>
            </a:extLst>
          </p:cNvPr>
          <p:cNvGraphicFramePr>
            <a:graphicFrameLocks noGrp="1"/>
          </p:cNvGraphicFramePr>
          <p:nvPr>
            <p:extLst>
              <p:ext uri="{D42A27DB-BD31-4B8C-83A1-F6EECF244321}">
                <p14:modId xmlns:p14="http://schemas.microsoft.com/office/powerpoint/2010/main" val="4060914163"/>
              </p:ext>
            </p:extLst>
          </p:nvPr>
        </p:nvGraphicFramePr>
        <p:xfrm>
          <a:off x="659404" y="4123653"/>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14" name="TextBox 13">
            <a:extLst>
              <a:ext uri="{FF2B5EF4-FFF2-40B4-BE49-F238E27FC236}">
                <a16:creationId xmlns:a16="http://schemas.microsoft.com/office/drawing/2014/main" id="{593C8C31-8C59-482D-A921-B4F2C99865A1}"/>
              </a:ext>
            </a:extLst>
          </p:cNvPr>
          <p:cNvSpPr txBox="1"/>
          <p:nvPr/>
        </p:nvSpPr>
        <p:spPr>
          <a:xfrm>
            <a:off x="4105835" y="1896537"/>
            <a:ext cx="4769224" cy="4401205"/>
          </a:xfrm>
          <a:prstGeom prst="rect">
            <a:avLst/>
          </a:prstGeom>
          <a:noFill/>
        </p:spPr>
        <p:txBody>
          <a:bodyPr wrap="square" rtlCol="0">
            <a:spAutoFit/>
          </a:bodyPr>
          <a:lstStyle/>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a</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c</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Z</a:t>
            </a:r>
          </a:p>
          <a:p>
            <a:r>
              <a:rPr lang="en-US" sz="2800" dirty="0"/>
              <a:t>      end for</a:t>
            </a:r>
          </a:p>
          <a:p>
            <a:r>
              <a:rPr lang="en-US" sz="2800" dirty="0"/>
              <a:t>      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            replace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r>
              <a:rPr lang="en-US" sz="2800" dirty="0"/>
              <a:t> by </a:t>
            </a:r>
            <a:r>
              <a:rPr lang="en-US" sz="2800" b="1" dirty="0">
                <a:latin typeface="Courier New" panose="02070309020205020404" pitchFamily="49" charset="0"/>
                <a:ea typeface="Cambria Math" panose="02040503050406030204" pitchFamily="18" charset="0"/>
                <a:cs typeface="Courier New" panose="02070309020205020404" pitchFamily="49" charset="0"/>
              </a:rPr>
              <a:t>b</a:t>
            </a:r>
            <a:r>
              <a:rPr lang="en-US" sz="2800" dirty="0"/>
              <a:t>	 </a:t>
            </a:r>
          </a:p>
          <a:p>
            <a:r>
              <a:rPr lang="en-US" sz="2800" dirty="0"/>
              <a:t>      end for</a:t>
            </a:r>
          </a:p>
          <a:p>
            <a:r>
              <a:rPr lang="en-US" sz="2800" dirty="0"/>
              <a:t>end for</a:t>
            </a:r>
          </a:p>
        </p:txBody>
      </p:sp>
      <p:graphicFrame>
        <p:nvGraphicFramePr>
          <p:cNvPr id="15" name="Table 4">
            <a:extLst>
              <a:ext uri="{FF2B5EF4-FFF2-40B4-BE49-F238E27FC236}">
                <a16:creationId xmlns:a16="http://schemas.microsoft.com/office/drawing/2014/main" id="{895E1C55-C4D5-45ED-BF68-0792EC5856DE}"/>
              </a:ext>
            </a:extLst>
          </p:cNvPr>
          <p:cNvGraphicFramePr>
            <a:graphicFrameLocks noGrp="1"/>
          </p:cNvGraphicFramePr>
          <p:nvPr>
            <p:extLst>
              <p:ext uri="{D42A27DB-BD31-4B8C-83A1-F6EECF244321}">
                <p14:modId xmlns:p14="http://schemas.microsoft.com/office/powerpoint/2010/main" val="271121175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Y</a:t>
                      </a:r>
                      <a:endParaRPr lang="en-US" sz="2800" dirty="0">
                        <a:solidFill>
                          <a:srgbClr val="7030A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4">
            <a:extLst>
              <a:ext uri="{FF2B5EF4-FFF2-40B4-BE49-F238E27FC236}">
                <a16:creationId xmlns:a16="http://schemas.microsoft.com/office/drawing/2014/main" id="{BB2B2DE6-43B3-47D6-93BF-9F0D3BC552BA}"/>
              </a:ext>
            </a:extLst>
          </p:cNvPr>
          <p:cNvGraphicFramePr>
            <a:graphicFrameLocks noGrp="1"/>
          </p:cNvGraphicFramePr>
          <p:nvPr>
            <p:extLst>
              <p:ext uri="{D42A27DB-BD31-4B8C-83A1-F6EECF244321}">
                <p14:modId xmlns:p14="http://schemas.microsoft.com/office/powerpoint/2010/main" val="3284563307"/>
              </p:ext>
            </p:extLst>
          </p:nvPr>
        </p:nvGraphicFramePr>
        <p:xfrm>
          <a:off x="658368" y="3575304"/>
          <a:ext cx="2810929" cy="426720"/>
        </p:xfrm>
        <a:graphic>
          <a:graphicData uri="http://schemas.openxmlformats.org/drawingml/2006/table">
            <a:tbl>
              <a:tblPr firstRow="1" bandRow="1">
                <a:tableStyleId>{073A0DAA-6AF3-43AB-8588-CEC1D06C72B9}</a:tableStyleId>
              </a:tblPr>
              <a:tblGrid>
                <a:gridCol w="255539">
                  <a:extLst>
                    <a:ext uri="{9D8B030D-6E8A-4147-A177-3AD203B41FA5}">
                      <a16:colId xmlns:a16="http://schemas.microsoft.com/office/drawing/2014/main" val="3324836042"/>
                    </a:ext>
                  </a:extLst>
                </a:gridCol>
                <a:gridCol w="255539">
                  <a:extLst>
                    <a:ext uri="{9D8B030D-6E8A-4147-A177-3AD203B41FA5}">
                      <a16:colId xmlns:a16="http://schemas.microsoft.com/office/drawing/2014/main" val="3549117588"/>
                    </a:ext>
                  </a:extLst>
                </a:gridCol>
                <a:gridCol w="255539">
                  <a:extLst>
                    <a:ext uri="{9D8B030D-6E8A-4147-A177-3AD203B41FA5}">
                      <a16:colId xmlns:a16="http://schemas.microsoft.com/office/drawing/2014/main" val="1991005611"/>
                    </a:ext>
                  </a:extLst>
                </a:gridCol>
                <a:gridCol w="255539">
                  <a:extLst>
                    <a:ext uri="{9D8B030D-6E8A-4147-A177-3AD203B41FA5}">
                      <a16:colId xmlns:a16="http://schemas.microsoft.com/office/drawing/2014/main" val="3560605470"/>
                    </a:ext>
                  </a:extLst>
                </a:gridCol>
                <a:gridCol w="255539">
                  <a:extLst>
                    <a:ext uri="{9D8B030D-6E8A-4147-A177-3AD203B41FA5}">
                      <a16:colId xmlns:a16="http://schemas.microsoft.com/office/drawing/2014/main" val="3696562959"/>
                    </a:ext>
                  </a:extLst>
                </a:gridCol>
                <a:gridCol w="255539">
                  <a:extLst>
                    <a:ext uri="{9D8B030D-6E8A-4147-A177-3AD203B41FA5}">
                      <a16:colId xmlns:a16="http://schemas.microsoft.com/office/drawing/2014/main" val="3484640039"/>
                    </a:ext>
                  </a:extLst>
                </a:gridCol>
                <a:gridCol w="255539">
                  <a:extLst>
                    <a:ext uri="{9D8B030D-6E8A-4147-A177-3AD203B41FA5}">
                      <a16:colId xmlns:a16="http://schemas.microsoft.com/office/drawing/2014/main" val="192293020"/>
                    </a:ext>
                  </a:extLst>
                </a:gridCol>
                <a:gridCol w="255539">
                  <a:extLst>
                    <a:ext uri="{9D8B030D-6E8A-4147-A177-3AD203B41FA5}">
                      <a16:colId xmlns:a16="http://schemas.microsoft.com/office/drawing/2014/main" val="3695641358"/>
                    </a:ext>
                  </a:extLst>
                </a:gridCol>
                <a:gridCol w="255539">
                  <a:extLst>
                    <a:ext uri="{9D8B030D-6E8A-4147-A177-3AD203B41FA5}">
                      <a16:colId xmlns:a16="http://schemas.microsoft.com/office/drawing/2014/main" val="1944277825"/>
                    </a:ext>
                  </a:extLst>
                </a:gridCol>
                <a:gridCol w="255539">
                  <a:extLst>
                    <a:ext uri="{9D8B030D-6E8A-4147-A177-3AD203B41FA5}">
                      <a16:colId xmlns:a16="http://schemas.microsoft.com/office/drawing/2014/main" val="631124091"/>
                    </a:ext>
                  </a:extLst>
                </a:gridCol>
                <a:gridCol w="255539">
                  <a:extLst>
                    <a:ext uri="{9D8B030D-6E8A-4147-A177-3AD203B41FA5}">
                      <a16:colId xmlns:a16="http://schemas.microsoft.com/office/drawing/2014/main" val="2206072182"/>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7030A0"/>
                          </a:solidFill>
                          <a:latin typeface="Courier New" panose="02070309020205020404" pitchFamily="49" charset="0"/>
                          <a:cs typeface="Courier New" panose="02070309020205020404" pitchFamily="49" charset="0"/>
                        </a:rPr>
                        <a:t>b</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Z</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c</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85480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10"/>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par>
                                <p:cTn id="61" presetID="1" presetClass="exit" presetSubtype="0" fill="hold"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3: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{w | w is  binary string and number of 0s and 1s are equal</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532724396"/>
              </p:ext>
            </p:extLst>
          </p:nvPr>
        </p:nvGraphicFramePr>
        <p:xfrm>
          <a:off x="499995" y="141736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4" name="Table 13">
            <a:extLst>
              <a:ext uri="{FF2B5EF4-FFF2-40B4-BE49-F238E27FC236}">
                <a16:creationId xmlns:a16="http://schemas.microsoft.com/office/drawing/2014/main" id="{66FAF657-9251-4942-9C83-C928931DCCBC}"/>
              </a:ext>
            </a:extLst>
          </p:cNvPr>
          <p:cNvGraphicFramePr>
            <a:graphicFrameLocks noGrp="1"/>
          </p:cNvGraphicFramePr>
          <p:nvPr>
            <p:extLst>
              <p:ext uri="{D42A27DB-BD31-4B8C-83A1-F6EECF244321}">
                <p14:modId xmlns:p14="http://schemas.microsoft.com/office/powerpoint/2010/main" val="2065995592"/>
              </p:ext>
            </p:extLst>
          </p:nvPr>
        </p:nvGraphicFramePr>
        <p:xfrm>
          <a:off x="502920" y="1886469"/>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5" name="Table 14">
            <a:extLst>
              <a:ext uri="{FF2B5EF4-FFF2-40B4-BE49-F238E27FC236}">
                <a16:creationId xmlns:a16="http://schemas.microsoft.com/office/drawing/2014/main" id="{0AAA61B7-41A4-4018-B645-9744EDCEA87C}"/>
              </a:ext>
            </a:extLst>
          </p:cNvPr>
          <p:cNvGraphicFramePr>
            <a:graphicFrameLocks noGrp="1"/>
          </p:cNvGraphicFramePr>
          <p:nvPr>
            <p:extLst>
              <p:ext uri="{D42A27DB-BD31-4B8C-83A1-F6EECF244321}">
                <p14:modId xmlns:p14="http://schemas.microsoft.com/office/powerpoint/2010/main" val="212095868"/>
              </p:ext>
            </p:extLst>
          </p:nvPr>
        </p:nvGraphicFramePr>
        <p:xfrm>
          <a:off x="502920" y="234879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6" name="Table 15">
            <a:extLst>
              <a:ext uri="{FF2B5EF4-FFF2-40B4-BE49-F238E27FC236}">
                <a16:creationId xmlns:a16="http://schemas.microsoft.com/office/drawing/2014/main" id="{D4E18D85-3263-4E63-BD42-55FFCFF5E80D}"/>
              </a:ext>
            </a:extLst>
          </p:cNvPr>
          <p:cNvGraphicFramePr>
            <a:graphicFrameLocks noGrp="1"/>
          </p:cNvGraphicFramePr>
          <p:nvPr>
            <p:extLst>
              <p:ext uri="{D42A27DB-BD31-4B8C-83A1-F6EECF244321}">
                <p14:modId xmlns:p14="http://schemas.microsoft.com/office/powerpoint/2010/main" val="181399935"/>
              </p:ext>
            </p:extLst>
          </p:nvPr>
        </p:nvGraphicFramePr>
        <p:xfrm>
          <a:off x="499995" y="2755716"/>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7" name="Table 16">
            <a:extLst>
              <a:ext uri="{FF2B5EF4-FFF2-40B4-BE49-F238E27FC236}">
                <a16:creationId xmlns:a16="http://schemas.microsoft.com/office/drawing/2014/main" id="{5E54941E-5E80-474A-B6C0-416BC12813A5}"/>
              </a:ext>
            </a:extLst>
          </p:cNvPr>
          <p:cNvGraphicFramePr>
            <a:graphicFrameLocks noGrp="1"/>
          </p:cNvGraphicFramePr>
          <p:nvPr>
            <p:extLst>
              <p:ext uri="{D42A27DB-BD31-4B8C-83A1-F6EECF244321}">
                <p14:modId xmlns:p14="http://schemas.microsoft.com/office/powerpoint/2010/main" val="2288410298"/>
              </p:ext>
            </p:extLst>
          </p:nvPr>
        </p:nvGraphicFramePr>
        <p:xfrm>
          <a:off x="499995" y="3184803"/>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8" name="Table 17">
            <a:extLst>
              <a:ext uri="{FF2B5EF4-FFF2-40B4-BE49-F238E27FC236}">
                <a16:creationId xmlns:a16="http://schemas.microsoft.com/office/drawing/2014/main" id="{F6130FCB-6B27-4EF1-AB4B-F5C42A6C736E}"/>
              </a:ext>
            </a:extLst>
          </p:cNvPr>
          <p:cNvGraphicFramePr>
            <a:graphicFrameLocks noGrp="1"/>
          </p:cNvGraphicFramePr>
          <p:nvPr>
            <p:extLst>
              <p:ext uri="{D42A27DB-BD31-4B8C-83A1-F6EECF244321}">
                <p14:modId xmlns:p14="http://schemas.microsoft.com/office/powerpoint/2010/main" val="1024524868"/>
              </p:ext>
            </p:extLst>
          </p:nvPr>
        </p:nvGraphicFramePr>
        <p:xfrm>
          <a:off x="499995" y="3630705"/>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endParaRPr lang="en-US" sz="2800" dirty="0">
                        <a:solidFill>
                          <a:srgbClr val="FF0000"/>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endParaRPr lang="en-US" sz="2800" dirty="0">
                        <a:solidFill>
                          <a:schemeClr val="tx1"/>
                        </a:solidFill>
                        <a:latin typeface="Courier New" panose="02070309020205020404" pitchFamily="49"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19" name="Table 18">
            <a:extLst>
              <a:ext uri="{FF2B5EF4-FFF2-40B4-BE49-F238E27FC236}">
                <a16:creationId xmlns:a16="http://schemas.microsoft.com/office/drawing/2014/main" id="{314CA844-0F91-4BF0-94E8-7181AE1650C0}"/>
              </a:ext>
            </a:extLst>
          </p:cNvPr>
          <p:cNvGraphicFramePr>
            <a:graphicFrameLocks noGrp="1"/>
          </p:cNvGraphicFramePr>
          <p:nvPr>
            <p:extLst>
              <p:ext uri="{D42A27DB-BD31-4B8C-83A1-F6EECF244321}">
                <p14:modId xmlns:p14="http://schemas.microsoft.com/office/powerpoint/2010/main" val="1343412555"/>
              </p:ext>
            </p:extLst>
          </p:nvPr>
        </p:nvGraphicFramePr>
        <p:xfrm>
          <a:off x="499995" y="403762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0" name="Table 19">
            <a:extLst>
              <a:ext uri="{FF2B5EF4-FFF2-40B4-BE49-F238E27FC236}">
                <a16:creationId xmlns:a16="http://schemas.microsoft.com/office/drawing/2014/main" id="{AFB24BB3-1546-4103-BE3C-C59CF32DD855}"/>
              </a:ext>
            </a:extLst>
          </p:cNvPr>
          <p:cNvGraphicFramePr>
            <a:graphicFrameLocks noGrp="1"/>
          </p:cNvGraphicFramePr>
          <p:nvPr>
            <p:extLst>
              <p:ext uri="{D42A27DB-BD31-4B8C-83A1-F6EECF244321}">
                <p14:modId xmlns:p14="http://schemas.microsoft.com/office/powerpoint/2010/main" val="3507754465"/>
              </p:ext>
            </p:extLst>
          </p:nvPr>
        </p:nvGraphicFramePr>
        <p:xfrm>
          <a:off x="499995" y="4466714"/>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1" name="Table 20">
            <a:extLst>
              <a:ext uri="{FF2B5EF4-FFF2-40B4-BE49-F238E27FC236}">
                <a16:creationId xmlns:a16="http://schemas.microsoft.com/office/drawing/2014/main" id="{1AEEE7BF-A27F-4A1E-9D7E-53773E8224F2}"/>
              </a:ext>
            </a:extLst>
          </p:cNvPr>
          <p:cNvGraphicFramePr>
            <a:graphicFrameLocks noGrp="1"/>
          </p:cNvGraphicFramePr>
          <p:nvPr>
            <p:extLst>
              <p:ext uri="{D42A27DB-BD31-4B8C-83A1-F6EECF244321}">
                <p14:modId xmlns:p14="http://schemas.microsoft.com/office/powerpoint/2010/main" val="669216292"/>
              </p:ext>
            </p:extLst>
          </p:nvPr>
        </p:nvGraphicFramePr>
        <p:xfrm>
          <a:off x="499995" y="4939197"/>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B050"/>
                          </a:solidFill>
                          <a:latin typeface="Courier New" panose="02070309020205020404" pitchFamily="49" charset="0"/>
                          <a:cs typeface="Courier New" panose="02070309020205020404" pitchFamily="49" charset="0"/>
                        </a:rPr>
                        <a:t>Y</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16988" y="1638432"/>
            <a:ext cx="5166473" cy="2246769"/>
          </a:xfrm>
          <a:prstGeom prst="rect">
            <a:avLst/>
          </a:prstGeom>
          <a:noFill/>
        </p:spPr>
        <p:txBody>
          <a:bodyPr wrap="square" rtlCol="0">
            <a:spAutoFit/>
          </a:bodyPr>
          <a:lstStyle/>
          <a:p>
            <a:endParaRPr lang="en-US" sz="2800" dirty="0"/>
          </a:p>
          <a:p>
            <a:r>
              <a:rPr lang="en-US" sz="2800" dirty="0"/>
              <a:t>For every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0</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X</a:t>
            </a:r>
          </a:p>
          <a:p>
            <a:r>
              <a:rPr lang="en-US" sz="2800" dirty="0"/>
              <a:t>      replace next </a:t>
            </a:r>
            <a:r>
              <a:rPr lang="en-US" sz="2800" b="1" dirty="0">
                <a:latin typeface="Courier New" panose="02070309020205020404" pitchFamily="49" charset="0"/>
                <a:ea typeface="Cambria Math" panose="02040503050406030204" pitchFamily="18" charset="0"/>
                <a:cs typeface="Courier New" panose="02070309020205020404" pitchFamily="49" charset="0"/>
              </a:rPr>
              <a:t>1</a:t>
            </a:r>
            <a:r>
              <a:rPr lang="en-US" sz="2800" dirty="0"/>
              <a:t> from left by </a:t>
            </a:r>
            <a:r>
              <a:rPr lang="en-US" sz="2800" b="1" dirty="0">
                <a:latin typeface="Courier New" panose="02070309020205020404" pitchFamily="49" charset="0"/>
                <a:ea typeface="Cambria Math" panose="02040503050406030204" pitchFamily="18" charset="0"/>
                <a:cs typeface="Courier New" panose="02070309020205020404" pitchFamily="49" charset="0"/>
              </a:rPr>
              <a:t>Y</a:t>
            </a:r>
          </a:p>
          <a:p>
            <a:r>
              <a:rPr lang="en-US" sz="2800" dirty="0"/>
              <a:t>End for</a:t>
            </a:r>
          </a:p>
        </p:txBody>
      </p:sp>
    </p:spTree>
    <p:extLst>
      <p:ext uri="{BB962C8B-B14F-4D97-AF65-F5344CB8AC3E}">
        <p14:creationId xmlns:p14="http://schemas.microsoft.com/office/powerpoint/2010/main" val="131497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73A703-49C4-467B-B2B8-EB568F7E69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ADE5C2B-6A92-413C-AEB7-43804C01DE72}"/>
              </a:ext>
            </a:extLst>
          </p:cNvPr>
          <p:cNvSpPr>
            <a:spLocks noGrp="1"/>
          </p:cNvSpPr>
          <p:nvPr>
            <p:ph type="body" sz="quarter" idx="12"/>
          </p:nvPr>
        </p:nvSpPr>
        <p:spPr/>
        <p:txBody>
          <a:bodyPr/>
          <a:lstStyle/>
          <a:p>
            <a:r>
              <a:rPr lang="en-US" dirty="0"/>
              <a:t>Example 4: Idea</a:t>
            </a:r>
          </a:p>
        </p:txBody>
      </p:sp>
      <p:sp>
        <p:nvSpPr>
          <p:cNvPr id="4" name="Text Placeholder 3">
            <a:extLst>
              <a:ext uri="{FF2B5EF4-FFF2-40B4-BE49-F238E27FC236}">
                <a16:creationId xmlns:a16="http://schemas.microsoft.com/office/drawing/2014/main" id="{0B6CE81E-B5DF-4D36-81ED-A0FEF4E79F18}"/>
              </a:ext>
            </a:extLst>
          </p:cNvPr>
          <p:cNvSpPr>
            <a:spLocks noGrp="1"/>
          </p:cNvSpPr>
          <p:nvPr>
            <p:ph type="body" sz="quarter" idx="13"/>
          </p:nvPr>
        </p:nvSpPr>
        <p:spPr/>
        <p:txBody>
          <a:bodyPr>
            <a:normAutofit/>
          </a:bodyPr>
          <a:lstStyle/>
          <a:p>
            <a:pPr marL="0" indent="0" algn="ctr">
              <a:buNone/>
            </a:pPr>
            <a:r>
              <a:rPr lang="en-US" altLang="en-US" b="1" dirty="0">
                <a:latin typeface="Cambria Math" panose="02040503050406030204" pitchFamily="18" charset="0"/>
                <a:ea typeface="Cambria Math" panose="02040503050406030204" pitchFamily="18" charset="0"/>
              </a:rPr>
              <a:t>T = {</a:t>
            </a:r>
            <a:r>
              <a:rPr lang="en-US" altLang="en-US" b="1" dirty="0" err="1">
                <a:latin typeface="Cambria Math" panose="02040503050406030204" pitchFamily="18" charset="0"/>
                <a:ea typeface="Cambria Math" panose="02040503050406030204" pitchFamily="18" charset="0"/>
              </a:rPr>
              <a:t>ww</a:t>
            </a:r>
            <a:r>
              <a:rPr lang="en-US" altLang="en-US" b="1" baseline="30000" dirty="0" err="1">
                <a:latin typeface="Cambria Math" panose="02040503050406030204" pitchFamily="18" charset="0"/>
                <a:ea typeface="Cambria Math" panose="02040503050406030204" pitchFamily="18" charset="0"/>
              </a:rPr>
              <a:t>R</a:t>
            </a:r>
            <a:r>
              <a:rPr lang="en-US" altLang="en-US" b="1" dirty="0">
                <a:latin typeface="Cambria Math" panose="02040503050406030204" pitchFamily="18" charset="0"/>
                <a:ea typeface="Cambria Math" panose="02040503050406030204" pitchFamily="18" charset="0"/>
              </a:rPr>
              <a:t> | w is a binary string</a:t>
            </a:r>
            <a:r>
              <a:rPr lang="en-US" altLang="en-US" b="1" dirty="0">
                <a:latin typeface="Cambria Math" panose="02040503050406030204" pitchFamily="18" charset="0"/>
                <a:ea typeface="Cambria Math" panose="02040503050406030204" pitchFamily="18" charset="0"/>
                <a:cs typeface="Arial" panose="020B0604020202020204" pitchFamily="34" charset="0"/>
              </a:rPr>
              <a:t>}</a:t>
            </a:r>
            <a:endParaRPr lang="en-US" dirty="0">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E4DA6DCB-128C-47FD-9E1E-81FCAB5AB4CC}"/>
              </a:ext>
            </a:extLst>
          </p:cNvPr>
          <p:cNvGraphicFramePr>
            <a:graphicFrameLocks noGrp="1"/>
          </p:cNvGraphicFramePr>
          <p:nvPr>
            <p:extLst>
              <p:ext uri="{D42A27DB-BD31-4B8C-83A1-F6EECF244321}">
                <p14:modId xmlns:p14="http://schemas.microsoft.com/office/powerpoint/2010/main" val="3091001257"/>
              </p:ext>
            </p:extLst>
          </p:nvPr>
        </p:nvGraphicFramePr>
        <p:xfrm>
          <a:off x="274320" y="1538531"/>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
        <p:nvSpPr>
          <p:cNvPr id="22" name="TextBox 21">
            <a:extLst>
              <a:ext uri="{FF2B5EF4-FFF2-40B4-BE49-F238E27FC236}">
                <a16:creationId xmlns:a16="http://schemas.microsoft.com/office/drawing/2014/main" id="{531938D6-0725-4E94-A2A9-833F11E8E218}"/>
              </a:ext>
            </a:extLst>
          </p:cNvPr>
          <p:cNvSpPr txBox="1"/>
          <p:nvPr/>
        </p:nvSpPr>
        <p:spPr>
          <a:xfrm>
            <a:off x="3667595" y="1538531"/>
            <a:ext cx="5468470" cy="2554545"/>
          </a:xfrm>
          <a:prstGeom prst="rect">
            <a:avLst/>
          </a:prstGeom>
          <a:noFill/>
        </p:spPr>
        <p:txBody>
          <a:bodyPr wrap="square" rtlCol="0">
            <a:spAutoFit/>
          </a:bodyPr>
          <a:lstStyle/>
          <a:p>
            <a:r>
              <a:rPr lang="en-US" sz="2000" dirty="0"/>
              <a:t>For each leftmost alphabet (means not </a:t>
            </a:r>
            <a:r>
              <a:rPr lang="en-US" sz="2000" b="1" dirty="0">
                <a:latin typeface="Cambria Math" panose="02040503050406030204" pitchFamily="18" charset="0"/>
                <a:ea typeface="Cambria Math" panose="02040503050406030204" pitchFamily="18" charset="0"/>
              </a:rPr>
              <a:t>X</a:t>
            </a:r>
            <a:r>
              <a:rPr lang="en-US" sz="2000" dirty="0"/>
              <a:t>)</a:t>
            </a:r>
            <a:endParaRPr lang="en-US" sz="2000" b="1" dirty="0">
              <a:latin typeface="Cambria Math" panose="02040503050406030204" pitchFamily="18" charset="0"/>
              <a:ea typeface="Cambria Math" panose="02040503050406030204" pitchFamily="18" charset="0"/>
            </a:endParaRPr>
          </a:p>
          <a:p>
            <a:r>
              <a:rPr lang="en-US" sz="2000" dirty="0"/>
              <a:t>      if alphabet is </a:t>
            </a:r>
            <a:r>
              <a:rPr lang="en-US" sz="2000" b="1" dirty="0">
                <a:latin typeface="Cambria Math" panose="02040503050406030204" pitchFamily="18" charset="0"/>
                <a:ea typeface="Cambria Math" panose="02040503050406030204" pitchFamily="18" charset="0"/>
              </a:rPr>
              <a:t>0</a:t>
            </a:r>
          </a:p>
          <a:p>
            <a:r>
              <a:rPr lang="en-US" sz="2000" dirty="0"/>
              <a:t>	replace </a:t>
            </a:r>
            <a:r>
              <a:rPr lang="en-US" sz="2000" b="1" dirty="0">
                <a:latin typeface="Cambria Math" panose="02040503050406030204" pitchFamily="18" charset="0"/>
                <a:ea typeface="Cambria Math" panose="02040503050406030204" pitchFamily="18" charset="0"/>
              </a:rPr>
              <a:t>0</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0</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      else {alphabet is </a:t>
            </a:r>
            <a:r>
              <a:rPr lang="en-US" sz="2000" b="1" dirty="0">
                <a:latin typeface="Cambria Math" panose="02040503050406030204" pitchFamily="18" charset="0"/>
                <a:ea typeface="Cambria Math" panose="02040503050406030204" pitchFamily="18" charset="0"/>
              </a:rPr>
              <a:t>1</a:t>
            </a:r>
            <a:r>
              <a:rPr lang="en-US" sz="2000" dirty="0"/>
              <a:t>}</a:t>
            </a:r>
          </a:p>
          <a:p>
            <a:r>
              <a:rPr lang="en-US" sz="2000" dirty="0"/>
              <a:t>	replace </a:t>
            </a:r>
            <a:r>
              <a:rPr lang="en-US" sz="2000" b="1" dirty="0">
                <a:latin typeface="Cambria Math" panose="02040503050406030204" pitchFamily="18" charset="0"/>
                <a:ea typeface="Cambria Math" panose="02040503050406030204" pitchFamily="18" charset="0"/>
              </a:rPr>
              <a:t>1</a:t>
            </a:r>
            <a:r>
              <a:rPr lang="en-US" sz="2000" dirty="0"/>
              <a:t> by </a:t>
            </a:r>
            <a:r>
              <a:rPr lang="en-US" sz="2000" b="1" dirty="0">
                <a:latin typeface="Cambria Math" panose="02040503050406030204" pitchFamily="18" charset="0"/>
                <a:ea typeface="Cambria Math" panose="02040503050406030204" pitchFamily="18" charset="0"/>
              </a:rPr>
              <a:t>X</a:t>
            </a:r>
          </a:p>
          <a:p>
            <a:r>
              <a:rPr lang="en-US" sz="2000" dirty="0"/>
              <a:t>	if the rightmost alphabet is </a:t>
            </a:r>
            <a:r>
              <a:rPr lang="en-US" sz="2000" b="1" dirty="0">
                <a:latin typeface="Cambria Math" panose="02040503050406030204" pitchFamily="18" charset="0"/>
                <a:ea typeface="Cambria Math" panose="02040503050406030204" pitchFamily="18" charset="0"/>
              </a:rPr>
              <a:t>1</a:t>
            </a:r>
            <a:r>
              <a:rPr lang="en-US" sz="2000" dirty="0"/>
              <a:t> replace by </a:t>
            </a:r>
            <a:r>
              <a:rPr lang="en-US" sz="2000" b="1" dirty="0">
                <a:latin typeface="Cambria Math" panose="02040503050406030204" pitchFamily="18" charset="0"/>
                <a:ea typeface="Cambria Math" panose="02040503050406030204" pitchFamily="18" charset="0"/>
              </a:rPr>
              <a:t>X</a:t>
            </a:r>
          </a:p>
          <a:p>
            <a:r>
              <a:rPr lang="en-US" sz="2000" dirty="0"/>
              <a:t>End for</a:t>
            </a:r>
          </a:p>
        </p:txBody>
      </p:sp>
      <p:graphicFrame>
        <p:nvGraphicFramePr>
          <p:cNvPr id="23" name="Table 22">
            <a:extLst>
              <a:ext uri="{FF2B5EF4-FFF2-40B4-BE49-F238E27FC236}">
                <a16:creationId xmlns:a16="http://schemas.microsoft.com/office/drawing/2014/main" id="{757D6CF6-B04F-402B-A507-31828C33E2B9}"/>
              </a:ext>
            </a:extLst>
          </p:cNvPr>
          <p:cNvGraphicFramePr>
            <a:graphicFrameLocks noGrp="1"/>
          </p:cNvGraphicFramePr>
          <p:nvPr>
            <p:extLst>
              <p:ext uri="{D42A27DB-BD31-4B8C-83A1-F6EECF244321}">
                <p14:modId xmlns:p14="http://schemas.microsoft.com/office/powerpoint/2010/main" val="3793284500"/>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4" name="Table 23">
            <a:extLst>
              <a:ext uri="{FF2B5EF4-FFF2-40B4-BE49-F238E27FC236}">
                <a16:creationId xmlns:a16="http://schemas.microsoft.com/office/drawing/2014/main" id="{A86DEDD3-A579-4217-A0B0-811E8AFA9841}"/>
              </a:ext>
            </a:extLst>
          </p:cNvPr>
          <p:cNvGraphicFramePr>
            <a:graphicFrameLocks noGrp="1"/>
          </p:cNvGraphicFramePr>
          <p:nvPr>
            <p:extLst>
              <p:ext uri="{D42A27DB-BD31-4B8C-83A1-F6EECF244321}">
                <p14:modId xmlns:p14="http://schemas.microsoft.com/office/powerpoint/2010/main" val="1196881795"/>
              </p:ext>
            </p:extLst>
          </p:nvPr>
        </p:nvGraphicFramePr>
        <p:xfrm>
          <a:off x="274320" y="210312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5" name="Table 24">
            <a:extLst>
              <a:ext uri="{FF2B5EF4-FFF2-40B4-BE49-F238E27FC236}">
                <a16:creationId xmlns:a16="http://schemas.microsoft.com/office/drawing/2014/main" id="{AAB68E5A-1177-4A1A-84B7-E5D169ED4D32}"/>
              </a:ext>
            </a:extLst>
          </p:cNvPr>
          <p:cNvGraphicFramePr>
            <a:graphicFrameLocks noGrp="1"/>
          </p:cNvGraphicFramePr>
          <p:nvPr>
            <p:extLst>
              <p:ext uri="{D42A27DB-BD31-4B8C-83A1-F6EECF244321}">
                <p14:modId xmlns:p14="http://schemas.microsoft.com/office/powerpoint/2010/main" val="2028195524"/>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6" name="Table 25">
            <a:extLst>
              <a:ext uri="{FF2B5EF4-FFF2-40B4-BE49-F238E27FC236}">
                <a16:creationId xmlns:a16="http://schemas.microsoft.com/office/drawing/2014/main" id="{A94E64B7-2A5B-4336-9B8E-992E1888AC18}"/>
              </a:ext>
            </a:extLst>
          </p:cNvPr>
          <p:cNvGraphicFramePr>
            <a:graphicFrameLocks noGrp="1"/>
          </p:cNvGraphicFramePr>
          <p:nvPr>
            <p:extLst>
              <p:ext uri="{D42A27DB-BD31-4B8C-83A1-F6EECF244321}">
                <p14:modId xmlns:p14="http://schemas.microsoft.com/office/powerpoint/2010/main" val="1286582978"/>
              </p:ext>
            </p:extLst>
          </p:nvPr>
        </p:nvGraphicFramePr>
        <p:xfrm>
          <a:off x="274320" y="265176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7" name="Table 26">
            <a:extLst>
              <a:ext uri="{FF2B5EF4-FFF2-40B4-BE49-F238E27FC236}">
                <a16:creationId xmlns:a16="http://schemas.microsoft.com/office/drawing/2014/main" id="{6F12D158-E79E-4921-87CC-D55CDA68B085}"/>
              </a:ext>
            </a:extLst>
          </p:cNvPr>
          <p:cNvGraphicFramePr>
            <a:graphicFrameLocks noGrp="1"/>
          </p:cNvGraphicFramePr>
          <p:nvPr>
            <p:extLst>
              <p:ext uri="{D42A27DB-BD31-4B8C-83A1-F6EECF244321}">
                <p14:modId xmlns:p14="http://schemas.microsoft.com/office/powerpoint/2010/main" val="2707749250"/>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1</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8" name="Table 27">
            <a:extLst>
              <a:ext uri="{FF2B5EF4-FFF2-40B4-BE49-F238E27FC236}">
                <a16:creationId xmlns:a16="http://schemas.microsoft.com/office/drawing/2014/main" id="{E417E9EC-D768-4407-B98C-D11D32766C4A}"/>
              </a:ext>
            </a:extLst>
          </p:cNvPr>
          <p:cNvGraphicFramePr>
            <a:graphicFrameLocks noGrp="1"/>
          </p:cNvGraphicFramePr>
          <p:nvPr>
            <p:extLst>
              <p:ext uri="{D42A27DB-BD31-4B8C-83A1-F6EECF244321}">
                <p14:modId xmlns:p14="http://schemas.microsoft.com/office/powerpoint/2010/main" val="1920126898"/>
              </p:ext>
            </p:extLst>
          </p:nvPr>
        </p:nvGraphicFramePr>
        <p:xfrm>
          <a:off x="274320" y="320040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29" name="Table 28">
            <a:extLst>
              <a:ext uri="{FF2B5EF4-FFF2-40B4-BE49-F238E27FC236}">
                <a16:creationId xmlns:a16="http://schemas.microsoft.com/office/drawing/2014/main" id="{7E7E63E3-36DB-4DF7-99F0-459A97D4FD85}"/>
              </a:ext>
            </a:extLst>
          </p:cNvPr>
          <p:cNvGraphicFramePr>
            <a:graphicFrameLocks noGrp="1"/>
          </p:cNvGraphicFramePr>
          <p:nvPr>
            <p:extLst>
              <p:ext uri="{D42A27DB-BD31-4B8C-83A1-F6EECF244321}">
                <p14:modId xmlns:p14="http://schemas.microsoft.com/office/powerpoint/2010/main" val="1935823510"/>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graphicFrame>
        <p:nvGraphicFramePr>
          <p:cNvPr id="30" name="Table 29">
            <a:extLst>
              <a:ext uri="{FF2B5EF4-FFF2-40B4-BE49-F238E27FC236}">
                <a16:creationId xmlns:a16="http://schemas.microsoft.com/office/drawing/2014/main" id="{9EFDC88C-80D3-426F-9F76-039BBF00A1BB}"/>
              </a:ext>
            </a:extLst>
          </p:cNvPr>
          <p:cNvGraphicFramePr>
            <a:graphicFrameLocks noGrp="1"/>
          </p:cNvGraphicFramePr>
          <p:nvPr>
            <p:extLst>
              <p:ext uri="{D42A27DB-BD31-4B8C-83A1-F6EECF244321}">
                <p14:modId xmlns:p14="http://schemas.microsoft.com/office/powerpoint/2010/main" val="1390559244"/>
              </p:ext>
            </p:extLst>
          </p:nvPr>
        </p:nvGraphicFramePr>
        <p:xfrm>
          <a:off x="274320" y="3749040"/>
          <a:ext cx="3019744" cy="426720"/>
        </p:xfrm>
        <a:graphic>
          <a:graphicData uri="http://schemas.openxmlformats.org/drawingml/2006/table">
            <a:tbl>
              <a:tblPr firstRow="1" bandRow="1">
                <a:tableStyleId>{073A0DAA-6AF3-43AB-8588-CEC1D06C72B9}</a:tableStyleId>
              </a:tblPr>
              <a:tblGrid>
                <a:gridCol w="377468">
                  <a:extLst>
                    <a:ext uri="{9D8B030D-6E8A-4147-A177-3AD203B41FA5}">
                      <a16:colId xmlns:a16="http://schemas.microsoft.com/office/drawing/2014/main" val="3324836042"/>
                    </a:ext>
                  </a:extLst>
                </a:gridCol>
                <a:gridCol w="377468">
                  <a:extLst>
                    <a:ext uri="{9D8B030D-6E8A-4147-A177-3AD203B41FA5}">
                      <a16:colId xmlns:a16="http://schemas.microsoft.com/office/drawing/2014/main" val="3549117588"/>
                    </a:ext>
                  </a:extLst>
                </a:gridCol>
                <a:gridCol w="377468">
                  <a:extLst>
                    <a:ext uri="{9D8B030D-6E8A-4147-A177-3AD203B41FA5}">
                      <a16:colId xmlns:a16="http://schemas.microsoft.com/office/drawing/2014/main" val="1991005611"/>
                    </a:ext>
                  </a:extLst>
                </a:gridCol>
                <a:gridCol w="377468">
                  <a:extLst>
                    <a:ext uri="{9D8B030D-6E8A-4147-A177-3AD203B41FA5}">
                      <a16:colId xmlns:a16="http://schemas.microsoft.com/office/drawing/2014/main" val="3560605470"/>
                    </a:ext>
                  </a:extLst>
                </a:gridCol>
                <a:gridCol w="377468">
                  <a:extLst>
                    <a:ext uri="{9D8B030D-6E8A-4147-A177-3AD203B41FA5}">
                      <a16:colId xmlns:a16="http://schemas.microsoft.com/office/drawing/2014/main" val="3696562959"/>
                    </a:ext>
                  </a:extLst>
                </a:gridCol>
                <a:gridCol w="377468">
                  <a:extLst>
                    <a:ext uri="{9D8B030D-6E8A-4147-A177-3AD203B41FA5}">
                      <a16:colId xmlns:a16="http://schemas.microsoft.com/office/drawing/2014/main" val="3484640039"/>
                    </a:ext>
                  </a:extLst>
                </a:gridCol>
                <a:gridCol w="377468">
                  <a:extLst>
                    <a:ext uri="{9D8B030D-6E8A-4147-A177-3AD203B41FA5}">
                      <a16:colId xmlns:a16="http://schemas.microsoft.com/office/drawing/2014/main" val="192293020"/>
                    </a:ext>
                  </a:extLst>
                </a:gridCol>
                <a:gridCol w="377468">
                  <a:extLst>
                    <a:ext uri="{9D8B030D-6E8A-4147-A177-3AD203B41FA5}">
                      <a16:colId xmlns:a16="http://schemas.microsoft.com/office/drawing/2014/main" val="3695641358"/>
                    </a:ext>
                  </a:extLst>
                </a:gridCol>
              </a:tblGrid>
              <a:tr h="365125">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FF000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rgbClr val="0070C0"/>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chemeClr val="tx1"/>
                          </a:solidFill>
                          <a:latin typeface="Courier New" panose="02070309020205020404" pitchFamily="49" charset="0"/>
                          <a:cs typeface="Courier New" panose="02070309020205020404" pitchFamily="49" charset="0"/>
                        </a:rPr>
                        <a:t>X</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8665619"/>
                  </a:ext>
                </a:extLst>
              </a:tr>
            </a:tbl>
          </a:graphicData>
        </a:graphic>
      </p:graphicFrame>
    </p:spTree>
    <p:extLst>
      <p:ext uri="{BB962C8B-B14F-4D97-AF65-F5344CB8AC3E}">
        <p14:creationId xmlns:p14="http://schemas.microsoft.com/office/powerpoint/2010/main" val="139579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xit" presetSubtype="0" fill="hold" nodeType="with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2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Turing Machine</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eaLnBrk="1" hangingPunct="1">
              <a:lnSpc>
                <a:spcPct val="80000"/>
              </a:lnSpc>
              <a:defRPr/>
            </a:pPr>
            <a:r>
              <a:rPr lang="en-US" sz="3200" dirty="0"/>
              <a:t>Turing Machine</a:t>
            </a:r>
            <a:endParaRPr lang="en-US" sz="3200" dirty="0">
              <a:effectLst/>
            </a:endParaRPr>
          </a:p>
          <a:p>
            <a:pPr lvl="1" eaLnBrk="1" hangingPunct="1">
              <a:lnSpc>
                <a:spcPct val="80000"/>
              </a:lnSpc>
              <a:defRPr/>
            </a:pPr>
            <a:r>
              <a:rPr lang="en-US" sz="2800" dirty="0"/>
              <a:t>Formal Definition</a:t>
            </a:r>
          </a:p>
          <a:p>
            <a:pPr lvl="1" eaLnBrk="1" hangingPunct="1">
              <a:lnSpc>
                <a:spcPct val="80000"/>
              </a:lnSpc>
              <a:defRPr/>
            </a:pPr>
            <a:r>
              <a:rPr lang="en-US" sz="2800" dirty="0"/>
              <a:t>Transition Function</a:t>
            </a:r>
          </a:p>
          <a:p>
            <a:pPr lvl="1" eaLnBrk="1" hangingPunct="1">
              <a:lnSpc>
                <a:spcPct val="80000"/>
              </a:lnSpc>
              <a:defRPr/>
            </a:pPr>
            <a:r>
              <a:rPr lang="en-US" sz="2800" dirty="0"/>
              <a:t>Configuration of TM</a:t>
            </a:r>
          </a:p>
          <a:p>
            <a:pPr lvl="1" eaLnBrk="1" hangingPunct="1">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 the construction of Turing Machine for a given language with different level of machine descriptions.</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a:bodyPr>
          <a:lstStyle/>
          <a:p>
            <a:pPr eaLnBrk="1" hangingPunct="1"/>
            <a:r>
              <a:rPr lang="en-US" altLang="en-US" sz="2800" dirty="0"/>
              <a:t>A Turing machine </a:t>
            </a:r>
            <a:r>
              <a:rPr lang="en-US" altLang="en-US" sz="2800" b="1" dirty="0">
                <a:latin typeface="Times New Roman" panose="02020603050405020304" pitchFamily="18" charset="0"/>
                <a:cs typeface="Times New Roman" panose="02020603050405020304" pitchFamily="18" charset="0"/>
              </a:rPr>
              <a:t>M</a:t>
            </a:r>
            <a:r>
              <a:rPr lang="en-US" altLang="en-US" sz="2800" dirty="0"/>
              <a:t> is defined by a </a:t>
            </a:r>
            <a:r>
              <a:rPr lang="en-US" altLang="en-US" sz="2800" b="1" dirty="0">
                <a:latin typeface="Times New Roman" panose="02020603050405020304" pitchFamily="18" charset="0"/>
                <a:cs typeface="Times New Roman" panose="02020603050405020304" pitchFamily="18" charset="0"/>
              </a:rPr>
              <a:t>7</a:t>
            </a:r>
            <a:r>
              <a:rPr lang="en-US" altLang="en-US" sz="2800" dirty="0"/>
              <a:t>-tuple </a:t>
            </a:r>
            <a:br>
              <a:rPr lang="en-US" altLang="en-US" sz="2800" dirty="0"/>
            </a:br>
            <a:r>
              <a:rPr lang="en-US" altLang="en-US" sz="2800" b="1" dirty="0">
                <a:latin typeface="Times New Roman" panose="02020603050405020304" pitchFamily="18" charset="0"/>
                <a:cs typeface="Times New Roman" panose="02020603050405020304" pitchFamily="18" charset="0"/>
              </a:rPr>
              <a:t>(Q,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rPr>
              <a:t>)</a:t>
            </a:r>
            <a:endParaRPr lang="en-US" altLang="en-US" sz="2800" dirty="0"/>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rPr>
              <a:t>Q</a:t>
            </a:r>
            <a:r>
              <a:rPr lang="en-US" altLang="en-US" sz="2800" dirty="0"/>
              <a:t> finite set of states</a:t>
            </a:r>
          </a:p>
          <a:p>
            <a:pPr eaLnBrk="1" hangingPunct="1"/>
            <a:r>
              <a:rPr lang="en-US" altLang="en-US" sz="2800" dirty="0"/>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input alphabet (without </a:t>
            </a:r>
            <a:r>
              <a:rPr lang="en-US" altLang="en-US" sz="2800" b="1" i="1" dirty="0">
                <a:sym typeface="Symbol" panose="05050102010706020507" pitchFamily="18" charset="2"/>
              </a:rPr>
              <a:t>blank symbol</a:t>
            </a:r>
            <a:r>
              <a:rPr lang="en-US" altLang="en-US" sz="2800" b="1" dirty="0">
                <a:sym typeface="Symbol" panose="05050102010706020507" pitchFamily="18" charset="2"/>
              </a:rPr>
              <a:t> </a:t>
            </a:r>
            <a:r>
              <a:rPr lang="en-US" altLang="en-US" sz="2800" dirty="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a:t>
            </a: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finite tape alphabet with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 </a:t>
            </a:r>
          </a:p>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sym typeface="Symbol" panose="05050102010706020507" pitchFamily="18" charset="2"/>
              </a:rPr>
              <a:t> the transition function</a:t>
            </a:r>
            <a:br>
              <a:rPr lang="en-US" altLang="en-US" sz="2800" dirty="0">
                <a:sym typeface="Symbol" panose="05050102010706020507" pitchFamily="18" charset="2"/>
              </a:rPr>
            </a:br>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800" b="1" dirty="0">
              <a:latin typeface="Times New Roman" panose="02020603050405020304" pitchFamily="18" charset="0"/>
              <a:cs typeface="Times New Roman" panose="02020603050405020304" pitchFamily="18" charset="0"/>
            </a:endParaRPr>
          </a:p>
          <a:p>
            <a:pPr eaLnBrk="1" hangingPunct="1"/>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800" dirty="0">
                <a:sym typeface="Symbol" panose="05050102010706020507" pitchFamily="18" charset="2"/>
              </a:rPr>
              <a:t> start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dirty="0">
                <a:sym typeface="Symbol" panose="05050102010706020507" pitchFamily="18" charset="2"/>
              </a:rPr>
              <a:t> accept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r>
              <a:rPr lang="en-US" altLang="en-US" sz="2800" dirty="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800" dirty="0">
                <a:sym typeface="Symbol" panose="05050102010706020507" pitchFamily="18" charset="2"/>
              </a:rPr>
              <a:t> reject state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a:t>
            </a:r>
          </a:p>
          <a:p>
            <a:pPr lvl="1"/>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8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8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8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8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800" b="1" dirty="0">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28447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6C68265-7AE2-42A5-A063-93C5B1F6170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A417619-B5C8-4C62-B4F7-F4624A16853C}"/>
              </a:ext>
            </a:extLst>
          </p:cNvPr>
          <p:cNvSpPr>
            <a:spLocks noGrp="1"/>
          </p:cNvSpPr>
          <p:nvPr>
            <p:ph type="body" sz="quarter" idx="12"/>
          </p:nvPr>
        </p:nvSpPr>
        <p:spPr/>
        <p:txBody>
          <a:bodyPr/>
          <a:lstStyle/>
          <a:p>
            <a:r>
              <a:rPr lang="en-US" dirty="0"/>
              <a:t>TM Transition Function</a:t>
            </a:r>
          </a:p>
        </p:txBody>
      </p:sp>
      <p:sp>
        <p:nvSpPr>
          <p:cNvPr id="4" name="Text Placeholder 3">
            <a:extLst>
              <a:ext uri="{FF2B5EF4-FFF2-40B4-BE49-F238E27FC236}">
                <a16:creationId xmlns:a16="http://schemas.microsoft.com/office/drawing/2014/main" id="{2908E05A-9EF6-4FDA-A233-5D36EFF59326}"/>
              </a:ext>
            </a:extLst>
          </p:cNvPr>
          <p:cNvSpPr>
            <a:spLocks noGrp="1"/>
          </p:cNvSpPr>
          <p:nvPr>
            <p:ph type="body" sz="quarter" idx="13"/>
          </p:nvPr>
        </p:nvSpPr>
        <p:spPr>
          <a:xfrm>
            <a:off x="2" y="4466769"/>
            <a:ext cx="9136063" cy="1970548"/>
          </a:xfrm>
        </p:spPr>
        <p:txBody>
          <a:bodyPr>
            <a:normAutofit lnSpcReduction="10000"/>
          </a:bodyPr>
          <a:lstStyle/>
          <a:p>
            <a:r>
              <a:rPr lang="en-US" dirty="0"/>
              <a:t>In the current tape position or tape position where head is pointing - Replace </a:t>
            </a:r>
            <a:r>
              <a:rPr lang="en-US" b="1" dirty="0">
                <a:latin typeface="Times New Roman" panose="02020603050405020304" pitchFamily="18" charset="0"/>
                <a:cs typeface="Times New Roman" panose="02020603050405020304" pitchFamily="18" charset="0"/>
              </a:rPr>
              <a:t>a</a:t>
            </a:r>
            <a:r>
              <a:rPr lang="en-US" dirty="0"/>
              <a:t> with </a:t>
            </a:r>
            <a:r>
              <a:rPr lang="en-US" b="1" dirty="0">
                <a:latin typeface="Times New Roman" panose="02020603050405020304" pitchFamily="18" charset="0"/>
                <a:cs typeface="Times New Roman" panose="02020603050405020304" pitchFamily="18" charset="0"/>
              </a:rPr>
              <a:t>b</a:t>
            </a:r>
            <a:r>
              <a:rPr lang="en-US" dirty="0"/>
              <a:t> or READ </a:t>
            </a:r>
            <a:r>
              <a:rPr lang="en-US" b="1" dirty="0">
                <a:latin typeface="Times New Roman" panose="02020603050405020304" pitchFamily="18" charset="0"/>
                <a:cs typeface="Times New Roman" panose="02020603050405020304" pitchFamily="18" charset="0"/>
              </a:rPr>
              <a:t>a</a:t>
            </a:r>
            <a:r>
              <a:rPr lang="en-US" dirty="0"/>
              <a:t>, WRITE </a:t>
            </a:r>
            <a:r>
              <a:rPr lang="en-US" b="1" dirty="0">
                <a:latin typeface="Times New Roman" panose="02020603050405020304" pitchFamily="18" charset="0"/>
                <a:cs typeface="Times New Roman" panose="02020603050405020304" pitchFamily="18" charset="0"/>
              </a:rPr>
              <a:t>b</a:t>
            </a:r>
            <a:r>
              <a:rPr lang="en-US" dirty="0"/>
              <a:t>.</a:t>
            </a:r>
          </a:p>
          <a:p>
            <a:r>
              <a:rPr lang="en-US" dirty="0"/>
              <a:t>Transit from state </a:t>
            </a:r>
            <a:r>
              <a:rPr lang="en-US" b="1" dirty="0">
                <a:latin typeface="Times New Roman" panose="02020603050405020304" pitchFamily="18" charset="0"/>
                <a:cs typeface="Times New Roman" panose="02020603050405020304" pitchFamily="18" charset="0"/>
              </a:rPr>
              <a:t>p</a:t>
            </a:r>
            <a:r>
              <a:rPr lang="en-US" dirty="0"/>
              <a:t> to state </a:t>
            </a:r>
            <a:r>
              <a:rPr lang="en-US" b="1" dirty="0">
                <a:latin typeface="Times New Roman" panose="02020603050405020304" pitchFamily="18" charset="0"/>
                <a:cs typeface="Times New Roman" panose="02020603050405020304" pitchFamily="18" charset="0"/>
              </a:rPr>
              <a:t>q</a:t>
            </a:r>
            <a:r>
              <a:rPr lang="en-US" dirty="0"/>
              <a:t>.</a:t>
            </a:r>
          </a:p>
          <a:p>
            <a:r>
              <a:rPr lang="en-US" dirty="0"/>
              <a:t>Move the head to one space right (</a:t>
            </a:r>
            <a:r>
              <a:rPr lang="en-US" b="1" dirty="0">
                <a:latin typeface="Times New Roman" panose="02020603050405020304" pitchFamily="18" charset="0"/>
                <a:cs typeface="Times New Roman" panose="02020603050405020304" pitchFamily="18" charset="0"/>
              </a:rPr>
              <a:t>R</a:t>
            </a:r>
            <a:r>
              <a:rPr lang="en-US" dirty="0"/>
              <a:t>) position of the current tape position.</a:t>
            </a:r>
          </a:p>
        </p:txBody>
      </p:sp>
      <p:sp>
        <p:nvSpPr>
          <p:cNvPr id="6" name="TextBox 5">
            <a:extLst>
              <a:ext uri="{FF2B5EF4-FFF2-40B4-BE49-F238E27FC236}">
                <a16:creationId xmlns:a16="http://schemas.microsoft.com/office/drawing/2014/main" id="{89076110-86E1-4222-81B1-A6AF6D3B5A3E}"/>
              </a:ext>
            </a:extLst>
          </p:cNvPr>
          <p:cNvSpPr txBox="1"/>
          <p:nvPr/>
        </p:nvSpPr>
        <p:spPr>
          <a:xfrm>
            <a:off x="415077" y="1018491"/>
            <a:ext cx="4349415" cy="523220"/>
          </a:xfrm>
          <a:prstGeom prst="rect">
            <a:avLst/>
          </a:prstGeom>
          <a:noFill/>
        </p:spPr>
        <p:txBody>
          <a:bodyPr wrap="square">
            <a:spAutoFit/>
          </a:bodyPr>
          <a:lstStyle/>
          <a:p>
            <a:r>
              <a:rPr lang="en-US" altLang="en-US" sz="2800" dirty="0">
                <a:sym typeface="Symbol" panose="05050102010706020507" pitchFamily="18" charset="2"/>
              </a:rPr>
              <a:t> </a:t>
            </a:r>
            <a:r>
              <a:rPr lang="en-US" altLang="en-US" sz="2800" b="1" dirty="0">
                <a:latin typeface="Times New Roman" panose="02020603050405020304" pitchFamily="18" charset="0"/>
                <a:cs typeface="Times New Roman" panose="02020603050405020304" pitchFamily="18" charset="0"/>
                <a:sym typeface="Symbol" panose="05050102010706020507" pitchFamily="18" charset="2"/>
              </a:rPr>
              <a:t>: Q    Q    {L, R}</a:t>
            </a:r>
            <a:endParaRPr lang="en-US" sz="2800" dirty="0"/>
          </a:p>
        </p:txBody>
      </p:sp>
      <p:sp>
        <p:nvSpPr>
          <p:cNvPr id="8" name="TextBox 7">
            <a:extLst>
              <a:ext uri="{FF2B5EF4-FFF2-40B4-BE49-F238E27FC236}">
                <a16:creationId xmlns:a16="http://schemas.microsoft.com/office/drawing/2014/main" id="{E450633B-F9FC-4A68-A617-11FA897AC430}"/>
              </a:ext>
            </a:extLst>
          </p:cNvPr>
          <p:cNvSpPr txBox="1"/>
          <p:nvPr/>
        </p:nvSpPr>
        <p:spPr>
          <a:xfrm>
            <a:off x="254606" y="1846863"/>
            <a:ext cx="1130967" cy="830997"/>
          </a:xfrm>
          <a:prstGeom prst="rect">
            <a:avLst/>
          </a:prstGeom>
          <a:noFill/>
          <a:ln>
            <a:solidFill>
              <a:schemeClr val="accent1"/>
            </a:solidFill>
          </a:ln>
        </p:spPr>
        <p:txBody>
          <a:bodyPr wrap="square">
            <a:spAutoFit/>
          </a:bodyPr>
          <a:lstStyle/>
          <a:p>
            <a:pPr algn="ctr"/>
            <a:r>
              <a:rPr lang="en-US" sz="2400" dirty="0"/>
              <a:t>Current State</a:t>
            </a:r>
          </a:p>
        </p:txBody>
      </p:sp>
      <p:sp>
        <p:nvSpPr>
          <p:cNvPr id="10" name="TextBox 9">
            <a:extLst>
              <a:ext uri="{FF2B5EF4-FFF2-40B4-BE49-F238E27FC236}">
                <a16:creationId xmlns:a16="http://schemas.microsoft.com/office/drawing/2014/main" id="{8A489364-ACDE-4C75-AD76-2B56D9A31A60}"/>
              </a:ext>
            </a:extLst>
          </p:cNvPr>
          <p:cNvSpPr txBox="1"/>
          <p:nvPr/>
        </p:nvSpPr>
        <p:spPr>
          <a:xfrm>
            <a:off x="254606" y="2828835"/>
            <a:ext cx="1768642" cy="1569660"/>
          </a:xfrm>
          <a:prstGeom prst="rect">
            <a:avLst/>
          </a:prstGeom>
          <a:noFill/>
          <a:ln>
            <a:solidFill>
              <a:schemeClr val="accent1"/>
            </a:solidFill>
          </a:ln>
        </p:spPr>
        <p:txBody>
          <a:bodyPr wrap="square">
            <a:spAutoFit/>
          </a:bodyPr>
          <a:lstStyle/>
          <a:p>
            <a:pPr algn="ctr"/>
            <a:r>
              <a:rPr lang="en-US" sz="2400" dirty="0"/>
              <a:t>Tape Symbol pointed (read) by the head</a:t>
            </a:r>
          </a:p>
        </p:txBody>
      </p:sp>
      <p:sp>
        <p:nvSpPr>
          <p:cNvPr id="12" name="TextBox 11">
            <a:extLst>
              <a:ext uri="{FF2B5EF4-FFF2-40B4-BE49-F238E27FC236}">
                <a16:creationId xmlns:a16="http://schemas.microsoft.com/office/drawing/2014/main" id="{BC0501B8-4731-4B17-9358-646D37A59588}"/>
              </a:ext>
            </a:extLst>
          </p:cNvPr>
          <p:cNvSpPr txBox="1"/>
          <p:nvPr/>
        </p:nvSpPr>
        <p:spPr>
          <a:xfrm>
            <a:off x="1854806" y="1838376"/>
            <a:ext cx="852287" cy="830997"/>
          </a:xfrm>
          <a:prstGeom prst="rect">
            <a:avLst/>
          </a:prstGeom>
          <a:noFill/>
          <a:ln>
            <a:solidFill>
              <a:schemeClr val="accent1"/>
            </a:solidFill>
          </a:ln>
        </p:spPr>
        <p:txBody>
          <a:bodyPr wrap="square">
            <a:spAutoFit/>
          </a:bodyPr>
          <a:lstStyle/>
          <a:p>
            <a:r>
              <a:rPr lang="en-US" sz="2400" dirty="0"/>
              <a:t>Next State</a:t>
            </a:r>
          </a:p>
        </p:txBody>
      </p:sp>
      <p:sp>
        <p:nvSpPr>
          <p:cNvPr id="14" name="TextBox 13">
            <a:extLst>
              <a:ext uri="{FF2B5EF4-FFF2-40B4-BE49-F238E27FC236}">
                <a16:creationId xmlns:a16="http://schemas.microsoft.com/office/drawing/2014/main" id="{11FF3D65-F463-458B-A340-D88A30E01722}"/>
              </a:ext>
            </a:extLst>
          </p:cNvPr>
          <p:cNvSpPr txBox="1"/>
          <p:nvPr/>
        </p:nvSpPr>
        <p:spPr>
          <a:xfrm>
            <a:off x="2258839" y="2828835"/>
            <a:ext cx="1667350" cy="1569660"/>
          </a:xfrm>
          <a:prstGeom prst="rect">
            <a:avLst/>
          </a:prstGeom>
          <a:noFill/>
          <a:ln>
            <a:solidFill>
              <a:schemeClr val="accent1"/>
            </a:solidFill>
          </a:ln>
        </p:spPr>
        <p:txBody>
          <a:bodyPr wrap="square">
            <a:spAutoFit/>
          </a:bodyPr>
          <a:lstStyle/>
          <a:p>
            <a:pPr algn="ctr"/>
            <a:r>
              <a:rPr lang="en-US" sz="2400" dirty="0"/>
              <a:t>Symbol written by head on to the tape</a:t>
            </a:r>
          </a:p>
        </p:txBody>
      </p:sp>
      <p:sp>
        <p:nvSpPr>
          <p:cNvPr id="16" name="TextBox 15">
            <a:extLst>
              <a:ext uri="{FF2B5EF4-FFF2-40B4-BE49-F238E27FC236}">
                <a16:creationId xmlns:a16="http://schemas.microsoft.com/office/drawing/2014/main" id="{FCE98132-B3D6-486A-A61A-8C95F358171C}"/>
              </a:ext>
            </a:extLst>
          </p:cNvPr>
          <p:cNvSpPr txBox="1"/>
          <p:nvPr/>
        </p:nvSpPr>
        <p:spPr>
          <a:xfrm>
            <a:off x="3228361" y="1829889"/>
            <a:ext cx="933988" cy="830997"/>
          </a:xfrm>
          <a:prstGeom prst="rect">
            <a:avLst/>
          </a:prstGeom>
          <a:noFill/>
          <a:ln>
            <a:solidFill>
              <a:schemeClr val="accent1"/>
            </a:solidFill>
          </a:ln>
        </p:spPr>
        <p:txBody>
          <a:bodyPr wrap="square">
            <a:spAutoFit/>
          </a:bodyPr>
          <a:lstStyle/>
          <a:p>
            <a:pPr algn="ctr"/>
            <a:r>
              <a:rPr lang="en-US" sz="2400" dirty="0"/>
              <a:t>Move left</a:t>
            </a:r>
          </a:p>
        </p:txBody>
      </p:sp>
      <p:sp>
        <p:nvSpPr>
          <p:cNvPr id="17" name="TextBox 16">
            <a:extLst>
              <a:ext uri="{FF2B5EF4-FFF2-40B4-BE49-F238E27FC236}">
                <a16:creationId xmlns:a16="http://schemas.microsoft.com/office/drawing/2014/main" id="{B39D91FD-0726-4CCF-9865-31C245482273}"/>
              </a:ext>
            </a:extLst>
          </p:cNvPr>
          <p:cNvSpPr txBox="1"/>
          <p:nvPr/>
        </p:nvSpPr>
        <p:spPr>
          <a:xfrm>
            <a:off x="4297498" y="1829889"/>
            <a:ext cx="933988" cy="830997"/>
          </a:xfrm>
          <a:prstGeom prst="rect">
            <a:avLst/>
          </a:prstGeom>
          <a:noFill/>
          <a:ln>
            <a:solidFill>
              <a:schemeClr val="accent1"/>
            </a:solidFill>
          </a:ln>
        </p:spPr>
        <p:txBody>
          <a:bodyPr wrap="square">
            <a:spAutoFit/>
          </a:bodyPr>
          <a:lstStyle/>
          <a:p>
            <a:pPr algn="ctr"/>
            <a:r>
              <a:rPr lang="en-US" sz="2400" dirty="0"/>
              <a:t>Move right</a:t>
            </a:r>
          </a:p>
        </p:txBody>
      </p:sp>
      <p:cxnSp>
        <p:nvCxnSpPr>
          <p:cNvPr id="19" name="Straight Arrow Connector 18">
            <a:extLst>
              <a:ext uri="{FF2B5EF4-FFF2-40B4-BE49-F238E27FC236}">
                <a16:creationId xmlns:a16="http://schemas.microsoft.com/office/drawing/2014/main" id="{FF798BA4-DEAE-412D-976B-DC3EC140169D}"/>
              </a:ext>
            </a:extLst>
          </p:cNvPr>
          <p:cNvCxnSpPr>
            <a:endCxn id="8" idx="0"/>
          </p:cNvCxnSpPr>
          <p:nvPr/>
        </p:nvCxnSpPr>
        <p:spPr>
          <a:xfrm flipH="1">
            <a:off x="820090" y="1433208"/>
            <a:ext cx="318837" cy="413655"/>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04830A2-1494-4BCD-B835-6D90499F46A1}"/>
              </a:ext>
            </a:extLst>
          </p:cNvPr>
          <p:cNvCxnSpPr/>
          <p:nvPr/>
        </p:nvCxnSpPr>
        <p:spPr>
          <a:xfrm>
            <a:off x="1683561" y="1485858"/>
            <a:ext cx="0" cy="1329403"/>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5979C66-D548-4611-9AF6-8DA78E5889A8}"/>
              </a:ext>
            </a:extLst>
          </p:cNvPr>
          <p:cNvCxnSpPr>
            <a:endCxn id="12" idx="0"/>
          </p:cNvCxnSpPr>
          <p:nvPr/>
        </p:nvCxnSpPr>
        <p:spPr>
          <a:xfrm flipH="1">
            <a:off x="2280950" y="1433208"/>
            <a:ext cx="185010" cy="40516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633AA990-C985-434A-9D90-9B2CCB6BE75B}"/>
              </a:ext>
            </a:extLst>
          </p:cNvPr>
          <p:cNvCxnSpPr>
            <a:cxnSpLocks/>
            <a:endCxn id="14" idx="0"/>
          </p:cNvCxnSpPr>
          <p:nvPr/>
        </p:nvCxnSpPr>
        <p:spPr>
          <a:xfrm>
            <a:off x="3092103" y="1576137"/>
            <a:ext cx="411" cy="1252698"/>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A6CEDC3-73C0-4010-B742-C4E7170175EF}"/>
              </a:ext>
            </a:extLst>
          </p:cNvPr>
          <p:cNvCxnSpPr>
            <a:endCxn id="16" idx="0"/>
          </p:cNvCxnSpPr>
          <p:nvPr/>
        </p:nvCxnSpPr>
        <p:spPr>
          <a:xfrm flipH="1">
            <a:off x="3695355" y="1485858"/>
            <a:ext cx="153761" cy="344031"/>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5F38AA6-CF55-4193-88B7-E1D44F4B375C}"/>
              </a:ext>
            </a:extLst>
          </p:cNvPr>
          <p:cNvCxnSpPr>
            <a:endCxn id="17" idx="0"/>
          </p:cNvCxnSpPr>
          <p:nvPr/>
        </p:nvCxnSpPr>
        <p:spPr>
          <a:xfrm>
            <a:off x="4297498" y="1513785"/>
            <a:ext cx="466994" cy="316104"/>
          </a:xfrm>
          <a:prstGeom prst="straightConnector1">
            <a:avLst/>
          </a:prstGeom>
          <a:ln>
            <a:tailEnd type="arrow" w="lg" len="lg"/>
          </a:ln>
        </p:spPr>
        <p:style>
          <a:lnRef idx="2">
            <a:schemeClr val="accent1"/>
          </a:lnRef>
          <a:fillRef idx="0">
            <a:schemeClr val="accent1"/>
          </a:fillRef>
          <a:effectRef idx="1">
            <a:schemeClr val="accent1"/>
          </a:effectRef>
          <a:fontRef idx="minor">
            <a:schemeClr val="tx1"/>
          </a:fontRef>
        </p:style>
      </p:cxnSp>
      <p:sp>
        <p:nvSpPr>
          <p:cNvPr id="31" name="Text Placeholder 3">
            <a:extLst>
              <a:ext uri="{FF2B5EF4-FFF2-40B4-BE49-F238E27FC236}">
                <a16:creationId xmlns:a16="http://schemas.microsoft.com/office/drawing/2014/main" id="{1F2D92B7-E808-48C7-8871-06B7ECA743D7}"/>
              </a:ext>
            </a:extLst>
          </p:cNvPr>
          <p:cNvSpPr txBox="1">
            <a:spLocks/>
          </p:cNvSpPr>
          <p:nvPr/>
        </p:nvSpPr>
        <p:spPr>
          <a:xfrm>
            <a:off x="4325810" y="3527731"/>
            <a:ext cx="4818190" cy="870764"/>
          </a:xfrm>
          <a:prstGeom prst="rect">
            <a:avLst/>
          </a:prstGeom>
        </p:spPr>
        <p:txBody>
          <a:bodyPr vert="horz" lIns="91440" tIns="45720" rIns="91440" bIns="45720" rtlCol="0">
            <a:normAutofit fontScale="92500"/>
          </a:bodyPr>
          <a:lstStyle>
            <a:lvl1pPr marL="282575" indent="-282575"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85750"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39775" indent="-282575"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860425" indent="-228600"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33463" indent="-228600"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buNone/>
            </a:pPr>
            <a:r>
              <a:rPr lang="en-US" altLang="en-US" sz="2400" dirty="0">
                <a:cs typeface="Times New Roman" panose="02020603050405020304" pitchFamily="18" charset="0"/>
                <a:sym typeface="Symbol" panose="05050102010706020507" pitchFamily="18" charset="2"/>
              </a:rPr>
              <a:t>Transition function for above transition</a:t>
            </a:r>
          </a:p>
          <a:p>
            <a:pPr marL="0" indent="0" algn="ctr">
              <a:buNone/>
            </a:pP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(p, a) = (q, b, R)</a:t>
            </a:r>
            <a:endParaRPr lang="en-US" dirty="0"/>
          </a:p>
        </p:txBody>
      </p:sp>
      <p:sp>
        <p:nvSpPr>
          <p:cNvPr id="32" name="Oval 31">
            <a:extLst>
              <a:ext uri="{FF2B5EF4-FFF2-40B4-BE49-F238E27FC236}">
                <a16:creationId xmlns:a16="http://schemas.microsoft.com/office/drawing/2014/main" id="{5D88501D-AB65-4D28-9249-6918524E0096}"/>
              </a:ext>
            </a:extLst>
          </p:cNvPr>
          <p:cNvSpPr/>
          <p:nvPr/>
        </p:nvSpPr>
        <p:spPr>
          <a:xfrm>
            <a:off x="6288150" y="93028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p</a:t>
            </a:r>
            <a:endParaRPr lang="en-US" dirty="0"/>
          </a:p>
        </p:txBody>
      </p:sp>
      <p:sp>
        <p:nvSpPr>
          <p:cNvPr id="33" name="Oval 32">
            <a:extLst>
              <a:ext uri="{FF2B5EF4-FFF2-40B4-BE49-F238E27FC236}">
                <a16:creationId xmlns:a16="http://schemas.microsoft.com/office/drawing/2014/main" id="{301146E9-C532-4C25-9D5B-905518E94BF1}"/>
              </a:ext>
            </a:extLst>
          </p:cNvPr>
          <p:cNvSpPr/>
          <p:nvPr/>
        </p:nvSpPr>
        <p:spPr>
          <a:xfrm>
            <a:off x="6288150" y="2544253"/>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endParaRPr lang="en-US" dirty="0"/>
          </a:p>
        </p:txBody>
      </p:sp>
      <p:cxnSp>
        <p:nvCxnSpPr>
          <p:cNvPr id="35" name="Straight Arrow Connector 34">
            <a:extLst>
              <a:ext uri="{FF2B5EF4-FFF2-40B4-BE49-F238E27FC236}">
                <a16:creationId xmlns:a16="http://schemas.microsoft.com/office/drawing/2014/main" id="{CBCFA1E7-5FE5-4623-AB41-D21734FD3064}"/>
              </a:ext>
            </a:extLst>
          </p:cNvPr>
          <p:cNvCxnSpPr>
            <a:stCxn id="32" idx="4"/>
            <a:endCxn id="33" idx="0"/>
          </p:cNvCxnSpPr>
          <p:nvPr/>
        </p:nvCxnSpPr>
        <p:spPr>
          <a:xfrm>
            <a:off x="6704858" y="1761286"/>
            <a:ext cx="0" cy="78296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658DBF8E-921A-4B21-966E-B478BBD9070A}"/>
              </a:ext>
            </a:extLst>
          </p:cNvPr>
          <p:cNvSpPr/>
          <p:nvPr/>
        </p:nvSpPr>
        <p:spPr>
          <a:xfrm>
            <a:off x="6863049" y="1704947"/>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a </a:t>
            </a:r>
            <a:r>
              <a:rPr lang="en-US" sz="2800" dirty="0">
                <a:sym typeface="Wingdings" panose="05000000000000000000" pitchFamily="2" charset="2"/>
              </a:rPr>
              <a:t> b, R</a:t>
            </a:r>
            <a:endParaRPr lang="en-US" sz="2800" dirty="0"/>
          </a:p>
        </p:txBody>
      </p:sp>
    </p:spTree>
    <p:extLst>
      <p:ext uri="{BB962C8B-B14F-4D97-AF65-F5344CB8AC3E}">
        <p14:creationId xmlns:p14="http://schemas.microsoft.com/office/powerpoint/2010/main" val="36723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up)">
                                      <p:cBhvr>
                                        <p:cTn id="35" dur="500"/>
                                        <p:tgtEl>
                                          <p:spTgt spid="25"/>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500"/>
                                        <p:tgtEl>
                                          <p:spTgt spid="28"/>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up)">
                                      <p:cBhvr>
                                        <p:cTn id="51" dur="500"/>
                                        <p:tgtEl>
                                          <p:spTgt spid="30"/>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1" presetClass="entr" presetSubtype="8"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heel(8)">
                                      <p:cBhvr>
                                        <p:cTn id="59" dur="500"/>
                                        <p:tgtEl>
                                          <p:spTgt spid="32"/>
                                        </p:tgtEl>
                                      </p:cBhvr>
                                    </p:animEffec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up)">
                                      <p:cBhvr>
                                        <p:cTn id="63" dur="500"/>
                                        <p:tgtEl>
                                          <p:spTgt spid="35"/>
                                        </p:tgtEl>
                                      </p:cBhvr>
                                    </p:animEffect>
                                  </p:childTnLst>
                                </p:cTn>
                              </p:par>
                            </p:childTnLst>
                          </p:cTn>
                        </p:par>
                        <p:par>
                          <p:cTn id="64" fill="hold">
                            <p:stCondLst>
                              <p:cond delay="1000"/>
                            </p:stCondLst>
                            <p:childTnLst>
                              <p:par>
                                <p:cTn id="65" presetID="21" presetClass="entr" presetSubtype="8"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heel(8)">
                                      <p:cBhvr>
                                        <p:cTn id="67" dur="500"/>
                                        <p:tgtEl>
                                          <p:spTgt spid="33"/>
                                        </p:tgtEl>
                                      </p:cBhvr>
                                    </p:animEffect>
                                  </p:childTnLst>
                                </p:cTn>
                              </p:par>
                            </p:childTnLst>
                          </p:cTn>
                        </p:par>
                        <p:par>
                          <p:cTn id="68" fill="hold">
                            <p:stCondLst>
                              <p:cond delay="1500"/>
                            </p:stCondLst>
                            <p:childTnLst>
                              <p:par>
                                <p:cTn id="69" presetID="1" presetClass="entr" presetSubtype="0" fill="hold" grpId="0" nodeType="afterEffect">
                                  <p:stCondLst>
                                    <p:cond delay="0"/>
                                  </p:stCondLst>
                                  <p:childTnLst>
                                    <p:set>
                                      <p:cBhvr>
                                        <p:cTn id="70" dur="1" fill="hold">
                                          <p:stCondLst>
                                            <p:cond delay="0"/>
                                          </p:stCondLst>
                                        </p:cTn>
                                        <p:tgtEl>
                                          <p:spTgt spid="3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31">
                                            <p:txEl>
                                              <p:pRg st="1" end="1"/>
                                            </p:txEl>
                                          </p:spTgt>
                                        </p:tgtEl>
                                        <p:attrNameLst>
                                          <p:attrName>style.visibility</p:attrName>
                                        </p:attrNameLst>
                                      </p:cBhvr>
                                      <p:to>
                                        <p:strVal val="visible"/>
                                      </p:to>
                                    </p:set>
                                    <p:animEffect transition="in" filter="wipe(left)">
                                      <p:cBhvr>
                                        <p:cTn id="79" dur="500"/>
                                        <p:tgtEl>
                                          <p:spTgt spid="31">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0" grpId="0" animBg="1"/>
      <p:bldP spid="12" grpId="0" animBg="1"/>
      <p:bldP spid="14" grpId="0" animBg="1"/>
      <p:bldP spid="16" grpId="0" animBg="1"/>
      <p:bldP spid="17" grpId="0" animBg="1"/>
      <p:bldP spid="32" grpId="0" animBg="1"/>
      <p:bldP spid="33" grpId="0" animBg="1"/>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586B46-CF71-4AA0-AF0D-6C61F508019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9769B7F-C244-4BCE-848C-858EA507D3AF}"/>
              </a:ext>
            </a:extLst>
          </p:cNvPr>
          <p:cNvSpPr>
            <a:spLocks noGrp="1"/>
          </p:cNvSpPr>
          <p:nvPr>
            <p:ph type="body" sz="quarter" idx="12"/>
          </p:nvPr>
        </p:nvSpPr>
        <p:spPr/>
        <p:txBody>
          <a:bodyPr/>
          <a:lstStyle/>
          <a:p>
            <a:r>
              <a:rPr lang="en-US" dirty="0"/>
              <a:t>State Diagram: Turing Machine</a:t>
            </a:r>
          </a:p>
        </p:txBody>
      </p:sp>
      <p:sp>
        <p:nvSpPr>
          <p:cNvPr id="4" name="Oval 3">
            <a:extLst>
              <a:ext uri="{FF2B5EF4-FFF2-40B4-BE49-F238E27FC236}">
                <a16:creationId xmlns:a16="http://schemas.microsoft.com/office/drawing/2014/main" id="{D9782AAD-8EB5-4B54-B119-5A8FA788D7E7}"/>
              </a:ext>
            </a:extLst>
          </p:cNvPr>
          <p:cNvSpPr/>
          <p:nvPr/>
        </p:nvSpPr>
        <p:spPr>
          <a:xfrm>
            <a:off x="240792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0</a:t>
            </a:r>
          </a:p>
        </p:txBody>
      </p:sp>
      <p:cxnSp>
        <p:nvCxnSpPr>
          <p:cNvPr id="5" name="Straight Arrow Connector 4">
            <a:extLst>
              <a:ext uri="{FF2B5EF4-FFF2-40B4-BE49-F238E27FC236}">
                <a16:creationId xmlns:a16="http://schemas.microsoft.com/office/drawing/2014/main" id="{7B152C12-6881-4A78-88A2-A21CC069D696}"/>
              </a:ext>
            </a:extLst>
          </p:cNvPr>
          <p:cNvCxnSpPr>
            <a:endCxn id="4" idx="2"/>
          </p:cNvCxnSpPr>
          <p:nvPr/>
        </p:nvCxnSpPr>
        <p:spPr>
          <a:xfrm flipV="1">
            <a:off x="1341120" y="2194560"/>
            <a:ext cx="1066800" cy="357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E91C4DAF-D5BF-4220-BBCE-6C8895D01B8C}"/>
              </a:ext>
            </a:extLst>
          </p:cNvPr>
          <p:cNvSpPr/>
          <p:nvPr/>
        </p:nvSpPr>
        <p:spPr>
          <a:xfrm>
            <a:off x="536448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q</a:t>
            </a:r>
            <a:r>
              <a:rPr lang="en-US" baseline="-25000" dirty="0">
                <a:latin typeface="Cambria Math" panose="02040503050406030204" pitchFamily="18" charset="0"/>
                <a:ea typeface="Cambria Math" panose="02040503050406030204" pitchFamily="18" charset="0"/>
              </a:rPr>
              <a:t>1</a:t>
            </a:r>
            <a:endParaRPr lang="en-US" dirty="0">
              <a:latin typeface="Cambria Math" panose="02040503050406030204" pitchFamily="18" charset="0"/>
              <a:ea typeface="Cambria Math" panose="02040503050406030204" pitchFamily="18" charset="0"/>
            </a:endParaRPr>
          </a:p>
        </p:txBody>
      </p:sp>
      <p:sp>
        <p:nvSpPr>
          <p:cNvPr id="9" name="Oval 8">
            <a:extLst>
              <a:ext uri="{FF2B5EF4-FFF2-40B4-BE49-F238E27FC236}">
                <a16:creationId xmlns:a16="http://schemas.microsoft.com/office/drawing/2014/main" id="{37E0E191-3AEE-45E7-AA26-8FED389395F6}"/>
              </a:ext>
            </a:extLst>
          </p:cNvPr>
          <p:cNvSpPr/>
          <p:nvPr/>
        </p:nvSpPr>
        <p:spPr>
          <a:xfrm>
            <a:off x="8321040" y="1828800"/>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A</a:t>
            </a:r>
            <a:endParaRPr lang="en-US" dirty="0">
              <a:latin typeface="Cambria Math" panose="02040503050406030204" pitchFamily="18" charset="0"/>
              <a:ea typeface="Cambria Math" panose="02040503050406030204" pitchFamily="18" charset="0"/>
            </a:endParaRPr>
          </a:p>
        </p:txBody>
      </p:sp>
      <p:sp>
        <p:nvSpPr>
          <p:cNvPr id="11" name="Oval 10">
            <a:extLst>
              <a:ext uri="{FF2B5EF4-FFF2-40B4-BE49-F238E27FC236}">
                <a16:creationId xmlns:a16="http://schemas.microsoft.com/office/drawing/2014/main" id="{AAA416AC-236B-4398-A2AE-611F49D1CDAD}"/>
              </a:ext>
            </a:extLst>
          </p:cNvPr>
          <p:cNvSpPr/>
          <p:nvPr/>
        </p:nvSpPr>
        <p:spPr>
          <a:xfrm>
            <a:off x="5349240" y="3299142"/>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Cambria Math" panose="02040503050406030204" pitchFamily="18" charset="0"/>
              <a:ea typeface="Cambria Math" panose="02040503050406030204" pitchFamily="18" charset="0"/>
            </a:endParaRPr>
          </a:p>
        </p:txBody>
      </p:sp>
      <p:cxnSp>
        <p:nvCxnSpPr>
          <p:cNvPr id="13" name="Straight Arrow Connector 12">
            <a:extLst>
              <a:ext uri="{FF2B5EF4-FFF2-40B4-BE49-F238E27FC236}">
                <a16:creationId xmlns:a16="http://schemas.microsoft.com/office/drawing/2014/main" id="{744FC10F-A18F-4A75-86BF-C7EEF9A5CE92}"/>
              </a:ext>
            </a:extLst>
          </p:cNvPr>
          <p:cNvCxnSpPr>
            <a:stCxn id="4" idx="6"/>
            <a:endCxn id="7" idx="2"/>
          </p:cNvCxnSpPr>
          <p:nvPr/>
        </p:nvCxnSpPr>
        <p:spPr>
          <a:xfrm>
            <a:off x="313944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39782B3-B17F-466E-BA47-A5799CCB9136}"/>
              </a:ext>
            </a:extLst>
          </p:cNvPr>
          <p:cNvCxnSpPr>
            <a:stCxn id="7" idx="6"/>
            <a:endCxn id="9" idx="2"/>
          </p:cNvCxnSpPr>
          <p:nvPr/>
        </p:nvCxnSpPr>
        <p:spPr>
          <a:xfrm>
            <a:off x="6096000" y="2194560"/>
            <a:ext cx="222504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BF50C2C-F763-43C5-ABF3-65986C21BA25}"/>
              </a:ext>
            </a:extLst>
          </p:cNvPr>
          <p:cNvCxnSpPr>
            <a:stCxn id="4" idx="5"/>
            <a:endCxn id="11" idx="1"/>
          </p:cNvCxnSpPr>
          <p:nvPr/>
        </p:nvCxnSpPr>
        <p:spPr>
          <a:xfrm>
            <a:off x="3032311" y="2453191"/>
            <a:ext cx="2424058" cy="9530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A6F5267C-E966-463A-B74C-B883A5E46F93}"/>
              </a:ext>
            </a:extLst>
          </p:cNvPr>
          <p:cNvCxnSpPr>
            <a:stCxn id="7" idx="4"/>
            <a:endCxn id="11" idx="0"/>
          </p:cNvCxnSpPr>
          <p:nvPr/>
        </p:nvCxnSpPr>
        <p:spPr>
          <a:xfrm flipH="1">
            <a:off x="5715000" y="2560320"/>
            <a:ext cx="15240" cy="73882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0BD95AB9-8683-4C12-867F-EF9EF1B0BEE4}"/>
              </a:ext>
            </a:extLst>
          </p:cNvPr>
          <p:cNvCxnSpPr>
            <a:stCxn id="7" idx="1"/>
            <a:endCxn id="7" idx="7"/>
          </p:cNvCxnSpPr>
          <p:nvPr/>
        </p:nvCxnSpPr>
        <p:spPr>
          <a:xfrm rot="5400000" flipH="1" flipV="1">
            <a:off x="5730240" y="1677298"/>
            <a:ext cx="12700" cy="517262"/>
          </a:xfrm>
          <a:prstGeom prst="curvedConnector3">
            <a:avLst>
              <a:gd name="adj1" fmla="val 420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BB50B8EB-D36A-4AAD-9714-937BBE766C9C}"/>
              </a:ext>
            </a:extLst>
          </p:cNvPr>
          <p:cNvCxnSpPr>
            <a:stCxn id="11" idx="5"/>
            <a:endCxn id="11" idx="7"/>
          </p:cNvCxnSpPr>
          <p:nvPr/>
        </p:nvCxnSpPr>
        <p:spPr>
          <a:xfrm rot="5400000" flipH="1">
            <a:off x="5715000" y="3664902"/>
            <a:ext cx="517262" cy="12700"/>
          </a:xfrm>
          <a:prstGeom prst="curvedConnector5">
            <a:avLst>
              <a:gd name="adj1" fmla="val -11785"/>
              <a:gd name="adj2" fmla="val -4316465"/>
              <a:gd name="adj3" fmla="val 12062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BB60F29-A1F6-4D46-A4C3-DF15C3816113}"/>
              </a:ext>
            </a:extLst>
          </p:cNvPr>
          <p:cNvSpPr/>
          <p:nvPr/>
        </p:nvSpPr>
        <p:spPr>
          <a:xfrm>
            <a:off x="3413761" y="169164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1, R</a:t>
            </a:r>
            <a:endParaRPr lang="en-US" dirty="0">
              <a:latin typeface="Cambria Math" panose="02040503050406030204" pitchFamily="18" charset="0"/>
              <a:ea typeface="Cambria Math" panose="02040503050406030204" pitchFamily="18" charset="0"/>
            </a:endParaRPr>
          </a:p>
        </p:txBody>
      </p:sp>
      <p:sp>
        <p:nvSpPr>
          <p:cNvPr id="29" name="TextBox 28">
            <a:extLst>
              <a:ext uri="{FF2B5EF4-FFF2-40B4-BE49-F238E27FC236}">
                <a16:creationId xmlns:a16="http://schemas.microsoft.com/office/drawing/2014/main" id="{113B35F8-3BEA-41CD-B1F9-F0380E073190}"/>
              </a:ext>
            </a:extLst>
          </p:cNvPr>
          <p:cNvSpPr txBox="1"/>
          <p:nvPr/>
        </p:nvSpPr>
        <p:spPr>
          <a:xfrm>
            <a:off x="6339843" y="2265897"/>
            <a:ext cx="1710683" cy="830997"/>
          </a:xfrm>
          <a:prstGeom prst="rect">
            <a:avLst/>
          </a:prstGeom>
          <a:noFill/>
        </p:spPr>
        <p:txBody>
          <a:bodyPr wrap="square" rtlCol="0">
            <a:spAutoFit/>
          </a:bodyPr>
          <a:lstStyle/>
          <a:p>
            <a:r>
              <a:rPr lang="en-US" sz="2400" b="1" dirty="0" err="1"/>
              <a:t>q</a:t>
            </a:r>
            <a:r>
              <a:rPr lang="en-US" sz="2400" b="1" baseline="-25000" dirty="0" err="1">
                <a:latin typeface="Cambria Math" panose="02040503050406030204" pitchFamily="18" charset="0"/>
                <a:ea typeface="Cambria Math" panose="02040503050406030204" pitchFamily="18" charset="0"/>
              </a:rPr>
              <a:t>A</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ACCEPT</a:t>
            </a:r>
            <a:r>
              <a:rPr lang="en-US" sz="2400" b="1" dirty="0"/>
              <a:t>.</a:t>
            </a:r>
          </a:p>
          <a:p>
            <a:r>
              <a:rPr lang="en-US" sz="2400" b="1" dirty="0" err="1"/>
              <a:t>q</a:t>
            </a:r>
            <a:r>
              <a:rPr lang="en-US" sz="2400" b="1" baseline="-25000" dirty="0" err="1">
                <a:latin typeface="Cambria Math" panose="02040503050406030204" pitchFamily="18" charset="0"/>
                <a:ea typeface="Cambria Math" panose="02040503050406030204" pitchFamily="18" charset="0"/>
              </a:rPr>
              <a:t>R</a:t>
            </a:r>
            <a:r>
              <a:rPr lang="en-US" sz="2400" b="1" dirty="0"/>
              <a:t> = </a:t>
            </a:r>
            <a:r>
              <a:rPr lang="en-US" sz="2400" b="1" dirty="0" err="1"/>
              <a:t>q</a:t>
            </a:r>
            <a:r>
              <a:rPr lang="en-US" sz="2400" b="1" baseline="-25000" dirty="0" err="1">
                <a:latin typeface="Cambria Math" panose="02040503050406030204" pitchFamily="18" charset="0"/>
                <a:ea typeface="Cambria Math" panose="02040503050406030204" pitchFamily="18" charset="0"/>
              </a:rPr>
              <a:t>REJECT</a:t>
            </a:r>
            <a:r>
              <a:rPr lang="en-US" sz="2400" b="1" dirty="0"/>
              <a:t>.</a:t>
            </a:r>
          </a:p>
        </p:txBody>
      </p:sp>
      <p:sp>
        <p:nvSpPr>
          <p:cNvPr id="31" name="Rectangle 30">
            <a:extLst>
              <a:ext uri="{FF2B5EF4-FFF2-40B4-BE49-F238E27FC236}">
                <a16:creationId xmlns:a16="http://schemas.microsoft.com/office/drawing/2014/main" id="{B0B3EC8B-C33C-44FA-9D59-815B8AE9D98E}"/>
              </a:ext>
            </a:extLst>
          </p:cNvPr>
          <p:cNvSpPr/>
          <p:nvPr/>
        </p:nvSpPr>
        <p:spPr>
          <a:xfrm>
            <a:off x="6217920" y="167896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latin typeface="Cambria Math" panose="02040503050406030204" pitchFamily="18" charset="0"/>
                <a:ea typeface="Cambria Math" panose="02040503050406030204" pitchFamily="18" charset="0"/>
                <a:sym typeface="Symbol" panose="05050102010706020507" pitchFamily="18"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R</a:t>
            </a:r>
            <a:endParaRPr lang="en-US" dirty="0">
              <a:latin typeface="Cambria Math" panose="02040503050406030204" pitchFamily="18" charset="0"/>
              <a:ea typeface="Cambria Math" panose="02040503050406030204" pitchFamily="18" charset="0"/>
            </a:endParaRPr>
          </a:p>
        </p:txBody>
      </p:sp>
      <p:sp>
        <p:nvSpPr>
          <p:cNvPr id="33" name="Rectangle 32">
            <a:extLst>
              <a:ext uri="{FF2B5EF4-FFF2-40B4-BE49-F238E27FC236}">
                <a16:creationId xmlns:a16="http://schemas.microsoft.com/office/drawing/2014/main" id="{450138A9-FFCA-47D2-86DF-23192E813827}"/>
              </a:ext>
            </a:extLst>
          </p:cNvPr>
          <p:cNvSpPr/>
          <p:nvPr/>
        </p:nvSpPr>
        <p:spPr>
          <a:xfrm>
            <a:off x="4407129" y="247057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L</a:t>
            </a:r>
            <a:endParaRPr lang="en-US" dirty="0">
              <a:latin typeface="Cambria Math" panose="02040503050406030204" pitchFamily="18" charset="0"/>
              <a:ea typeface="Cambria Math" panose="02040503050406030204" pitchFamily="18" charset="0"/>
            </a:endParaRPr>
          </a:p>
        </p:txBody>
      </p:sp>
      <p:sp>
        <p:nvSpPr>
          <p:cNvPr id="35" name="Rectangle 34">
            <a:extLst>
              <a:ext uri="{FF2B5EF4-FFF2-40B4-BE49-F238E27FC236}">
                <a16:creationId xmlns:a16="http://schemas.microsoft.com/office/drawing/2014/main" id="{804D8820-1324-414B-874B-859F151698B9}"/>
              </a:ext>
            </a:extLst>
          </p:cNvPr>
          <p:cNvSpPr/>
          <p:nvPr/>
        </p:nvSpPr>
        <p:spPr>
          <a:xfrm>
            <a:off x="2547848" y="2611410"/>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1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sp>
        <p:nvSpPr>
          <p:cNvPr id="37" name="Rectangle 36">
            <a:extLst>
              <a:ext uri="{FF2B5EF4-FFF2-40B4-BE49-F238E27FC236}">
                <a16:creationId xmlns:a16="http://schemas.microsoft.com/office/drawing/2014/main" id="{690B7D1A-7822-42B6-A79B-3E18F4454E10}"/>
              </a:ext>
            </a:extLst>
          </p:cNvPr>
          <p:cNvSpPr/>
          <p:nvPr/>
        </p:nvSpPr>
        <p:spPr>
          <a:xfrm>
            <a:off x="6216015" y="3380713"/>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rPr>
              <a:t>0 </a:t>
            </a:r>
            <a:r>
              <a:rPr lang="en-US" dirty="0">
                <a:latin typeface="Cambria Math" panose="02040503050406030204" pitchFamily="18" charset="0"/>
                <a:ea typeface="Cambria Math" panose="02040503050406030204" pitchFamily="18" charset="0"/>
                <a:sym typeface="Wingdings" panose="05000000000000000000" pitchFamily="2" charset="2"/>
              </a:rPr>
              <a:t> 0, L</a:t>
            </a:r>
          </a:p>
          <a:p>
            <a:pPr algn="ctr"/>
            <a:r>
              <a:rPr lang="en-US" dirty="0">
                <a:latin typeface="Cambria Math" panose="02040503050406030204" pitchFamily="18" charset="0"/>
                <a:ea typeface="Cambria Math" panose="02040503050406030204" pitchFamily="18" charset="0"/>
                <a:sym typeface="Wingdings" panose="05000000000000000000" pitchFamily="2" charset="2"/>
              </a:rPr>
              <a:t>1</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1, L</a:t>
            </a:r>
            <a:endParaRPr lang="en-US" dirty="0">
              <a:latin typeface="Cambria Math" panose="02040503050406030204" pitchFamily="18" charset="0"/>
              <a:ea typeface="Cambria Math" panose="02040503050406030204" pitchFamily="18" charset="0"/>
            </a:endParaRPr>
          </a:p>
        </p:txBody>
      </p:sp>
      <p:sp>
        <p:nvSpPr>
          <p:cNvPr id="39" name="Rectangle 38">
            <a:extLst>
              <a:ext uri="{FF2B5EF4-FFF2-40B4-BE49-F238E27FC236}">
                <a16:creationId xmlns:a16="http://schemas.microsoft.com/office/drawing/2014/main" id="{6F4C485D-6F24-41B0-AC62-58C691AA8D6F}"/>
              </a:ext>
            </a:extLst>
          </p:cNvPr>
          <p:cNvSpPr/>
          <p:nvPr/>
        </p:nvSpPr>
        <p:spPr>
          <a:xfrm>
            <a:off x="3261361" y="971541"/>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READ</a:t>
            </a:r>
          </a:p>
        </p:txBody>
      </p:sp>
      <p:sp>
        <p:nvSpPr>
          <p:cNvPr id="41" name="Rectangle 40">
            <a:extLst>
              <a:ext uri="{FF2B5EF4-FFF2-40B4-BE49-F238E27FC236}">
                <a16:creationId xmlns:a16="http://schemas.microsoft.com/office/drawing/2014/main" id="{1BDA6384-F0D5-4EE5-ACAA-4BD8A73E80B0}"/>
              </a:ext>
            </a:extLst>
          </p:cNvPr>
          <p:cNvSpPr/>
          <p:nvPr/>
        </p:nvSpPr>
        <p:spPr>
          <a:xfrm>
            <a:off x="3870961" y="589403"/>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WRITE</a:t>
            </a:r>
          </a:p>
        </p:txBody>
      </p:sp>
      <p:sp>
        <p:nvSpPr>
          <p:cNvPr id="43" name="Rectangle 42">
            <a:extLst>
              <a:ext uri="{FF2B5EF4-FFF2-40B4-BE49-F238E27FC236}">
                <a16:creationId xmlns:a16="http://schemas.microsoft.com/office/drawing/2014/main" id="{D72B9F11-59B3-4BAC-9101-1C88DEEDB3D8}"/>
              </a:ext>
            </a:extLst>
          </p:cNvPr>
          <p:cNvSpPr/>
          <p:nvPr/>
        </p:nvSpPr>
        <p:spPr>
          <a:xfrm>
            <a:off x="4480560" y="969748"/>
            <a:ext cx="975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MOVE</a:t>
            </a:r>
          </a:p>
        </p:txBody>
      </p:sp>
      <p:sp>
        <p:nvSpPr>
          <p:cNvPr id="45" name="Rectangle 44">
            <a:extLst>
              <a:ext uri="{FF2B5EF4-FFF2-40B4-BE49-F238E27FC236}">
                <a16:creationId xmlns:a16="http://schemas.microsoft.com/office/drawing/2014/main" id="{922FC4D7-AD60-4FD2-BF7C-E74E043A9AA3}"/>
              </a:ext>
            </a:extLst>
          </p:cNvPr>
          <p:cNvSpPr/>
          <p:nvPr/>
        </p:nvSpPr>
        <p:spPr>
          <a:xfrm>
            <a:off x="5852160" y="1161678"/>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0</a:t>
            </a:r>
            <a:r>
              <a:rPr lang="en-US"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sym typeface="Wingdings" panose="05000000000000000000" pitchFamily="2" charset="2"/>
              </a:rPr>
              <a:t> 0, R</a:t>
            </a:r>
            <a:endParaRPr lang="en-US" dirty="0">
              <a:latin typeface="Cambria Math" panose="02040503050406030204" pitchFamily="18" charset="0"/>
              <a:ea typeface="Cambria Math" panose="02040503050406030204" pitchFamily="18" charset="0"/>
            </a:endParaRPr>
          </a:p>
        </p:txBody>
      </p:sp>
      <p:cxnSp>
        <p:nvCxnSpPr>
          <p:cNvPr id="47" name="Straight Arrow Connector 46">
            <a:extLst>
              <a:ext uri="{FF2B5EF4-FFF2-40B4-BE49-F238E27FC236}">
                <a16:creationId xmlns:a16="http://schemas.microsoft.com/office/drawing/2014/main" id="{3258E01B-FC4C-4583-84B9-BE1AE331580D}"/>
              </a:ext>
            </a:extLst>
          </p:cNvPr>
          <p:cNvCxnSpPr/>
          <p:nvPr/>
        </p:nvCxnSpPr>
        <p:spPr>
          <a:xfrm>
            <a:off x="3749041" y="1476348"/>
            <a:ext cx="121920" cy="45323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09484DEA-E086-436D-BB5B-48E883A5BDE7}"/>
              </a:ext>
            </a:extLst>
          </p:cNvPr>
          <p:cNvCxnSpPr>
            <a:cxnSpLocks/>
          </p:cNvCxnSpPr>
          <p:nvPr/>
        </p:nvCxnSpPr>
        <p:spPr>
          <a:xfrm>
            <a:off x="4328161" y="1078802"/>
            <a:ext cx="45719" cy="812413"/>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41FAC7E-BF28-42DC-A785-9D5A90857EDD}"/>
              </a:ext>
            </a:extLst>
          </p:cNvPr>
          <p:cNvCxnSpPr>
            <a:cxnSpLocks/>
          </p:cNvCxnSpPr>
          <p:nvPr/>
        </p:nvCxnSpPr>
        <p:spPr>
          <a:xfrm flipH="1">
            <a:off x="4693920" y="1417078"/>
            <a:ext cx="228601" cy="518851"/>
          </a:xfrm>
          <a:prstGeom prst="straightConnector1">
            <a:avLst/>
          </a:prstGeom>
          <a:ln>
            <a:solidFill>
              <a:schemeClr val="tx1"/>
            </a:solidFill>
            <a:headEnd type="none"/>
            <a:tailEnd type="arrow" w="lg" len="lg"/>
          </a:ln>
        </p:spPr>
        <p:style>
          <a:lnRef idx="2">
            <a:schemeClr val="accent1"/>
          </a:lnRef>
          <a:fillRef idx="0">
            <a:schemeClr val="accent1"/>
          </a:fillRef>
          <a:effectRef idx="1">
            <a:schemeClr val="accent1"/>
          </a:effectRef>
          <a:fontRef idx="minor">
            <a:schemeClr val="tx1"/>
          </a:fontRef>
        </p:style>
      </p:cxnSp>
      <p:sp>
        <p:nvSpPr>
          <p:cNvPr id="53" name="Oval 52">
            <a:extLst>
              <a:ext uri="{FF2B5EF4-FFF2-40B4-BE49-F238E27FC236}">
                <a16:creationId xmlns:a16="http://schemas.microsoft.com/office/drawing/2014/main" id="{4BED06B6-92B2-498F-A04E-A4E9F39CC8C7}"/>
              </a:ext>
            </a:extLst>
          </p:cNvPr>
          <p:cNvSpPr/>
          <p:nvPr/>
        </p:nvSpPr>
        <p:spPr>
          <a:xfrm>
            <a:off x="5355590" y="3299141"/>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Cambria Math" panose="02040503050406030204" pitchFamily="18" charset="0"/>
                <a:ea typeface="Cambria Math" panose="02040503050406030204" pitchFamily="18" charset="0"/>
              </a:rPr>
              <a:t>q</a:t>
            </a:r>
            <a:r>
              <a:rPr lang="en-US" baseline="-25000" dirty="0" err="1">
                <a:latin typeface="Cambria Math" panose="02040503050406030204" pitchFamily="18" charset="0"/>
                <a:ea typeface="Cambria Math" panose="02040503050406030204" pitchFamily="18" charset="0"/>
              </a:rPr>
              <a:t>R</a:t>
            </a:r>
            <a:endParaRPr lang="en-US" dirty="0">
              <a:latin typeface="Cambria Math" panose="02040503050406030204" pitchFamily="18" charset="0"/>
              <a:ea typeface="Cambria Math" panose="02040503050406030204" pitchFamily="18" charset="0"/>
            </a:endParaRPr>
          </a:p>
        </p:txBody>
      </p:sp>
      <p:sp>
        <p:nvSpPr>
          <p:cNvPr id="54" name="TextBox 53">
            <a:extLst>
              <a:ext uri="{FF2B5EF4-FFF2-40B4-BE49-F238E27FC236}">
                <a16:creationId xmlns:a16="http://schemas.microsoft.com/office/drawing/2014/main" id="{594B1D81-A16C-4A67-8B38-1EBCC5AE9FA3}"/>
              </a:ext>
            </a:extLst>
          </p:cNvPr>
          <p:cNvSpPr txBox="1"/>
          <p:nvPr/>
        </p:nvSpPr>
        <p:spPr>
          <a:xfrm>
            <a:off x="-41373" y="2825301"/>
            <a:ext cx="7204173" cy="3318922"/>
          </a:xfrm>
          <a:prstGeom prst="rect">
            <a:avLst/>
          </a:prstGeom>
          <a:noFill/>
        </p:spPr>
        <p:txBody>
          <a:bodyPr wrap="square" rtlCol="0">
            <a:spAutoFit/>
          </a:bodyPr>
          <a:lstStyle/>
          <a:p>
            <a:pPr>
              <a:lnSpc>
                <a:spcPct val="150000"/>
              </a:lnSpc>
            </a:pPr>
            <a:r>
              <a:rPr lang="en-US" sz="2000" b="1" u="sng" dirty="0">
                <a:latin typeface="Cambria Math" panose="02040503050406030204" pitchFamily="18" charset="0"/>
                <a:ea typeface="Cambria Math" panose="02040503050406030204" pitchFamily="18" charset="0"/>
              </a:rPr>
              <a:t>Label Conventions:</a:t>
            </a:r>
            <a:r>
              <a:rPr lang="en-US" sz="2000" b="1" dirty="0">
                <a:latin typeface="Cambria Math" panose="02040503050406030204" pitchFamily="18" charset="0"/>
                <a:ea typeface="Cambria Math" panose="02040503050406030204" pitchFamily="18" charset="0"/>
              </a:rPr>
              <a:t> </a:t>
            </a:r>
          </a:p>
          <a:p>
            <a:pPr>
              <a:lnSpc>
                <a:spcPct val="150000"/>
              </a:lnSpc>
            </a:pPr>
            <a:r>
              <a:rPr lang="en-US" b="1" dirty="0">
                <a:latin typeface="Cambria Math" panose="02040503050406030204" pitchFamily="18" charset="0"/>
                <a:ea typeface="Cambria Math" panose="02040503050406030204" pitchFamily="18" charset="0"/>
              </a:rPr>
              <a:t>∑ = {⍺, </a:t>
            </a:r>
            <a:r>
              <a:rPr lang="el-GR" b="1" dirty="0">
                <a:latin typeface="Cambria Math" panose="02040503050406030204" pitchFamily="18" charset="0"/>
                <a:ea typeface="Cambria Math" panose="02040503050406030204" pitchFamily="18" charset="0"/>
              </a:rPr>
              <a:t>β</a:t>
            </a:r>
            <a:r>
              <a:rPr lang="en-US" b="1" dirty="0">
                <a:latin typeface="Cambria Math" panose="02040503050406030204" pitchFamily="18" charset="0"/>
                <a:ea typeface="Cambria Math" panose="02040503050406030204" pitchFamily="18" charset="0"/>
              </a:rPr>
              <a:t>, </a:t>
            </a:r>
            <a:r>
              <a:rPr lang="el-GR" b="1" dirty="0">
                <a:latin typeface="Cambria Math" panose="02040503050406030204" pitchFamily="18" charset="0"/>
                <a:ea typeface="Cambria Math" panose="02040503050406030204" pitchFamily="18" charset="0"/>
              </a:rPr>
              <a:t>γ</a:t>
            </a:r>
            <a:r>
              <a:rPr lang="en-US" b="1" dirty="0">
                <a:latin typeface="Cambria Math" panose="02040503050406030204" pitchFamily="18" charset="0"/>
                <a:ea typeface="Cambria Math" panose="02040503050406030204" pitchFamily="18" charset="0"/>
              </a:rPr>
              <a:t>}, D = {L, R} = left or right </a:t>
            </a:r>
          </a:p>
          <a:p>
            <a:pPr marL="285750" indent="-285750">
              <a:lnSpc>
                <a:spcPct val="150000"/>
              </a:lnSpc>
              <a:buFont typeface="Arial" panose="020B0604020202020204" pitchFamily="34" charset="0"/>
              <a:buChar char="•"/>
            </a:pPr>
            <a:endParaRPr lang="en-US" sz="1200"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dirty="0">
                <a:latin typeface="Cambria Math" panose="02040503050406030204" pitchFamily="18" charset="0"/>
                <a:ea typeface="Cambria Math" panose="02040503050406030204" pitchFamily="18" charset="0"/>
              </a:rPr>
              <a:t>If </a:t>
            </a:r>
            <a:r>
              <a:rPr lang="en-US" b="1" u="sng" dirty="0">
                <a:latin typeface="Cambria Math" panose="02040503050406030204" pitchFamily="18" charset="0"/>
                <a:ea typeface="Cambria Math" panose="02040503050406030204" pitchFamily="18" charset="0"/>
              </a:rPr>
              <a:t>READ ⍺, MOVE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MOVE to D while ⍺</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a:t>
            </a:r>
            <a:r>
              <a:rPr lang="en-US" b="1" u="sng" dirty="0">
                <a:latin typeface="Cambria Math" panose="02040503050406030204" pitchFamily="18" charset="0"/>
                <a:ea typeface="Cambria Math" panose="02040503050406030204" pitchFamily="18" charset="0"/>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a:p>
            <a:pPr marL="285750" indent="-285750">
              <a:lnSpc>
                <a:spcPct val="150000"/>
              </a:lnSpc>
              <a:buFont typeface="Arial" panose="020B0604020202020204" pitchFamily="34" charset="0"/>
              <a:buChar char="•"/>
            </a:pPr>
            <a:endParaRPr lang="en-US" b="1" dirty="0">
              <a:latin typeface="Cambria Math" panose="02040503050406030204" pitchFamily="18" charset="0"/>
              <a:ea typeface="Cambria Math" panose="02040503050406030204" pitchFamily="18" charset="0"/>
            </a:endParaRPr>
          </a:p>
          <a:p>
            <a:pPr marL="168275" indent="-168275">
              <a:lnSpc>
                <a:spcPct val="150000"/>
              </a:lnSpc>
              <a:buFont typeface="Arial" panose="020B0604020202020204" pitchFamily="34" charset="0"/>
              <a:buChar char="•"/>
            </a:pPr>
            <a:r>
              <a:rPr lang="en-US" b="1" u="sng" dirty="0">
                <a:latin typeface="Cambria Math" panose="02040503050406030204" pitchFamily="18" charset="0"/>
                <a:ea typeface="Cambria Math" panose="02040503050406030204" pitchFamily="18" charset="0"/>
              </a:rPr>
              <a:t>MOVE to D until </a:t>
            </a:r>
            <a:r>
              <a:rPr lang="el-GR" b="1" u="sng" dirty="0">
                <a:latin typeface="Cambria Math" panose="02040503050406030204" pitchFamily="18" charset="0"/>
                <a:ea typeface="Cambria Math" panose="02040503050406030204" pitchFamily="18" charset="0"/>
              </a:rPr>
              <a:t>γ</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Find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r>
              <a:rPr lang="en-US" dirty="0">
                <a:latin typeface="Cambria Math" panose="02040503050406030204" pitchFamily="18" charset="0"/>
                <a:ea typeface="Cambria Math" panose="02040503050406030204" pitchFamily="18" charset="0"/>
              </a:rPr>
              <a:t> or </a:t>
            </a:r>
            <a:r>
              <a:rPr lang="en-US" b="1" u="sng" dirty="0">
                <a:latin typeface="Cambria Math" panose="02040503050406030204" pitchFamily="18" charset="0"/>
                <a:ea typeface="Cambria Math" panose="02040503050406030204" pitchFamily="18" charset="0"/>
              </a:rPr>
              <a:t>skip all {⍺,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except </a:t>
            </a:r>
            <a:r>
              <a:rPr lang="el-GR" b="1" u="sng" dirty="0">
                <a:latin typeface="Cambria Math" panose="02040503050406030204" pitchFamily="18" charset="0"/>
                <a:ea typeface="Cambria Math" panose="02040503050406030204" pitchFamily="18" charset="0"/>
              </a:rPr>
              <a:t>γ</a:t>
            </a:r>
            <a:r>
              <a:rPr lang="en-US" b="1" u="sng" dirty="0">
                <a:latin typeface="Cambria Math" panose="02040503050406030204" pitchFamily="18" charset="0"/>
                <a:ea typeface="Cambria Math" panose="02040503050406030204" pitchFamily="18" charset="0"/>
              </a:rPr>
              <a:t> to D</a:t>
            </a:r>
            <a:br>
              <a:rPr lang="en-US" dirty="0">
                <a:latin typeface="Cambria Math" panose="02040503050406030204" pitchFamily="18" charset="0"/>
                <a:ea typeface="Cambria Math" panose="02040503050406030204" pitchFamily="18" charset="0"/>
              </a:rPr>
            </a:b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a:t>
            </a:r>
            <a:r>
              <a:rPr lang="en-US" b="1" u="sng" dirty="0">
                <a:latin typeface="Cambria Math" panose="02040503050406030204" pitchFamily="18" charset="0"/>
                <a:ea typeface="Cambria Math" panose="02040503050406030204" pitchFamily="18" charset="0"/>
              </a:rPr>
              <a:t>D,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r>
              <a:rPr lang="en-US" dirty="0">
                <a:latin typeface="Cambria Math" panose="02040503050406030204" pitchFamily="18" charset="0"/>
                <a:ea typeface="Cambria Math" panose="02040503050406030204" pitchFamily="18" charset="0"/>
              </a:rPr>
              <a:t> written as </a:t>
            </a:r>
            <a:r>
              <a:rPr lang="en-US" b="1" u="sng" dirty="0">
                <a:latin typeface="Cambria Math" panose="02040503050406030204" pitchFamily="18" charset="0"/>
                <a:ea typeface="Cambria Math" panose="02040503050406030204" pitchFamily="18" charset="0"/>
              </a:rPr>
              <a:t>⍺, </a:t>
            </a:r>
            <a:r>
              <a:rPr lang="el-GR" b="1" u="sng" dirty="0">
                <a:latin typeface="Cambria Math" panose="02040503050406030204" pitchFamily="18" charset="0"/>
                <a:ea typeface="Cambria Math" panose="02040503050406030204" pitchFamily="18" charset="0"/>
              </a:rPr>
              <a:t>β</a:t>
            </a:r>
            <a:r>
              <a:rPr lang="en-US" b="1" u="sng" dirty="0">
                <a:latin typeface="Cambria Math" panose="02040503050406030204" pitchFamily="18" charset="0"/>
                <a:ea typeface="Cambria Math" panose="02040503050406030204" pitchFamily="18" charset="0"/>
              </a:rPr>
              <a:t> </a:t>
            </a:r>
            <a:r>
              <a:rPr lang="en-US" b="1" u="sng" dirty="0">
                <a:latin typeface="Cambria Math" panose="02040503050406030204" pitchFamily="18" charset="0"/>
                <a:ea typeface="Cambria Math" panose="02040503050406030204" pitchFamily="18" charset="0"/>
                <a:sym typeface="Wingdings" panose="05000000000000000000" pitchFamily="2" charset="2"/>
              </a:rPr>
              <a:t> D</a:t>
            </a:r>
          </a:p>
        </p:txBody>
      </p:sp>
      <p:sp>
        <p:nvSpPr>
          <p:cNvPr id="55" name="Rectangle 54">
            <a:extLst>
              <a:ext uri="{FF2B5EF4-FFF2-40B4-BE49-F238E27FC236}">
                <a16:creationId xmlns:a16="http://schemas.microsoft.com/office/drawing/2014/main" id="{E39CDFB0-E3EA-4342-BF26-52F4B1DF8F41}"/>
              </a:ext>
            </a:extLst>
          </p:cNvPr>
          <p:cNvSpPr/>
          <p:nvPr/>
        </p:nvSpPr>
        <p:spPr>
          <a:xfrm>
            <a:off x="5730240" y="1161819"/>
            <a:ext cx="14325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0</a:t>
            </a:r>
            <a:r>
              <a:rPr 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R</a:t>
            </a:r>
            <a:endParaRPr lang="en-US" dirty="0">
              <a:solidFill>
                <a:srgbClr val="FF0000"/>
              </a:solidFill>
              <a:latin typeface="Cambria Math" panose="02040503050406030204" pitchFamily="18" charset="0"/>
              <a:ea typeface="Cambria Math" panose="02040503050406030204" pitchFamily="18" charset="0"/>
            </a:endParaRPr>
          </a:p>
        </p:txBody>
      </p:sp>
      <p:sp>
        <p:nvSpPr>
          <p:cNvPr id="56" name="Rectangle 55">
            <a:extLst>
              <a:ext uri="{FF2B5EF4-FFF2-40B4-BE49-F238E27FC236}">
                <a16:creationId xmlns:a16="http://schemas.microsoft.com/office/drawing/2014/main" id="{3C468829-8037-409B-B97F-47A529BC60CE}"/>
              </a:ext>
            </a:extLst>
          </p:cNvPr>
          <p:cNvSpPr/>
          <p:nvPr/>
        </p:nvSpPr>
        <p:spPr>
          <a:xfrm>
            <a:off x="6216015" y="3350231"/>
            <a:ext cx="1737360" cy="62934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Cambria Math" panose="02040503050406030204" pitchFamily="18" charset="0"/>
                <a:ea typeface="Cambria Math" panose="02040503050406030204" pitchFamily="18" charset="0"/>
              </a:rPr>
              <a:t>0, 1 </a:t>
            </a:r>
            <a:r>
              <a:rPr lang="en-US"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 L</a:t>
            </a:r>
          </a:p>
        </p:txBody>
      </p:sp>
    </p:spTree>
    <p:extLst>
      <p:ext uri="{BB962C8B-B14F-4D97-AF65-F5344CB8AC3E}">
        <p14:creationId xmlns:p14="http://schemas.microsoft.com/office/powerpoint/2010/main" val="240267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8)">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1" presetClass="entr" presetSubtype="8"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heel(8)">
                                      <p:cBhvr>
                                        <p:cTn id="21" dur="500"/>
                                        <p:tgtEl>
                                          <p:spTgt spid="7"/>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up)">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par>
                          <p:cTn id="37" fill="hold">
                            <p:stCondLst>
                              <p:cond delay="0"/>
                            </p:stCondLst>
                            <p:childTnLst>
                              <p:par>
                                <p:cTn id="38" presetID="22" presetClass="entr" presetSubtype="1" fill="hold" nodeType="after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wipe(up)">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childTnLst>
                          </p:cTn>
                        </p:par>
                        <p:par>
                          <p:cTn id="45" fill="hold">
                            <p:stCondLst>
                              <p:cond delay="0"/>
                            </p:stCondLst>
                            <p:childTnLst>
                              <p:par>
                                <p:cTn id="46" presetID="22" presetClass="entr" presetSubtype="1" fill="hold" nodeType="after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wipe(up)">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up)">
                                      <p:cBhvr>
                                        <p:cTn id="53" dur="500"/>
                                        <p:tgtEl>
                                          <p:spTgt spid="17"/>
                                        </p:tgtEl>
                                      </p:cBhvr>
                                    </p:animEffect>
                                  </p:childTnLst>
                                </p:cTn>
                              </p:par>
                            </p:childTnLst>
                          </p:cTn>
                        </p:par>
                        <p:par>
                          <p:cTn id="54" fill="hold">
                            <p:stCondLst>
                              <p:cond delay="500"/>
                            </p:stCondLst>
                            <p:childTnLst>
                              <p:par>
                                <p:cTn id="55" presetID="21" presetClass="entr" presetSubtype="8" fill="hold" grpId="0" nodeType="after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wheel(8)">
                                      <p:cBhvr>
                                        <p:cTn id="57" dur="500"/>
                                        <p:tgtEl>
                                          <p:spTgt spid="53"/>
                                        </p:tgtEl>
                                      </p:cBhvr>
                                    </p:animEffec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nodeType="click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00"/>
                            </p:stCondLst>
                            <p:childTnLst>
                              <p:par>
                                <p:cTn id="83" presetID="21" presetClass="entr" presetSubtype="8" fill="hold" grpId="0" nodeType="after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wheel(8)">
                                      <p:cBhvr>
                                        <p:cTn id="85" dur="500"/>
                                        <p:tgtEl>
                                          <p:spTgt spid="9"/>
                                        </p:tgtEl>
                                      </p:cBhvr>
                                    </p:animEffect>
                                  </p:childTnLst>
                                </p:cTn>
                              </p:par>
                            </p:childTnLst>
                          </p:cTn>
                        </p:par>
                        <p:par>
                          <p:cTn id="86" fill="hold">
                            <p:stCondLst>
                              <p:cond delay="1000"/>
                            </p:stCondLst>
                            <p:childTnLst>
                              <p:par>
                                <p:cTn id="87" presetID="1" presetClass="entr" presetSubtype="0" fill="hold" grpId="0" nodeType="afterEffect">
                                  <p:stCondLst>
                                    <p:cond delay="0"/>
                                  </p:stCondLst>
                                  <p:childTnLst>
                                    <p:set>
                                      <p:cBhvr>
                                        <p:cTn id="88" dur="1" fill="hold">
                                          <p:stCondLst>
                                            <p:cond delay="0"/>
                                          </p:stCondLst>
                                        </p:cTn>
                                        <p:tgtEl>
                                          <p:spTgt spid="3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1" presetClass="entr" presetSubtype="8" fill="hold" grpId="0" nodeType="clickEffect">
                                  <p:stCondLst>
                                    <p:cond delay="0"/>
                                  </p:stCondLst>
                                  <p:childTnLst>
                                    <p:set>
                                      <p:cBhvr>
                                        <p:cTn id="96" dur="1" fill="hold">
                                          <p:stCondLst>
                                            <p:cond delay="0"/>
                                          </p:stCondLst>
                                        </p:cTn>
                                        <p:tgtEl>
                                          <p:spTgt spid="11"/>
                                        </p:tgtEl>
                                        <p:attrNameLst>
                                          <p:attrName>style.visibility</p:attrName>
                                        </p:attrNameLst>
                                      </p:cBhvr>
                                      <p:to>
                                        <p:strVal val="visible"/>
                                      </p:to>
                                    </p:set>
                                    <p:animEffect transition="in" filter="wheel(8)">
                                      <p:cBhvr>
                                        <p:cTn id="97" dur="500"/>
                                        <p:tgtEl>
                                          <p:spTgt spid="11"/>
                                        </p:tgtEl>
                                      </p:cBhvr>
                                    </p:animEffect>
                                  </p:childTnLst>
                                </p:cTn>
                              </p:par>
                              <p:par>
                                <p:cTn id="98" presetID="42" presetClass="path" presetSubtype="0" accel="50000" decel="50000" fill="hold" grpId="1" nodeType="withEffect">
                                  <p:stCondLst>
                                    <p:cond delay="0"/>
                                  </p:stCondLst>
                                  <p:childTnLst>
                                    <p:animMotion origin="layout" path="M -4.44444E-6 7.40741E-7 L -0.00138 0.16018 " pathEditMode="relative" rAng="0" ptsTypes="AA">
                                      <p:cBhvr>
                                        <p:cTn id="99" dur="1000" fill="hold"/>
                                        <p:tgtEl>
                                          <p:spTgt spid="53"/>
                                        </p:tgtEl>
                                        <p:attrNameLst>
                                          <p:attrName>ppt_x</p:attrName>
                                          <p:attrName>ppt_y</p:attrName>
                                        </p:attrNameLst>
                                      </p:cBhvr>
                                      <p:rCtr x="-69" y="8009"/>
                                    </p:animMotion>
                                  </p:childTnLst>
                                </p:cTn>
                              </p:par>
                            </p:childTnLst>
                          </p:cTn>
                        </p:par>
                        <p:par>
                          <p:cTn id="100" fill="hold">
                            <p:stCondLst>
                              <p:cond delay="1000"/>
                            </p:stCondLst>
                            <p:childTnLst>
                              <p:par>
                                <p:cTn id="101" presetID="22" presetClass="entr" presetSubtype="4" fill="hold" nodeType="afterEffect">
                                  <p:stCondLst>
                                    <p:cond delay="0"/>
                                  </p:stCondLst>
                                  <p:childTnLst>
                                    <p:set>
                                      <p:cBhvr>
                                        <p:cTn id="102" dur="1" fill="hold">
                                          <p:stCondLst>
                                            <p:cond delay="0"/>
                                          </p:stCondLst>
                                        </p:cTn>
                                        <p:tgtEl>
                                          <p:spTgt spid="24"/>
                                        </p:tgtEl>
                                        <p:attrNameLst>
                                          <p:attrName>style.visibility</p:attrName>
                                        </p:attrNameLst>
                                      </p:cBhvr>
                                      <p:to>
                                        <p:strVal val="visible"/>
                                      </p:to>
                                    </p:set>
                                    <p:animEffect transition="in" filter="wipe(down)">
                                      <p:cBhvr>
                                        <p:cTn id="103" dur="500"/>
                                        <p:tgtEl>
                                          <p:spTgt spid="24"/>
                                        </p:tgtEl>
                                      </p:cBhvr>
                                    </p:animEffect>
                                  </p:childTnLst>
                                </p:cTn>
                              </p:par>
                            </p:childTnLst>
                          </p:cTn>
                        </p:par>
                        <p:par>
                          <p:cTn id="104" fill="hold">
                            <p:stCondLst>
                              <p:cond delay="1500"/>
                            </p:stCondLst>
                            <p:childTnLst>
                              <p:par>
                                <p:cTn id="105" presetID="1" presetClass="entr" presetSubtype="0" fill="hold" grpId="0" nodeType="afterEffect">
                                  <p:stCondLst>
                                    <p:cond delay="0"/>
                                  </p:stCondLst>
                                  <p:childTnLst>
                                    <p:set>
                                      <p:cBhvr>
                                        <p:cTn id="106" dur="1" fill="hold">
                                          <p:stCondLst>
                                            <p:cond delay="0"/>
                                          </p:stCondLst>
                                        </p:cTn>
                                        <p:tgtEl>
                                          <p:spTgt spid="3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5" presetClass="emph" presetSubtype="0" grpId="2" nodeType="clickEffect">
                                  <p:stCondLst>
                                    <p:cond delay="0"/>
                                  </p:stCondLst>
                                  <p:childTnLst>
                                    <p:set>
                                      <p:cBhvr override="childStyle">
                                        <p:cTn id="122" dur="indefinite"/>
                                        <p:tgtEl>
                                          <p:spTgt spid="45"/>
                                        </p:tgtEl>
                                        <p:attrNameLst>
                                          <p:attrName>style.fontWeight</p:attrName>
                                        </p:attrNameLst>
                                      </p:cBhvr>
                                      <p:to>
                                        <p:strVal val="bold"/>
                                      </p:to>
                                    </p:set>
                                  </p:childTnLst>
                                </p:cTn>
                              </p:par>
                              <p:par>
                                <p:cTn id="123" presetID="3" presetClass="emph" presetSubtype="1" grpId="3" nodeType="withEffect">
                                  <p:stCondLst>
                                    <p:cond delay="0"/>
                                  </p:stCondLst>
                                  <p:childTnLst>
                                    <p:set>
                                      <p:cBhvr override="childStyle">
                                        <p:cTn id="124" dur="indefinite"/>
                                        <p:tgtEl>
                                          <p:spTgt spid="45"/>
                                        </p:tgtEl>
                                        <p:attrNameLst>
                                          <p:attrName>style.color</p:attrName>
                                        </p:attrNameLst>
                                      </p:cBhvr>
                                      <p:to>
                                        <p:clrVal>
                                          <a:srgbClr val="FF0000"/>
                                        </p:clrVal>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1" nodeType="clickEffect">
                                  <p:stCondLst>
                                    <p:cond delay="0"/>
                                  </p:stCondLst>
                                  <p:childTnLst>
                                    <p:set>
                                      <p:cBhvr>
                                        <p:cTn id="128" dur="1" fill="hold">
                                          <p:stCondLst>
                                            <p:cond delay="0"/>
                                          </p:stCondLst>
                                        </p:cTn>
                                        <p:tgtEl>
                                          <p:spTgt spid="45"/>
                                        </p:tgtEl>
                                        <p:attrNameLst>
                                          <p:attrName>style.visibility</p:attrName>
                                        </p:attrNameLst>
                                      </p:cBhvr>
                                      <p:to>
                                        <p:strVal val="hidden"/>
                                      </p:to>
                                    </p:set>
                                  </p:childTnLst>
                                </p:cTn>
                              </p:par>
                            </p:childTnLst>
                          </p:cTn>
                        </p:par>
                        <p:par>
                          <p:cTn id="129" fill="hold">
                            <p:stCondLst>
                              <p:cond delay="0"/>
                            </p:stCondLst>
                            <p:childTnLst>
                              <p:par>
                                <p:cTn id="130" presetID="1" presetClass="entr" presetSubtype="0" fill="hold" grpId="0" nodeType="afterEffect">
                                  <p:stCondLst>
                                    <p:cond delay="0"/>
                                  </p:stCondLst>
                                  <p:childTnLst>
                                    <p:set>
                                      <p:cBhvr>
                                        <p:cTn id="131" dur="1" fill="hold">
                                          <p:stCondLst>
                                            <p:cond delay="0"/>
                                          </p:stCondLst>
                                        </p:cTn>
                                        <p:tgtEl>
                                          <p:spTgt spid="5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54">
                                            <p:txEl>
                                              <p:pRg st="5" end="5"/>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5" presetClass="emph" presetSubtype="0" grpId="2" nodeType="clickEffect">
                                  <p:stCondLst>
                                    <p:cond delay="0"/>
                                  </p:stCondLst>
                                  <p:childTnLst>
                                    <p:set>
                                      <p:cBhvr override="childStyle">
                                        <p:cTn id="139" dur="indefinite"/>
                                        <p:tgtEl>
                                          <p:spTgt spid="37"/>
                                        </p:tgtEl>
                                        <p:attrNameLst>
                                          <p:attrName>style.fontWeight</p:attrName>
                                        </p:attrNameLst>
                                      </p:cBhvr>
                                      <p:to>
                                        <p:strVal val="bold"/>
                                      </p:to>
                                    </p:set>
                                  </p:childTnLst>
                                </p:cTn>
                              </p:par>
                              <p:par>
                                <p:cTn id="140" presetID="3" presetClass="emph" presetSubtype="1" grpId="3" nodeType="withEffect">
                                  <p:stCondLst>
                                    <p:cond delay="0"/>
                                  </p:stCondLst>
                                  <p:childTnLst>
                                    <p:set>
                                      <p:cBhvr override="childStyle">
                                        <p:cTn id="141" dur="indefinite"/>
                                        <p:tgtEl>
                                          <p:spTgt spid="37"/>
                                        </p:tgtEl>
                                        <p:attrNameLst>
                                          <p:attrName>style.color</p:attrName>
                                        </p:attrNameLst>
                                      </p:cBhvr>
                                      <p:to>
                                        <p:clrVal>
                                          <a:srgbClr val="FF0000"/>
                                        </p:clrVal>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37"/>
                                        </p:tgtEl>
                                        <p:attrNameLst>
                                          <p:attrName>style.visibility</p:attrName>
                                        </p:attrNameLst>
                                      </p:cBhvr>
                                      <p:to>
                                        <p:strVal val="hidden"/>
                                      </p:to>
                                    </p:set>
                                  </p:childTnLst>
                                </p:cTn>
                              </p:par>
                            </p:childTnLst>
                          </p:cTn>
                        </p:par>
                        <p:par>
                          <p:cTn id="146" fill="hold">
                            <p:stCondLst>
                              <p:cond delay="0"/>
                            </p:stCondLst>
                            <p:childTnLst>
                              <p:par>
                                <p:cTn id="147" presetID="1" presetClass="entr" presetSubtype="0" fill="hold" grpId="0" nodeType="afterEffect">
                                  <p:stCondLst>
                                    <p:cond delay="0"/>
                                  </p:stCondLst>
                                  <p:childTnLst>
                                    <p:set>
                                      <p:cBhvr>
                                        <p:cTn id="14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28" grpId="0"/>
      <p:bldP spid="29" grpId="0"/>
      <p:bldP spid="31" grpId="0"/>
      <p:bldP spid="33" grpId="0"/>
      <p:bldP spid="35" grpId="0"/>
      <p:bldP spid="37" grpId="0"/>
      <p:bldP spid="37" grpId="1"/>
      <p:bldP spid="37" grpId="2"/>
      <p:bldP spid="37" grpId="3"/>
      <p:bldP spid="39" grpId="0"/>
      <p:bldP spid="41" grpId="0"/>
      <p:bldP spid="43" grpId="0"/>
      <p:bldP spid="45" grpId="0"/>
      <p:bldP spid="45" grpId="1"/>
      <p:bldP spid="45" grpId="2"/>
      <p:bldP spid="45" grpId="3"/>
      <p:bldP spid="53" grpId="0" animBg="1"/>
      <p:bldP spid="53" grpId="1" animBg="1"/>
      <p:bldP spid="55" grpId="0"/>
      <p:bldP spid="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359E07B-B44A-4D4D-97AA-C6E27E1E003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BC08CD-8FB6-4501-98BF-0F8B4ED26617}"/>
              </a:ext>
            </a:extLst>
          </p:cNvPr>
          <p:cNvSpPr>
            <a:spLocks noGrp="1"/>
          </p:cNvSpPr>
          <p:nvPr>
            <p:ph type="body" sz="quarter" idx="12"/>
          </p:nvPr>
        </p:nvSpPr>
        <p:spPr/>
        <p:txBody>
          <a:bodyPr/>
          <a:lstStyle/>
          <a:p>
            <a:r>
              <a:rPr lang="en-US" dirty="0"/>
              <a:t>State Diagram: Turing Machine</a:t>
            </a:r>
          </a:p>
        </p:txBody>
      </p:sp>
      <p:sp>
        <p:nvSpPr>
          <p:cNvPr id="4" name="TextBox 3">
            <a:extLst>
              <a:ext uri="{FF2B5EF4-FFF2-40B4-BE49-F238E27FC236}">
                <a16:creationId xmlns:a16="http://schemas.microsoft.com/office/drawing/2014/main" id="{BC23081D-B5FD-4CDA-83D4-BED3836D3D99}"/>
              </a:ext>
            </a:extLst>
          </p:cNvPr>
          <p:cNvSpPr txBox="1"/>
          <p:nvPr/>
        </p:nvSpPr>
        <p:spPr>
          <a:xfrm>
            <a:off x="-30396" y="746409"/>
            <a:ext cx="4463510" cy="523220"/>
          </a:xfrm>
          <a:prstGeom prst="rect">
            <a:avLst/>
          </a:prstGeom>
          <a:noFill/>
        </p:spPr>
        <p:txBody>
          <a:bodyPr wrap="square" rtlCol="0">
            <a:spAutoFit/>
          </a:bodyPr>
          <a:lstStyle/>
          <a:p>
            <a:r>
              <a:rPr lang="en-US" altLang="en-US" sz="2800" b="1" dirty="0"/>
              <a:t>B = { </a:t>
            </a:r>
            <a:r>
              <a:rPr lang="en-US" altLang="en-US" sz="2800" b="1" dirty="0" err="1"/>
              <a:t>w#w</a:t>
            </a:r>
            <a:r>
              <a:rPr lang="en-US" altLang="en-US" sz="2800" b="1" dirty="0"/>
              <a:t> | w </a:t>
            </a:r>
            <a:r>
              <a:rPr lang="en-US" altLang="en-US" sz="2800" b="1" dirty="0">
                <a:sym typeface="Symbol" panose="05050102010706020507" pitchFamily="18" charset="2"/>
              </a:rPr>
              <a:t> {0,1}* }</a:t>
            </a:r>
            <a:endParaRPr lang="en-US" sz="2800" dirty="0"/>
          </a:p>
        </p:txBody>
      </p:sp>
      <p:sp>
        <p:nvSpPr>
          <p:cNvPr id="5" name="Oval 4">
            <a:extLst>
              <a:ext uri="{FF2B5EF4-FFF2-40B4-BE49-F238E27FC236}">
                <a16:creationId xmlns:a16="http://schemas.microsoft.com/office/drawing/2014/main" id="{F88F460E-0B54-44BB-9A96-9DDE3571EF1F}"/>
              </a:ext>
            </a:extLst>
          </p:cNvPr>
          <p:cNvSpPr/>
          <p:nvPr/>
        </p:nvSpPr>
        <p:spPr>
          <a:xfrm>
            <a:off x="487680" y="407086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q0</a:t>
            </a:r>
          </a:p>
        </p:txBody>
      </p:sp>
      <p:cxnSp>
        <p:nvCxnSpPr>
          <p:cNvPr id="7" name="Straight Arrow Connector 6">
            <a:extLst>
              <a:ext uri="{FF2B5EF4-FFF2-40B4-BE49-F238E27FC236}">
                <a16:creationId xmlns:a16="http://schemas.microsoft.com/office/drawing/2014/main" id="{FFF64525-D309-4162-877C-A14E18CCD768}"/>
              </a:ext>
            </a:extLst>
          </p:cNvPr>
          <p:cNvCxnSpPr>
            <a:cxnSpLocks/>
            <a:endCxn id="5" idx="2"/>
          </p:cNvCxnSpPr>
          <p:nvPr/>
        </p:nvCxnSpPr>
        <p:spPr>
          <a:xfrm>
            <a:off x="30480" y="4436629"/>
            <a:ext cx="4572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239F2439-CF2F-4AED-A0D5-E39D7AE3A616}"/>
              </a:ext>
            </a:extLst>
          </p:cNvPr>
          <p:cNvSpPr/>
          <p:nvPr/>
        </p:nvSpPr>
        <p:spPr>
          <a:xfrm>
            <a:off x="1303727" y="2148424"/>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q1</a:t>
            </a:r>
          </a:p>
        </p:txBody>
      </p:sp>
      <p:sp>
        <p:nvSpPr>
          <p:cNvPr id="12" name="Oval 11">
            <a:extLst>
              <a:ext uri="{FF2B5EF4-FFF2-40B4-BE49-F238E27FC236}">
                <a16:creationId xmlns:a16="http://schemas.microsoft.com/office/drawing/2014/main" id="{752F489B-179E-457E-8ADF-44E9CE1F9E63}"/>
              </a:ext>
            </a:extLst>
          </p:cNvPr>
          <p:cNvSpPr/>
          <p:nvPr/>
        </p:nvSpPr>
        <p:spPr>
          <a:xfrm>
            <a:off x="2453640" y="5369988"/>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q3</a:t>
            </a:r>
          </a:p>
        </p:txBody>
      </p:sp>
      <p:sp>
        <p:nvSpPr>
          <p:cNvPr id="14" name="Oval 13">
            <a:extLst>
              <a:ext uri="{FF2B5EF4-FFF2-40B4-BE49-F238E27FC236}">
                <a16:creationId xmlns:a16="http://schemas.microsoft.com/office/drawing/2014/main" id="{D889D5F5-E55A-4A7B-AAEB-CC67209D4845}"/>
              </a:ext>
            </a:extLst>
          </p:cNvPr>
          <p:cNvSpPr/>
          <p:nvPr/>
        </p:nvSpPr>
        <p:spPr>
          <a:xfrm>
            <a:off x="4383534" y="2742826"/>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q2</a:t>
            </a:r>
          </a:p>
        </p:txBody>
      </p:sp>
      <p:sp>
        <p:nvSpPr>
          <p:cNvPr id="16" name="Oval 15">
            <a:extLst>
              <a:ext uri="{FF2B5EF4-FFF2-40B4-BE49-F238E27FC236}">
                <a16:creationId xmlns:a16="http://schemas.microsoft.com/office/drawing/2014/main" id="{02157CF3-4AFB-417C-B23D-D364E2FF986C}"/>
              </a:ext>
            </a:extLst>
          </p:cNvPr>
          <p:cNvSpPr/>
          <p:nvPr/>
        </p:nvSpPr>
        <p:spPr>
          <a:xfrm>
            <a:off x="4419600" y="5364289"/>
            <a:ext cx="731520" cy="73152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q4</a:t>
            </a:r>
          </a:p>
        </p:txBody>
      </p:sp>
      <p:sp>
        <p:nvSpPr>
          <p:cNvPr id="18" name="Oval 17">
            <a:extLst>
              <a:ext uri="{FF2B5EF4-FFF2-40B4-BE49-F238E27FC236}">
                <a16:creationId xmlns:a16="http://schemas.microsoft.com/office/drawing/2014/main" id="{A547BB11-2696-4D09-8D86-2844479B3290}"/>
              </a:ext>
            </a:extLst>
          </p:cNvPr>
          <p:cNvSpPr/>
          <p:nvPr/>
        </p:nvSpPr>
        <p:spPr>
          <a:xfrm>
            <a:off x="6810858" y="4132117"/>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q5</a:t>
            </a:r>
          </a:p>
        </p:txBody>
      </p:sp>
      <p:sp>
        <p:nvSpPr>
          <p:cNvPr id="20" name="Oval 19">
            <a:extLst>
              <a:ext uri="{FF2B5EF4-FFF2-40B4-BE49-F238E27FC236}">
                <a16:creationId xmlns:a16="http://schemas.microsoft.com/office/drawing/2014/main" id="{4D694699-041C-433E-A405-05B04024E309}"/>
              </a:ext>
            </a:extLst>
          </p:cNvPr>
          <p:cNvSpPr/>
          <p:nvPr/>
        </p:nvSpPr>
        <p:spPr>
          <a:xfrm>
            <a:off x="4403324" y="3955340"/>
            <a:ext cx="731520" cy="731520"/>
          </a:xfrm>
          <a:prstGeom prst="ellipse">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qR</a:t>
            </a:r>
            <a:endParaRPr lang="en-US" b="1" dirty="0">
              <a:latin typeface="+mj-lt"/>
            </a:endParaRPr>
          </a:p>
        </p:txBody>
      </p:sp>
      <p:cxnSp>
        <p:nvCxnSpPr>
          <p:cNvPr id="22" name="Straight Arrow Connector 21">
            <a:extLst>
              <a:ext uri="{FF2B5EF4-FFF2-40B4-BE49-F238E27FC236}">
                <a16:creationId xmlns:a16="http://schemas.microsoft.com/office/drawing/2014/main" id="{09D2EBE9-6158-44FC-A545-A00251F2B8A3}"/>
              </a:ext>
            </a:extLst>
          </p:cNvPr>
          <p:cNvCxnSpPr>
            <a:cxnSpLocks/>
            <a:stCxn id="5" idx="7"/>
            <a:endCxn id="10" idx="4"/>
          </p:cNvCxnSpPr>
          <p:nvPr/>
        </p:nvCxnSpPr>
        <p:spPr>
          <a:xfrm flipV="1">
            <a:off x="1112071" y="2879944"/>
            <a:ext cx="557416" cy="12980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1668A59B-FDB8-4CA6-91BC-359EE9C384E0}"/>
              </a:ext>
            </a:extLst>
          </p:cNvPr>
          <p:cNvCxnSpPr>
            <a:stCxn id="10" idx="6"/>
            <a:endCxn id="14" idx="2"/>
          </p:cNvCxnSpPr>
          <p:nvPr/>
        </p:nvCxnSpPr>
        <p:spPr>
          <a:xfrm>
            <a:off x="2035247" y="2514184"/>
            <a:ext cx="2348287" cy="59440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8A097104-CF12-4B14-8B88-D232F4BE8716}"/>
              </a:ext>
            </a:extLst>
          </p:cNvPr>
          <p:cNvCxnSpPr>
            <a:cxnSpLocks/>
            <a:stCxn id="14" idx="6"/>
            <a:endCxn id="18" idx="1"/>
          </p:cNvCxnSpPr>
          <p:nvPr/>
        </p:nvCxnSpPr>
        <p:spPr>
          <a:xfrm>
            <a:off x="5115054" y="3108586"/>
            <a:ext cx="1802933" cy="1136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CAA9738-49DC-4DF7-945A-2F86AD7E1259}"/>
              </a:ext>
            </a:extLst>
          </p:cNvPr>
          <p:cNvCxnSpPr>
            <a:stCxn id="5" idx="5"/>
            <a:endCxn id="12" idx="2"/>
          </p:cNvCxnSpPr>
          <p:nvPr/>
        </p:nvCxnSpPr>
        <p:spPr>
          <a:xfrm>
            <a:off x="1112071" y="4695260"/>
            <a:ext cx="1341569" cy="10404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4659FA44-D378-4E30-A273-2FDDD0F5AB91}"/>
              </a:ext>
            </a:extLst>
          </p:cNvPr>
          <p:cNvCxnSpPr>
            <a:stCxn id="12" idx="6"/>
            <a:endCxn id="16" idx="2"/>
          </p:cNvCxnSpPr>
          <p:nvPr/>
        </p:nvCxnSpPr>
        <p:spPr>
          <a:xfrm flipV="1">
            <a:off x="3185160" y="5730049"/>
            <a:ext cx="1234440" cy="569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3183185F-5500-4073-AFA5-310DDFB485C5}"/>
              </a:ext>
            </a:extLst>
          </p:cNvPr>
          <p:cNvCxnSpPr>
            <a:cxnSpLocks/>
            <a:stCxn id="16" idx="6"/>
            <a:endCxn id="18" idx="3"/>
          </p:cNvCxnSpPr>
          <p:nvPr/>
        </p:nvCxnSpPr>
        <p:spPr>
          <a:xfrm flipV="1">
            <a:off x="5151120" y="4787639"/>
            <a:ext cx="1766867" cy="9424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849E5580-B40A-454F-8559-353F47E39817}"/>
              </a:ext>
            </a:extLst>
          </p:cNvPr>
          <p:cNvCxnSpPr>
            <a:stCxn id="10" idx="1"/>
            <a:endCxn id="10" idx="7"/>
          </p:cNvCxnSpPr>
          <p:nvPr/>
        </p:nvCxnSpPr>
        <p:spPr>
          <a:xfrm rot="5400000" flipH="1" flipV="1">
            <a:off x="1669487" y="1996922"/>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Connector: Curved 39">
            <a:extLst>
              <a:ext uri="{FF2B5EF4-FFF2-40B4-BE49-F238E27FC236}">
                <a16:creationId xmlns:a16="http://schemas.microsoft.com/office/drawing/2014/main" id="{B1A0E8BE-766E-4003-B999-CAC2766AD33B}"/>
              </a:ext>
            </a:extLst>
          </p:cNvPr>
          <p:cNvCxnSpPr>
            <a:cxnSpLocks/>
          </p:cNvCxnSpPr>
          <p:nvPr/>
        </p:nvCxnSpPr>
        <p:spPr>
          <a:xfrm rot="5400000" flipH="1" flipV="1">
            <a:off x="4749294" y="2606564"/>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C3223F89-4610-4122-9483-654C41E58926}"/>
              </a:ext>
            </a:extLst>
          </p:cNvPr>
          <p:cNvCxnSpPr>
            <a:cxnSpLocks/>
            <a:stCxn id="10" idx="5"/>
            <a:endCxn id="20" idx="1"/>
          </p:cNvCxnSpPr>
          <p:nvPr/>
        </p:nvCxnSpPr>
        <p:spPr>
          <a:xfrm>
            <a:off x="1928118" y="2772815"/>
            <a:ext cx="2582335" cy="128965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5F059AAD-3E05-4DA5-A5AB-609559A9CC9C}"/>
              </a:ext>
            </a:extLst>
          </p:cNvPr>
          <p:cNvCxnSpPr>
            <a:cxnSpLocks/>
            <a:stCxn id="18" idx="7"/>
            <a:endCxn id="18" idx="5"/>
          </p:cNvCxnSpPr>
          <p:nvPr/>
        </p:nvCxnSpPr>
        <p:spPr>
          <a:xfrm rot="16200000" flipH="1">
            <a:off x="7163723" y="4516113"/>
            <a:ext cx="543052" cy="12700"/>
          </a:xfrm>
          <a:prstGeom prst="curvedConnector5">
            <a:avLst>
              <a:gd name="adj1" fmla="val -8419"/>
              <a:gd name="adj2" fmla="val 3596465"/>
              <a:gd name="adj3" fmla="val 10561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F02B6A77-200E-4D21-8D79-B82BDB05155A}"/>
              </a:ext>
            </a:extLst>
          </p:cNvPr>
          <p:cNvCxnSpPr>
            <a:cxnSpLocks/>
            <a:stCxn id="5" idx="1"/>
            <a:endCxn id="5" idx="0"/>
          </p:cNvCxnSpPr>
          <p:nvPr/>
        </p:nvCxnSpPr>
        <p:spPr>
          <a:xfrm rot="5400000" flipH="1" flipV="1">
            <a:off x="670560" y="3995119"/>
            <a:ext cx="107129" cy="258631"/>
          </a:xfrm>
          <a:prstGeom prst="curvedConnector3">
            <a:avLst>
              <a:gd name="adj1" fmla="val 48409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D7B1041-39B0-41D3-9CCB-533F935CCFD5}"/>
              </a:ext>
            </a:extLst>
          </p:cNvPr>
          <p:cNvCxnSpPr>
            <a:stCxn id="12" idx="3"/>
            <a:endCxn id="12" idx="5"/>
          </p:cNvCxnSpPr>
          <p:nvPr/>
        </p:nvCxnSpPr>
        <p:spPr>
          <a:xfrm rot="16200000" flipH="1">
            <a:off x="2819400" y="5735748"/>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313FD1A9-9A61-4631-B828-EBCD72CB3044}"/>
              </a:ext>
            </a:extLst>
          </p:cNvPr>
          <p:cNvCxnSpPr>
            <a:stCxn id="16" idx="3"/>
            <a:endCxn id="16" idx="5"/>
          </p:cNvCxnSpPr>
          <p:nvPr/>
        </p:nvCxnSpPr>
        <p:spPr>
          <a:xfrm rot="16200000" flipH="1">
            <a:off x="4785360" y="5730049"/>
            <a:ext cx="12700" cy="517262"/>
          </a:xfrm>
          <a:prstGeom prst="curvedConnector3">
            <a:avLst>
              <a:gd name="adj1" fmla="val 264353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3EBAF6E-197C-48A1-963D-7C00ADC6CA8B}"/>
              </a:ext>
            </a:extLst>
          </p:cNvPr>
          <p:cNvCxnSpPr>
            <a:cxnSpLocks/>
            <a:stCxn id="14" idx="4"/>
            <a:endCxn id="20" idx="0"/>
          </p:cNvCxnSpPr>
          <p:nvPr/>
        </p:nvCxnSpPr>
        <p:spPr>
          <a:xfrm>
            <a:off x="4749294" y="3474346"/>
            <a:ext cx="19790" cy="48099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2B8831BF-C6BB-46CA-8CA9-9BD6F0773F6D}"/>
              </a:ext>
            </a:extLst>
          </p:cNvPr>
          <p:cNvCxnSpPr>
            <a:cxnSpLocks/>
            <a:stCxn id="12" idx="7"/>
            <a:endCxn id="20" idx="3"/>
          </p:cNvCxnSpPr>
          <p:nvPr/>
        </p:nvCxnSpPr>
        <p:spPr>
          <a:xfrm flipV="1">
            <a:off x="3078031" y="4579731"/>
            <a:ext cx="1432422" cy="897386"/>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C31FDDE6-6685-47D0-8D63-567D7B5A6772}"/>
              </a:ext>
            </a:extLst>
          </p:cNvPr>
          <p:cNvCxnSpPr>
            <a:cxnSpLocks/>
            <a:stCxn id="16" idx="0"/>
            <a:endCxn id="20" idx="4"/>
          </p:cNvCxnSpPr>
          <p:nvPr/>
        </p:nvCxnSpPr>
        <p:spPr>
          <a:xfrm flipH="1" flipV="1">
            <a:off x="4769084" y="4686860"/>
            <a:ext cx="16276" cy="67742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6D23D9F4-FF82-44D8-8075-814FE7BF411D}"/>
              </a:ext>
            </a:extLst>
          </p:cNvPr>
          <p:cNvCxnSpPr>
            <a:stCxn id="18" idx="4"/>
            <a:endCxn id="5" idx="4"/>
          </p:cNvCxnSpPr>
          <p:nvPr/>
        </p:nvCxnSpPr>
        <p:spPr>
          <a:xfrm rot="5400000" flipH="1">
            <a:off x="3966169" y="1689660"/>
            <a:ext cx="97720" cy="6323178"/>
          </a:xfrm>
          <a:prstGeom prst="bentConnector3">
            <a:avLst>
              <a:gd name="adj1" fmla="val -15439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3" name="Oval 102">
            <a:extLst>
              <a:ext uri="{FF2B5EF4-FFF2-40B4-BE49-F238E27FC236}">
                <a16:creationId xmlns:a16="http://schemas.microsoft.com/office/drawing/2014/main" id="{533195AB-B8F2-4DC4-BDAE-48F0081AE289}"/>
              </a:ext>
            </a:extLst>
          </p:cNvPr>
          <p:cNvSpPr/>
          <p:nvPr/>
        </p:nvSpPr>
        <p:spPr>
          <a:xfrm>
            <a:off x="2157999" y="3399191"/>
            <a:ext cx="731520" cy="767992"/>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mj-lt"/>
              </a:rPr>
              <a:t>q6</a:t>
            </a:r>
          </a:p>
        </p:txBody>
      </p:sp>
      <p:cxnSp>
        <p:nvCxnSpPr>
          <p:cNvPr id="105" name="Straight Arrow Connector 104">
            <a:extLst>
              <a:ext uri="{FF2B5EF4-FFF2-40B4-BE49-F238E27FC236}">
                <a16:creationId xmlns:a16="http://schemas.microsoft.com/office/drawing/2014/main" id="{B522BBA3-14B8-4C3B-8C15-751CD72456B9}"/>
              </a:ext>
            </a:extLst>
          </p:cNvPr>
          <p:cNvCxnSpPr>
            <a:cxnSpLocks/>
            <a:stCxn id="5" idx="6"/>
            <a:endCxn id="103" idx="2"/>
          </p:cNvCxnSpPr>
          <p:nvPr/>
        </p:nvCxnSpPr>
        <p:spPr>
          <a:xfrm flipV="1">
            <a:off x="1219200" y="3783187"/>
            <a:ext cx="938799" cy="653442"/>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07" name="Oval 106">
            <a:extLst>
              <a:ext uri="{FF2B5EF4-FFF2-40B4-BE49-F238E27FC236}">
                <a16:creationId xmlns:a16="http://schemas.microsoft.com/office/drawing/2014/main" id="{4C0CC4C0-C0CC-467D-82F8-02C017071180}"/>
              </a:ext>
            </a:extLst>
          </p:cNvPr>
          <p:cNvSpPr/>
          <p:nvPr/>
        </p:nvSpPr>
        <p:spPr>
          <a:xfrm>
            <a:off x="2164601" y="4532391"/>
            <a:ext cx="731520" cy="767992"/>
          </a:xfrm>
          <a:prstGeom prst="ellipse">
            <a:avLst/>
          </a:prstGeom>
          <a:solidFill>
            <a:srgbClr val="00B05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mj-lt"/>
              </a:rPr>
              <a:t>qA</a:t>
            </a:r>
            <a:endParaRPr lang="en-US" b="1" dirty="0">
              <a:latin typeface="+mj-lt"/>
            </a:endParaRPr>
          </a:p>
        </p:txBody>
      </p:sp>
      <p:cxnSp>
        <p:nvCxnSpPr>
          <p:cNvPr id="112" name="Straight Arrow Connector 111">
            <a:extLst>
              <a:ext uri="{FF2B5EF4-FFF2-40B4-BE49-F238E27FC236}">
                <a16:creationId xmlns:a16="http://schemas.microsoft.com/office/drawing/2014/main" id="{55EF3C7A-8D72-443F-B6E1-ECCA19BA8A07}"/>
              </a:ext>
            </a:extLst>
          </p:cNvPr>
          <p:cNvCxnSpPr>
            <a:cxnSpLocks/>
            <a:stCxn id="103" idx="4"/>
            <a:endCxn id="107" idx="0"/>
          </p:cNvCxnSpPr>
          <p:nvPr/>
        </p:nvCxnSpPr>
        <p:spPr>
          <a:xfrm>
            <a:off x="2523759" y="4167183"/>
            <a:ext cx="6602" cy="36520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4" name="Connector: Curved 113">
            <a:extLst>
              <a:ext uri="{FF2B5EF4-FFF2-40B4-BE49-F238E27FC236}">
                <a16:creationId xmlns:a16="http://schemas.microsoft.com/office/drawing/2014/main" id="{6EA61600-A223-4DA3-8BE8-ADB143898DBA}"/>
              </a:ext>
            </a:extLst>
          </p:cNvPr>
          <p:cNvCxnSpPr>
            <a:cxnSpLocks/>
            <a:stCxn id="103" idx="1"/>
            <a:endCxn id="103" idx="7"/>
          </p:cNvCxnSpPr>
          <p:nvPr/>
        </p:nvCxnSpPr>
        <p:spPr>
          <a:xfrm rot="5400000" flipH="1" flipV="1">
            <a:off x="2523759" y="3253030"/>
            <a:ext cx="12700" cy="517262"/>
          </a:xfrm>
          <a:prstGeom prst="curvedConnector3">
            <a:avLst>
              <a:gd name="adj1" fmla="val 268559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BFB193BC-1816-40A3-83C8-2F9AF435B2B8}"/>
              </a:ext>
            </a:extLst>
          </p:cNvPr>
          <p:cNvSpPr/>
          <p:nvPr/>
        </p:nvSpPr>
        <p:spPr>
          <a:xfrm rot="17565079">
            <a:off x="586813" y="320051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X,R</a:t>
            </a:r>
            <a:endParaRPr lang="en-US" b="1" dirty="0"/>
          </a:p>
        </p:txBody>
      </p:sp>
      <p:sp>
        <p:nvSpPr>
          <p:cNvPr id="134" name="Rectangle 133">
            <a:extLst>
              <a:ext uri="{FF2B5EF4-FFF2-40B4-BE49-F238E27FC236}">
                <a16:creationId xmlns:a16="http://schemas.microsoft.com/office/drawing/2014/main" id="{216AB823-CFED-4D8E-9F75-37495B3D2F12}"/>
              </a:ext>
            </a:extLst>
          </p:cNvPr>
          <p:cNvSpPr/>
          <p:nvPr/>
        </p:nvSpPr>
        <p:spPr>
          <a:xfrm rot="2242241">
            <a:off x="939695" y="501402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X,R</a:t>
            </a:r>
            <a:endParaRPr lang="en-US" b="1" dirty="0"/>
          </a:p>
        </p:txBody>
      </p:sp>
      <p:sp>
        <p:nvSpPr>
          <p:cNvPr id="136" name="Rectangle 135">
            <a:extLst>
              <a:ext uri="{FF2B5EF4-FFF2-40B4-BE49-F238E27FC236}">
                <a16:creationId xmlns:a16="http://schemas.microsoft.com/office/drawing/2014/main" id="{2CCBA1AF-1267-4F52-A858-B8804302EF1E}"/>
              </a:ext>
            </a:extLst>
          </p:cNvPr>
          <p:cNvSpPr/>
          <p:nvPr/>
        </p:nvSpPr>
        <p:spPr>
          <a:xfrm>
            <a:off x="290856" y="3288990"/>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38" name="Rectangle 137">
            <a:extLst>
              <a:ext uri="{FF2B5EF4-FFF2-40B4-BE49-F238E27FC236}">
                <a16:creationId xmlns:a16="http://schemas.microsoft.com/office/drawing/2014/main" id="{46B0F22C-E410-484B-9A45-B3BDB1D9F4CA}"/>
              </a:ext>
            </a:extLst>
          </p:cNvPr>
          <p:cNvSpPr/>
          <p:nvPr/>
        </p:nvSpPr>
        <p:spPr>
          <a:xfrm>
            <a:off x="298975" y="176561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40" name="Rectangle 139">
            <a:extLst>
              <a:ext uri="{FF2B5EF4-FFF2-40B4-BE49-F238E27FC236}">
                <a16:creationId xmlns:a16="http://schemas.microsoft.com/office/drawing/2014/main" id="{7F8302B8-E39A-429C-9EAC-82856724A12E}"/>
              </a:ext>
            </a:extLst>
          </p:cNvPr>
          <p:cNvSpPr/>
          <p:nvPr/>
        </p:nvSpPr>
        <p:spPr>
          <a:xfrm rot="881445">
            <a:off x="1890818" y="227181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42" name="Rectangle 141">
            <a:extLst>
              <a:ext uri="{FF2B5EF4-FFF2-40B4-BE49-F238E27FC236}">
                <a16:creationId xmlns:a16="http://schemas.microsoft.com/office/drawing/2014/main" id="{6E16FB7F-DC88-44AC-A67D-1631B8B91BA1}"/>
              </a:ext>
            </a:extLst>
          </p:cNvPr>
          <p:cNvSpPr/>
          <p:nvPr/>
        </p:nvSpPr>
        <p:spPr>
          <a:xfrm rot="1813346">
            <a:off x="5473331" y="334083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a:t>
            </a:r>
            <a:r>
              <a:rPr lang="en-US" b="1" dirty="0">
                <a:sym typeface="Wingdings" panose="05000000000000000000" pitchFamily="2" charset="2"/>
              </a:rPr>
              <a:t>X,L</a:t>
            </a:r>
            <a:endParaRPr lang="en-US" b="1" dirty="0"/>
          </a:p>
        </p:txBody>
      </p:sp>
      <p:sp>
        <p:nvSpPr>
          <p:cNvPr id="144" name="Rectangle 143">
            <a:extLst>
              <a:ext uri="{FF2B5EF4-FFF2-40B4-BE49-F238E27FC236}">
                <a16:creationId xmlns:a16="http://schemas.microsoft.com/office/drawing/2014/main" id="{9C26AD47-B8FD-450A-9324-853EEC5A4EC4}"/>
              </a:ext>
            </a:extLst>
          </p:cNvPr>
          <p:cNvSpPr/>
          <p:nvPr/>
        </p:nvSpPr>
        <p:spPr>
          <a:xfrm>
            <a:off x="7185883" y="3789347"/>
            <a:ext cx="1559743"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 X</a:t>
            </a:r>
            <a:r>
              <a:rPr lang="en-US" b="1" dirty="0">
                <a:sym typeface="Wingdings" panose="05000000000000000000" pitchFamily="2" charset="2"/>
              </a:rPr>
              <a:t>L</a:t>
            </a:r>
            <a:endParaRPr lang="en-US" b="1" dirty="0"/>
          </a:p>
        </p:txBody>
      </p:sp>
      <p:sp>
        <p:nvSpPr>
          <p:cNvPr id="146" name="Rectangle 145">
            <a:extLst>
              <a:ext uri="{FF2B5EF4-FFF2-40B4-BE49-F238E27FC236}">
                <a16:creationId xmlns:a16="http://schemas.microsoft.com/office/drawing/2014/main" id="{6ED1E801-4FB5-416B-8880-9AD5EDDF155E}"/>
              </a:ext>
            </a:extLst>
          </p:cNvPr>
          <p:cNvSpPr/>
          <p:nvPr/>
        </p:nvSpPr>
        <p:spPr>
          <a:xfrm>
            <a:off x="6834191" y="518426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R</a:t>
            </a:r>
            <a:endParaRPr lang="en-US" b="1" dirty="0"/>
          </a:p>
        </p:txBody>
      </p:sp>
      <p:sp>
        <p:nvSpPr>
          <p:cNvPr id="148" name="Rectangle 147">
            <a:extLst>
              <a:ext uri="{FF2B5EF4-FFF2-40B4-BE49-F238E27FC236}">
                <a16:creationId xmlns:a16="http://schemas.microsoft.com/office/drawing/2014/main" id="{A95A18E4-1EDF-49DA-8FCE-5D4982291832}"/>
              </a:ext>
            </a:extLst>
          </p:cNvPr>
          <p:cNvSpPr/>
          <p:nvPr/>
        </p:nvSpPr>
        <p:spPr>
          <a:xfrm rot="19342177">
            <a:off x="1139341" y="4131923"/>
            <a:ext cx="85813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4" name="Rectangle 163">
            <a:extLst>
              <a:ext uri="{FF2B5EF4-FFF2-40B4-BE49-F238E27FC236}">
                <a16:creationId xmlns:a16="http://schemas.microsoft.com/office/drawing/2014/main" id="{C183E502-9630-43BD-8AE6-C93C020F1D0D}"/>
              </a:ext>
            </a:extLst>
          </p:cNvPr>
          <p:cNvSpPr/>
          <p:nvPr/>
        </p:nvSpPr>
        <p:spPr>
          <a:xfrm>
            <a:off x="1423670" y="589731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0, 1, X</a:t>
            </a:r>
            <a:r>
              <a:rPr lang="en-US" b="1" dirty="0">
                <a:sym typeface="Wingdings" panose="05000000000000000000" pitchFamily="2" charset="2"/>
              </a:rPr>
              <a:t>R</a:t>
            </a:r>
            <a:endParaRPr lang="en-US" b="1" dirty="0"/>
          </a:p>
        </p:txBody>
      </p:sp>
      <p:sp>
        <p:nvSpPr>
          <p:cNvPr id="166" name="Rectangle 165">
            <a:extLst>
              <a:ext uri="{FF2B5EF4-FFF2-40B4-BE49-F238E27FC236}">
                <a16:creationId xmlns:a16="http://schemas.microsoft.com/office/drawing/2014/main" id="{C171D583-E9F5-4FD0-95A8-D5F0CC6DD165}"/>
              </a:ext>
            </a:extLst>
          </p:cNvPr>
          <p:cNvSpPr/>
          <p:nvPr/>
        </p:nvSpPr>
        <p:spPr>
          <a:xfrm>
            <a:off x="3080877" y="5653218"/>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t>
            </a:r>
            <a:r>
              <a:rPr lang="en-US" b="1" dirty="0">
                <a:sym typeface="Wingdings" panose="05000000000000000000" pitchFamily="2" charset="2"/>
              </a:rPr>
              <a:t>R</a:t>
            </a:r>
            <a:endParaRPr lang="en-US" b="1" dirty="0"/>
          </a:p>
        </p:txBody>
      </p:sp>
      <p:sp>
        <p:nvSpPr>
          <p:cNvPr id="168" name="Rectangle 167">
            <a:extLst>
              <a:ext uri="{FF2B5EF4-FFF2-40B4-BE49-F238E27FC236}">
                <a16:creationId xmlns:a16="http://schemas.microsoft.com/office/drawing/2014/main" id="{459BD315-A39B-4C5C-8BE2-3B05F041012E}"/>
              </a:ext>
            </a:extLst>
          </p:cNvPr>
          <p:cNvSpPr/>
          <p:nvPr/>
        </p:nvSpPr>
        <p:spPr>
          <a:xfrm>
            <a:off x="4682552" y="2451670"/>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0" name="Rectangle 169">
            <a:extLst>
              <a:ext uri="{FF2B5EF4-FFF2-40B4-BE49-F238E27FC236}">
                <a16:creationId xmlns:a16="http://schemas.microsoft.com/office/drawing/2014/main" id="{A6FC21F3-2F70-4490-8DB6-AD1E20C307D1}"/>
              </a:ext>
            </a:extLst>
          </p:cNvPr>
          <p:cNvSpPr/>
          <p:nvPr/>
        </p:nvSpPr>
        <p:spPr>
          <a:xfrm>
            <a:off x="4657729" y="5947097"/>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2" name="Rectangle 171">
            <a:extLst>
              <a:ext uri="{FF2B5EF4-FFF2-40B4-BE49-F238E27FC236}">
                <a16:creationId xmlns:a16="http://schemas.microsoft.com/office/drawing/2014/main" id="{04883FA7-8FFD-423B-AA6D-A9819E8D055B}"/>
              </a:ext>
            </a:extLst>
          </p:cNvPr>
          <p:cNvSpPr/>
          <p:nvPr/>
        </p:nvSpPr>
        <p:spPr>
          <a:xfrm rot="19874629">
            <a:off x="5338190" y="5248953"/>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1</a:t>
            </a:r>
            <a:r>
              <a:rPr lang="en-US" b="1" dirty="0">
                <a:sym typeface="Wingdings" panose="05000000000000000000" pitchFamily="2" charset="2"/>
              </a:rPr>
              <a:t>X,L</a:t>
            </a:r>
            <a:endParaRPr lang="en-US" b="1" dirty="0"/>
          </a:p>
        </p:txBody>
      </p:sp>
      <p:sp>
        <p:nvSpPr>
          <p:cNvPr id="174" name="Rectangle 173">
            <a:extLst>
              <a:ext uri="{FF2B5EF4-FFF2-40B4-BE49-F238E27FC236}">
                <a16:creationId xmlns:a16="http://schemas.microsoft.com/office/drawing/2014/main" id="{7F49A99A-C15B-409A-9D62-CA6525146C7C}"/>
              </a:ext>
            </a:extLst>
          </p:cNvPr>
          <p:cNvSpPr/>
          <p:nvPr/>
        </p:nvSpPr>
        <p:spPr>
          <a:xfrm>
            <a:off x="1704073" y="3024100"/>
            <a:ext cx="720780"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X</a:t>
            </a:r>
            <a:r>
              <a:rPr lang="en-US" b="1" dirty="0">
                <a:sym typeface="Wingdings" panose="05000000000000000000" pitchFamily="2" charset="2"/>
              </a:rPr>
              <a:t>R</a:t>
            </a:r>
            <a:endParaRPr lang="en-US" b="1" dirty="0"/>
          </a:p>
        </p:txBody>
      </p:sp>
      <p:sp>
        <p:nvSpPr>
          <p:cNvPr id="176" name="Rectangle 175">
            <a:extLst>
              <a:ext uri="{FF2B5EF4-FFF2-40B4-BE49-F238E27FC236}">
                <a16:creationId xmlns:a16="http://schemas.microsoft.com/office/drawing/2014/main" id="{2596CC74-F878-4246-AE68-2CFA5E9A7BAB}"/>
              </a:ext>
            </a:extLst>
          </p:cNvPr>
          <p:cNvSpPr/>
          <p:nvPr/>
        </p:nvSpPr>
        <p:spPr>
          <a:xfrm>
            <a:off x="2212191" y="4039729"/>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78" name="Rectangle 177">
            <a:extLst>
              <a:ext uri="{FF2B5EF4-FFF2-40B4-BE49-F238E27FC236}">
                <a16:creationId xmlns:a16="http://schemas.microsoft.com/office/drawing/2014/main" id="{5E5E7DA1-2628-415B-BD24-175807812DC0}"/>
              </a:ext>
            </a:extLst>
          </p:cNvPr>
          <p:cNvSpPr/>
          <p:nvPr/>
        </p:nvSpPr>
        <p:spPr>
          <a:xfrm rot="1725866">
            <a:off x="2105787" y="2835884"/>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0" name="Rectangle 179">
            <a:extLst>
              <a:ext uri="{FF2B5EF4-FFF2-40B4-BE49-F238E27FC236}">
                <a16:creationId xmlns:a16="http://schemas.microsoft.com/office/drawing/2014/main" id="{84FA4FD9-A7CD-4C4F-89C7-1CCC5737F092}"/>
              </a:ext>
            </a:extLst>
          </p:cNvPr>
          <p:cNvSpPr/>
          <p:nvPr/>
        </p:nvSpPr>
        <p:spPr>
          <a:xfrm rot="19636398">
            <a:off x="2722756" y="4882146"/>
            <a:ext cx="1326701"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a:t>
            </a:r>
            <a:r>
              <a:rPr lang="en-US" b="1" dirty="0">
                <a:sym typeface="Wingdings" panose="05000000000000000000" pitchFamily="2" charset="2"/>
              </a:rPr>
              <a:t>L</a:t>
            </a:r>
            <a:endParaRPr lang="en-US" b="1" dirty="0"/>
          </a:p>
        </p:txBody>
      </p:sp>
      <p:sp>
        <p:nvSpPr>
          <p:cNvPr id="182" name="Rectangle 181">
            <a:extLst>
              <a:ext uri="{FF2B5EF4-FFF2-40B4-BE49-F238E27FC236}">
                <a16:creationId xmlns:a16="http://schemas.microsoft.com/office/drawing/2014/main" id="{D2E303F3-B710-4173-8CAB-FD96AD5D4D32}"/>
              </a:ext>
            </a:extLst>
          </p:cNvPr>
          <p:cNvSpPr/>
          <p:nvPr/>
        </p:nvSpPr>
        <p:spPr>
          <a:xfrm>
            <a:off x="4528037" y="4923607"/>
            <a:ext cx="1326701" cy="47749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a:t>
            </a:r>
            <a:r>
              <a:rPr lang="en-US" b="1" dirty="0">
                <a:sym typeface="Wingdings" panose="05000000000000000000" pitchFamily="2" charset="2"/>
              </a:rPr>
              <a:t>L</a:t>
            </a:r>
            <a:endParaRPr lang="en-US" b="1" dirty="0"/>
          </a:p>
        </p:txBody>
      </p:sp>
      <p:sp>
        <p:nvSpPr>
          <p:cNvPr id="184" name="Rectangle 183">
            <a:extLst>
              <a:ext uri="{FF2B5EF4-FFF2-40B4-BE49-F238E27FC236}">
                <a16:creationId xmlns:a16="http://schemas.microsoft.com/office/drawing/2014/main" id="{24F4967C-9A93-4F58-A254-3CC16A96C48C}"/>
              </a:ext>
            </a:extLst>
          </p:cNvPr>
          <p:cNvSpPr/>
          <p:nvPr/>
        </p:nvSpPr>
        <p:spPr>
          <a:xfrm>
            <a:off x="4690721" y="3477046"/>
            <a:ext cx="98498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1, ⌴</a:t>
            </a:r>
            <a:r>
              <a:rPr lang="en-US" b="1" dirty="0">
                <a:sym typeface="Wingdings" panose="05000000000000000000" pitchFamily="2" charset="2"/>
              </a:rPr>
              <a:t>L</a:t>
            </a:r>
            <a:endParaRPr lang="en-US" b="1" dirty="0"/>
          </a:p>
        </p:txBody>
      </p:sp>
      <p:sp>
        <p:nvSpPr>
          <p:cNvPr id="185" name="TextBox 184">
            <a:extLst>
              <a:ext uri="{FF2B5EF4-FFF2-40B4-BE49-F238E27FC236}">
                <a16:creationId xmlns:a16="http://schemas.microsoft.com/office/drawing/2014/main" id="{E6107220-25A3-45C9-96AF-F96B45CB6E3E}"/>
              </a:ext>
            </a:extLst>
          </p:cNvPr>
          <p:cNvSpPr txBox="1"/>
          <p:nvPr/>
        </p:nvSpPr>
        <p:spPr>
          <a:xfrm>
            <a:off x="3613561" y="792129"/>
            <a:ext cx="5530439" cy="338554"/>
          </a:xfrm>
          <a:prstGeom prst="rect">
            <a:avLst/>
          </a:prstGeom>
          <a:noFill/>
        </p:spPr>
        <p:txBody>
          <a:bodyPr wrap="square" rtlCol="0">
            <a:spAutoFit/>
          </a:bodyPr>
          <a:lstStyle/>
          <a:p>
            <a:pPr marL="208954" indent="-342900">
              <a:buFont typeface="+mj-lt"/>
              <a:buAutoNum type="arabicPeriod"/>
            </a:pPr>
            <a:r>
              <a:rPr lang="en-US" sz="1600" b="1" dirty="0">
                <a:latin typeface="Cambria Math" panose="02040503050406030204" pitchFamily="18" charset="0"/>
                <a:ea typeface="Cambria Math" panose="02040503050406030204" pitchFamily="18" charset="0"/>
              </a:rPr>
              <a:t>READ  (store) 1</a:t>
            </a:r>
            <a:r>
              <a:rPr lang="en-US" sz="1600" b="1" baseline="30000" dirty="0">
                <a:latin typeface="Cambria Math" panose="02040503050406030204" pitchFamily="18" charset="0"/>
                <a:ea typeface="Cambria Math" panose="02040503050406030204" pitchFamily="18" charset="0"/>
              </a:rPr>
              <a:t>st</a:t>
            </a:r>
            <a:r>
              <a:rPr lang="en-US" sz="1600" b="1" dirty="0">
                <a:latin typeface="Cambria Math" panose="02040503050406030204" pitchFamily="18" charset="0"/>
                <a:ea typeface="Cambria Math" panose="02040503050406030204" pitchFamily="18" charset="0"/>
              </a:rPr>
              <a:t> alphabet, WRITE  X,</a:t>
            </a:r>
          </a:p>
        </p:txBody>
      </p:sp>
      <p:sp>
        <p:nvSpPr>
          <p:cNvPr id="187" name="TextBox 186">
            <a:extLst>
              <a:ext uri="{FF2B5EF4-FFF2-40B4-BE49-F238E27FC236}">
                <a16:creationId xmlns:a16="http://schemas.microsoft.com/office/drawing/2014/main" id="{766685BF-01DB-4854-BCC9-52446B581A55}"/>
              </a:ext>
            </a:extLst>
          </p:cNvPr>
          <p:cNvSpPr txBox="1"/>
          <p:nvPr/>
        </p:nvSpPr>
        <p:spPr>
          <a:xfrm>
            <a:off x="3613561" y="770411"/>
            <a:ext cx="5530439" cy="1815882"/>
          </a:xfrm>
          <a:prstGeom prst="rect">
            <a:avLst/>
          </a:prstGeom>
          <a:noFill/>
        </p:spPr>
        <p:txBody>
          <a:bodyPr wrap="square" rtlCol="0">
            <a:spAutoFit/>
          </a:bodyPr>
          <a:lstStyle/>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(find #) MOVE right until READ #, If ⌴ found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if current alphabet = stored alphabet, WRITE X, MOVE left to ⌴ , else REJECT</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(skip X) MOVE right while READ X</a:t>
            </a:r>
          </a:p>
          <a:p>
            <a:pPr marL="228600" indent="-228600">
              <a:buFont typeface="+mj-lt"/>
              <a:buAutoNum type="arabicPeriod" startAt="2"/>
            </a:pPr>
            <a:r>
              <a:rPr lang="en-US" sz="1600" b="1" dirty="0">
                <a:latin typeface="Cambria Math" panose="02040503050406030204" pitchFamily="18" charset="0"/>
                <a:ea typeface="Cambria Math" panose="02040503050406030204" pitchFamily="18" charset="0"/>
              </a:rPr>
              <a:t>READ  (store) current alphabet, if alphabet is not #, then continue step 2</a:t>
            </a:r>
            <a:endParaRPr lang="en-US" sz="1600" b="1" dirty="0"/>
          </a:p>
        </p:txBody>
      </p:sp>
      <p:sp>
        <p:nvSpPr>
          <p:cNvPr id="189" name="TextBox 188">
            <a:extLst>
              <a:ext uri="{FF2B5EF4-FFF2-40B4-BE49-F238E27FC236}">
                <a16:creationId xmlns:a16="http://schemas.microsoft.com/office/drawing/2014/main" id="{E5617BE1-3260-4D99-9F47-9813B19DEF6A}"/>
              </a:ext>
            </a:extLst>
          </p:cNvPr>
          <p:cNvSpPr txBox="1"/>
          <p:nvPr/>
        </p:nvSpPr>
        <p:spPr>
          <a:xfrm>
            <a:off x="3613560" y="829844"/>
            <a:ext cx="5530439" cy="584775"/>
          </a:xfrm>
          <a:prstGeom prst="rect">
            <a:avLst/>
          </a:prstGeom>
          <a:noFill/>
        </p:spPr>
        <p:txBody>
          <a:bodyPr wrap="square" rtlCol="0">
            <a:spAutoFit/>
          </a:bodyPr>
          <a:lstStyle/>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alphabet  is #,  (skip X) MOVE right while READ X, </a:t>
            </a:r>
          </a:p>
          <a:p>
            <a:pPr marL="208954" indent="-342900">
              <a:buFont typeface="+mj-lt"/>
              <a:buAutoNum type="arabicPeriod" startAt="7"/>
            </a:pPr>
            <a:r>
              <a:rPr lang="en-US" sz="1600" b="1" dirty="0">
                <a:latin typeface="Cambria Math" panose="02040503050406030204" pitchFamily="18" charset="0"/>
                <a:ea typeface="Cambria Math" panose="02040503050406030204" pitchFamily="18" charset="0"/>
              </a:rPr>
              <a:t>If current alphabet ⌴ then ACCEPT otherwise REJECT</a:t>
            </a:r>
          </a:p>
        </p:txBody>
      </p:sp>
      <p:cxnSp>
        <p:nvCxnSpPr>
          <p:cNvPr id="192" name="Straight Arrow Connector 191">
            <a:extLst>
              <a:ext uri="{FF2B5EF4-FFF2-40B4-BE49-F238E27FC236}">
                <a16:creationId xmlns:a16="http://schemas.microsoft.com/office/drawing/2014/main" id="{10060929-20EA-4DDA-AD11-C94EAD7B30F9}"/>
              </a:ext>
            </a:extLst>
          </p:cNvPr>
          <p:cNvCxnSpPr>
            <a:cxnSpLocks/>
            <a:stCxn id="103" idx="6"/>
            <a:endCxn id="20" idx="2"/>
          </p:cNvCxnSpPr>
          <p:nvPr/>
        </p:nvCxnSpPr>
        <p:spPr>
          <a:xfrm>
            <a:off x="2889519" y="3783187"/>
            <a:ext cx="1513805" cy="5379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93" name="Rectangle 192">
            <a:extLst>
              <a:ext uri="{FF2B5EF4-FFF2-40B4-BE49-F238E27FC236}">
                <a16:creationId xmlns:a16="http://schemas.microsoft.com/office/drawing/2014/main" id="{101F1487-5EF6-40CB-A699-D47494A998B0}"/>
              </a:ext>
            </a:extLst>
          </p:cNvPr>
          <p:cNvSpPr/>
          <p:nvPr/>
        </p:nvSpPr>
        <p:spPr>
          <a:xfrm rot="1308132">
            <a:off x="2945657" y="3581849"/>
            <a:ext cx="973175" cy="446541"/>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Cambria Math" panose="02040503050406030204" pitchFamily="18" charset="0"/>
                <a:ea typeface="Cambria Math" panose="02040503050406030204" pitchFamily="18" charset="0"/>
              </a:rPr>
              <a:t>0, 1</a:t>
            </a:r>
            <a:r>
              <a:rPr lang="en-US" b="1" dirty="0">
                <a:sym typeface="Wingdings" panose="05000000000000000000" pitchFamily="2" charset="2"/>
              </a:rPr>
              <a:t>L</a:t>
            </a:r>
            <a:endParaRPr lang="en-US" b="1" dirty="0"/>
          </a:p>
        </p:txBody>
      </p:sp>
      <p:sp>
        <p:nvSpPr>
          <p:cNvPr id="264" name="TextBox 263">
            <a:extLst>
              <a:ext uri="{FF2B5EF4-FFF2-40B4-BE49-F238E27FC236}">
                <a16:creationId xmlns:a16="http://schemas.microsoft.com/office/drawing/2014/main" id="{A5E3B3C3-FFB0-4461-8FCC-015E02A7ACC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XXX#XXX1</a:t>
            </a:r>
            <a:r>
              <a:rPr lang="en-US" b="1" dirty="0">
                <a:latin typeface="Cambria Math" panose="02040503050406030204" pitchFamily="18" charset="0"/>
                <a:ea typeface="Cambria Math" panose="02040503050406030204" pitchFamily="18" charset="0"/>
              </a:rPr>
              <a:t>⌴</a:t>
            </a:r>
            <a:endParaRPr lang="en-US" b="1" dirty="0"/>
          </a:p>
        </p:txBody>
      </p:sp>
      <p:sp>
        <p:nvSpPr>
          <p:cNvPr id="266" name="TextBox 265">
            <a:extLst>
              <a:ext uri="{FF2B5EF4-FFF2-40B4-BE49-F238E27FC236}">
                <a16:creationId xmlns:a16="http://schemas.microsoft.com/office/drawing/2014/main" id="{CEED822B-9B90-4ACD-B82A-B16E23233E48}"/>
              </a:ext>
            </a:extLst>
          </p:cNvPr>
          <p:cNvSpPr txBox="1"/>
          <p:nvPr/>
        </p:nvSpPr>
        <p:spPr>
          <a:xfrm>
            <a:off x="91440" y="1188720"/>
            <a:ext cx="3463553" cy="646331"/>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XX01#XX11</a:t>
            </a:r>
            <a:r>
              <a:rPr lang="en-US" b="1" dirty="0">
                <a:latin typeface="Cambria Math" panose="02040503050406030204" pitchFamily="18" charset="0"/>
                <a:ea typeface="Cambria Math" panose="02040503050406030204" pitchFamily="18" charset="0"/>
              </a:rPr>
              <a:t>⌴</a:t>
            </a:r>
          </a:p>
          <a:p>
            <a:r>
              <a:rPr lang="en-US" b="1" dirty="0">
                <a:latin typeface="Cambria Math" panose="02040503050406030204" pitchFamily="18" charset="0"/>
                <a:ea typeface="Cambria Math" panose="02040503050406030204" pitchFamily="18" charset="0"/>
              </a:rPr>
              <a:t>                                 ⌴</a:t>
            </a:r>
            <a:r>
              <a:rPr lang="en-US" b="1" dirty="0"/>
              <a:t>XXX#XX</a:t>
            </a:r>
            <a:r>
              <a:rPr lang="en-US" b="1" dirty="0">
                <a:latin typeface="Cambria Math" panose="02040503050406030204" pitchFamily="18" charset="0"/>
                <a:ea typeface="Cambria Math" panose="02040503050406030204" pitchFamily="18" charset="0"/>
              </a:rPr>
              <a:t>⌴                                  </a:t>
            </a:r>
            <a:endParaRPr lang="en-US" b="1" dirty="0"/>
          </a:p>
        </p:txBody>
      </p:sp>
      <p:sp>
        <p:nvSpPr>
          <p:cNvPr id="268" name="TextBox 267">
            <a:extLst>
              <a:ext uri="{FF2B5EF4-FFF2-40B4-BE49-F238E27FC236}">
                <a16:creationId xmlns:a16="http://schemas.microsoft.com/office/drawing/2014/main" id="{76E23C92-B705-4EC4-B939-9EDBA6B94105}"/>
              </a:ext>
            </a:extLst>
          </p:cNvPr>
          <p:cNvSpPr txBox="1"/>
          <p:nvPr/>
        </p:nvSpPr>
        <p:spPr>
          <a:xfrm>
            <a:off x="91440" y="1188720"/>
            <a:ext cx="3463553" cy="369332"/>
          </a:xfrm>
          <a:prstGeom prst="rect">
            <a:avLst/>
          </a:prstGeom>
          <a:noFill/>
        </p:spPr>
        <p:txBody>
          <a:bodyPr wrap="square" rtlCol="0">
            <a:spAutoFit/>
          </a:bodyPr>
          <a:lstStyle/>
          <a:p>
            <a:r>
              <a:rPr lang="en-US" b="1" dirty="0"/>
              <a:t>REJECT example: </a:t>
            </a:r>
            <a:r>
              <a:rPr lang="en-US" b="1" dirty="0">
                <a:latin typeface="Cambria Math" panose="02040503050406030204" pitchFamily="18" charset="0"/>
                <a:ea typeface="Cambria Math" panose="02040503050406030204" pitchFamily="18" charset="0"/>
              </a:rPr>
              <a:t>⌴</a:t>
            </a:r>
            <a:r>
              <a:rPr lang="en-US" b="1" dirty="0"/>
              <a:t>X10110</a:t>
            </a:r>
            <a:r>
              <a:rPr lang="en-US" b="1" dirty="0">
                <a:latin typeface="Cambria Math" panose="02040503050406030204" pitchFamily="18" charset="0"/>
                <a:ea typeface="Cambria Math" panose="02040503050406030204" pitchFamily="18" charset="0"/>
              </a:rPr>
              <a:t>⌴</a:t>
            </a:r>
            <a:endParaRPr lang="en-US" b="1" dirty="0"/>
          </a:p>
        </p:txBody>
      </p:sp>
    </p:spTree>
    <p:extLst>
      <p:ext uri="{BB962C8B-B14F-4D97-AF65-F5344CB8AC3E}">
        <p14:creationId xmlns:p14="http://schemas.microsoft.com/office/powerpoint/2010/main" val="42542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1"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8)">
                                      <p:cBhvr>
                                        <p:cTn id="12" dur="500"/>
                                        <p:tgtEl>
                                          <p:spTgt spid="5"/>
                                        </p:tgtEl>
                                      </p:cBhvr>
                                    </p:animEffect>
                                  </p:childTnLst>
                                </p:cTn>
                              </p:par>
                              <p:par>
                                <p:cTn id="13" presetID="1" presetClass="emph" presetSubtype="1" nodeType="withEffect">
                                  <p:stCondLst>
                                    <p:cond delay="0"/>
                                  </p:stCondLst>
                                  <p:childTnLst>
                                    <p:set>
                                      <p:cBhvr>
                                        <p:cTn id="14" dur="indefinite"/>
                                        <p:tgtEl>
                                          <p:spTgt spid="5"/>
                                        </p:tgtEl>
                                        <p:attrNameLst>
                                          <p:attrName>fillcolor</p:attrName>
                                        </p:attrNameLst>
                                      </p:cBhvr>
                                      <p:to>
                                        <p:clrVal>
                                          <a:srgbClr val="FFFF00"/>
                                        </p:clrVal>
                                      </p:to>
                                    </p:set>
                                    <p:set>
                                      <p:cBhvr>
                                        <p:cTn id="15" dur="indefinite"/>
                                        <p:tgtEl>
                                          <p:spTgt spid="5"/>
                                        </p:tgtEl>
                                        <p:attrNameLst>
                                          <p:attrName>fill.type</p:attrName>
                                        </p:attrNameLst>
                                      </p:cBhvr>
                                      <p:to>
                                        <p:strVal val="solid"/>
                                      </p:to>
                                    </p:set>
                                    <p:set>
                                      <p:cBhvr>
                                        <p:cTn id="16" dur="indefinite"/>
                                        <p:tgtEl>
                                          <p:spTgt spid="5"/>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left)">
                                      <p:cBhvr>
                                        <p:cTn id="25" dur="500"/>
                                        <p:tgtEl>
                                          <p:spTgt spid="22"/>
                                        </p:tgtEl>
                                      </p:cBhvr>
                                    </p:animEffect>
                                  </p:childTnLst>
                                </p:cTn>
                              </p:par>
                              <p:par>
                                <p:cTn id="26" presetID="22" presetClass="entr" presetSubtype="8"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wipe(left)">
                                      <p:cBhvr>
                                        <p:cTn id="28" dur="500"/>
                                        <p:tgtEl>
                                          <p:spTgt spid="29"/>
                                        </p:tgtEl>
                                      </p:cBhvr>
                                    </p:animEffect>
                                  </p:childTnLst>
                                </p:cTn>
                              </p:par>
                            </p:childTnLst>
                          </p:cTn>
                        </p:par>
                        <p:par>
                          <p:cTn id="29" fill="hold">
                            <p:stCondLst>
                              <p:cond delay="500"/>
                            </p:stCondLst>
                            <p:childTnLst>
                              <p:par>
                                <p:cTn id="30" presetID="21" presetClass="entr" presetSubtype="8"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heel(8)">
                                      <p:cBhvr>
                                        <p:cTn id="32" dur="500"/>
                                        <p:tgtEl>
                                          <p:spTgt spid="10"/>
                                        </p:tgtEl>
                                      </p:cBhvr>
                                    </p:animEffect>
                                  </p:childTnLst>
                                </p:cTn>
                              </p:par>
                              <p:par>
                                <p:cTn id="33" presetID="21" presetClass="entr" presetSubtype="8"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heel(8)">
                                      <p:cBhvr>
                                        <p:cTn id="35" dur="500"/>
                                        <p:tgtEl>
                                          <p:spTgt spid="12"/>
                                        </p:tgtEl>
                                      </p:cBhvr>
                                    </p:animEffect>
                                  </p:childTnLst>
                                </p:cTn>
                              </p:par>
                              <p:par>
                                <p:cTn id="36" presetID="1" presetClass="emph" presetSubtype="1" nodeType="withEffect">
                                  <p:stCondLst>
                                    <p:cond delay="0"/>
                                  </p:stCondLst>
                                  <p:childTnLst>
                                    <p:set>
                                      <p:cBhvr>
                                        <p:cTn id="37" dur="indefinite"/>
                                        <p:tgtEl>
                                          <p:spTgt spid="10"/>
                                        </p:tgtEl>
                                        <p:attrNameLst>
                                          <p:attrName>fillcolor</p:attrName>
                                        </p:attrNameLst>
                                      </p:cBhvr>
                                      <p:to>
                                        <p:clrVal>
                                          <a:srgbClr val="0070C0"/>
                                        </p:clrVal>
                                      </p:to>
                                    </p:set>
                                    <p:set>
                                      <p:cBhvr>
                                        <p:cTn id="38" dur="indefinite"/>
                                        <p:tgtEl>
                                          <p:spTgt spid="10"/>
                                        </p:tgtEl>
                                        <p:attrNameLst>
                                          <p:attrName>fill.type</p:attrName>
                                        </p:attrNameLst>
                                      </p:cBhvr>
                                      <p:to>
                                        <p:strVal val="solid"/>
                                      </p:to>
                                    </p:set>
                                    <p:set>
                                      <p:cBhvr>
                                        <p:cTn id="39" dur="indefinite"/>
                                        <p:tgtEl>
                                          <p:spTgt spid="10"/>
                                        </p:tgtEl>
                                        <p:attrNameLst>
                                          <p:attrName>fill.on</p:attrName>
                                        </p:attrNameLst>
                                      </p:cBhvr>
                                      <p:to>
                                        <p:strVal val="true"/>
                                      </p:to>
                                    </p:set>
                                  </p:childTnLst>
                                </p:cTn>
                              </p:par>
                              <p:par>
                                <p:cTn id="40" presetID="1" presetClass="emph" presetSubtype="1" nodeType="withEffect">
                                  <p:stCondLst>
                                    <p:cond delay="0"/>
                                  </p:stCondLst>
                                  <p:childTnLst>
                                    <p:set>
                                      <p:cBhvr>
                                        <p:cTn id="41" dur="indefinite"/>
                                        <p:tgtEl>
                                          <p:spTgt spid="12"/>
                                        </p:tgtEl>
                                        <p:attrNameLst>
                                          <p:attrName>fillcolor</p:attrName>
                                        </p:attrNameLst>
                                      </p:cBhvr>
                                      <p:to>
                                        <p:clrVal>
                                          <a:srgbClr val="0070C0"/>
                                        </p:clrVal>
                                      </p:to>
                                    </p:set>
                                    <p:set>
                                      <p:cBhvr>
                                        <p:cTn id="42" dur="indefinite"/>
                                        <p:tgtEl>
                                          <p:spTgt spid="12"/>
                                        </p:tgtEl>
                                        <p:attrNameLst>
                                          <p:attrName>fill.type</p:attrName>
                                        </p:attrNameLst>
                                      </p:cBhvr>
                                      <p:to>
                                        <p:strVal val="solid"/>
                                      </p:to>
                                    </p:set>
                                    <p:set>
                                      <p:cBhvr>
                                        <p:cTn id="43" dur="indefinite"/>
                                        <p:tgtEl>
                                          <p:spTgt spid="12"/>
                                        </p:tgtEl>
                                        <p:attrNameLst>
                                          <p:attrName>fill.on</p:attrName>
                                        </p:attrNameLst>
                                      </p:cBhvr>
                                      <p:to>
                                        <p:strVal val="tru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185">
                                            <p:txEl>
                                              <p:pRg st="0" end="0"/>
                                            </p:txEl>
                                          </p:spTgt>
                                        </p:tgtEl>
                                        <p:attrNameLst>
                                          <p:attrName>style.visibility</p:attrName>
                                        </p:attrNameLst>
                                      </p:cBhvr>
                                      <p:to>
                                        <p:strVal val="hidden"/>
                                      </p:to>
                                    </p:set>
                                  </p:childTnLst>
                                </p:cTn>
                              </p:par>
                            </p:childTnLst>
                          </p:cTn>
                        </p:par>
                        <p:par>
                          <p:cTn id="53" fill="hold">
                            <p:stCondLst>
                              <p:cond delay="0"/>
                            </p:stCondLst>
                            <p:childTnLst>
                              <p:par>
                                <p:cTn id="54" presetID="1" presetClass="entr" presetSubtype="0" fill="hold" nodeType="afterEffect">
                                  <p:stCondLst>
                                    <p:cond delay="0"/>
                                  </p:stCondLst>
                                  <p:childTnLst>
                                    <p:set>
                                      <p:cBhvr>
                                        <p:cTn id="55"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mph" presetSubtype="1" nodeType="clickEffect">
                                  <p:stCondLst>
                                    <p:cond delay="0"/>
                                  </p:stCondLst>
                                  <p:childTnLst>
                                    <p:set>
                                      <p:cBhvr>
                                        <p:cTn id="59" dur="indefinite"/>
                                        <p:tgtEl>
                                          <p:spTgt spid="10"/>
                                        </p:tgtEl>
                                        <p:attrNameLst>
                                          <p:attrName>fillcolor</p:attrName>
                                        </p:attrNameLst>
                                      </p:cBhvr>
                                      <p:to>
                                        <p:clrVal>
                                          <a:srgbClr val="FFFF00"/>
                                        </p:clrVal>
                                      </p:to>
                                    </p:set>
                                    <p:set>
                                      <p:cBhvr>
                                        <p:cTn id="60" dur="indefinite"/>
                                        <p:tgtEl>
                                          <p:spTgt spid="10"/>
                                        </p:tgtEl>
                                        <p:attrNameLst>
                                          <p:attrName>fill.type</p:attrName>
                                        </p:attrNameLst>
                                      </p:cBhvr>
                                      <p:to>
                                        <p:strVal val="solid"/>
                                      </p:to>
                                    </p:set>
                                    <p:set>
                                      <p:cBhvr>
                                        <p:cTn id="61" dur="indefinite"/>
                                        <p:tgtEl>
                                          <p:spTgt spid="10"/>
                                        </p:tgtEl>
                                        <p:attrNameLst>
                                          <p:attrName>fill.on</p:attrName>
                                        </p:attrNameLst>
                                      </p:cBhvr>
                                      <p:to>
                                        <p:strVal val="true"/>
                                      </p:to>
                                    </p:set>
                                  </p:childTnLst>
                                </p:cTn>
                              </p:par>
                              <p:par>
                                <p:cTn id="62" presetID="1" presetClass="emph" presetSubtype="1" nodeType="withEffect">
                                  <p:stCondLst>
                                    <p:cond delay="0"/>
                                  </p:stCondLst>
                                  <p:childTnLst>
                                    <p:set>
                                      <p:cBhvr>
                                        <p:cTn id="63" dur="indefinite"/>
                                        <p:tgtEl>
                                          <p:spTgt spid="12"/>
                                        </p:tgtEl>
                                        <p:attrNameLst>
                                          <p:attrName>fillcolor</p:attrName>
                                        </p:attrNameLst>
                                      </p:cBhvr>
                                      <p:to>
                                        <p:clrVal>
                                          <a:srgbClr val="FFFF00"/>
                                        </p:clrVal>
                                      </p:to>
                                    </p:set>
                                    <p:set>
                                      <p:cBhvr>
                                        <p:cTn id="64" dur="indefinite"/>
                                        <p:tgtEl>
                                          <p:spTgt spid="12"/>
                                        </p:tgtEl>
                                        <p:attrNameLst>
                                          <p:attrName>fill.type</p:attrName>
                                        </p:attrNameLst>
                                      </p:cBhvr>
                                      <p:to>
                                        <p:strVal val="solid"/>
                                      </p:to>
                                    </p:set>
                                    <p:set>
                                      <p:cBhvr>
                                        <p:cTn id="65" dur="indefinite"/>
                                        <p:tgtEl>
                                          <p:spTgt spid="12"/>
                                        </p:tgtEl>
                                        <p:attrNameLst>
                                          <p:attrName>fill.on</p:attrName>
                                        </p:attrNameLst>
                                      </p:cBhvr>
                                      <p:to>
                                        <p:strVal val="true"/>
                                      </p:to>
                                    </p:set>
                                  </p:childTnLst>
                                </p:cTn>
                              </p:par>
                              <p:par>
                                <p:cTn id="66" presetID="1" presetClass="emph" presetSubtype="1" nodeType="withEffect">
                                  <p:stCondLst>
                                    <p:cond delay="0"/>
                                  </p:stCondLst>
                                  <p:childTnLst>
                                    <p:set>
                                      <p:cBhvr>
                                        <p:cTn id="67" dur="indefinite"/>
                                        <p:tgtEl>
                                          <p:spTgt spid="5"/>
                                        </p:tgtEl>
                                        <p:attrNameLst>
                                          <p:attrName>fillcolor</p:attrName>
                                        </p:attrNameLst>
                                      </p:cBhvr>
                                      <p:to>
                                        <p:clrVal>
                                          <a:srgbClr val="FFFFFF"/>
                                        </p:clrVal>
                                      </p:to>
                                    </p:set>
                                    <p:set>
                                      <p:cBhvr>
                                        <p:cTn id="68" dur="indefinite"/>
                                        <p:tgtEl>
                                          <p:spTgt spid="5"/>
                                        </p:tgtEl>
                                        <p:attrNameLst>
                                          <p:attrName>fill.type</p:attrName>
                                        </p:attrNameLst>
                                      </p:cBhvr>
                                      <p:to>
                                        <p:strVal val="solid"/>
                                      </p:to>
                                    </p:set>
                                    <p:set>
                                      <p:cBhvr>
                                        <p:cTn id="69" dur="indefinite"/>
                                        <p:tgtEl>
                                          <p:spTgt spid="5"/>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par>
                                <p:cTn id="75" presetID="22" presetClass="entr" presetSubtype="8" fill="hold" nodeType="withEffect">
                                  <p:stCondLst>
                                    <p:cond delay="0"/>
                                  </p:stCondLst>
                                  <p:childTnLst>
                                    <p:set>
                                      <p:cBhvr>
                                        <p:cTn id="76" dur="1" fill="hold">
                                          <p:stCondLst>
                                            <p:cond delay="0"/>
                                          </p:stCondLst>
                                        </p:cTn>
                                        <p:tgtEl>
                                          <p:spTgt spid="58"/>
                                        </p:tgtEl>
                                        <p:attrNameLst>
                                          <p:attrName>style.visibility</p:attrName>
                                        </p:attrNameLst>
                                      </p:cBhvr>
                                      <p:to>
                                        <p:strVal val="visible"/>
                                      </p:to>
                                    </p:set>
                                    <p:animEffect transition="in" filter="wipe(left)">
                                      <p:cBhvr>
                                        <p:cTn id="77" dur="500"/>
                                        <p:tgtEl>
                                          <p:spTgt spid="58"/>
                                        </p:tgtEl>
                                      </p:cBhvr>
                                    </p:animEffect>
                                  </p:childTnLst>
                                </p:cTn>
                              </p:par>
                            </p:childTnLst>
                          </p:cTn>
                        </p:par>
                        <p:par>
                          <p:cTn id="78" fill="hold">
                            <p:stCondLst>
                              <p:cond delay="500"/>
                            </p:stCondLst>
                            <p:childTnLst>
                              <p:par>
                                <p:cTn id="79" presetID="1" presetClass="entr" presetSubtype="0" fill="hold" grpId="0" nodeType="afterEffect">
                                  <p:stCondLst>
                                    <p:cond delay="0"/>
                                  </p:stCondLst>
                                  <p:childTnLst>
                                    <p:set>
                                      <p:cBhvr>
                                        <p:cTn id="80" dur="1" fill="hold">
                                          <p:stCondLst>
                                            <p:cond delay="0"/>
                                          </p:stCondLst>
                                        </p:cTn>
                                        <p:tgtEl>
                                          <p:spTgt spid="1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left)">
                                      <p:cBhvr>
                                        <p:cTn id="87" dur="500"/>
                                        <p:tgtEl>
                                          <p:spTgt spid="25"/>
                                        </p:tgtEl>
                                      </p:cBhvr>
                                    </p:animEffect>
                                  </p:childTnLst>
                                </p:cTn>
                              </p:par>
                              <p:par>
                                <p:cTn id="88" presetID="22" presetClass="entr" presetSubtype="8" fill="hold"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childTnLst>
                          </p:cTn>
                        </p:par>
                        <p:par>
                          <p:cTn id="91" fill="hold">
                            <p:stCondLst>
                              <p:cond delay="500"/>
                            </p:stCondLst>
                            <p:childTnLst>
                              <p:par>
                                <p:cTn id="92" presetID="21" presetClass="entr" presetSubtype="8" fill="hold" grpId="0" nodeType="afterEffect">
                                  <p:stCondLst>
                                    <p:cond delay="0"/>
                                  </p:stCondLst>
                                  <p:childTnLst>
                                    <p:set>
                                      <p:cBhvr>
                                        <p:cTn id="93" dur="1" fill="hold">
                                          <p:stCondLst>
                                            <p:cond delay="0"/>
                                          </p:stCondLst>
                                        </p:cTn>
                                        <p:tgtEl>
                                          <p:spTgt spid="14"/>
                                        </p:tgtEl>
                                        <p:attrNameLst>
                                          <p:attrName>style.visibility</p:attrName>
                                        </p:attrNameLst>
                                      </p:cBhvr>
                                      <p:to>
                                        <p:strVal val="visible"/>
                                      </p:to>
                                    </p:set>
                                    <p:animEffect transition="in" filter="wheel(8)">
                                      <p:cBhvr>
                                        <p:cTn id="94" dur="500"/>
                                        <p:tgtEl>
                                          <p:spTgt spid="14"/>
                                        </p:tgtEl>
                                      </p:cBhvr>
                                    </p:animEffect>
                                  </p:childTnLst>
                                </p:cTn>
                              </p:par>
                              <p:par>
                                <p:cTn id="95" presetID="21" presetClass="entr" presetSubtype="8"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wheel(8)">
                                      <p:cBhvr>
                                        <p:cTn id="97" dur="500"/>
                                        <p:tgtEl>
                                          <p:spTgt spid="16"/>
                                        </p:tgtEl>
                                      </p:cBhvr>
                                    </p:animEffect>
                                  </p:childTnLst>
                                </p:cTn>
                              </p:par>
                              <p:par>
                                <p:cTn id="98" presetID="1" presetClass="emph" presetSubtype="1" nodeType="withEffect">
                                  <p:stCondLst>
                                    <p:cond delay="0"/>
                                  </p:stCondLst>
                                  <p:childTnLst>
                                    <p:set>
                                      <p:cBhvr>
                                        <p:cTn id="99" dur="indefinite"/>
                                        <p:tgtEl>
                                          <p:spTgt spid="14"/>
                                        </p:tgtEl>
                                        <p:attrNameLst>
                                          <p:attrName>fillcolor</p:attrName>
                                        </p:attrNameLst>
                                      </p:cBhvr>
                                      <p:to>
                                        <p:clrVal>
                                          <a:srgbClr val="0070C0"/>
                                        </p:clrVal>
                                      </p:to>
                                    </p:set>
                                    <p:set>
                                      <p:cBhvr>
                                        <p:cTn id="100" dur="indefinite"/>
                                        <p:tgtEl>
                                          <p:spTgt spid="14"/>
                                        </p:tgtEl>
                                        <p:attrNameLst>
                                          <p:attrName>fill.type</p:attrName>
                                        </p:attrNameLst>
                                      </p:cBhvr>
                                      <p:to>
                                        <p:strVal val="solid"/>
                                      </p:to>
                                    </p:set>
                                    <p:set>
                                      <p:cBhvr>
                                        <p:cTn id="101" dur="indefinite"/>
                                        <p:tgtEl>
                                          <p:spTgt spid="14"/>
                                        </p:tgtEl>
                                        <p:attrNameLst>
                                          <p:attrName>fill.on</p:attrName>
                                        </p:attrNameLst>
                                      </p:cBhvr>
                                      <p:to>
                                        <p:strVal val="true"/>
                                      </p:to>
                                    </p:set>
                                  </p:childTnLst>
                                </p:cTn>
                              </p:par>
                              <p:par>
                                <p:cTn id="102" presetID="1" presetClass="emph" presetSubtype="1" nodeType="withEffect">
                                  <p:stCondLst>
                                    <p:cond delay="0"/>
                                  </p:stCondLst>
                                  <p:childTnLst>
                                    <p:set>
                                      <p:cBhvr>
                                        <p:cTn id="103" dur="indefinite"/>
                                        <p:tgtEl>
                                          <p:spTgt spid="16"/>
                                        </p:tgtEl>
                                        <p:attrNameLst>
                                          <p:attrName>fillcolor</p:attrName>
                                        </p:attrNameLst>
                                      </p:cBhvr>
                                      <p:to>
                                        <p:clrVal>
                                          <a:srgbClr val="0070C0"/>
                                        </p:clrVal>
                                      </p:to>
                                    </p:set>
                                    <p:set>
                                      <p:cBhvr>
                                        <p:cTn id="104" dur="indefinite"/>
                                        <p:tgtEl>
                                          <p:spTgt spid="16"/>
                                        </p:tgtEl>
                                        <p:attrNameLst>
                                          <p:attrName>fill.type</p:attrName>
                                        </p:attrNameLst>
                                      </p:cBhvr>
                                      <p:to>
                                        <p:strVal val="solid"/>
                                      </p:to>
                                    </p:set>
                                    <p:set>
                                      <p:cBhvr>
                                        <p:cTn id="105" dur="indefinite"/>
                                        <p:tgtEl>
                                          <p:spTgt spid="16"/>
                                        </p:tgtEl>
                                        <p:attrNameLst>
                                          <p:attrName>fill.on</p:attrName>
                                        </p:attrNameLst>
                                      </p:cBhvr>
                                      <p:to>
                                        <p:strVal val="tru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6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7"/>
                                        </p:tgtEl>
                                        <p:attrNameLst>
                                          <p:attrName>style.visibility</p:attrName>
                                        </p:attrNameLst>
                                      </p:cBhvr>
                                      <p:to>
                                        <p:strVal val="visible"/>
                                      </p:to>
                                    </p:set>
                                    <p:animEffect transition="in" filter="wipe(left)">
                                      <p:cBhvr>
                                        <p:cTn id="119" dur="500"/>
                                        <p:tgtEl>
                                          <p:spTgt spid="47"/>
                                        </p:tgtEl>
                                      </p:cBhvr>
                                    </p:animEffect>
                                  </p:childTnLst>
                                </p:cTn>
                              </p:par>
                              <p:par>
                                <p:cTn id="120" presetID="22" presetClass="entr" presetSubtype="8" fill="hold" nodeType="withEffect">
                                  <p:stCondLst>
                                    <p:cond delay="0"/>
                                  </p:stCondLst>
                                  <p:childTnLst>
                                    <p:set>
                                      <p:cBhvr>
                                        <p:cTn id="121" dur="1" fill="hold">
                                          <p:stCondLst>
                                            <p:cond delay="0"/>
                                          </p:stCondLst>
                                        </p:cTn>
                                        <p:tgtEl>
                                          <p:spTgt spid="93"/>
                                        </p:tgtEl>
                                        <p:attrNameLst>
                                          <p:attrName>style.visibility</p:attrName>
                                        </p:attrNameLst>
                                      </p:cBhvr>
                                      <p:to>
                                        <p:strVal val="visible"/>
                                      </p:to>
                                    </p:set>
                                    <p:animEffect transition="in" filter="wipe(left)">
                                      <p:cBhvr>
                                        <p:cTn id="122" dur="500"/>
                                        <p:tgtEl>
                                          <p:spTgt spid="93"/>
                                        </p:tgtEl>
                                      </p:cBhvr>
                                    </p:animEffect>
                                  </p:childTnLst>
                                </p:cTn>
                              </p:par>
                            </p:childTnLst>
                          </p:cTn>
                        </p:par>
                        <p:par>
                          <p:cTn id="123" fill="hold">
                            <p:stCondLst>
                              <p:cond delay="500"/>
                            </p:stCondLst>
                            <p:childTnLst>
                              <p:par>
                                <p:cTn id="124" presetID="21" presetClass="entr" presetSubtype="8" fill="hold" grpId="0" nodeType="afterEffect">
                                  <p:stCondLst>
                                    <p:cond delay="0"/>
                                  </p:stCondLst>
                                  <p:childTnLst>
                                    <p:set>
                                      <p:cBhvr>
                                        <p:cTn id="125" dur="1" fill="hold">
                                          <p:stCondLst>
                                            <p:cond delay="0"/>
                                          </p:stCondLst>
                                        </p:cTn>
                                        <p:tgtEl>
                                          <p:spTgt spid="20"/>
                                        </p:tgtEl>
                                        <p:attrNameLst>
                                          <p:attrName>style.visibility</p:attrName>
                                        </p:attrNameLst>
                                      </p:cBhvr>
                                      <p:to>
                                        <p:strVal val="visible"/>
                                      </p:to>
                                    </p:set>
                                    <p:animEffect transition="in" filter="wheel(8)">
                                      <p:cBhvr>
                                        <p:cTn id="126" dur="500"/>
                                        <p:tgtEl>
                                          <p:spTgt spid="20"/>
                                        </p:tgtEl>
                                      </p:cBhvr>
                                    </p:animEffec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78"/>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80"/>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nodeType="clickEffect">
                                  <p:stCondLst>
                                    <p:cond delay="0"/>
                                  </p:stCondLst>
                                  <p:childTnLst>
                                    <p:set>
                                      <p:cBhvr>
                                        <p:cTn id="135"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14"/>
                                        </p:tgtEl>
                                        <p:attrNameLst>
                                          <p:attrName>fillcolor</p:attrName>
                                        </p:attrNameLst>
                                      </p:cBhvr>
                                      <p:to>
                                        <p:clrVal>
                                          <a:srgbClr val="FFFF00"/>
                                        </p:clrVal>
                                      </p:to>
                                    </p:set>
                                    <p:set>
                                      <p:cBhvr>
                                        <p:cTn id="140" dur="indefinite"/>
                                        <p:tgtEl>
                                          <p:spTgt spid="14"/>
                                        </p:tgtEl>
                                        <p:attrNameLst>
                                          <p:attrName>fill.type</p:attrName>
                                        </p:attrNameLst>
                                      </p:cBhvr>
                                      <p:to>
                                        <p:strVal val="solid"/>
                                      </p:to>
                                    </p:set>
                                    <p:set>
                                      <p:cBhvr>
                                        <p:cTn id="141" dur="indefinite"/>
                                        <p:tgtEl>
                                          <p:spTgt spid="14"/>
                                        </p:tgtEl>
                                        <p:attrNameLst>
                                          <p:attrName>fill.on</p:attrName>
                                        </p:attrNameLst>
                                      </p:cBhvr>
                                      <p:to>
                                        <p:strVal val="true"/>
                                      </p:to>
                                    </p:set>
                                  </p:childTnLst>
                                </p:cTn>
                              </p:par>
                              <p:par>
                                <p:cTn id="142" presetID="1" presetClass="emph" presetSubtype="1" nodeType="withEffect">
                                  <p:stCondLst>
                                    <p:cond delay="0"/>
                                  </p:stCondLst>
                                  <p:childTnLst>
                                    <p:set>
                                      <p:cBhvr>
                                        <p:cTn id="143" dur="indefinite"/>
                                        <p:tgtEl>
                                          <p:spTgt spid="16"/>
                                        </p:tgtEl>
                                        <p:attrNameLst>
                                          <p:attrName>fillcolor</p:attrName>
                                        </p:attrNameLst>
                                      </p:cBhvr>
                                      <p:to>
                                        <p:clrVal>
                                          <a:srgbClr val="FFFF00"/>
                                        </p:clrVal>
                                      </p:to>
                                    </p:set>
                                    <p:set>
                                      <p:cBhvr>
                                        <p:cTn id="144" dur="indefinite"/>
                                        <p:tgtEl>
                                          <p:spTgt spid="16"/>
                                        </p:tgtEl>
                                        <p:attrNameLst>
                                          <p:attrName>fill.type</p:attrName>
                                        </p:attrNameLst>
                                      </p:cBhvr>
                                      <p:to>
                                        <p:strVal val="solid"/>
                                      </p:to>
                                    </p:set>
                                    <p:set>
                                      <p:cBhvr>
                                        <p:cTn id="145" dur="indefinite"/>
                                        <p:tgtEl>
                                          <p:spTgt spid="16"/>
                                        </p:tgtEl>
                                        <p:attrNameLst>
                                          <p:attrName>fill.on</p:attrName>
                                        </p:attrNameLst>
                                      </p:cBhvr>
                                      <p:to>
                                        <p:strVal val="true"/>
                                      </p:to>
                                    </p:set>
                                  </p:childTnLst>
                                </p:cTn>
                              </p:par>
                              <p:par>
                                <p:cTn id="146" presetID="1" presetClass="emph" presetSubtype="1" nodeType="withEffect">
                                  <p:stCondLst>
                                    <p:cond delay="0"/>
                                  </p:stCondLst>
                                  <p:childTnLst>
                                    <p:set>
                                      <p:cBhvr>
                                        <p:cTn id="147" dur="indefinite"/>
                                        <p:tgtEl>
                                          <p:spTgt spid="12"/>
                                        </p:tgtEl>
                                        <p:attrNameLst>
                                          <p:attrName>fillcolor</p:attrName>
                                        </p:attrNameLst>
                                      </p:cBhvr>
                                      <p:to>
                                        <p:clrVal>
                                          <a:srgbClr val="FFFFFF"/>
                                        </p:clrVal>
                                      </p:to>
                                    </p:set>
                                    <p:set>
                                      <p:cBhvr>
                                        <p:cTn id="148" dur="indefinite"/>
                                        <p:tgtEl>
                                          <p:spTgt spid="12"/>
                                        </p:tgtEl>
                                        <p:attrNameLst>
                                          <p:attrName>fill.type</p:attrName>
                                        </p:attrNameLst>
                                      </p:cBhvr>
                                      <p:to>
                                        <p:strVal val="solid"/>
                                      </p:to>
                                    </p:set>
                                    <p:set>
                                      <p:cBhvr>
                                        <p:cTn id="149" dur="indefinite"/>
                                        <p:tgtEl>
                                          <p:spTgt spid="12"/>
                                        </p:tgtEl>
                                        <p:attrNameLst>
                                          <p:attrName>fill.on</p:attrName>
                                        </p:attrNameLst>
                                      </p:cBhvr>
                                      <p:to>
                                        <p:strVal val="true"/>
                                      </p:to>
                                    </p:set>
                                  </p:childTnLst>
                                </p:cTn>
                              </p:par>
                              <p:par>
                                <p:cTn id="150" presetID="1" presetClass="emph" presetSubtype="1" nodeType="withEffect">
                                  <p:stCondLst>
                                    <p:cond delay="0"/>
                                  </p:stCondLst>
                                  <p:childTnLst>
                                    <p:set>
                                      <p:cBhvr>
                                        <p:cTn id="151" dur="indefinite"/>
                                        <p:tgtEl>
                                          <p:spTgt spid="10"/>
                                        </p:tgtEl>
                                        <p:attrNameLst>
                                          <p:attrName>fillcolor</p:attrName>
                                        </p:attrNameLst>
                                      </p:cBhvr>
                                      <p:to>
                                        <p:clrVal>
                                          <a:srgbClr val="FFFFFF"/>
                                        </p:clrVal>
                                      </p:to>
                                    </p:set>
                                    <p:set>
                                      <p:cBhvr>
                                        <p:cTn id="152" dur="indefinite"/>
                                        <p:tgtEl>
                                          <p:spTgt spid="10"/>
                                        </p:tgtEl>
                                        <p:attrNameLst>
                                          <p:attrName>fill.type</p:attrName>
                                        </p:attrNameLst>
                                      </p:cBhvr>
                                      <p:to>
                                        <p:strVal val="solid"/>
                                      </p:to>
                                    </p:set>
                                    <p:set>
                                      <p:cBhvr>
                                        <p:cTn id="153" dur="indefinite"/>
                                        <p:tgtEl>
                                          <p:spTgt spid="10"/>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nodeType="click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par>
                                <p:cTn id="159" presetID="22" presetClass="entr" presetSubtype="8" fill="hold" nodeType="withEffect">
                                  <p:stCondLst>
                                    <p:cond delay="0"/>
                                  </p:stCondLst>
                                  <p:childTnLst>
                                    <p:set>
                                      <p:cBhvr>
                                        <p:cTn id="160" dur="1" fill="hold">
                                          <p:stCondLst>
                                            <p:cond delay="0"/>
                                          </p:stCondLst>
                                        </p:cTn>
                                        <p:tgtEl>
                                          <p:spTgt spid="61"/>
                                        </p:tgtEl>
                                        <p:attrNameLst>
                                          <p:attrName>style.visibility</p:attrName>
                                        </p:attrNameLst>
                                      </p:cBhvr>
                                      <p:to>
                                        <p:strVal val="visible"/>
                                      </p:to>
                                    </p:set>
                                    <p:animEffect transition="in" filter="wipe(left)">
                                      <p:cBhvr>
                                        <p:cTn id="161" dur="500"/>
                                        <p:tgtEl>
                                          <p:spTgt spid="61"/>
                                        </p:tgtEl>
                                      </p:cBhvr>
                                    </p:animEffect>
                                  </p:childTnLst>
                                </p:cTn>
                              </p:par>
                            </p:childTnLst>
                          </p:cTn>
                        </p:par>
                        <p:par>
                          <p:cTn id="162" fill="hold">
                            <p:stCondLst>
                              <p:cond delay="500"/>
                            </p:stCondLst>
                            <p:childTnLst>
                              <p:par>
                                <p:cTn id="163" presetID="1" presetClass="entr" presetSubtype="0" fill="hold" grpId="0" nodeType="afterEffect">
                                  <p:stCondLst>
                                    <p:cond delay="0"/>
                                  </p:stCondLst>
                                  <p:childTnLst>
                                    <p:set>
                                      <p:cBhvr>
                                        <p:cTn id="164" dur="1" fill="hold">
                                          <p:stCondLst>
                                            <p:cond delay="0"/>
                                          </p:stCondLst>
                                        </p:cTn>
                                        <p:tgtEl>
                                          <p:spTgt spid="16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70"/>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2" presetClass="entr" presetSubtype="8" fill="hold" nodeType="clickEffect">
                                  <p:stCondLst>
                                    <p:cond delay="0"/>
                                  </p:stCondLst>
                                  <p:childTnLst>
                                    <p:set>
                                      <p:cBhvr>
                                        <p:cTn id="174" dur="1" fill="hold">
                                          <p:stCondLst>
                                            <p:cond delay="0"/>
                                          </p:stCondLst>
                                        </p:cTn>
                                        <p:tgtEl>
                                          <p:spTgt spid="27"/>
                                        </p:tgtEl>
                                        <p:attrNameLst>
                                          <p:attrName>style.visibility</p:attrName>
                                        </p:attrNameLst>
                                      </p:cBhvr>
                                      <p:to>
                                        <p:strVal val="visible"/>
                                      </p:to>
                                    </p:set>
                                    <p:animEffect transition="in" filter="wipe(left)">
                                      <p:cBhvr>
                                        <p:cTn id="175" dur="500"/>
                                        <p:tgtEl>
                                          <p:spTgt spid="27"/>
                                        </p:tgtEl>
                                      </p:cBhvr>
                                    </p:animEffect>
                                  </p:childTnLst>
                                </p:cTn>
                              </p:par>
                              <p:par>
                                <p:cTn id="176" presetID="22" presetClass="entr" presetSubtype="8" fill="hold" nodeType="withEffect">
                                  <p:stCondLst>
                                    <p:cond delay="0"/>
                                  </p:stCondLst>
                                  <p:childTnLst>
                                    <p:set>
                                      <p:cBhvr>
                                        <p:cTn id="177" dur="1" fill="hold">
                                          <p:stCondLst>
                                            <p:cond delay="0"/>
                                          </p:stCondLst>
                                        </p:cTn>
                                        <p:tgtEl>
                                          <p:spTgt spid="34"/>
                                        </p:tgtEl>
                                        <p:attrNameLst>
                                          <p:attrName>style.visibility</p:attrName>
                                        </p:attrNameLst>
                                      </p:cBhvr>
                                      <p:to>
                                        <p:strVal val="visible"/>
                                      </p:to>
                                    </p:set>
                                    <p:animEffect transition="in" filter="wipe(left)">
                                      <p:cBhvr>
                                        <p:cTn id="178" dur="500"/>
                                        <p:tgtEl>
                                          <p:spTgt spid="34"/>
                                        </p:tgtEl>
                                      </p:cBhvr>
                                    </p:animEffect>
                                  </p:childTnLst>
                                </p:cTn>
                              </p:par>
                            </p:childTnLst>
                          </p:cTn>
                        </p:par>
                        <p:par>
                          <p:cTn id="179" fill="hold">
                            <p:stCondLst>
                              <p:cond delay="500"/>
                            </p:stCondLst>
                            <p:childTnLst>
                              <p:par>
                                <p:cTn id="180" presetID="21" presetClass="entr" presetSubtype="8" fill="hold" grpId="0" nodeType="afterEffect">
                                  <p:stCondLst>
                                    <p:cond delay="0"/>
                                  </p:stCondLst>
                                  <p:childTnLst>
                                    <p:set>
                                      <p:cBhvr>
                                        <p:cTn id="181" dur="1" fill="hold">
                                          <p:stCondLst>
                                            <p:cond delay="0"/>
                                          </p:stCondLst>
                                        </p:cTn>
                                        <p:tgtEl>
                                          <p:spTgt spid="18"/>
                                        </p:tgtEl>
                                        <p:attrNameLst>
                                          <p:attrName>style.visibility</p:attrName>
                                        </p:attrNameLst>
                                      </p:cBhvr>
                                      <p:to>
                                        <p:strVal val="visible"/>
                                      </p:to>
                                    </p:set>
                                    <p:animEffect transition="in" filter="wheel(8)">
                                      <p:cBhvr>
                                        <p:cTn id="182" dur="500"/>
                                        <p:tgtEl>
                                          <p:spTgt spid="18"/>
                                        </p:tgtEl>
                                      </p:cBhvr>
                                    </p:animEffect>
                                  </p:childTnLst>
                                </p:cTn>
                              </p:par>
                              <p:par>
                                <p:cTn id="183" presetID="1" presetClass="emph" presetSubtype="1" nodeType="withEffect">
                                  <p:stCondLst>
                                    <p:cond delay="0"/>
                                  </p:stCondLst>
                                  <p:childTnLst>
                                    <p:set>
                                      <p:cBhvr>
                                        <p:cTn id="184" dur="indefinite"/>
                                        <p:tgtEl>
                                          <p:spTgt spid="18"/>
                                        </p:tgtEl>
                                        <p:attrNameLst>
                                          <p:attrName>fillcolor</p:attrName>
                                        </p:attrNameLst>
                                      </p:cBhvr>
                                      <p:to>
                                        <p:clrVal>
                                          <a:srgbClr val="0070C0"/>
                                        </p:clrVal>
                                      </p:to>
                                    </p:set>
                                    <p:set>
                                      <p:cBhvr>
                                        <p:cTn id="185" dur="indefinite"/>
                                        <p:tgtEl>
                                          <p:spTgt spid="18"/>
                                        </p:tgtEl>
                                        <p:attrNameLst>
                                          <p:attrName>fill.type</p:attrName>
                                        </p:attrNameLst>
                                      </p:cBhvr>
                                      <p:to>
                                        <p:strVal val="solid"/>
                                      </p:to>
                                    </p:set>
                                    <p:set>
                                      <p:cBhvr>
                                        <p:cTn id="186" dur="indefinite"/>
                                        <p:tgtEl>
                                          <p:spTgt spid="18"/>
                                        </p:tgtEl>
                                        <p:attrNameLst>
                                          <p:attrName>fill.on</p:attrName>
                                        </p:attrNameLst>
                                      </p:cBhvr>
                                      <p:to>
                                        <p:strVal val="true"/>
                                      </p:to>
                                    </p:set>
                                  </p:childTnLst>
                                </p:cTn>
                              </p:par>
                            </p:childTnLst>
                          </p:cTn>
                        </p:par>
                        <p:par>
                          <p:cTn id="187" fill="hold">
                            <p:stCondLst>
                              <p:cond delay="1000"/>
                            </p:stCondLst>
                            <p:childTnLst>
                              <p:par>
                                <p:cTn id="188" presetID="1" presetClass="entr" presetSubtype="0" fill="hold" grpId="0" nodeType="afterEffect">
                                  <p:stCondLst>
                                    <p:cond delay="0"/>
                                  </p:stCondLst>
                                  <p:childTnLst>
                                    <p:set>
                                      <p:cBhvr>
                                        <p:cTn id="189" dur="1" fill="hold">
                                          <p:stCondLst>
                                            <p:cond delay="0"/>
                                          </p:stCondLst>
                                        </p:cTn>
                                        <p:tgtEl>
                                          <p:spTgt spid="142"/>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72"/>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1" fill="hold" nodeType="clickEffect">
                                  <p:stCondLst>
                                    <p:cond delay="0"/>
                                  </p:stCondLst>
                                  <p:childTnLst>
                                    <p:set>
                                      <p:cBhvr>
                                        <p:cTn id="195" dur="1" fill="hold">
                                          <p:stCondLst>
                                            <p:cond delay="0"/>
                                          </p:stCondLst>
                                        </p:cTn>
                                        <p:tgtEl>
                                          <p:spTgt spid="49"/>
                                        </p:tgtEl>
                                        <p:attrNameLst>
                                          <p:attrName>style.visibility</p:attrName>
                                        </p:attrNameLst>
                                      </p:cBhvr>
                                      <p:to>
                                        <p:strVal val="visible"/>
                                      </p:to>
                                    </p:set>
                                    <p:animEffect transition="in" filter="wipe(up)">
                                      <p:cBhvr>
                                        <p:cTn id="196" dur="500"/>
                                        <p:tgtEl>
                                          <p:spTgt spid="49"/>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14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22" presetClass="entr" presetSubtype="2" fill="hold" nodeType="clickEffect">
                                  <p:stCondLst>
                                    <p:cond delay="0"/>
                                  </p:stCondLst>
                                  <p:childTnLst>
                                    <p:set>
                                      <p:cBhvr>
                                        <p:cTn id="203" dur="1" fill="hold">
                                          <p:stCondLst>
                                            <p:cond delay="0"/>
                                          </p:stCondLst>
                                        </p:cTn>
                                        <p:tgtEl>
                                          <p:spTgt spid="97"/>
                                        </p:tgtEl>
                                        <p:attrNameLst>
                                          <p:attrName>style.visibility</p:attrName>
                                        </p:attrNameLst>
                                      </p:cBhvr>
                                      <p:to>
                                        <p:strVal val="visible"/>
                                      </p:to>
                                    </p:set>
                                    <p:animEffect transition="in" filter="wipe(right)">
                                      <p:cBhvr>
                                        <p:cTn id="204" dur="500"/>
                                        <p:tgtEl>
                                          <p:spTgt spid="97"/>
                                        </p:tgtEl>
                                      </p:cBhvr>
                                    </p:animEffect>
                                  </p:childTnLst>
                                </p:cTn>
                              </p:par>
                            </p:childTnLst>
                          </p:cTn>
                        </p:par>
                        <p:par>
                          <p:cTn id="205" fill="hold">
                            <p:stCondLst>
                              <p:cond delay="500"/>
                            </p:stCondLst>
                            <p:childTnLst>
                              <p:par>
                                <p:cTn id="206" presetID="1" presetClass="emph" presetSubtype="1" nodeType="afterEffect">
                                  <p:stCondLst>
                                    <p:cond delay="0"/>
                                  </p:stCondLst>
                                  <p:childTnLst>
                                    <p:set>
                                      <p:cBhvr>
                                        <p:cTn id="207" dur="indefinite"/>
                                        <p:tgtEl>
                                          <p:spTgt spid="5"/>
                                        </p:tgtEl>
                                        <p:attrNameLst>
                                          <p:attrName>fillcolor</p:attrName>
                                        </p:attrNameLst>
                                      </p:cBhvr>
                                      <p:to>
                                        <p:clrVal>
                                          <a:srgbClr val="0070C0"/>
                                        </p:clrVal>
                                      </p:to>
                                    </p:set>
                                    <p:set>
                                      <p:cBhvr>
                                        <p:cTn id="208" dur="indefinite"/>
                                        <p:tgtEl>
                                          <p:spTgt spid="5"/>
                                        </p:tgtEl>
                                        <p:attrNameLst>
                                          <p:attrName>fill.type</p:attrName>
                                        </p:attrNameLst>
                                      </p:cBhvr>
                                      <p:to>
                                        <p:strVal val="solid"/>
                                      </p:to>
                                    </p:set>
                                    <p:set>
                                      <p:cBhvr>
                                        <p:cTn id="209" dur="indefinite"/>
                                        <p:tgtEl>
                                          <p:spTgt spid="5"/>
                                        </p:tgtEl>
                                        <p:attrNameLst>
                                          <p:attrName>fill.on</p:attrName>
                                        </p:attrNameLst>
                                      </p:cBhvr>
                                      <p:to>
                                        <p:strVal val="true"/>
                                      </p:to>
                                    </p:set>
                                  </p:childTnLst>
                                </p:cTn>
                              </p:par>
                            </p:childTnLst>
                          </p:cTn>
                        </p:par>
                        <p:par>
                          <p:cTn id="210" fill="hold">
                            <p:stCondLst>
                              <p:cond delay="500"/>
                            </p:stCondLst>
                            <p:childTnLst>
                              <p:par>
                                <p:cTn id="211" presetID="1" presetClass="entr" presetSubtype="0" fill="hold" grpId="0" nodeType="afterEffect">
                                  <p:stCondLst>
                                    <p:cond delay="0"/>
                                  </p:stCondLst>
                                  <p:childTnLst>
                                    <p:set>
                                      <p:cBhvr>
                                        <p:cTn id="212" dur="1" fill="hold">
                                          <p:stCondLst>
                                            <p:cond delay="0"/>
                                          </p:stCondLst>
                                        </p:cTn>
                                        <p:tgtEl>
                                          <p:spTgt spid="146"/>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268"/>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26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22" presetClass="entr" presetSubtype="4" fill="hold" nodeType="clickEffect">
                                  <p:stCondLst>
                                    <p:cond delay="0"/>
                                  </p:stCondLst>
                                  <p:childTnLst>
                                    <p:set>
                                      <p:cBhvr>
                                        <p:cTn id="222" dur="1" fill="hold">
                                          <p:stCondLst>
                                            <p:cond delay="0"/>
                                          </p:stCondLst>
                                        </p:cTn>
                                        <p:tgtEl>
                                          <p:spTgt spid="95"/>
                                        </p:tgtEl>
                                        <p:attrNameLst>
                                          <p:attrName>style.visibility</p:attrName>
                                        </p:attrNameLst>
                                      </p:cBhvr>
                                      <p:to>
                                        <p:strVal val="visible"/>
                                      </p:to>
                                    </p:set>
                                    <p:animEffect transition="in" filter="wipe(down)">
                                      <p:cBhvr>
                                        <p:cTn id="223" dur="500"/>
                                        <p:tgtEl>
                                          <p:spTgt spid="95"/>
                                        </p:tgtEl>
                                      </p:cBhvr>
                                    </p:animEffect>
                                  </p:childTnLst>
                                </p:cTn>
                              </p:par>
                              <p:par>
                                <p:cTn id="224" presetID="22" presetClass="entr" presetSubtype="1" fill="hold" nodeType="withEffect">
                                  <p:stCondLst>
                                    <p:cond delay="0"/>
                                  </p:stCondLst>
                                  <p:childTnLst>
                                    <p:set>
                                      <p:cBhvr>
                                        <p:cTn id="225" dur="1" fill="hold">
                                          <p:stCondLst>
                                            <p:cond delay="0"/>
                                          </p:stCondLst>
                                        </p:cTn>
                                        <p:tgtEl>
                                          <p:spTgt spid="91"/>
                                        </p:tgtEl>
                                        <p:attrNameLst>
                                          <p:attrName>style.visibility</p:attrName>
                                        </p:attrNameLst>
                                      </p:cBhvr>
                                      <p:to>
                                        <p:strVal val="visible"/>
                                      </p:to>
                                    </p:set>
                                    <p:animEffect transition="in" filter="wipe(up)">
                                      <p:cBhvr>
                                        <p:cTn id="226" dur="500"/>
                                        <p:tgtEl>
                                          <p:spTgt spid="91"/>
                                        </p:tgtEl>
                                      </p:cBhvr>
                                    </p:animEffect>
                                  </p:childTnLst>
                                </p:cTn>
                              </p:par>
                            </p:childTnLst>
                          </p:cTn>
                        </p:par>
                        <p:par>
                          <p:cTn id="227" fill="hold">
                            <p:stCondLst>
                              <p:cond delay="500"/>
                            </p:stCondLst>
                            <p:childTnLst>
                              <p:par>
                                <p:cTn id="228" presetID="1" presetClass="entr" presetSubtype="0" fill="hold" grpId="0" nodeType="afterEffect">
                                  <p:stCondLst>
                                    <p:cond delay="0"/>
                                  </p:stCondLst>
                                  <p:childTnLst>
                                    <p:set>
                                      <p:cBhvr>
                                        <p:cTn id="229" dur="1" fill="hold">
                                          <p:stCondLst>
                                            <p:cond delay="0"/>
                                          </p:stCondLst>
                                        </p:cTn>
                                        <p:tgtEl>
                                          <p:spTgt spid="184"/>
                                        </p:tgtEl>
                                        <p:attrNameLst>
                                          <p:attrName>style.visibility</p:attrName>
                                        </p:attrNameLst>
                                      </p:cBhvr>
                                      <p:to>
                                        <p:strVal val="visible"/>
                                      </p:to>
                                    </p:set>
                                  </p:childTnLst>
                                </p:cTn>
                              </p:par>
                              <p:par>
                                <p:cTn id="230" presetID="1" presetClass="entr" presetSubtype="0" fill="hold" grpId="0" nodeType="withEffect">
                                  <p:stCondLst>
                                    <p:cond delay="0"/>
                                  </p:stCondLst>
                                  <p:childTnLst>
                                    <p:set>
                                      <p:cBhvr>
                                        <p:cTn id="231" dur="1" fill="hold">
                                          <p:stCondLst>
                                            <p:cond delay="0"/>
                                          </p:stCondLst>
                                        </p:cTn>
                                        <p:tgtEl>
                                          <p:spTgt spid="182"/>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mph" presetSubtype="1" nodeType="clickEffect">
                                  <p:stCondLst>
                                    <p:cond delay="0"/>
                                  </p:stCondLst>
                                  <p:childTnLst>
                                    <p:set>
                                      <p:cBhvr>
                                        <p:cTn id="239" dur="indefinite"/>
                                        <p:tgtEl>
                                          <p:spTgt spid="5"/>
                                        </p:tgtEl>
                                        <p:attrNameLst>
                                          <p:attrName>fillcolor</p:attrName>
                                        </p:attrNameLst>
                                      </p:cBhvr>
                                      <p:to>
                                        <p:clrVal>
                                          <a:srgbClr val="FFFF00"/>
                                        </p:clrVal>
                                      </p:to>
                                    </p:set>
                                    <p:set>
                                      <p:cBhvr>
                                        <p:cTn id="240" dur="indefinite"/>
                                        <p:tgtEl>
                                          <p:spTgt spid="5"/>
                                        </p:tgtEl>
                                        <p:attrNameLst>
                                          <p:attrName>fill.type</p:attrName>
                                        </p:attrNameLst>
                                      </p:cBhvr>
                                      <p:to>
                                        <p:strVal val="solid"/>
                                      </p:to>
                                    </p:set>
                                    <p:set>
                                      <p:cBhvr>
                                        <p:cTn id="241" dur="indefinite"/>
                                        <p:tgtEl>
                                          <p:spTgt spid="5"/>
                                        </p:tgtEl>
                                        <p:attrNameLst>
                                          <p:attrName>fill.on</p:attrName>
                                        </p:attrNameLst>
                                      </p:cBhvr>
                                      <p:to>
                                        <p:strVal val="true"/>
                                      </p:to>
                                    </p:set>
                                  </p:childTnLst>
                                </p:cTn>
                              </p:par>
                              <p:par>
                                <p:cTn id="242" presetID="1" presetClass="emph" presetSubtype="1" nodeType="withEffect">
                                  <p:stCondLst>
                                    <p:cond delay="0"/>
                                  </p:stCondLst>
                                  <p:childTnLst>
                                    <p:set>
                                      <p:cBhvr>
                                        <p:cTn id="243" dur="indefinite"/>
                                        <p:tgtEl>
                                          <p:spTgt spid="14"/>
                                        </p:tgtEl>
                                        <p:attrNameLst>
                                          <p:attrName>fillcolor</p:attrName>
                                        </p:attrNameLst>
                                      </p:cBhvr>
                                      <p:to>
                                        <p:clrVal>
                                          <a:srgbClr val="FFFFFF"/>
                                        </p:clrVal>
                                      </p:to>
                                    </p:set>
                                    <p:set>
                                      <p:cBhvr>
                                        <p:cTn id="244" dur="indefinite"/>
                                        <p:tgtEl>
                                          <p:spTgt spid="14"/>
                                        </p:tgtEl>
                                        <p:attrNameLst>
                                          <p:attrName>fill.type</p:attrName>
                                        </p:attrNameLst>
                                      </p:cBhvr>
                                      <p:to>
                                        <p:strVal val="solid"/>
                                      </p:to>
                                    </p:set>
                                    <p:set>
                                      <p:cBhvr>
                                        <p:cTn id="245" dur="indefinite"/>
                                        <p:tgtEl>
                                          <p:spTgt spid="14"/>
                                        </p:tgtEl>
                                        <p:attrNameLst>
                                          <p:attrName>fill.on</p:attrName>
                                        </p:attrNameLst>
                                      </p:cBhvr>
                                      <p:to>
                                        <p:strVal val="true"/>
                                      </p:to>
                                    </p:set>
                                  </p:childTnLst>
                                </p:cTn>
                              </p:par>
                              <p:par>
                                <p:cTn id="246" presetID="1" presetClass="emph" presetSubtype="1" nodeType="withEffect">
                                  <p:stCondLst>
                                    <p:cond delay="0"/>
                                  </p:stCondLst>
                                  <p:childTnLst>
                                    <p:set>
                                      <p:cBhvr>
                                        <p:cTn id="247" dur="indefinite"/>
                                        <p:tgtEl>
                                          <p:spTgt spid="16"/>
                                        </p:tgtEl>
                                        <p:attrNameLst>
                                          <p:attrName>fillcolor</p:attrName>
                                        </p:attrNameLst>
                                      </p:cBhvr>
                                      <p:to>
                                        <p:clrVal>
                                          <a:srgbClr val="FFFFFF"/>
                                        </p:clrVal>
                                      </p:to>
                                    </p:set>
                                    <p:set>
                                      <p:cBhvr>
                                        <p:cTn id="248" dur="indefinite"/>
                                        <p:tgtEl>
                                          <p:spTgt spid="16"/>
                                        </p:tgtEl>
                                        <p:attrNameLst>
                                          <p:attrName>fill.type</p:attrName>
                                        </p:attrNameLst>
                                      </p:cBhvr>
                                      <p:to>
                                        <p:strVal val="solid"/>
                                      </p:to>
                                    </p:set>
                                    <p:set>
                                      <p:cBhvr>
                                        <p:cTn id="249" dur="indefinite"/>
                                        <p:tgtEl>
                                          <p:spTgt spid="16"/>
                                        </p:tgtEl>
                                        <p:attrNameLst>
                                          <p:attrName>fill.on</p:attrName>
                                        </p:attrNameLst>
                                      </p:cBhvr>
                                      <p:to>
                                        <p:strVal val="true"/>
                                      </p:to>
                                    </p:set>
                                  </p:childTnLst>
                                </p:cTn>
                              </p:par>
                              <p:par>
                                <p:cTn id="250" presetID="1" presetClass="emph" presetSubtype="1" nodeType="withEffect">
                                  <p:stCondLst>
                                    <p:cond delay="0"/>
                                  </p:stCondLst>
                                  <p:childTnLst>
                                    <p:set>
                                      <p:cBhvr>
                                        <p:cTn id="251" dur="indefinite"/>
                                        <p:tgtEl>
                                          <p:spTgt spid="18"/>
                                        </p:tgtEl>
                                        <p:attrNameLst>
                                          <p:attrName>fillcolor</p:attrName>
                                        </p:attrNameLst>
                                      </p:cBhvr>
                                      <p:to>
                                        <p:clrVal>
                                          <a:srgbClr val="FFFFFF"/>
                                        </p:clrVal>
                                      </p:to>
                                    </p:set>
                                    <p:set>
                                      <p:cBhvr>
                                        <p:cTn id="252" dur="indefinite"/>
                                        <p:tgtEl>
                                          <p:spTgt spid="18"/>
                                        </p:tgtEl>
                                        <p:attrNameLst>
                                          <p:attrName>fill.type</p:attrName>
                                        </p:attrNameLst>
                                      </p:cBhvr>
                                      <p:to>
                                        <p:strVal val="solid"/>
                                      </p:to>
                                    </p:set>
                                    <p:set>
                                      <p:cBhvr>
                                        <p:cTn id="253" dur="indefinite"/>
                                        <p:tgtEl>
                                          <p:spTgt spid="18"/>
                                        </p:tgtEl>
                                        <p:attrNameLst>
                                          <p:attrName>fill.on</p:attrName>
                                        </p:attrNameLst>
                                      </p:cBhvr>
                                      <p:to>
                                        <p:strVal val="true"/>
                                      </p:to>
                                    </p:set>
                                  </p:childTnLst>
                                </p:cTn>
                              </p:par>
                            </p:childTnLst>
                          </p:cTn>
                        </p:par>
                      </p:childTnLst>
                    </p:cTn>
                  </p:par>
                  <p:par>
                    <p:cTn id="254" fill="hold">
                      <p:stCondLst>
                        <p:cond delay="indefinite"/>
                      </p:stCondLst>
                      <p:childTnLst>
                        <p:par>
                          <p:cTn id="255" fill="hold">
                            <p:stCondLst>
                              <p:cond delay="0"/>
                            </p:stCondLst>
                            <p:childTnLst>
                              <p:par>
                                <p:cTn id="256" presetID="22" presetClass="entr" presetSubtype="8" fill="hold" nodeType="clickEffect">
                                  <p:stCondLst>
                                    <p:cond delay="0"/>
                                  </p:stCondLst>
                                  <p:childTnLst>
                                    <p:set>
                                      <p:cBhvr>
                                        <p:cTn id="257" dur="1" fill="hold">
                                          <p:stCondLst>
                                            <p:cond delay="0"/>
                                          </p:stCondLst>
                                        </p:cTn>
                                        <p:tgtEl>
                                          <p:spTgt spid="52"/>
                                        </p:tgtEl>
                                        <p:attrNameLst>
                                          <p:attrName>style.visibility</p:attrName>
                                        </p:attrNameLst>
                                      </p:cBhvr>
                                      <p:to>
                                        <p:strVal val="visible"/>
                                      </p:to>
                                    </p:set>
                                    <p:animEffect transition="in" filter="wipe(left)">
                                      <p:cBhvr>
                                        <p:cTn id="258" dur="500"/>
                                        <p:tgtEl>
                                          <p:spTgt spid="52"/>
                                        </p:tgtEl>
                                      </p:cBhvr>
                                    </p:animEffect>
                                  </p:childTnLst>
                                </p:cTn>
                              </p:par>
                            </p:childTnLst>
                          </p:cTn>
                        </p:par>
                        <p:par>
                          <p:cTn id="259" fill="hold">
                            <p:stCondLst>
                              <p:cond delay="500"/>
                            </p:stCondLst>
                            <p:childTnLst>
                              <p:par>
                                <p:cTn id="260" presetID="1" presetClass="entr" presetSubtype="0" fill="hold" grpId="0" nodeType="afterEffect">
                                  <p:stCondLst>
                                    <p:cond delay="0"/>
                                  </p:stCondLst>
                                  <p:childTnLst>
                                    <p:set>
                                      <p:cBhvr>
                                        <p:cTn id="261" dur="1" fill="hold">
                                          <p:stCondLst>
                                            <p:cond delay="0"/>
                                          </p:stCondLst>
                                        </p:cTn>
                                        <p:tgtEl>
                                          <p:spTgt spid="13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mph" presetSubtype="1" nodeType="clickEffect">
                                  <p:stCondLst>
                                    <p:cond delay="0"/>
                                  </p:stCondLst>
                                  <p:childTnLst>
                                    <p:set>
                                      <p:cBhvr>
                                        <p:cTn id="269" dur="indefinite"/>
                                        <p:tgtEl>
                                          <p:spTgt spid="10"/>
                                        </p:tgtEl>
                                        <p:attrNameLst>
                                          <p:attrName>fillcolor</p:attrName>
                                        </p:attrNameLst>
                                      </p:cBhvr>
                                      <p:to>
                                        <p:clrVal>
                                          <a:srgbClr val="0070C0"/>
                                        </p:clrVal>
                                      </p:to>
                                    </p:set>
                                    <p:set>
                                      <p:cBhvr>
                                        <p:cTn id="270" dur="indefinite"/>
                                        <p:tgtEl>
                                          <p:spTgt spid="10"/>
                                        </p:tgtEl>
                                        <p:attrNameLst>
                                          <p:attrName>fill.type</p:attrName>
                                        </p:attrNameLst>
                                      </p:cBhvr>
                                      <p:to>
                                        <p:strVal val="solid"/>
                                      </p:to>
                                    </p:set>
                                    <p:set>
                                      <p:cBhvr>
                                        <p:cTn id="271" dur="indefinite"/>
                                        <p:tgtEl>
                                          <p:spTgt spid="10"/>
                                        </p:tgtEl>
                                        <p:attrNameLst>
                                          <p:attrName>fill.on</p:attrName>
                                        </p:attrNameLst>
                                      </p:cBhvr>
                                      <p:to>
                                        <p:strVal val="true"/>
                                      </p:to>
                                    </p:set>
                                  </p:childTnLst>
                                </p:cTn>
                              </p:par>
                              <p:par>
                                <p:cTn id="272" presetID="1" presetClass="emph" presetSubtype="1" nodeType="withEffect">
                                  <p:stCondLst>
                                    <p:cond delay="0"/>
                                  </p:stCondLst>
                                  <p:childTnLst>
                                    <p:set>
                                      <p:cBhvr>
                                        <p:cTn id="273" dur="indefinite"/>
                                        <p:tgtEl>
                                          <p:spTgt spid="12"/>
                                        </p:tgtEl>
                                        <p:attrNameLst>
                                          <p:attrName>fillcolor</p:attrName>
                                        </p:attrNameLst>
                                      </p:cBhvr>
                                      <p:to>
                                        <p:clrVal>
                                          <a:srgbClr val="0070C0"/>
                                        </p:clrVal>
                                      </p:to>
                                    </p:set>
                                    <p:set>
                                      <p:cBhvr>
                                        <p:cTn id="274" dur="indefinite"/>
                                        <p:tgtEl>
                                          <p:spTgt spid="12"/>
                                        </p:tgtEl>
                                        <p:attrNameLst>
                                          <p:attrName>fill.type</p:attrName>
                                        </p:attrNameLst>
                                      </p:cBhvr>
                                      <p:to>
                                        <p:strVal val="solid"/>
                                      </p:to>
                                    </p:set>
                                    <p:set>
                                      <p:cBhvr>
                                        <p:cTn id="275" dur="indefinite"/>
                                        <p:tgtEl>
                                          <p:spTgt spid="12"/>
                                        </p:tgtEl>
                                        <p:attrNameLst>
                                          <p:attrName>fill.on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1" presetClass="exit" presetSubtype="0" fill="hold" grpId="0" nodeType="clickEffect">
                                  <p:stCondLst>
                                    <p:cond delay="0"/>
                                  </p:stCondLst>
                                  <p:childTnLst>
                                    <p:set>
                                      <p:cBhvr>
                                        <p:cTn id="279" dur="1" fill="hold">
                                          <p:stCondLst>
                                            <p:cond delay="0"/>
                                          </p:stCondLst>
                                        </p:cTn>
                                        <p:tgtEl>
                                          <p:spTgt spid="187">
                                            <p:txEl>
                                              <p:pRg st="0" end="0"/>
                                            </p:txEl>
                                          </p:spTgt>
                                        </p:tgtEl>
                                        <p:attrNameLst>
                                          <p:attrName>style.visibility</p:attrName>
                                        </p:attrNameLst>
                                      </p:cBhvr>
                                      <p:to>
                                        <p:strVal val="hidden"/>
                                      </p:to>
                                    </p:set>
                                  </p:childTnLst>
                                </p:cTn>
                              </p:par>
                              <p:par>
                                <p:cTn id="280" presetID="1" presetClass="exit" presetSubtype="0" fill="hold" grpId="0" nodeType="withEffect">
                                  <p:stCondLst>
                                    <p:cond delay="0"/>
                                  </p:stCondLst>
                                  <p:childTnLst>
                                    <p:set>
                                      <p:cBhvr>
                                        <p:cTn id="281" dur="1" fill="hold">
                                          <p:stCondLst>
                                            <p:cond delay="0"/>
                                          </p:stCondLst>
                                        </p:cTn>
                                        <p:tgtEl>
                                          <p:spTgt spid="187">
                                            <p:txEl>
                                              <p:pRg st="1" end="1"/>
                                            </p:txEl>
                                          </p:spTgt>
                                        </p:tgtEl>
                                        <p:attrNameLst>
                                          <p:attrName>style.visibility</p:attrName>
                                        </p:attrNameLst>
                                      </p:cBhvr>
                                      <p:to>
                                        <p:strVal val="hidden"/>
                                      </p:to>
                                    </p:set>
                                  </p:childTnLst>
                                </p:cTn>
                              </p:par>
                              <p:par>
                                <p:cTn id="282" presetID="1" presetClass="exit" presetSubtype="0" fill="hold" grpId="0" nodeType="withEffect">
                                  <p:stCondLst>
                                    <p:cond delay="0"/>
                                  </p:stCondLst>
                                  <p:childTnLst>
                                    <p:set>
                                      <p:cBhvr>
                                        <p:cTn id="283" dur="1" fill="hold">
                                          <p:stCondLst>
                                            <p:cond delay="0"/>
                                          </p:stCondLst>
                                        </p:cTn>
                                        <p:tgtEl>
                                          <p:spTgt spid="187">
                                            <p:txEl>
                                              <p:pRg st="2" end="2"/>
                                            </p:txEl>
                                          </p:spTgt>
                                        </p:tgtEl>
                                        <p:attrNameLst>
                                          <p:attrName>style.visibility</p:attrName>
                                        </p:attrNameLst>
                                      </p:cBhvr>
                                      <p:to>
                                        <p:strVal val="hidden"/>
                                      </p:to>
                                    </p:set>
                                  </p:childTnLst>
                                </p:cTn>
                              </p:par>
                              <p:par>
                                <p:cTn id="284" presetID="1" presetClass="exit" presetSubtype="0" fill="hold" grpId="0" nodeType="withEffect">
                                  <p:stCondLst>
                                    <p:cond delay="0"/>
                                  </p:stCondLst>
                                  <p:childTnLst>
                                    <p:set>
                                      <p:cBhvr>
                                        <p:cTn id="285" dur="1" fill="hold">
                                          <p:stCondLst>
                                            <p:cond delay="0"/>
                                          </p:stCondLst>
                                        </p:cTn>
                                        <p:tgtEl>
                                          <p:spTgt spid="187">
                                            <p:txEl>
                                              <p:pRg st="3" end="3"/>
                                            </p:txEl>
                                          </p:spTgt>
                                        </p:tgtEl>
                                        <p:attrNameLst>
                                          <p:attrName>style.visibility</p:attrName>
                                        </p:attrNameLst>
                                      </p:cBhvr>
                                      <p:to>
                                        <p:strVal val="hidden"/>
                                      </p:to>
                                    </p:set>
                                  </p:childTnLst>
                                </p:cTn>
                              </p:par>
                              <p:par>
                                <p:cTn id="286" presetID="1" presetClass="exit" presetSubtype="0" fill="hold" grpId="0" nodeType="withEffect">
                                  <p:stCondLst>
                                    <p:cond delay="0"/>
                                  </p:stCondLst>
                                  <p:childTnLst>
                                    <p:set>
                                      <p:cBhvr>
                                        <p:cTn id="287" dur="1" fill="hold">
                                          <p:stCondLst>
                                            <p:cond delay="0"/>
                                          </p:stCondLst>
                                        </p:cTn>
                                        <p:tgtEl>
                                          <p:spTgt spid="187">
                                            <p:txEl>
                                              <p:pRg st="4" end="4"/>
                                            </p:txEl>
                                          </p:spTgt>
                                        </p:tgtEl>
                                        <p:attrNameLst>
                                          <p:attrName>style.visibility</p:attrName>
                                        </p:attrNameLst>
                                      </p:cBhvr>
                                      <p:to>
                                        <p:strVal val="hidden"/>
                                      </p:to>
                                    </p:set>
                                  </p:childTnLst>
                                </p:cTn>
                              </p:par>
                            </p:childTnLst>
                          </p:cTn>
                        </p:par>
                        <p:par>
                          <p:cTn id="288" fill="hold">
                            <p:stCondLst>
                              <p:cond delay="0"/>
                            </p:stCondLst>
                            <p:childTnLst>
                              <p:par>
                                <p:cTn id="289" presetID="1" presetClass="entr" presetSubtype="0" fill="hold" nodeType="afterEffect">
                                  <p:stCondLst>
                                    <p:cond delay="0"/>
                                  </p:stCondLst>
                                  <p:childTnLst>
                                    <p:set>
                                      <p:cBhvr>
                                        <p:cTn id="290" dur="1" fill="hold">
                                          <p:stCondLst>
                                            <p:cond delay="0"/>
                                          </p:stCondLst>
                                        </p:cTn>
                                        <p:tgtEl>
                                          <p:spTgt spid="189">
                                            <p:txEl>
                                              <p:pRg st="0" end="0"/>
                                            </p:txEl>
                                          </p:spTgt>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mph" presetSubtype="1" nodeType="clickEffect">
                                  <p:stCondLst>
                                    <p:cond delay="0"/>
                                  </p:stCondLst>
                                  <p:childTnLst>
                                    <p:set>
                                      <p:cBhvr>
                                        <p:cTn id="294" dur="indefinite"/>
                                        <p:tgtEl>
                                          <p:spTgt spid="10"/>
                                        </p:tgtEl>
                                        <p:attrNameLst>
                                          <p:attrName>fillcolor</p:attrName>
                                        </p:attrNameLst>
                                      </p:cBhvr>
                                      <p:to>
                                        <p:clrVal>
                                          <a:srgbClr val="FFFFFF"/>
                                        </p:clrVal>
                                      </p:to>
                                    </p:set>
                                    <p:set>
                                      <p:cBhvr>
                                        <p:cTn id="295" dur="indefinite"/>
                                        <p:tgtEl>
                                          <p:spTgt spid="10"/>
                                        </p:tgtEl>
                                        <p:attrNameLst>
                                          <p:attrName>fill.type</p:attrName>
                                        </p:attrNameLst>
                                      </p:cBhvr>
                                      <p:to>
                                        <p:strVal val="solid"/>
                                      </p:to>
                                    </p:set>
                                    <p:set>
                                      <p:cBhvr>
                                        <p:cTn id="296" dur="indefinite"/>
                                        <p:tgtEl>
                                          <p:spTgt spid="10"/>
                                        </p:tgtEl>
                                        <p:attrNameLst>
                                          <p:attrName>fill.on</p:attrName>
                                        </p:attrNameLst>
                                      </p:cBhvr>
                                      <p:to>
                                        <p:strVal val="true"/>
                                      </p:to>
                                    </p:set>
                                  </p:childTnLst>
                                </p:cTn>
                              </p:par>
                              <p:par>
                                <p:cTn id="297" presetID="1" presetClass="emph" presetSubtype="1" nodeType="withEffect">
                                  <p:stCondLst>
                                    <p:cond delay="0"/>
                                  </p:stCondLst>
                                  <p:childTnLst>
                                    <p:set>
                                      <p:cBhvr>
                                        <p:cTn id="298" dur="indefinite"/>
                                        <p:tgtEl>
                                          <p:spTgt spid="12"/>
                                        </p:tgtEl>
                                        <p:attrNameLst>
                                          <p:attrName>fillcolor</p:attrName>
                                        </p:attrNameLst>
                                      </p:cBhvr>
                                      <p:to>
                                        <p:clrVal>
                                          <a:srgbClr val="FFFFFF"/>
                                        </p:clrVal>
                                      </p:to>
                                    </p:set>
                                    <p:set>
                                      <p:cBhvr>
                                        <p:cTn id="299" dur="indefinite"/>
                                        <p:tgtEl>
                                          <p:spTgt spid="12"/>
                                        </p:tgtEl>
                                        <p:attrNameLst>
                                          <p:attrName>fill.type</p:attrName>
                                        </p:attrNameLst>
                                      </p:cBhvr>
                                      <p:to>
                                        <p:strVal val="solid"/>
                                      </p:to>
                                    </p:set>
                                    <p:set>
                                      <p:cBhvr>
                                        <p:cTn id="300" dur="indefinite"/>
                                        <p:tgtEl>
                                          <p:spTgt spid="12"/>
                                        </p:tgtEl>
                                        <p:attrNameLst>
                                          <p:attrName>fill.on</p:attrName>
                                        </p:attrNameLst>
                                      </p:cBhvr>
                                      <p:to>
                                        <p:strVal val="true"/>
                                      </p:to>
                                    </p:set>
                                  </p:childTnLst>
                                </p:cTn>
                              </p:par>
                            </p:childTnLst>
                          </p:cTn>
                        </p:par>
                      </p:childTnLst>
                    </p:cTn>
                  </p:par>
                  <p:par>
                    <p:cTn id="301" fill="hold">
                      <p:stCondLst>
                        <p:cond delay="indefinite"/>
                      </p:stCondLst>
                      <p:childTnLst>
                        <p:par>
                          <p:cTn id="302" fill="hold">
                            <p:stCondLst>
                              <p:cond delay="0"/>
                            </p:stCondLst>
                            <p:childTnLst>
                              <p:par>
                                <p:cTn id="303" presetID="22" presetClass="entr" presetSubtype="4" fill="hold" nodeType="clickEffect">
                                  <p:stCondLst>
                                    <p:cond delay="0"/>
                                  </p:stCondLst>
                                  <p:childTnLst>
                                    <p:set>
                                      <p:cBhvr>
                                        <p:cTn id="304" dur="1" fill="hold">
                                          <p:stCondLst>
                                            <p:cond delay="0"/>
                                          </p:stCondLst>
                                        </p:cTn>
                                        <p:tgtEl>
                                          <p:spTgt spid="105"/>
                                        </p:tgtEl>
                                        <p:attrNameLst>
                                          <p:attrName>style.visibility</p:attrName>
                                        </p:attrNameLst>
                                      </p:cBhvr>
                                      <p:to>
                                        <p:strVal val="visible"/>
                                      </p:to>
                                    </p:set>
                                    <p:animEffect transition="in" filter="wipe(down)">
                                      <p:cBhvr>
                                        <p:cTn id="305" dur="500"/>
                                        <p:tgtEl>
                                          <p:spTgt spid="105"/>
                                        </p:tgtEl>
                                      </p:cBhvr>
                                    </p:animEffect>
                                  </p:childTnLst>
                                </p:cTn>
                              </p:par>
                            </p:childTnLst>
                          </p:cTn>
                        </p:par>
                        <p:par>
                          <p:cTn id="306" fill="hold">
                            <p:stCondLst>
                              <p:cond delay="500"/>
                            </p:stCondLst>
                            <p:childTnLst>
                              <p:par>
                                <p:cTn id="307" presetID="21" presetClass="entr" presetSubtype="8" fill="hold" grpId="0" nodeType="afterEffect">
                                  <p:stCondLst>
                                    <p:cond delay="0"/>
                                  </p:stCondLst>
                                  <p:childTnLst>
                                    <p:set>
                                      <p:cBhvr>
                                        <p:cTn id="308" dur="1" fill="hold">
                                          <p:stCondLst>
                                            <p:cond delay="0"/>
                                          </p:stCondLst>
                                        </p:cTn>
                                        <p:tgtEl>
                                          <p:spTgt spid="103"/>
                                        </p:tgtEl>
                                        <p:attrNameLst>
                                          <p:attrName>style.visibility</p:attrName>
                                        </p:attrNameLst>
                                      </p:cBhvr>
                                      <p:to>
                                        <p:strVal val="visible"/>
                                      </p:to>
                                    </p:set>
                                    <p:animEffect transition="in" filter="wheel(8)">
                                      <p:cBhvr>
                                        <p:cTn id="309" dur="500"/>
                                        <p:tgtEl>
                                          <p:spTgt spid="103"/>
                                        </p:tgtEl>
                                      </p:cBhvr>
                                    </p:animEffect>
                                  </p:childTnLst>
                                </p:cTn>
                              </p:par>
                              <p:par>
                                <p:cTn id="310" presetID="1" presetClass="emph" presetSubtype="1" nodeType="withEffect">
                                  <p:stCondLst>
                                    <p:cond delay="0"/>
                                  </p:stCondLst>
                                  <p:childTnLst>
                                    <p:set>
                                      <p:cBhvr>
                                        <p:cTn id="311" dur="indefinite"/>
                                        <p:tgtEl>
                                          <p:spTgt spid="103"/>
                                        </p:tgtEl>
                                        <p:attrNameLst>
                                          <p:attrName>fillcolor</p:attrName>
                                        </p:attrNameLst>
                                      </p:cBhvr>
                                      <p:to>
                                        <p:clrVal>
                                          <a:srgbClr val="0070C0"/>
                                        </p:clrVal>
                                      </p:to>
                                    </p:set>
                                    <p:set>
                                      <p:cBhvr>
                                        <p:cTn id="312" dur="indefinite"/>
                                        <p:tgtEl>
                                          <p:spTgt spid="103"/>
                                        </p:tgtEl>
                                        <p:attrNameLst>
                                          <p:attrName>fill.type</p:attrName>
                                        </p:attrNameLst>
                                      </p:cBhvr>
                                      <p:to>
                                        <p:strVal val="solid"/>
                                      </p:to>
                                    </p:set>
                                    <p:set>
                                      <p:cBhvr>
                                        <p:cTn id="313" dur="indefinite"/>
                                        <p:tgtEl>
                                          <p:spTgt spid="103"/>
                                        </p:tgtEl>
                                        <p:attrNameLst>
                                          <p:attrName>fill.on</p:attrName>
                                        </p:attrNameLst>
                                      </p:cBhvr>
                                      <p:to>
                                        <p:strVal val="true"/>
                                      </p:to>
                                    </p:set>
                                  </p:childTnLst>
                                </p:cTn>
                              </p:par>
                            </p:childTnLst>
                          </p:cTn>
                        </p:par>
                        <p:par>
                          <p:cTn id="314" fill="hold">
                            <p:stCondLst>
                              <p:cond delay="1000"/>
                            </p:stCondLst>
                            <p:childTnLst>
                              <p:par>
                                <p:cTn id="315" presetID="1" presetClass="entr" presetSubtype="0" fill="hold" grpId="0" nodeType="after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5"/>
                                        </p:tgtEl>
                                        <p:attrNameLst>
                                          <p:attrName>fillcolor</p:attrName>
                                        </p:attrNameLst>
                                      </p:cBhvr>
                                      <p:to>
                                        <p:clrVal>
                                          <a:srgbClr val="FFFFFF"/>
                                        </p:clrVal>
                                      </p:to>
                                    </p:set>
                                    <p:set>
                                      <p:cBhvr>
                                        <p:cTn id="321" dur="indefinite"/>
                                        <p:tgtEl>
                                          <p:spTgt spid="5"/>
                                        </p:tgtEl>
                                        <p:attrNameLst>
                                          <p:attrName>fill.type</p:attrName>
                                        </p:attrNameLst>
                                      </p:cBhvr>
                                      <p:to>
                                        <p:strVal val="solid"/>
                                      </p:to>
                                    </p:set>
                                    <p:set>
                                      <p:cBhvr>
                                        <p:cTn id="322" dur="indefinite"/>
                                        <p:tgtEl>
                                          <p:spTgt spid="5"/>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3"/>
                                        </p:tgtEl>
                                        <p:attrNameLst>
                                          <p:attrName>fillcolor</p:attrName>
                                        </p:attrNameLst>
                                      </p:cBhvr>
                                      <p:to>
                                        <p:clrVal>
                                          <a:srgbClr val="FFFF00"/>
                                        </p:clrVal>
                                      </p:to>
                                    </p:set>
                                    <p:set>
                                      <p:cBhvr>
                                        <p:cTn id="325" dur="indefinite"/>
                                        <p:tgtEl>
                                          <p:spTgt spid="103"/>
                                        </p:tgtEl>
                                        <p:attrNameLst>
                                          <p:attrName>fill.type</p:attrName>
                                        </p:attrNameLst>
                                      </p:cBhvr>
                                      <p:to>
                                        <p:strVal val="solid"/>
                                      </p:to>
                                    </p:set>
                                    <p:set>
                                      <p:cBhvr>
                                        <p:cTn id="326" dur="indefinite"/>
                                        <p:tgtEl>
                                          <p:spTgt spid="103"/>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22" presetClass="entr" presetSubtype="8" fill="hold" nodeType="clickEffect">
                                  <p:stCondLst>
                                    <p:cond delay="0"/>
                                  </p:stCondLst>
                                  <p:childTnLst>
                                    <p:set>
                                      <p:cBhvr>
                                        <p:cTn id="330" dur="1" fill="hold">
                                          <p:stCondLst>
                                            <p:cond delay="0"/>
                                          </p:stCondLst>
                                        </p:cTn>
                                        <p:tgtEl>
                                          <p:spTgt spid="114"/>
                                        </p:tgtEl>
                                        <p:attrNameLst>
                                          <p:attrName>style.visibility</p:attrName>
                                        </p:attrNameLst>
                                      </p:cBhvr>
                                      <p:to>
                                        <p:strVal val="visible"/>
                                      </p:to>
                                    </p:set>
                                    <p:animEffect transition="in" filter="wipe(left)">
                                      <p:cBhvr>
                                        <p:cTn id="331" dur="500"/>
                                        <p:tgtEl>
                                          <p:spTgt spid="114"/>
                                        </p:tgtEl>
                                      </p:cBhvr>
                                    </p:animEffect>
                                  </p:childTnLst>
                                </p:cTn>
                              </p:par>
                            </p:childTnLst>
                          </p:cTn>
                        </p:par>
                        <p:par>
                          <p:cTn id="332" fill="hold">
                            <p:stCondLst>
                              <p:cond delay="500"/>
                            </p:stCondLst>
                            <p:childTnLst>
                              <p:par>
                                <p:cTn id="333" presetID="1" presetClass="entr" presetSubtype="0" fill="hold" grpId="0" nodeType="afterEffect">
                                  <p:stCondLst>
                                    <p:cond delay="0"/>
                                  </p:stCondLst>
                                  <p:childTnLst>
                                    <p:set>
                                      <p:cBhvr>
                                        <p:cTn id="334" dur="1" fill="hold">
                                          <p:stCondLst>
                                            <p:cond delay="0"/>
                                          </p:stCondLst>
                                        </p:cTn>
                                        <p:tgtEl>
                                          <p:spTgt spid="174"/>
                                        </p:tgtEl>
                                        <p:attrNameLst>
                                          <p:attrName>style.visibility</p:attrName>
                                        </p:attrNameLst>
                                      </p:cBhvr>
                                      <p:to>
                                        <p:strVal val="visible"/>
                                      </p:to>
                                    </p:set>
                                  </p:childTnLst>
                                </p:cTn>
                              </p:par>
                            </p:childTnLst>
                          </p:cTn>
                        </p:par>
                      </p:childTnLst>
                    </p:cTn>
                  </p:par>
                  <p:par>
                    <p:cTn id="335" fill="hold">
                      <p:stCondLst>
                        <p:cond delay="indefinite"/>
                      </p:stCondLst>
                      <p:childTnLst>
                        <p:par>
                          <p:cTn id="336" fill="hold">
                            <p:stCondLst>
                              <p:cond delay="0"/>
                            </p:stCondLst>
                            <p:childTnLst>
                              <p:par>
                                <p:cTn id="337" presetID="1" presetClass="entr" presetSubtype="0" fill="hold" nodeType="clickEffect">
                                  <p:stCondLst>
                                    <p:cond delay="0"/>
                                  </p:stCondLst>
                                  <p:childTnLst>
                                    <p:set>
                                      <p:cBhvr>
                                        <p:cTn id="338" dur="1" fill="hold">
                                          <p:stCondLst>
                                            <p:cond delay="0"/>
                                          </p:stCondLst>
                                        </p:cTn>
                                        <p:tgtEl>
                                          <p:spTgt spid="189">
                                            <p:txEl>
                                              <p:pRg st="1" end="1"/>
                                            </p:txEl>
                                          </p:spTgt>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22" presetClass="entr" presetSubtype="1" fill="hold" nodeType="clickEffect">
                                  <p:stCondLst>
                                    <p:cond delay="0"/>
                                  </p:stCondLst>
                                  <p:childTnLst>
                                    <p:set>
                                      <p:cBhvr>
                                        <p:cTn id="342" dur="1" fill="hold">
                                          <p:stCondLst>
                                            <p:cond delay="0"/>
                                          </p:stCondLst>
                                        </p:cTn>
                                        <p:tgtEl>
                                          <p:spTgt spid="112"/>
                                        </p:tgtEl>
                                        <p:attrNameLst>
                                          <p:attrName>style.visibility</p:attrName>
                                        </p:attrNameLst>
                                      </p:cBhvr>
                                      <p:to>
                                        <p:strVal val="visible"/>
                                      </p:to>
                                    </p:set>
                                    <p:animEffect transition="in" filter="wipe(up)">
                                      <p:cBhvr>
                                        <p:cTn id="343" dur="500"/>
                                        <p:tgtEl>
                                          <p:spTgt spid="112"/>
                                        </p:tgtEl>
                                      </p:cBhvr>
                                    </p:animEffect>
                                  </p:childTnLst>
                                </p:cTn>
                              </p:par>
                            </p:childTnLst>
                          </p:cTn>
                        </p:par>
                        <p:par>
                          <p:cTn id="344" fill="hold">
                            <p:stCondLst>
                              <p:cond delay="500"/>
                            </p:stCondLst>
                            <p:childTnLst>
                              <p:par>
                                <p:cTn id="345" presetID="21" presetClass="entr" presetSubtype="8" fill="hold" grpId="0" nodeType="afterEffect">
                                  <p:stCondLst>
                                    <p:cond delay="0"/>
                                  </p:stCondLst>
                                  <p:childTnLst>
                                    <p:set>
                                      <p:cBhvr>
                                        <p:cTn id="346" dur="1" fill="hold">
                                          <p:stCondLst>
                                            <p:cond delay="0"/>
                                          </p:stCondLst>
                                        </p:cTn>
                                        <p:tgtEl>
                                          <p:spTgt spid="107"/>
                                        </p:tgtEl>
                                        <p:attrNameLst>
                                          <p:attrName>style.visibility</p:attrName>
                                        </p:attrNameLst>
                                      </p:cBhvr>
                                      <p:to>
                                        <p:strVal val="visible"/>
                                      </p:to>
                                    </p:set>
                                    <p:animEffect transition="in" filter="wheel(8)">
                                      <p:cBhvr>
                                        <p:cTn id="347" dur="500"/>
                                        <p:tgtEl>
                                          <p:spTgt spid="107"/>
                                        </p:tgtEl>
                                      </p:cBhvr>
                                    </p:animEffect>
                                  </p:childTnLst>
                                </p:cTn>
                              </p:par>
                            </p:childTnLst>
                          </p:cTn>
                        </p:par>
                        <p:par>
                          <p:cTn id="348" fill="hold">
                            <p:stCondLst>
                              <p:cond delay="1000"/>
                            </p:stCondLst>
                            <p:childTnLst>
                              <p:par>
                                <p:cTn id="349" presetID="1" presetClass="entr" presetSubtype="0" fill="hold" grpId="0" nodeType="afterEffect">
                                  <p:stCondLst>
                                    <p:cond delay="0"/>
                                  </p:stCondLst>
                                  <p:childTnLst>
                                    <p:set>
                                      <p:cBhvr>
                                        <p:cTn id="350" dur="1" fill="hold">
                                          <p:stCondLst>
                                            <p:cond delay="0"/>
                                          </p:stCondLst>
                                        </p:cTn>
                                        <p:tgtEl>
                                          <p:spTgt spid="176"/>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ntr" presetSubtype="0" fill="hold" grpId="0" nodeType="clickEffect">
                                  <p:stCondLst>
                                    <p:cond delay="0"/>
                                  </p:stCondLst>
                                  <p:childTnLst>
                                    <p:set>
                                      <p:cBhvr>
                                        <p:cTn id="354" dur="1" fill="hold">
                                          <p:stCondLst>
                                            <p:cond delay="0"/>
                                          </p:stCondLst>
                                        </p:cTn>
                                        <p:tgtEl>
                                          <p:spTgt spid="264"/>
                                        </p:tgtEl>
                                        <p:attrNameLst>
                                          <p:attrName>style.visibility</p:attrName>
                                        </p:attrNameLst>
                                      </p:cBhvr>
                                      <p:to>
                                        <p:strVal val="visible"/>
                                      </p:to>
                                    </p:set>
                                  </p:childTnLst>
                                </p:cTn>
                              </p:par>
                              <p:par>
                                <p:cTn id="355" presetID="1" presetClass="exit" presetSubtype="0" fill="hold" grpId="1" nodeType="withEffect">
                                  <p:stCondLst>
                                    <p:cond delay="0"/>
                                  </p:stCondLst>
                                  <p:childTnLst>
                                    <p:set>
                                      <p:cBhvr>
                                        <p:cTn id="356" dur="1" fill="hold">
                                          <p:stCondLst>
                                            <p:cond delay="0"/>
                                          </p:stCondLst>
                                        </p:cTn>
                                        <p:tgtEl>
                                          <p:spTgt spid="266"/>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22" presetClass="entr" presetSubtype="1" fill="hold" nodeType="clickEffect">
                                  <p:stCondLst>
                                    <p:cond delay="0"/>
                                  </p:stCondLst>
                                  <p:childTnLst>
                                    <p:set>
                                      <p:cBhvr>
                                        <p:cTn id="360" dur="1" fill="hold">
                                          <p:stCondLst>
                                            <p:cond delay="0"/>
                                          </p:stCondLst>
                                        </p:cTn>
                                        <p:tgtEl>
                                          <p:spTgt spid="192"/>
                                        </p:tgtEl>
                                        <p:attrNameLst>
                                          <p:attrName>style.visibility</p:attrName>
                                        </p:attrNameLst>
                                      </p:cBhvr>
                                      <p:to>
                                        <p:strVal val="visible"/>
                                      </p:to>
                                    </p:set>
                                    <p:animEffect transition="in" filter="wipe(up)">
                                      <p:cBhvr>
                                        <p:cTn id="361" dur="500"/>
                                        <p:tgtEl>
                                          <p:spTgt spid="192"/>
                                        </p:tgtEl>
                                      </p:cBhvr>
                                    </p:animEffect>
                                  </p:childTnLst>
                                </p:cTn>
                              </p:par>
                            </p:childTnLst>
                          </p:cTn>
                        </p:par>
                        <p:par>
                          <p:cTn id="362" fill="hold">
                            <p:stCondLst>
                              <p:cond delay="500"/>
                            </p:stCondLst>
                            <p:childTnLst>
                              <p:par>
                                <p:cTn id="363" presetID="1" presetClass="entr" presetSubtype="0" fill="hold" grpId="0" nodeType="afterEffect">
                                  <p:stCondLst>
                                    <p:cond delay="0"/>
                                  </p:stCondLst>
                                  <p:childTnLst>
                                    <p:set>
                                      <p:cBhvr>
                                        <p:cTn id="364" dur="1" fill="hold">
                                          <p:stCondLst>
                                            <p:cond delay="0"/>
                                          </p:stCondLst>
                                        </p:cTn>
                                        <p:tgtEl>
                                          <p:spTgt spid="193"/>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mph" presetSubtype="1" nodeType="clickEffect">
                                  <p:stCondLst>
                                    <p:cond delay="0"/>
                                  </p:stCondLst>
                                  <p:childTnLst>
                                    <p:set>
                                      <p:cBhvr>
                                        <p:cTn id="368" dur="indefinite"/>
                                        <p:tgtEl>
                                          <p:spTgt spid="103"/>
                                        </p:tgtEl>
                                        <p:attrNameLst>
                                          <p:attrName>fillcolor</p:attrName>
                                        </p:attrNameLst>
                                      </p:cBhvr>
                                      <p:to>
                                        <p:clrVal>
                                          <a:srgbClr val="FFFFFF"/>
                                        </p:clrVal>
                                      </p:to>
                                    </p:set>
                                    <p:set>
                                      <p:cBhvr>
                                        <p:cTn id="369" dur="indefinite"/>
                                        <p:tgtEl>
                                          <p:spTgt spid="103"/>
                                        </p:tgtEl>
                                        <p:attrNameLst>
                                          <p:attrName>fill.type</p:attrName>
                                        </p:attrNameLst>
                                      </p:cBhvr>
                                      <p:to>
                                        <p:strVal val="solid"/>
                                      </p:to>
                                    </p:set>
                                    <p:set>
                                      <p:cBhvr>
                                        <p:cTn id="370" dur="indefinite"/>
                                        <p:tgtEl>
                                          <p:spTgt spid="103"/>
                                        </p:tgtEl>
                                        <p:attrNameLst>
                                          <p:attrName>fill.on</p:attrName>
                                        </p:attrNameLst>
                                      </p:cBhvr>
                                      <p:to>
                                        <p:strVal val="true"/>
                                      </p:to>
                                    </p:set>
                                  </p:childTnLst>
                                </p:cTn>
                              </p:par>
                              <p:par>
                                <p:cTn id="371" presetID="1" presetClass="exit" presetSubtype="0" fill="hold" grpId="1" nodeType="withEffect">
                                  <p:stCondLst>
                                    <p:cond delay="0"/>
                                  </p:stCondLst>
                                  <p:childTnLst>
                                    <p:set>
                                      <p:cBhvr>
                                        <p:cTn id="372" dur="1" fill="hold">
                                          <p:stCondLst>
                                            <p:cond delay="0"/>
                                          </p:stCondLst>
                                        </p:cTn>
                                        <p:tgtEl>
                                          <p:spTgt spid="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P spid="16" grpId="0" animBg="1"/>
      <p:bldP spid="18" grpId="0" animBg="1"/>
      <p:bldP spid="20" grpId="0" animBg="1"/>
      <p:bldP spid="103" grpId="0" animBg="1"/>
      <p:bldP spid="107" grpId="0" animBg="1"/>
      <p:bldP spid="132" grpId="0"/>
      <p:bldP spid="134" grpId="0"/>
      <p:bldP spid="136" grpId="0"/>
      <p:bldP spid="138" grpId="0"/>
      <p:bldP spid="140" grpId="0"/>
      <p:bldP spid="142" grpId="0"/>
      <p:bldP spid="144" grpId="0"/>
      <p:bldP spid="146" grpId="0"/>
      <p:bldP spid="148" grpId="0"/>
      <p:bldP spid="164" grpId="0"/>
      <p:bldP spid="166" grpId="0"/>
      <p:bldP spid="168" grpId="0"/>
      <p:bldP spid="170" grpId="0"/>
      <p:bldP spid="172" grpId="0"/>
      <p:bldP spid="174" grpId="0"/>
      <p:bldP spid="176" grpId="0"/>
      <p:bldP spid="178" grpId="0"/>
      <p:bldP spid="180" grpId="0"/>
      <p:bldP spid="182" grpId="0"/>
      <p:bldP spid="184" grpId="0"/>
      <p:bldP spid="185" grpId="0" build="allAtOnce"/>
      <p:bldP spid="187" grpId="0" build="allAtOnce"/>
      <p:bldP spid="193" grpId="0"/>
      <p:bldP spid="264" grpId="0"/>
      <p:bldP spid="264" grpId="1"/>
      <p:bldP spid="266" grpId="0"/>
      <p:bldP spid="266" grpId="1"/>
      <p:bldP spid="268" grpId="0"/>
      <p:bldP spid="26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18BE5E-D831-4147-9637-190ADF50CF1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2E157B6-37D2-44C8-ABE6-E4F92EFB4B06}"/>
              </a:ext>
            </a:extLst>
          </p:cNvPr>
          <p:cNvSpPr>
            <a:spLocks noGrp="1"/>
          </p:cNvSpPr>
          <p:nvPr>
            <p:ph type="body" sz="quarter" idx="12"/>
          </p:nvPr>
        </p:nvSpPr>
        <p:spPr/>
        <p:txBody>
          <a:bodyPr/>
          <a:lstStyle/>
          <a:p>
            <a:r>
              <a:rPr lang="en-US" altLang="en-US" dirty="0"/>
              <a:t>Example: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endParaRPr lang="en-US" dirty="0">
              <a:latin typeface="Cambria Math" panose="02040503050406030204" pitchFamily="18" charset="0"/>
              <a:ea typeface="Cambria Math" panose="02040503050406030204" pitchFamily="18" charset="0"/>
            </a:endParaRPr>
          </a:p>
        </p:txBody>
      </p:sp>
      <p:sp>
        <p:nvSpPr>
          <p:cNvPr id="4" name="Text Placeholder 3">
            <a:extLst>
              <a:ext uri="{FF2B5EF4-FFF2-40B4-BE49-F238E27FC236}">
                <a16:creationId xmlns:a16="http://schemas.microsoft.com/office/drawing/2014/main" id="{ABBB0229-247E-43BE-84DE-02D96267226C}"/>
              </a:ext>
            </a:extLst>
          </p:cNvPr>
          <p:cNvSpPr>
            <a:spLocks noGrp="1"/>
          </p:cNvSpPr>
          <p:nvPr>
            <p:ph type="body" sz="quarter" idx="13"/>
          </p:nvPr>
        </p:nvSpPr>
        <p:spPr/>
        <p:txBody>
          <a:bodyPr>
            <a:normAutofit fontScale="85000" lnSpcReduction="10000"/>
          </a:bodyPr>
          <a:lstStyle/>
          <a:p>
            <a:pPr>
              <a:spcBef>
                <a:spcPts val="0"/>
              </a:spcBef>
              <a:spcAft>
                <a:spcPts val="600"/>
              </a:spcAft>
            </a:pPr>
            <a:r>
              <a:rPr lang="en-US" altLang="en-US" sz="2800" u="sng" dirty="0"/>
              <a:t>High level description: Algorithm</a:t>
            </a:r>
          </a:p>
          <a:p>
            <a:pPr marL="231775" lvl="1" indent="0">
              <a:buNone/>
            </a:pPr>
            <a:r>
              <a:rPr lang="en-US" altLang="en-US" dirty="0"/>
              <a:t>If </a:t>
            </a:r>
            <a:r>
              <a:rPr lang="en-US" altLang="en-US" dirty="0">
                <a:latin typeface="Cambria Math" panose="02040503050406030204" pitchFamily="18" charset="0"/>
                <a:ea typeface="Cambria Math" panose="02040503050406030204" pitchFamily="18" charset="0"/>
              </a:rPr>
              <a:t>j = 0</a:t>
            </a:r>
            <a:r>
              <a:rPr lang="en-US" altLang="en-US" dirty="0"/>
              <a:t> then REJECT;</a:t>
            </a:r>
          </a:p>
          <a:p>
            <a:pPr marL="231775" lvl="1" indent="0">
              <a:buNone/>
            </a:pPr>
            <a:r>
              <a:rPr lang="en-US" altLang="en-US" dirty="0"/>
              <a:t>While</a:t>
            </a:r>
            <a:r>
              <a:rPr lang="en-US" altLang="en-US" dirty="0">
                <a:latin typeface="Cambria Math" panose="02040503050406030204" pitchFamily="18" charset="0"/>
                <a:ea typeface="Cambria Math" panose="02040503050406030204" pitchFamily="18" charset="0"/>
              </a:rPr>
              <a:t> j &gt; 1 </a:t>
            </a:r>
            <a:r>
              <a:rPr lang="en-US" altLang="en-US" dirty="0"/>
              <a:t>do</a:t>
            </a:r>
            <a:br>
              <a:rPr lang="en-US" altLang="en-US" dirty="0"/>
            </a:br>
            <a:r>
              <a:rPr lang="en-US" altLang="en-US" dirty="0"/>
              <a:t>	if </a:t>
            </a:r>
            <a:r>
              <a:rPr lang="en-US" altLang="en-US" dirty="0">
                <a:latin typeface="Cambria Math" panose="02040503050406030204" pitchFamily="18" charset="0"/>
                <a:ea typeface="Cambria Math" panose="02040503050406030204" pitchFamily="18" charset="0"/>
              </a:rPr>
              <a:t>j</a:t>
            </a:r>
            <a:r>
              <a:rPr lang="en-US" altLang="en-US" dirty="0"/>
              <a:t> mod </a:t>
            </a:r>
            <a:r>
              <a:rPr lang="en-US" altLang="en-US" dirty="0">
                <a:latin typeface="Cambria Math" panose="02040503050406030204" pitchFamily="18" charset="0"/>
                <a:ea typeface="Cambria Math" panose="02040503050406030204" pitchFamily="18" charset="0"/>
              </a:rPr>
              <a:t>2</a:t>
            </a:r>
            <a:r>
              <a:rPr lang="en-US" altLang="en-US" dirty="0"/>
              <a:t> = </a:t>
            </a:r>
            <a:r>
              <a:rPr lang="en-US" altLang="en-US" dirty="0">
                <a:latin typeface="Cambria Math" panose="02040503050406030204" pitchFamily="18" charset="0"/>
                <a:ea typeface="Cambria Math" panose="02040503050406030204" pitchFamily="18" charset="0"/>
              </a:rPr>
              <a:t>1</a:t>
            </a:r>
            <a:r>
              <a:rPr lang="en-US" altLang="en-US" dirty="0"/>
              <a:t> then REJECT; 		// if </a:t>
            </a:r>
            <a:r>
              <a:rPr lang="en-US" altLang="en-US" dirty="0">
                <a:latin typeface="Cambria Math" panose="02040503050406030204" pitchFamily="18" charset="0"/>
                <a:ea typeface="Cambria Math" panose="02040503050406030204" pitchFamily="18" charset="0"/>
              </a:rPr>
              <a:t>j</a:t>
            </a:r>
            <a:r>
              <a:rPr lang="en-US" altLang="en-US" dirty="0"/>
              <a:t> is odd then REJECT; 	</a:t>
            </a:r>
          </a:p>
          <a:p>
            <a:pPr marL="231775" lvl="1" indent="0">
              <a:buNone/>
            </a:pPr>
            <a:r>
              <a:rPr lang="en-US" altLang="en-US" dirty="0"/>
              <a:t>	otherwise</a:t>
            </a:r>
            <a:r>
              <a:rPr lang="en-US" altLang="en-US" dirty="0">
                <a:latin typeface="Cambria Math" panose="02040503050406030204" pitchFamily="18" charset="0"/>
                <a:ea typeface="Cambria Math" panose="02040503050406030204" pitchFamily="18" charset="0"/>
              </a:rPr>
              <a:t> j</a:t>
            </a:r>
            <a:r>
              <a:rPr lang="en-US" altLang="en-US" dirty="0"/>
              <a:t> </a:t>
            </a:r>
            <a:r>
              <a:rPr lang="en-US" altLang="en-US" dirty="0">
                <a:sym typeface="Wingdings" panose="05000000000000000000" pitchFamily="2" charset="2"/>
              </a:rPr>
              <a:t> </a:t>
            </a:r>
            <a:r>
              <a:rPr lang="en-US" altLang="en-US" dirty="0">
                <a:latin typeface="Cambria Math" panose="02040503050406030204" pitchFamily="18" charset="0"/>
                <a:ea typeface="Cambria Math" panose="02040503050406030204" pitchFamily="18" charset="0"/>
                <a:sym typeface="Wingdings" panose="05000000000000000000" pitchFamily="2" charset="2"/>
              </a:rPr>
              <a:t>j/2</a:t>
            </a:r>
            <a:r>
              <a:rPr lang="en-US" altLang="en-US" dirty="0">
                <a:sym typeface="Wingdings" panose="05000000000000000000" pitchFamily="2" charset="2"/>
              </a:rPr>
              <a:t>;</a:t>
            </a:r>
            <a:r>
              <a:rPr lang="en-US" altLang="en-US" dirty="0"/>
              <a:t> 			// if </a:t>
            </a:r>
            <a:r>
              <a:rPr lang="en-US" altLang="en-US" dirty="0">
                <a:latin typeface="Cambria Math" panose="02040503050406030204" pitchFamily="18" charset="0"/>
                <a:ea typeface="Cambria Math" panose="02040503050406030204" pitchFamily="18" charset="0"/>
              </a:rPr>
              <a:t>j</a:t>
            </a:r>
            <a:r>
              <a:rPr lang="en-US" altLang="en-US" dirty="0"/>
              <a:t> is even then half</a:t>
            </a:r>
            <a:r>
              <a:rPr lang="en-US" altLang="en-US" dirty="0">
                <a:latin typeface="Cambria Math" panose="02040503050406030204" pitchFamily="18" charset="0"/>
                <a:ea typeface="Cambria Math" panose="02040503050406030204" pitchFamily="18" charset="0"/>
              </a:rPr>
              <a:t> j</a:t>
            </a:r>
            <a:r>
              <a:rPr lang="en-US" altLang="en-US" dirty="0"/>
              <a:t>; </a:t>
            </a:r>
          </a:p>
          <a:p>
            <a:pPr marL="231775" lvl="1" indent="0">
              <a:buNone/>
            </a:pPr>
            <a:r>
              <a:rPr lang="en-US" altLang="en-US" dirty="0"/>
              <a:t>End do</a:t>
            </a:r>
            <a:br>
              <a:rPr lang="en-US" altLang="en-US" dirty="0"/>
            </a:br>
            <a:r>
              <a:rPr lang="en-US" altLang="en-US" dirty="0"/>
              <a:t>If </a:t>
            </a:r>
            <a:r>
              <a:rPr lang="en-US" altLang="en-US" dirty="0">
                <a:latin typeface="Cambria Math" panose="02040503050406030204" pitchFamily="18" charset="0"/>
                <a:ea typeface="Cambria Math" panose="02040503050406030204" pitchFamily="18" charset="0"/>
              </a:rPr>
              <a:t>j = 1</a:t>
            </a:r>
            <a:r>
              <a:rPr lang="en-US" altLang="en-US" dirty="0"/>
              <a:t> then ACCEPT;              // if </a:t>
            </a:r>
            <a:r>
              <a:rPr lang="en-US" altLang="en-US" dirty="0">
                <a:latin typeface="Cambria Math" panose="02040503050406030204" pitchFamily="18" charset="0"/>
                <a:ea typeface="Cambria Math" panose="02040503050406030204" pitchFamily="18" charset="0"/>
              </a:rPr>
              <a:t>j</a:t>
            </a:r>
            <a:r>
              <a:rPr lang="en-US" altLang="en-US" dirty="0"/>
              <a:t> is a power of </a:t>
            </a:r>
            <a:r>
              <a:rPr lang="en-US" altLang="en-US" dirty="0">
                <a:latin typeface="Cambria Math" panose="02040503050406030204" pitchFamily="18" charset="0"/>
                <a:ea typeface="Cambria Math" panose="02040503050406030204" pitchFamily="18" charset="0"/>
              </a:rPr>
              <a:t>2</a:t>
            </a:r>
            <a:r>
              <a:rPr lang="en-US" altLang="en-US" dirty="0"/>
              <a:t>, </a:t>
            </a:r>
            <a:r>
              <a:rPr lang="en-US" altLang="en-US" dirty="0">
                <a:latin typeface="Cambria Math" panose="02040503050406030204" pitchFamily="18" charset="0"/>
                <a:ea typeface="Cambria Math" panose="02040503050406030204" pitchFamily="18" charset="0"/>
              </a:rPr>
              <a:t>j</a:t>
            </a:r>
            <a:r>
              <a:rPr lang="en-US" altLang="en-US" dirty="0"/>
              <a:t> will be </a:t>
            </a:r>
            <a:r>
              <a:rPr lang="en-US" altLang="en-US" dirty="0">
                <a:latin typeface="Cambria Math" panose="02040503050406030204" pitchFamily="18" charset="0"/>
                <a:ea typeface="Cambria Math" panose="02040503050406030204" pitchFamily="18" charset="0"/>
              </a:rPr>
              <a:t>1</a:t>
            </a:r>
            <a:r>
              <a:rPr lang="en-US" altLang="en-US" dirty="0"/>
              <a:t> after the loop ends</a:t>
            </a:r>
          </a:p>
          <a:p>
            <a:pPr marL="288925" indent="-288925">
              <a:lnSpc>
                <a:spcPct val="90000"/>
              </a:lnSpc>
              <a:spcAft>
                <a:spcPts val="600"/>
              </a:spcAft>
            </a:pPr>
            <a:r>
              <a:rPr lang="en-US" altLang="en-US" sz="2800" u="sng" dirty="0"/>
              <a:t>Implementation level description</a:t>
            </a:r>
            <a:r>
              <a:rPr lang="en-US" altLang="en-US" sz="2800" dirty="0"/>
              <a:t>:</a:t>
            </a:r>
          </a:p>
          <a:p>
            <a:pPr marL="517525" indent="-293688" algn="just">
              <a:buFont typeface="Wingdings" panose="05000000000000000000" pitchFamily="2" charset="2"/>
              <a:buAutoNum type="arabicPeriod"/>
            </a:pPr>
            <a:r>
              <a:rPr lang="en-US" altLang="en-US" dirty="0"/>
              <a:t>Replace the leftmost zero by </a:t>
            </a:r>
            <a:r>
              <a:rPr lang="en-US" altLang="en-US" dirty="0">
                <a:latin typeface="Cambria Math" panose="02040503050406030204" pitchFamily="18" charset="0"/>
                <a:ea typeface="Cambria Math" panose="02040503050406030204" pitchFamily="18" charset="0"/>
              </a:rPr>
              <a:t>⌴</a:t>
            </a:r>
            <a:endParaRPr lang="en-US" altLang="en-US" dirty="0"/>
          </a:p>
          <a:p>
            <a:pPr marL="517525" indent="-293688" algn="just">
              <a:buFont typeface="Wingdings" panose="05000000000000000000" pitchFamily="2" charset="2"/>
              <a:buAutoNum type="arabicPeriod"/>
            </a:pPr>
            <a:r>
              <a:rPr lang="en-US" altLang="en-US" dirty="0"/>
              <a:t>Cross (</a:t>
            </a:r>
            <a:r>
              <a:rPr lang="en-US" altLang="en-US"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every second </a:t>
            </a:r>
            <a:r>
              <a:rPr lang="en-US" altLang="en-US" dirty="0">
                <a:latin typeface="Cambria Math" panose="02040503050406030204" pitchFamily="18" charset="0"/>
                <a:ea typeface="Cambria Math" panose="02040503050406030204" pitchFamily="18" charset="0"/>
              </a:rPr>
              <a:t>0</a:t>
            </a:r>
            <a:r>
              <a:rPr lang="en-US" altLang="en-US" dirty="0"/>
              <a:t> from left to right. Skip </a:t>
            </a:r>
            <a:r>
              <a:rPr lang="en-US" altLang="en-US" dirty="0">
                <a:latin typeface="Cambria Math" panose="02040503050406030204" pitchFamily="18" charset="0"/>
                <a:ea typeface="Cambria Math" panose="02040503050406030204" pitchFamily="18" charset="0"/>
              </a:rPr>
              <a:t>⌴</a:t>
            </a:r>
            <a:r>
              <a:rPr lang="en-US" altLang="en-US" dirty="0"/>
              <a:t> from left,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skip next </a:t>
            </a:r>
            <a:r>
              <a:rPr lang="en-US" altLang="en-US" dirty="0">
                <a:latin typeface="Cambria Math" panose="02040503050406030204" pitchFamily="18" charset="0"/>
                <a:ea typeface="Cambria Math" panose="02040503050406030204" pitchFamily="18" charset="0"/>
              </a:rPr>
              <a:t>0</a:t>
            </a:r>
            <a:r>
              <a:rPr lang="en-US" altLang="en-US" dirty="0"/>
              <a:t>, cross next </a:t>
            </a:r>
            <a:r>
              <a:rPr lang="en-US" altLang="en-US" dirty="0">
                <a:latin typeface="Cambria Math" panose="02040503050406030204" pitchFamily="18" charset="0"/>
                <a:ea typeface="Cambria Math" panose="02040503050406030204" pitchFamily="18" charset="0"/>
              </a:rPr>
              <a:t>0</a:t>
            </a:r>
            <a:r>
              <a:rPr lang="en-US" altLang="en-US" dirty="0"/>
              <a:t>, … and so on. Every skip must be followed by a cross.</a:t>
            </a:r>
          </a:p>
          <a:p>
            <a:pPr marL="517525" indent="-293688" algn="just">
              <a:buFont typeface="Wingdings" panose="05000000000000000000" pitchFamily="2" charset="2"/>
              <a:buAutoNum type="arabicPeriod"/>
            </a:pPr>
            <a:r>
              <a:rPr lang="en-US" altLang="en-US" dirty="0"/>
              <a:t>If there is no 0 to cross after skipping a 0 (means odd number of </a:t>
            </a:r>
            <a:r>
              <a:rPr lang="en-US" altLang="en-US" dirty="0">
                <a:latin typeface="Cambria Math" panose="02040503050406030204" pitchFamily="18" charset="0"/>
                <a:ea typeface="Cambria Math" panose="02040503050406030204" pitchFamily="18" charset="0"/>
              </a:rPr>
              <a:t>0</a:t>
            </a:r>
            <a:r>
              <a:rPr lang="en-US" altLang="en-US" dirty="0"/>
              <a:t>s), REJECT.</a:t>
            </a:r>
          </a:p>
          <a:p>
            <a:pPr marL="517525" indent="-293688" algn="just">
              <a:buFont typeface="Wingdings" panose="05000000000000000000" pitchFamily="2" charset="2"/>
              <a:buAutoNum type="arabicPeriod"/>
            </a:pPr>
            <a:r>
              <a:rPr lang="en-US" altLang="en-US" dirty="0"/>
              <a:t>If there is no </a:t>
            </a:r>
            <a:r>
              <a:rPr lang="en-US" altLang="en-US" dirty="0">
                <a:latin typeface="Cambria Math" panose="02040503050406030204" pitchFamily="18" charset="0"/>
                <a:ea typeface="Cambria Math" panose="02040503050406030204" pitchFamily="18" charset="0"/>
              </a:rPr>
              <a:t>0</a:t>
            </a:r>
            <a:r>
              <a:rPr lang="en-US" altLang="en-US" dirty="0"/>
              <a:t>s remained to skip (means </a:t>
            </a:r>
            <a:r>
              <a:rPr lang="en-US" altLang="en-US" dirty="0">
                <a:latin typeface="Cambria Math" panose="02040503050406030204" pitchFamily="18" charset="0"/>
                <a:ea typeface="Cambria Math" panose="02040503050406030204" pitchFamily="18" charset="0"/>
              </a:rPr>
              <a:t>2</a:t>
            </a:r>
            <a:r>
              <a:rPr lang="en-US" altLang="en-US" baseline="30000" dirty="0">
                <a:latin typeface="Cambria Math" panose="02040503050406030204" pitchFamily="18" charset="0"/>
                <a:ea typeface="Cambria Math" panose="02040503050406030204" pitchFamily="18" charset="0"/>
              </a:rPr>
              <a:t>N</a:t>
            </a:r>
            <a:r>
              <a:rPr lang="en-US" altLang="en-US" dirty="0"/>
              <a:t> number of </a:t>
            </a:r>
            <a:r>
              <a:rPr lang="en-US" altLang="en-US" dirty="0">
                <a:latin typeface="Cambria Math" panose="02040503050406030204" pitchFamily="18" charset="0"/>
                <a:ea typeface="Cambria Math" panose="02040503050406030204" pitchFamily="18" charset="0"/>
              </a:rPr>
              <a:t>0</a:t>
            </a:r>
            <a:r>
              <a:rPr lang="en-US" altLang="en-US" dirty="0"/>
              <a:t>s), ACCEPT.</a:t>
            </a:r>
          </a:p>
          <a:p>
            <a:pPr marL="517525" indent="-293688" algn="just">
              <a:buFont typeface="Wingdings" panose="05000000000000000000" pitchFamily="2" charset="2"/>
              <a:buAutoNum type="arabicPeriod"/>
            </a:pPr>
            <a:r>
              <a:rPr lang="en-US" altLang="en-US" dirty="0"/>
              <a:t>Otherwise MOVE to the left </a:t>
            </a:r>
            <a:r>
              <a:rPr lang="en-US" altLang="en-US" dirty="0">
                <a:latin typeface="Cambria Math" panose="02040503050406030204" pitchFamily="18" charset="0"/>
                <a:ea typeface="Cambria Math" panose="02040503050406030204" pitchFamily="18" charset="0"/>
              </a:rPr>
              <a:t>⌴</a:t>
            </a:r>
            <a:r>
              <a:rPr lang="en-US" altLang="en-US" dirty="0">
                <a:ea typeface="Cambria Math" panose="02040503050406030204" pitchFamily="18" charset="0"/>
              </a:rPr>
              <a:t>, continue step 2</a:t>
            </a:r>
            <a:endParaRPr lang="en-US" altLang="en-US" dirty="0"/>
          </a:p>
          <a:p>
            <a:endParaRPr lang="en-US" dirty="0"/>
          </a:p>
        </p:txBody>
      </p:sp>
    </p:spTree>
    <p:extLst>
      <p:ext uri="{BB962C8B-B14F-4D97-AF65-F5344CB8AC3E}">
        <p14:creationId xmlns:p14="http://schemas.microsoft.com/office/powerpoint/2010/main" val="100286883"/>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D34AE8-AFA2-4345-8C76-02EA6A6DD9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04BF56-8AD3-4942-A5FA-4FDF2A1DBDF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C99E5AD-511E-417A-9CFE-91D4182155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2604</TotalTime>
  <Words>2256</Words>
  <Application>Microsoft Office PowerPoint</Application>
  <PresentationFormat>On-screen Show (4:3)</PresentationFormat>
  <Paragraphs>833</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 Black</vt:lpstr>
      <vt:lpstr>Arial Narrow</vt:lpstr>
      <vt:lpstr>Calibri</vt:lpstr>
      <vt:lpstr>Cambria Math</vt:lpstr>
      <vt:lpstr>Corbel</vt:lpstr>
      <vt:lpstr>Courier New</vt:lpstr>
      <vt:lpstr>Symbol</vt:lpstr>
      <vt:lpstr>Times New Roman</vt:lpstr>
      <vt:lpstr>Wingdings</vt:lpstr>
      <vt:lpstr>AIUB 2020</vt:lpstr>
      <vt:lpstr>Computability Theory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Shakila Rahman</cp:lastModifiedBy>
  <cp:revision>506</cp:revision>
  <dcterms:created xsi:type="dcterms:W3CDTF">2020-07-03T15:11:23Z</dcterms:created>
  <dcterms:modified xsi:type="dcterms:W3CDTF">2023-04-03T05:34:03Z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