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9" r:id="rId4"/>
  </p:sldMasterIdLst>
  <p:notesMasterIdLst>
    <p:notesMasterId r:id="rId29"/>
  </p:notesMasterIdLst>
  <p:sldIdLst>
    <p:sldId id="256" r:id="rId5"/>
    <p:sldId id="274" r:id="rId6"/>
    <p:sldId id="261" r:id="rId7"/>
    <p:sldId id="262" r:id="rId8"/>
    <p:sldId id="258" r:id="rId9"/>
    <p:sldId id="259" r:id="rId10"/>
    <p:sldId id="260" r:id="rId11"/>
    <p:sldId id="264" r:id="rId12"/>
    <p:sldId id="265" r:id="rId13"/>
    <p:sldId id="263" r:id="rId14"/>
    <p:sldId id="275" r:id="rId15"/>
    <p:sldId id="276" r:id="rId16"/>
    <p:sldId id="277" r:id="rId17"/>
    <p:sldId id="278" r:id="rId18"/>
    <p:sldId id="279" r:id="rId19"/>
    <p:sldId id="267" r:id="rId20"/>
    <p:sldId id="280" r:id="rId21"/>
    <p:sldId id="266" r:id="rId22"/>
    <p:sldId id="270" r:id="rId23"/>
    <p:sldId id="269" r:id="rId24"/>
    <p:sldId id="268" r:id="rId25"/>
    <p:sldId id="272" r:id="rId26"/>
    <p:sldId id="273" r:id="rId27"/>
    <p:sldId id="271"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E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838" autoAdjust="0"/>
    <p:restoredTop sz="94660"/>
  </p:normalViewPr>
  <p:slideViewPr>
    <p:cSldViewPr snapToGrid="0">
      <p:cViewPr varScale="1">
        <p:scale>
          <a:sx n="68" d="100"/>
          <a:sy n="68" d="100"/>
        </p:scale>
        <p:origin x="78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F940FF-212E-4766-8272-E7D63D7DB223}" type="datetimeFigureOut">
              <a:rPr lang="en-US" smtClean="0"/>
              <a:t>2/15/2023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DC4F57-215F-4620-ADB6-4279BF5FF7C2}" type="slidenum">
              <a:rPr lang="en-US" smtClean="0"/>
              <a:t>‹#›</a:t>
            </a:fld>
            <a:endParaRPr lang="en-US"/>
          </a:p>
        </p:txBody>
      </p:sp>
    </p:spTree>
    <p:extLst>
      <p:ext uri="{BB962C8B-B14F-4D97-AF65-F5344CB8AC3E}">
        <p14:creationId xmlns:p14="http://schemas.microsoft.com/office/powerpoint/2010/main" val="38074451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graphicFrame>
        <p:nvGraphicFramePr>
          <p:cNvPr id="28" name="Table 27">
            <a:extLst>
              <a:ext uri="{FF2B5EF4-FFF2-40B4-BE49-F238E27FC236}">
                <a16:creationId xmlns:a16="http://schemas.microsoft.com/office/drawing/2014/main" id="{B7713156-D27E-4AF4-94F2-64DA84439B87}"/>
              </a:ext>
            </a:extLst>
          </p:cNvPr>
          <p:cNvGraphicFramePr>
            <a:graphicFrameLocks noGrp="1"/>
          </p:cNvGraphicFramePr>
          <p:nvPr>
            <p:extLst>
              <p:ext uri="{D42A27DB-BD31-4B8C-83A1-F6EECF244321}">
                <p14:modId xmlns:p14="http://schemas.microsoft.com/office/powerpoint/2010/main" val="2781946078"/>
              </p:ext>
            </p:extLst>
          </p:nvPr>
        </p:nvGraphicFramePr>
        <p:xfrm>
          <a:off x="404103" y="5723590"/>
          <a:ext cx="8335798" cy="1026114"/>
        </p:xfrm>
        <a:graphic>
          <a:graphicData uri="http://schemas.openxmlformats.org/drawingml/2006/table">
            <a:tbl>
              <a:tblPr firstRow="1" bandRow="1">
                <a:tableStyleId>{D7AC3CCA-C797-4891-BE02-D94E43425B78}</a:tableStyleId>
              </a:tblPr>
              <a:tblGrid>
                <a:gridCol w="1349748">
                  <a:extLst>
                    <a:ext uri="{9D8B030D-6E8A-4147-A177-3AD203B41FA5}">
                      <a16:colId xmlns:a16="http://schemas.microsoft.com/office/drawing/2014/main" val="704821588"/>
                    </a:ext>
                  </a:extLst>
                </a:gridCol>
                <a:gridCol w="6986050">
                  <a:extLst>
                    <a:ext uri="{9D8B030D-6E8A-4147-A177-3AD203B41FA5}">
                      <a16:colId xmlns:a16="http://schemas.microsoft.com/office/drawing/2014/main" val="2999519864"/>
                    </a:ext>
                  </a:extLst>
                </a:gridCol>
              </a:tblGrid>
              <a:tr h="1026114">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chemeClr val="bg2">
                              <a:lumMod val="50000"/>
                            </a:schemeClr>
                          </a:solidFill>
                          <a:effectLst/>
                          <a:uLnTx/>
                          <a:uFillTx/>
                          <a:latin typeface="+mn-lt"/>
                          <a:ea typeface="+mn-ea"/>
                          <a:cs typeface="+mn-cs"/>
                        </a:rPr>
                        <a:t>Instructor:</a:t>
                      </a: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tc>
                  <a:txBody>
                    <a:bodyPr/>
                    <a:lstStyle/>
                    <a:p>
                      <a:endParaRPr lang="en-US" i="1" dirty="0">
                        <a:solidFill>
                          <a:schemeClr val="bg2">
                            <a:lumMod val="50000"/>
                          </a:schemeClr>
                        </a:solidFill>
                      </a:endParaRPr>
                    </a:p>
                  </a:txBody>
                  <a:tcPr>
                    <a:lnL w="28575" cap="flat" cmpd="sng" algn="ctr">
                      <a:noFill/>
                      <a:prstDash val="solid"/>
                      <a:round/>
                      <a:headEnd type="none" w="med" len="med"/>
                      <a:tailEnd type="none" w="med" len="med"/>
                    </a:lnL>
                    <a:lnR w="28575" cap="flat" cmpd="sng" algn="ctr">
                      <a:noFill/>
                      <a:prstDash val="solid"/>
                      <a:round/>
                      <a:headEnd type="none" w="med" len="med"/>
                      <a:tailEnd type="none" w="med" len="med"/>
                    </a:lnR>
                    <a:lnT w="28575" cap="flat" cmpd="sng" algn="ctr">
                      <a:noFill/>
                      <a:prstDash val="solid"/>
                      <a:round/>
                      <a:headEnd type="none" w="med" len="med"/>
                      <a:tailEnd type="none" w="med" len="med"/>
                    </a:lnT>
                    <a:lnB w="28575" cap="flat" cmpd="sng" algn="ctr">
                      <a:noFill/>
                      <a:prstDash val="solid"/>
                      <a:round/>
                      <a:headEnd type="none" w="med" len="med"/>
                      <a:tailEnd type="none" w="med" len="med"/>
                    </a:lnB>
                    <a:noFill/>
                  </a:tcPr>
                </a:tc>
                <a:extLst>
                  <a:ext uri="{0D108BD9-81ED-4DB2-BD59-A6C34878D82A}">
                    <a16:rowId xmlns:a16="http://schemas.microsoft.com/office/drawing/2014/main" val="2259501735"/>
                  </a:ext>
                </a:extLst>
              </a:tr>
            </a:tbl>
          </a:graphicData>
        </a:graphic>
      </p:graphicFrame>
      <p:grpSp>
        <p:nvGrpSpPr>
          <p:cNvPr id="8" name="Group 16"/>
          <p:cNvGrpSpPr/>
          <p:nvPr/>
        </p:nvGrpSpPr>
        <p:grpSpPr>
          <a:xfrm>
            <a:off x="132160" y="1891732"/>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2" name="Title 1"/>
          <p:cNvSpPr>
            <a:spLocks noGrp="1"/>
          </p:cNvSpPr>
          <p:nvPr>
            <p:ph type="ctrTitle"/>
          </p:nvPr>
        </p:nvSpPr>
        <p:spPr>
          <a:xfrm>
            <a:off x="754241" y="3323341"/>
            <a:ext cx="7635519" cy="2126836"/>
          </a:xfrm>
          <a:prstGeom prst="rect">
            <a:avLst/>
          </a:prstGeom>
          <a:noFill/>
        </p:spPr>
        <p:txBody>
          <a:bodyPr vert="horz" lIns="91440" tIns="45720" rIns="91440" bIns="45720" rtlCol="0" anchor="ctr" anchorCtr="0">
            <a:normAutofit/>
          </a:bodyPr>
          <a:lstStyle>
            <a:lvl1pPr>
              <a:defRPr sz="3600">
                <a:solidFill>
                  <a:schemeClr val="bg2">
                    <a:lumMod val="50000"/>
                  </a:schemeClr>
                </a:solidFill>
              </a:defRPr>
            </a:lvl1pPr>
          </a:lstStyle>
          <a:p>
            <a:pPr lvl="0">
              <a:lnSpc>
                <a:spcPts val="2588"/>
              </a:lnSpc>
            </a:pPr>
            <a:r>
              <a:rPr lang="en-US"/>
              <a:t>Click to edit Master title style</a:t>
            </a:r>
            <a:endParaRPr dirty="0"/>
          </a:p>
        </p:txBody>
      </p:sp>
      <p:sp>
        <p:nvSpPr>
          <p:cNvPr id="13" name="Rectangle 12"/>
          <p:cNvSpPr/>
          <p:nvPr/>
        </p:nvSpPr>
        <p:spPr>
          <a:xfrm>
            <a:off x="320957" y="5549853"/>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445010" y="427012"/>
            <a:ext cx="1419654" cy="148492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3A100AAA-E928-457A-89C7-E75CA43EBB30}"/>
              </a:ext>
            </a:extLst>
          </p:cNvPr>
          <p:cNvGraphicFramePr>
            <a:graphicFrameLocks noGrp="1"/>
          </p:cNvGraphicFramePr>
          <p:nvPr>
            <p:extLst>
              <p:ext uri="{D42A27DB-BD31-4B8C-83A1-F6EECF244321}">
                <p14:modId xmlns:p14="http://schemas.microsoft.com/office/powerpoint/2010/main" val="2982858675"/>
              </p:ext>
            </p:extLst>
          </p:nvPr>
        </p:nvGraphicFramePr>
        <p:xfrm>
          <a:off x="404102" y="2717512"/>
          <a:ext cx="8335798" cy="444862"/>
        </p:xfrm>
        <a:graphic>
          <a:graphicData uri="http://schemas.openxmlformats.org/drawingml/2006/table">
            <a:tbl>
              <a:tblPr firstRow="1" bandRow="1">
                <a:tableStyleId>{D7AC3CCA-C797-4891-BE02-D94E43425B78}</a:tableStyleId>
              </a:tblPr>
              <a:tblGrid>
                <a:gridCol w="1258444">
                  <a:extLst>
                    <a:ext uri="{9D8B030D-6E8A-4147-A177-3AD203B41FA5}">
                      <a16:colId xmlns:a16="http://schemas.microsoft.com/office/drawing/2014/main" val="3905988420"/>
                    </a:ext>
                  </a:extLst>
                </a:gridCol>
                <a:gridCol w="990714">
                  <a:extLst>
                    <a:ext uri="{9D8B030D-6E8A-4147-A177-3AD203B41FA5}">
                      <a16:colId xmlns:a16="http://schemas.microsoft.com/office/drawing/2014/main" val="2889894460"/>
                    </a:ext>
                  </a:extLst>
                </a:gridCol>
                <a:gridCol w="1514007">
                  <a:extLst>
                    <a:ext uri="{9D8B030D-6E8A-4147-A177-3AD203B41FA5}">
                      <a16:colId xmlns:a16="http://schemas.microsoft.com/office/drawing/2014/main" val="3023211198"/>
                    </a:ext>
                  </a:extLst>
                </a:gridCol>
                <a:gridCol w="944380">
                  <a:extLst>
                    <a:ext uri="{9D8B030D-6E8A-4147-A177-3AD203B41FA5}">
                      <a16:colId xmlns:a16="http://schemas.microsoft.com/office/drawing/2014/main" val="1762131981"/>
                    </a:ext>
                  </a:extLst>
                </a:gridCol>
                <a:gridCol w="1424065">
                  <a:extLst>
                    <a:ext uri="{9D8B030D-6E8A-4147-A177-3AD203B41FA5}">
                      <a16:colId xmlns:a16="http://schemas.microsoft.com/office/drawing/2014/main" val="445458238"/>
                    </a:ext>
                  </a:extLst>
                </a:gridCol>
                <a:gridCol w="2204188">
                  <a:extLst>
                    <a:ext uri="{9D8B030D-6E8A-4147-A177-3AD203B41FA5}">
                      <a16:colId xmlns:a16="http://schemas.microsoft.com/office/drawing/2014/main" val="1508364941"/>
                    </a:ext>
                  </a:extLst>
                </a:gridCol>
              </a:tblGrid>
              <a:tr h="444862">
                <a:tc>
                  <a:txBody>
                    <a:bodyPr/>
                    <a:lstStyle/>
                    <a:p>
                      <a:pPr algn="r"/>
                      <a:r>
                        <a:rPr lang="en-US" sz="1600" dirty="0">
                          <a:solidFill>
                            <a:schemeClr val="bg2">
                              <a:lumMod val="50000"/>
                            </a:schemeClr>
                          </a:solidFill>
                        </a:rPr>
                        <a:t>Lecture: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Week: #</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r"/>
                      <a:r>
                        <a:rPr lang="en-US" sz="1600" dirty="0">
                          <a:solidFill>
                            <a:schemeClr val="bg2">
                              <a:lumMod val="50000"/>
                            </a:schemeClr>
                          </a:solidFill>
                        </a:rPr>
                        <a:t>Semester:</a:t>
                      </a: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sz="1600" dirty="0">
                        <a:solidFill>
                          <a:schemeClr val="bg2">
                            <a:lumMod val="50000"/>
                          </a:schemeClr>
                        </a:solidFill>
                      </a:endParaRPr>
                    </a:p>
                  </a:txBody>
                  <a:tcPr>
                    <a:lnL w="28575" cap="flat" cmpd="sng" algn="ctr">
                      <a:solidFill>
                        <a:schemeClr val="bg1"/>
                      </a:solid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solidFill>
                        <a:schemeClr val="bg1"/>
                      </a:solidFill>
                      <a:prstDash val="solid"/>
                      <a:round/>
                      <a:headEnd type="none" w="med" len="med"/>
                      <a:tailEnd type="none" w="med" len="med"/>
                    </a:lnT>
                    <a:lnB w="28575"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197040212"/>
                  </a:ext>
                </a:extLst>
              </a:tr>
            </a:tbl>
          </a:graphicData>
        </a:graphic>
      </p:graphicFrame>
      <p:sp>
        <p:nvSpPr>
          <p:cNvPr id="31" name="Content Placeholder 30">
            <a:extLst>
              <a:ext uri="{FF2B5EF4-FFF2-40B4-BE49-F238E27FC236}">
                <a16:creationId xmlns:a16="http://schemas.microsoft.com/office/drawing/2014/main" id="{1AE39945-A5C9-4738-8042-EE14774BD725}"/>
              </a:ext>
            </a:extLst>
          </p:cNvPr>
          <p:cNvSpPr>
            <a:spLocks noGrp="1"/>
          </p:cNvSpPr>
          <p:nvPr>
            <p:ph sz="quarter" idx="10" hasCustomPrompt="1"/>
          </p:nvPr>
        </p:nvSpPr>
        <p:spPr>
          <a:xfrm>
            <a:off x="132160" y="2050473"/>
            <a:ext cx="8951676" cy="585800"/>
          </a:xfrm>
          <a:solidFill>
            <a:schemeClr val="bg2">
              <a:lumMod val="75000"/>
            </a:schemeClr>
          </a:solidFill>
        </p:spPr>
        <p:txBody>
          <a:bodyPr anchor="ctr">
            <a:noAutofit/>
          </a:bodyPr>
          <a:lstStyle>
            <a:lvl1pPr marL="0" indent="0">
              <a:buNone/>
              <a:defRPr sz="2400" b="1" cap="small" baseline="0">
                <a:solidFill>
                  <a:schemeClr val="bg1"/>
                </a:solidFill>
              </a:defRPr>
            </a:lvl1pPr>
          </a:lstStyle>
          <a:p>
            <a:pPr lvl="0"/>
            <a:r>
              <a:rPr lang="en-US" dirty="0"/>
              <a:t>Add Course Code: Course Name</a:t>
            </a:r>
          </a:p>
        </p:txBody>
      </p:sp>
      <p:sp>
        <p:nvSpPr>
          <p:cNvPr id="1025" name="Text Placeholder 1024">
            <a:extLst>
              <a:ext uri="{FF2B5EF4-FFF2-40B4-BE49-F238E27FC236}">
                <a16:creationId xmlns:a16="http://schemas.microsoft.com/office/drawing/2014/main" id="{1D66F559-4E11-46F3-907B-39773623988D}"/>
              </a:ext>
            </a:extLst>
          </p:cNvPr>
          <p:cNvSpPr>
            <a:spLocks noGrp="1"/>
          </p:cNvSpPr>
          <p:nvPr>
            <p:ph type="body" sz="quarter" idx="11" hasCustomPrompt="1"/>
          </p:nvPr>
        </p:nvSpPr>
        <p:spPr>
          <a:xfrm>
            <a:off x="1591400"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5" name="Text Placeholder 1024">
            <a:extLst>
              <a:ext uri="{FF2B5EF4-FFF2-40B4-BE49-F238E27FC236}">
                <a16:creationId xmlns:a16="http://schemas.microsoft.com/office/drawing/2014/main" id="{5FE0D7C2-73EA-4871-ACB3-22D6161B5379}"/>
              </a:ext>
            </a:extLst>
          </p:cNvPr>
          <p:cNvSpPr>
            <a:spLocks noGrp="1"/>
          </p:cNvSpPr>
          <p:nvPr>
            <p:ph type="body" sz="quarter" idx="12" hasCustomPrompt="1"/>
          </p:nvPr>
        </p:nvSpPr>
        <p:spPr>
          <a:xfrm>
            <a:off x="4122414" y="2717513"/>
            <a:ext cx="514493"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NO.</a:t>
            </a:r>
          </a:p>
        </p:txBody>
      </p:sp>
      <p:sp>
        <p:nvSpPr>
          <p:cNvPr id="36" name="Text Placeholder 1024">
            <a:extLst>
              <a:ext uri="{FF2B5EF4-FFF2-40B4-BE49-F238E27FC236}">
                <a16:creationId xmlns:a16="http://schemas.microsoft.com/office/drawing/2014/main" id="{686BCCD1-33DA-4ED5-A212-D0854B67FD05}"/>
              </a:ext>
            </a:extLst>
          </p:cNvPr>
          <p:cNvSpPr>
            <a:spLocks noGrp="1"/>
          </p:cNvSpPr>
          <p:nvPr>
            <p:ph type="body" sz="quarter" idx="13" hasCustomPrompt="1"/>
          </p:nvPr>
        </p:nvSpPr>
        <p:spPr>
          <a:xfrm>
            <a:off x="6445010" y="2735949"/>
            <a:ext cx="2294889" cy="407988"/>
          </a:xfrm>
          <a:solidFill>
            <a:schemeClr val="bg2">
              <a:lumMod val="50000"/>
            </a:schemeClr>
          </a:solidFill>
        </p:spPr>
        <p:txBody>
          <a:bodyPr anchor="t">
            <a:normAutofit/>
          </a:bodyPr>
          <a:lstStyle>
            <a:lvl1pPr marL="0" indent="0" algn="l">
              <a:buNone/>
              <a:defRPr sz="1600" b="1">
                <a:solidFill>
                  <a:schemeClr val="bg1"/>
                </a:solidFill>
              </a:defRPr>
            </a:lvl1pPr>
          </a:lstStyle>
          <a:p>
            <a:pPr lvl="0"/>
            <a:r>
              <a:rPr lang="en-US" dirty="0"/>
              <a:t>Semester Year</a:t>
            </a:r>
          </a:p>
        </p:txBody>
      </p:sp>
      <p:sp>
        <p:nvSpPr>
          <p:cNvPr id="37" name="Text Placeholder 1024">
            <a:extLst>
              <a:ext uri="{FF2B5EF4-FFF2-40B4-BE49-F238E27FC236}">
                <a16:creationId xmlns:a16="http://schemas.microsoft.com/office/drawing/2014/main" id="{8D52C2CD-9D3F-4285-BE56-11CB615F5B57}"/>
              </a:ext>
            </a:extLst>
          </p:cNvPr>
          <p:cNvSpPr>
            <a:spLocks noGrp="1"/>
          </p:cNvSpPr>
          <p:nvPr>
            <p:ph type="body" sz="quarter" idx="14" hasCustomPrompt="1"/>
          </p:nvPr>
        </p:nvSpPr>
        <p:spPr>
          <a:xfrm>
            <a:off x="1713833" y="5723594"/>
            <a:ext cx="7026066" cy="1012257"/>
          </a:xfrm>
          <a:noFill/>
        </p:spPr>
        <p:txBody>
          <a:bodyPr anchor="t">
            <a:normAutofit/>
          </a:bodyPr>
          <a:lstStyle>
            <a:lvl1pPr marL="0" indent="0" algn="l">
              <a:buNone/>
              <a:defRPr sz="1600" b="1">
                <a:solidFill>
                  <a:schemeClr val="bg2">
                    <a:lumMod val="50000"/>
                  </a:schemeClr>
                </a:solidFill>
              </a:defRPr>
            </a:lvl1pPr>
          </a:lstStyle>
          <a:p>
            <a:pPr lvl="0"/>
            <a:r>
              <a:rPr lang="en-US" dirty="0"/>
              <a:t>Instructor Name, Designation &amp; Contact</a:t>
            </a:r>
          </a:p>
        </p:txBody>
      </p:sp>
      <p:pic>
        <p:nvPicPr>
          <p:cNvPr id="1028" name="Picture 1027" descr="A close up of a sign&#10;&#10;Description automatically generated">
            <a:extLst>
              <a:ext uri="{FF2B5EF4-FFF2-40B4-BE49-F238E27FC236}">
                <a16:creationId xmlns:a16="http://schemas.microsoft.com/office/drawing/2014/main" id="{E4EBCEBE-46C0-4E9A-81AE-CFC8FE0F1E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74301" y="436096"/>
            <a:ext cx="5091004" cy="1456019"/>
          </a:xfrm>
          <a:prstGeom prst="rect">
            <a:avLst/>
          </a:prstGeom>
        </p:spPr>
      </p:pic>
      <p:sp>
        <p:nvSpPr>
          <p:cNvPr id="26" name="TextBox 25">
            <a:extLst>
              <a:ext uri="{FF2B5EF4-FFF2-40B4-BE49-F238E27FC236}">
                <a16:creationId xmlns:a16="http://schemas.microsoft.com/office/drawing/2014/main" id="{90BFBF0B-56F3-4D8D-AAF0-AA58ACAFC1A1}"/>
              </a:ext>
            </a:extLst>
          </p:cNvPr>
          <p:cNvSpPr txBox="1"/>
          <p:nvPr/>
        </p:nvSpPr>
        <p:spPr>
          <a:xfrm>
            <a:off x="33408" y="105918"/>
            <a:ext cx="9110592" cy="403957"/>
          </a:xfrm>
          <a:prstGeom prst="rect">
            <a:avLst/>
          </a:prstGeom>
          <a:noFill/>
        </p:spPr>
        <p:txBody>
          <a:bodyPr wrap="square" rtlCol="0" anchor="ctr">
            <a:spAutoFit/>
          </a:bodyPr>
          <a:lstStyle/>
          <a:p>
            <a:pPr algn="ctr"/>
            <a:r>
              <a:rPr lang="en-US" sz="2025" b="1" cap="small" baseline="0" dirty="0">
                <a:solidFill>
                  <a:schemeClr val="bg2">
                    <a:lumMod val="50000"/>
                  </a:schemeClr>
                </a:solidFill>
              </a:rPr>
              <a:t>American International University-Bangladesh</a:t>
            </a:r>
          </a:p>
        </p:txBody>
      </p:sp>
    </p:spTree>
    <p:extLst>
      <p:ext uri="{BB962C8B-B14F-4D97-AF65-F5344CB8AC3E}">
        <p14:creationId xmlns:p14="http://schemas.microsoft.com/office/powerpoint/2010/main" val="3863275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8229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5" name="Text Placeholder 9">
            <a:extLst>
              <a:ext uri="{FF2B5EF4-FFF2-40B4-BE49-F238E27FC236}">
                <a16:creationId xmlns:a16="http://schemas.microsoft.com/office/drawing/2014/main" id="{BF7DB251-A264-46E3-B7B2-E1200825F03F}"/>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3761293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wo Contents">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0" y="845554"/>
            <a:ext cx="4486216"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845554"/>
            <a:ext cx="4543907" cy="5577627"/>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p>
            <a:r>
              <a:rPr lang="en-US"/>
              <a:t>CSC3113-Theory of Computation</a:t>
            </a:r>
          </a:p>
        </p:txBody>
      </p:sp>
      <p:grpSp>
        <p:nvGrpSpPr>
          <p:cNvPr id="13" name="Group 12">
            <a:extLst>
              <a:ext uri="{FF2B5EF4-FFF2-40B4-BE49-F238E27FC236}">
                <a16:creationId xmlns:a16="http://schemas.microsoft.com/office/drawing/2014/main" id="{5359A54D-F4EB-4D3A-ADCC-70BE6BCFD28F}"/>
              </a:ext>
            </a:extLst>
          </p:cNvPr>
          <p:cNvGrpSpPr/>
          <p:nvPr/>
        </p:nvGrpSpPr>
        <p:grpSpPr>
          <a:xfrm>
            <a:off x="5733" y="693860"/>
            <a:ext cx="8319118" cy="151690"/>
            <a:chOff x="284163" y="1577847"/>
            <a:chExt cx="8576373" cy="137411"/>
          </a:xfrm>
        </p:grpSpPr>
        <p:sp>
          <p:nvSpPr>
            <p:cNvPr id="14" name="Rectangle 13">
              <a:extLst>
                <a:ext uri="{FF2B5EF4-FFF2-40B4-BE49-F238E27FC236}">
                  <a16:creationId xmlns:a16="http://schemas.microsoft.com/office/drawing/2014/main" id="{BB71FE46-35EE-4525-A735-EC3CDF6904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2763FE95-3F5B-4E61-8591-3A427CB3CA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6" name="Rectangle 15">
              <a:extLst>
                <a:ext uri="{FF2B5EF4-FFF2-40B4-BE49-F238E27FC236}">
                  <a16:creationId xmlns:a16="http://schemas.microsoft.com/office/drawing/2014/main" id="{0408824F-5137-4F32-8805-7F484861BAE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7" name="Picture 2" descr="Image result for AIUB logo">
            <a:extLst>
              <a:ext uri="{FF2B5EF4-FFF2-40B4-BE49-F238E27FC236}">
                <a16:creationId xmlns:a16="http://schemas.microsoft.com/office/drawing/2014/main" id="{C28BA035-C25B-49DA-BF31-F2CBF34929A2}"/>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8">
            <a:extLst>
              <a:ext uri="{FF2B5EF4-FFF2-40B4-BE49-F238E27FC236}">
                <a16:creationId xmlns:a16="http://schemas.microsoft.com/office/drawing/2014/main" id="{952F0B7E-5DB3-422F-9E9E-BF1000E21F0C}"/>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39684921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wo Contents with Subtitle">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0" y="862291"/>
            <a:ext cx="4476198" cy="833250"/>
          </a:xfrm>
          <a:prstGeom prst="rect">
            <a:avLst/>
          </a:prstGeom>
        </p:spPr>
        <p:txBody>
          <a:bodyPr anchor="ctr">
            <a:noAutofit/>
          </a:bodyPr>
          <a:lstStyle>
            <a:lvl1pPr marL="0" indent="0" algn="ctr">
              <a:lnSpc>
                <a:spcPct val="100000"/>
              </a:lnSpc>
              <a:spcBef>
                <a:spcPts val="338"/>
              </a:spcBef>
              <a:buNone/>
              <a:defRPr sz="2400" b="0">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1</a:t>
            </a:r>
          </a:p>
        </p:txBody>
      </p:sp>
      <p:sp>
        <p:nvSpPr>
          <p:cNvPr id="4" name="Content Placeholder 3"/>
          <p:cNvSpPr>
            <a:spLocks noGrp="1"/>
          </p:cNvSpPr>
          <p:nvPr>
            <p:ph sz="half" idx="2" hasCustomPrompt="1"/>
          </p:nvPr>
        </p:nvSpPr>
        <p:spPr>
          <a:xfrm>
            <a:off x="0" y="1726562"/>
            <a:ext cx="4476198"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862291"/>
            <a:ext cx="4476199" cy="833250"/>
          </a:xfrm>
          <a:prstGeom prst="rect">
            <a:avLst/>
          </a:prstGeom>
        </p:spPr>
        <p:txBody>
          <a:bodyPr anchor="ctr">
            <a:noAutofit/>
          </a:bodyPr>
          <a:lstStyle>
            <a:lvl1pPr marL="0" indent="0" algn="ctr">
              <a:lnSpc>
                <a:spcPct val="100000"/>
              </a:lnSpc>
              <a:spcBef>
                <a:spcPts val="338"/>
              </a:spcBef>
              <a:buNone/>
              <a:defRPr lang="fi-FI" sz="2400" b="0"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Subtitle 2</a:t>
            </a:r>
          </a:p>
        </p:txBody>
      </p:sp>
      <p:sp>
        <p:nvSpPr>
          <p:cNvPr id="6" name="Content Placeholder 5"/>
          <p:cNvSpPr>
            <a:spLocks noGrp="1"/>
          </p:cNvSpPr>
          <p:nvPr>
            <p:ph sz="quarter" idx="4" hasCustomPrompt="1"/>
          </p:nvPr>
        </p:nvSpPr>
        <p:spPr>
          <a:xfrm>
            <a:off x="4640094" y="1726561"/>
            <a:ext cx="4476196" cy="470312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a:t>CSC3113-Theory of Computation</a:t>
            </a:r>
          </a:p>
        </p:txBody>
      </p:sp>
      <p:grpSp>
        <p:nvGrpSpPr>
          <p:cNvPr id="15" name="Group 14">
            <a:extLst>
              <a:ext uri="{FF2B5EF4-FFF2-40B4-BE49-F238E27FC236}">
                <a16:creationId xmlns:a16="http://schemas.microsoft.com/office/drawing/2014/main" id="{0E24A26A-48C7-48C3-A79C-351ABE2ADD3F}"/>
              </a:ext>
            </a:extLst>
          </p:cNvPr>
          <p:cNvGrpSpPr/>
          <p:nvPr/>
        </p:nvGrpSpPr>
        <p:grpSpPr>
          <a:xfrm>
            <a:off x="5733" y="693860"/>
            <a:ext cx="8319118" cy="151690"/>
            <a:chOff x="284163" y="1577847"/>
            <a:chExt cx="8576373" cy="137411"/>
          </a:xfrm>
        </p:grpSpPr>
        <p:sp>
          <p:nvSpPr>
            <p:cNvPr id="16" name="Rectangle 15">
              <a:extLst>
                <a:ext uri="{FF2B5EF4-FFF2-40B4-BE49-F238E27FC236}">
                  <a16:creationId xmlns:a16="http://schemas.microsoft.com/office/drawing/2014/main" id="{3F56B814-B539-41F1-A738-F61039A623A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7" name="Rectangle 16">
              <a:extLst>
                <a:ext uri="{FF2B5EF4-FFF2-40B4-BE49-F238E27FC236}">
                  <a16:creationId xmlns:a16="http://schemas.microsoft.com/office/drawing/2014/main" id="{7D3600D2-D436-40F4-8926-0D5600A1AC9D}"/>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8" name="Rectangle 17">
              <a:extLst>
                <a:ext uri="{FF2B5EF4-FFF2-40B4-BE49-F238E27FC236}">
                  <a16:creationId xmlns:a16="http://schemas.microsoft.com/office/drawing/2014/main" id="{1B9DA912-4B64-4758-BE48-65A67F158C2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9" name="Picture 2" descr="Image result for AIUB logo">
            <a:extLst>
              <a:ext uri="{FF2B5EF4-FFF2-40B4-BE49-F238E27FC236}">
                <a16:creationId xmlns:a16="http://schemas.microsoft.com/office/drawing/2014/main" id="{0B270661-1070-47DF-98AC-28C37194309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20" name="Text Placeholder 8">
            <a:extLst>
              <a:ext uri="{FF2B5EF4-FFF2-40B4-BE49-F238E27FC236}">
                <a16:creationId xmlns:a16="http://schemas.microsoft.com/office/drawing/2014/main" id="{F5CF1E09-2079-4323-8C3B-EE1BCFCFB41A}"/>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Tree>
    <p:extLst>
      <p:ext uri="{BB962C8B-B14F-4D97-AF65-F5344CB8AC3E}">
        <p14:creationId xmlns:p14="http://schemas.microsoft.com/office/powerpoint/2010/main" val="156684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4441114" y="65642"/>
            <a:ext cx="4695247"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1" y="1389672"/>
            <a:ext cx="4331191" cy="3884092"/>
          </a:xfrm>
        </p:spPr>
        <p:txBody>
          <a:bodyPr/>
          <a:lstStyle/>
          <a:p>
            <a:endParaRPr lang="en-US"/>
          </a:p>
        </p:txBody>
      </p:sp>
    </p:spTree>
    <p:extLst>
      <p:ext uri="{BB962C8B-B14F-4D97-AF65-F5344CB8AC3E}">
        <p14:creationId xmlns:p14="http://schemas.microsoft.com/office/powerpoint/2010/main" val="94551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424474" y="65642"/>
            <a:ext cx="5711888" cy="6307452"/>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2992" y="1389672"/>
            <a:ext cx="3229110" cy="3884092"/>
          </a:xfrm>
        </p:spPr>
        <p:txBody>
          <a:bodyPr/>
          <a:lstStyle/>
          <a:p>
            <a:endParaRPr lang="en-US"/>
          </a:p>
        </p:txBody>
      </p:sp>
    </p:spTree>
    <p:extLst>
      <p:ext uri="{BB962C8B-B14F-4D97-AF65-F5344CB8AC3E}">
        <p14:creationId xmlns:p14="http://schemas.microsoft.com/office/powerpoint/2010/main" val="27841628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3532518"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27710" y="1403570"/>
            <a:ext cx="4316725" cy="3902716"/>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4316726"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180033" y="3157926"/>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4446919" y="0"/>
            <a:ext cx="4601102" cy="6405066"/>
          </a:xfrm>
        </p:spPr>
        <p:txBody>
          <a:bodyPr/>
          <a:lstStyle/>
          <a:p>
            <a:endParaRPr lang="en-US"/>
          </a:p>
        </p:txBody>
      </p:sp>
    </p:spTree>
    <p:extLst>
      <p:ext uri="{BB962C8B-B14F-4D97-AF65-F5344CB8AC3E}">
        <p14:creationId xmlns:p14="http://schemas.microsoft.com/office/powerpoint/2010/main" val="148976938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11919" y="14437"/>
            <a:ext cx="2491745" cy="1357163"/>
          </a:xfrm>
          <a:prstGeom prst="rect">
            <a:avLst/>
          </a:prstGeom>
          <a:solidFill>
            <a:schemeClr val="bg2">
              <a:lumMod val="50000"/>
            </a:schemeClr>
          </a:solidFill>
        </p:spPr>
        <p:txBody>
          <a:bodyPr anchor="ctr">
            <a:noAutofit/>
          </a:bodyPr>
          <a:lstStyle>
            <a:lvl1pPr algn="l">
              <a:defRPr sz="3200" b="1" i="0" cap="small" baseline="0">
                <a:solidFill>
                  <a:schemeClr val="bg1"/>
                </a:solidFill>
              </a:defRPr>
            </a:lvl1pPr>
          </a:lstStyle>
          <a:p>
            <a:r>
              <a:rPr lang="fi-FI" dirty="0"/>
              <a:t>Click to edit title</a:t>
            </a:r>
            <a:endParaRPr dirty="0"/>
          </a:p>
        </p:txBody>
      </p:sp>
      <p:sp>
        <p:nvSpPr>
          <p:cNvPr id="3" name="Content Placeholder 2"/>
          <p:cNvSpPr>
            <a:spLocks noGrp="1"/>
          </p:cNvSpPr>
          <p:nvPr>
            <p:ph idx="1" hasCustomPrompt="1"/>
          </p:nvPr>
        </p:nvSpPr>
        <p:spPr>
          <a:xfrm>
            <a:off x="33438" y="1389673"/>
            <a:ext cx="3242518" cy="3916614"/>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 Placeholder 3"/>
          <p:cNvSpPr>
            <a:spLocks noGrp="1"/>
          </p:cNvSpPr>
          <p:nvPr>
            <p:ph type="body" sz="half" idx="2" hasCustomPrompt="1"/>
          </p:nvPr>
        </p:nvSpPr>
        <p:spPr>
          <a:xfrm>
            <a:off x="27711" y="5306291"/>
            <a:ext cx="3275953" cy="1130740"/>
          </a:xfrm>
          <a:prstGeom prst="rect">
            <a:avLst/>
          </a:prstGeom>
          <a:solidFill>
            <a:schemeClr val="bg2">
              <a:lumMod val="75000"/>
            </a:schemeClr>
          </a:solidFill>
        </p:spPr>
        <p:txBody>
          <a:bodyPr anchor="ctr">
            <a:normAutofit/>
          </a:bodyPr>
          <a:lstStyle>
            <a:lvl1pPr marL="0" indent="0" algn="l">
              <a:spcBef>
                <a:spcPts val="338"/>
              </a:spcBef>
              <a:buNone/>
              <a:defRPr sz="2400" b="1" i="0" cap="small" baseline="0">
                <a:solidFill>
                  <a:schemeClr val="bg1"/>
                </a:solidFill>
              </a:defRPr>
            </a:lvl1pPr>
            <a:lvl2pPr marL="257175" indent="0">
              <a:buNone/>
              <a:defRPr sz="675"/>
            </a:lvl2pPr>
            <a:lvl3pPr marL="514350" indent="0">
              <a:buNone/>
              <a:defRPr sz="563"/>
            </a:lvl3pPr>
            <a:lvl4pPr marL="771525" indent="0">
              <a:buNone/>
              <a:defRPr sz="506"/>
            </a:lvl4pPr>
            <a:lvl5pPr marL="1028700" indent="0">
              <a:buNone/>
              <a:defRPr sz="506"/>
            </a:lvl5pPr>
            <a:lvl6pPr marL="1285875" indent="0">
              <a:buNone/>
              <a:defRPr sz="506"/>
            </a:lvl6pPr>
            <a:lvl7pPr marL="1543050" indent="0">
              <a:buNone/>
              <a:defRPr sz="506"/>
            </a:lvl7pPr>
            <a:lvl8pPr marL="1800225" indent="0">
              <a:buNone/>
              <a:defRPr sz="506"/>
            </a:lvl8pPr>
            <a:lvl9pPr marL="2057400" indent="0">
              <a:buNone/>
              <a:defRPr sz="506"/>
            </a:lvl9pPr>
          </a:lstStyle>
          <a:p>
            <a:pPr lvl="0"/>
            <a:r>
              <a:rPr lang="fi-FI" dirty="0"/>
              <a:t>Click to edit Sub-Title</a:t>
            </a:r>
          </a:p>
        </p:txBody>
      </p:sp>
      <p:sp>
        <p:nvSpPr>
          <p:cNvPr id="6" name="Footer Placeholder 5"/>
          <p:cNvSpPr>
            <a:spLocks noGrp="1"/>
          </p:cNvSpPr>
          <p:nvPr>
            <p:ph type="ftr" sz="quarter" idx="11"/>
          </p:nvPr>
        </p:nvSpPr>
        <p:spPr>
          <a:xfrm>
            <a:off x="19583" y="6437036"/>
            <a:ext cx="6124902" cy="365125"/>
          </a:xfrm>
          <a:prstGeom prst="rect">
            <a:avLst/>
          </a:prstGeom>
        </p:spPr>
        <p:txBody>
          <a:bodyPr/>
          <a:lstStyle/>
          <a:p>
            <a:r>
              <a:rPr lang="en-US"/>
              <a:t>CSC3113-Theory of Computation</a:t>
            </a:r>
          </a:p>
        </p:txBody>
      </p:sp>
      <p:grpSp>
        <p:nvGrpSpPr>
          <p:cNvPr id="12" name="Group 11">
            <a:extLst>
              <a:ext uri="{FF2B5EF4-FFF2-40B4-BE49-F238E27FC236}">
                <a16:creationId xmlns:a16="http://schemas.microsoft.com/office/drawing/2014/main" id="{57F246ED-BC36-4290-A3C3-DB9C4DB972F8}"/>
              </a:ext>
            </a:extLst>
          </p:cNvPr>
          <p:cNvGrpSpPr/>
          <p:nvPr/>
        </p:nvGrpSpPr>
        <p:grpSpPr>
          <a:xfrm rot="5400000">
            <a:off x="127643" y="3198004"/>
            <a:ext cx="6431289" cy="62991"/>
            <a:chOff x="284163" y="1577847"/>
            <a:chExt cx="8576373" cy="137411"/>
          </a:xfrm>
        </p:grpSpPr>
        <p:sp>
          <p:nvSpPr>
            <p:cNvPr id="13" name="Rectangle 12">
              <a:extLst>
                <a:ext uri="{FF2B5EF4-FFF2-40B4-BE49-F238E27FC236}">
                  <a16:creationId xmlns:a16="http://schemas.microsoft.com/office/drawing/2014/main" id="{50CF6C26-6DC1-4226-BB26-5CD1D62E843D}"/>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a:extLst>
                <a:ext uri="{FF2B5EF4-FFF2-40B4-BE49-F238E27FC236}">
                  <a16:creationId xmlns:a16="http://schemas.microsoft.com/office/drawing/2014/main" id="{84B65D56-BE22-4211-A70B-06CF4F3614C8}"/>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5" name="Rectangle 14">
              <a:extLst>
                <a:ext uri="{FF2B5EF4-FFF2-40B4-BE49-F238E27FC236}">
                  <a16:creationId xmlns:a16="http://schemas.microsoft.com/office/drawing/2014/main" id="{554D0054-25DE-4F62-B0BE-F7B5B2ADCD5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6" name="Picture 2" descr="Image result for AIUB logo">
            <a:extLst>
              <a:ext uri="{FF2B5EF4-FFF2-40B4-BE49-F238E27FC236}">
                <a16:creationId xmlns:a16="http://schemas.microsoft.com/office/drawing/2014/main" id="{24BE04D5-D58B-4DA5-A294-2D95B9617B6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18" name="Group 17">
            <a:extLst>
              <a:ext uri="{FF2B5EF4-FFF2-40B4-BE49-F238E27FC236}">
                <a16:creationId xmlns:a16="http://schemas.microsoft.com/office/drawing/2014/main" id="{7099D620-339A-49B5-B5A2-E1A8791A052A}"/>
              </a:ext>
            </a:extLst>
          </p:cNvPr>
          <p:cNvGrpSpPr/>
          <p:nvPr/>
        </p:nvGrpSpPr>
        <p:grpSpPr>
          <a:xfrm>
            <a:off x="7639" y="877299"/>
            <a:ext cx="784535" cy="494301"/>
            <a:chOff x="284163" y="1577847"/>
            <a:chExt cx="8576373" cy="137411"/>
          </a:xfrm>
        </p:grpSpPr>
        <p:sp>
          <p:nvSpPr>
            <p:cNvPr id="19" name="Rectangle 18">
              <a:extLst>
                <a:ext uri="{FF2B5EF4-FFF2-40B4-BE49-F238E27FC236}">
                  <a16:creationId xmlns:a16="http://schemas.microsoft.com/office/drawing/2014/main" id="{8A819B27-BF51-4667-A604-A93FC16F38FE}"/>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0" name="Rectangle 19">
              <a:extLst>
                <a:ext uri="{FF2B5EF4-FFF2-40B4-BE49-F238E27FC236}">
                  <a16:creationId xmlns:a16="http://schemas.microsoft.com/office/drawing/2014/main" id="{1642F5EA-73DB-48F9-B899-2537EEF0E290}"/>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21" name="Rectangle 20">
              <a:extLst>
                <a:ext uri="{FF2B5EF4-FFF2-40B4-BE49-F238E27FC236}">
                  <a16:creationId xmlns:a16="http://schemas.microsoft.com/office/drawing/2014/main" id="{EF6A9A37-B709-4F60-974C-6E7D1901458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9" name="Picture Placeholder 8">
            <a:extLst>
              <a:ext uri="{FF2B5EF4-FFF2-40B4-BE49-F238E27FC236}">
                <a16:creationId xmlns:a16="http://schemas.microsoft.com/office/drawing/2014/main" id="{5187836D-4D12-46A5-BB48-9101E7D0C938}"/>
              </a:ext>
            </a:extLst>
          </p:cNvPr>
          <p:cNvSpPr>
            <a:spLocks noGrp="1"/>
          </p:cNvSpPr>
          <p:nvPr>
            <p:ph type="pic" sz="quarter" idx="12"/>
          </p:nvPr>
        </p:nvSpPr>
        <p:spPr>
          <a:xfrm>
            <a:off x="3410618" y="31669"/>
            <a:ext cx="5699943" cy="6405362"/>
          </a:xfrm>
        </p:spPr>
        <p:txBody>
          <a:bodyPr/>
          <a:lstStyle/>
          <a:p>
            <a:endParaRPr lang="en-US"/>
          </a:p>
        </p:txBody>
      </p:sp>
    </p:spTree>
    <p:extLst>
      <p:ext uri="{BB962C8B-B14F-4D97-AF65-F5344CB8AC3E}">
        <p14:creationId xmlns:p14="http://schemas.microsoft.com/office/powerpoint/2010/main" val="29580699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5_Picture, Content with Cap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9744" y="11545"/>
            <a:ext cx="8269938" cy="865337"/>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461165" y="5830031"/>
            <a:ext cx="4638517"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905148"/>
            <a:ext cx="4304781" cy="550362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642103" y="3603573"/>
            <a:ext cx="5517486" cy="120636"/>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0" y="801269"/>
            <a:ext cx="829744" cy="103879"/>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E4EBD9B3-5B6B-46F4-8C50-4874619C4AA7}"/>
              </a:ext>
            </a:extLst>
          </p:cNvPr>
          <p:cNvSpPr>
            <a:spLocks noGrp="1"/>
          </p:cNvSpPr>
          <p:nvPr>
            <p:ph sz="quarter" idx="15"/>
          </p:nvPr>
        </p:nvSpPr>
        <p:spPr>
          <a:xfrm>
            <a:off x="4461165" y="905147"/>
            <a:ext cx="4649500" cy="489717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11899946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6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1978018"/>
            <a:ext cx="3027361" cy="892547"/>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108604"/>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3198808" y="-5742"/>
            <a:ext cx="5945190" cy="285977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9E87080B-4E75-48FF-AAB2-3E4F281E155E}"/>
              </a:ext>
            </a:extLst>
          </p:cNvPr>
          <p:cNvSpPr>
            <a:spLocks noGrp="1"/>
          </p:cNvSpPr>
          <p:nvPr>
            <p:ph sz="quarter" idx="14"/>
          </p:nvPr>
        </p:nvSpPr>
        <p:spPr>
          <a:xfrm>
            <a:off x="0" y="3017838"/>
            <a:ext cx="9124950" cy="334645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33936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dditional Title Slid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Master subtitle style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11">
            <a:extLst>
              <a:ext uri="{FF2B5EF4-FFF2-40B4-BE49-F238E27FC236}">
                <a16:creationId xmlns:a16="http://schemas.microsoft.com/office/drawing/2014/main" id="{DAC86D67-CC72-46EB-BBC7-7910A58504B1}"/>
              </a:ext>
            </a:extLst>
          </p:cNvPr>
          <p:cNvSpPr>
            <a:spLocks noGrp="1"/>
          </p:cNvSpPr>
          <p:nvPr>
            <p:ph type="body" sz="quarter" idx="13"/>
          </p:nvPr>
        </p:nvSpPr>
        <p:spPr>
          <a:xfrm>
            <a:off x="104048" y="124690"/>
            <a:ext cx="7585075" cy="1214438"/>
          </a:xfrm>
          <a:solidFill>
            <a:schemeClr val="bg2">
              <a:lumMod val="50000"/>
            </a:schemeClr>
          </a:solidFill>
        </p:spPr>
        <p:txBody>
          <a:bodyPr anchor="ctr">
            <a:normAutofit/>
          </a:bodyPr>
          <a:lstStyle>
            <a:lvl1pPr marL="0" indent="0">
              <a:buNone/>
              <a:defRPr sz="4000" b="1" i="0" cap="small" baseline="0">
                <a:solidFill>
                  <a:schemeClr val="bg1"/>
                </a:solidFill>
              </a:defRPr>
            </a:lvl1pPr>
          </a:lstStyle>
          <a:p>
            <a:pPr lvl="0"/>
            <a:r>
              <a:rPr lang="en-US"/>
              <a:t>Click to edit Master text styles</a:t>
            </a:r>
          </a:p>
        </p:txBody>
      </p:sp>
    </p:spTree>
    <p:extLst>
      <p:ext uri="{BB962C8B-B14F-4D97-AF65-F5344CB8AC3E}">
        <p14:creationId xmlns:p14="http://schemas.microsoft.com/office/powerpoint/2010/main" val="200609672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7_Picture, Content with Caption">
    <p:spTree>
      <p:nvGrpSpPr>
        <p:cNvPr id="1" name=""/>
        <p:cNvGrpSpPr/>
        <p:nvPr/>
      </p:nvGrpSpPr>
      <p:grpSpPr>
        <a:xfrm>
          <a:off x="0" y="0"/>
          <a:ext cx="0" cy="0"/>
          <a:chOff x="0" y="0"/>
          <a:chExt cx="0" cy="0"/>
        </a:xfrm>
      </p:grpSpPr>
      <p:sp>
        <p:nvSpPr>
          <p:cNvPr id="6" name="Footer Placeholder 5"/>
          <p:cNvSpPr>
            <a:spLocks noGrp="1"/>
          </p:cNvSpPr>
          <p:nvPr>
            <p:ph type="ftr" sz="quarter" idx="11"/>
          </p:nvPr>
        </p:nvSpPr>
        <p:spPr>
          <a:xfrm>
            <a:off x="19586" y="6437040"/>
            <a:ext cx="6124902" cy="365125"/>
          </a:xfrm>
          <a:prstGeom prst="rect">
            <a:avLst/>
          </a:prstGeom>
        </p:spPr>
        <p:txBody>
          <a:bodyPr/>
          <a:lstStyle/>
          <a:p>
            <a:endParaRPr lang="en-US"/>
          </a:p>
        </p:txBody>
      </p:sp>
      <p:sp>
        <p:nvSpPr>
          <p:cNvPr id="4" name="Text Placeholder 3"/>
          <p:cNvSpPr>
            <a:spLocks noGrp="1"/>
          </p:cNvSpPr>
          <p:nvPr>
            <p:ph type="body" sz="half" idx="2" hasCustomPrompt="1"/>
          </p:nvPr>
        </p:nvSpPr>
        <p:spPr>
          <a:xfrm>
            <a:off x="10012" y="2120908"/>
            <a:ext cx="3027361" cy="749656"/>
          </a:xfrm>
          <a:prstGeom prst="rect">
            <a:avLst/>
          </a:prstGeom>
          <a:solidFill>
            <a:schemeClr val="bg2">
              <a:lumMod val="75000"/>
            </a:schemeClr>
          </a:solidFill>
        </p:spPr>
        <p:txBody>
          <a:bodyPr anchor="ctr">
            <a:normAutofit/>
          </a:bodyPr>
          <a:lstStyle>
            <a:lvl1pPr marL="0" indent="0" algn="l">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fi-FI" dirty="0"/>
              <a:t>Click to edit Sub-Title</a:t>
            </a:r>
          </a:p>
        </p:txBody>
      </p:sp>
      <p:sp>
        <p:nvSpPr>
          <p:cNvPr id="2" name="Title 1"/>
          <p:cNvSpPr>
            <a:spLocks noGrp="1"/>
          </p:cNvSpPr>
          <p:nvPr>
            <p:ph type="title" hasCustomPrompt="1"/>
          </p:nvPr>
        </p:nvSpPr>
        <p:spPr>
          <a:xfrm>
            <a:off x="10012" y="825142"/>
            <a:ext cx="3027361" cy="1295402"/>
          </a:xfrm>
          <a:prstGeom prst="rect">
            <a:avLst/>
          </a:prstGeom>
          <a:solidFill>
            <a:schemeClr val="bg2">
              <a:lumMod val="50000"/>
            </a:schemeClr>
          </a:solidFill>
        </p:spPr>
        <p:txBody>
          <a:bodyPr anchor="ctr">
            <a:noAutofit/>
          </a:bodyPr>
          <a:lstStyle>
            <a:lvl1pPr algn="l">
              <a:defRPr sz="2400" b="1">
                <a:solidFill>
                  <a:schemeClr val="bg1"/>
                </a:solidFill>
              </a:defRPr>
            </a:lvl1pPr>
          </a:lstStyle>
          <a:p>
            <a:r>
              <a:rPr lang="fi-FI" dirty="0"/>
              <a:t>Click to edit title</a:t>
            </a:r>
            <a:endParaRPr dirty="0"/>
          </a:p>
        </p:txBody>
      </p:sp>
      <p:sp>
        <p:nvSpPr>
          <p:cNvPr id="14" name="Picture Placeholder 13"/>
          <p:cNvSpPr>
            <a:spLocks noGrp="1"/>
          </p:cNvSpPr>
          <p:nvPr>
            <p:ph type="pic" sz="quarter" idx="13"/>
          </p:nvPr>
        </p:nvSpPr>
        <p:spPr>
          <a:xfrm>
            <a:off x="13032" y="3018120"/>
            <a:ext cx="9111382" cy="3418918"/>
          </a:xfrm>
          <a:prstGeom prst="rect">
            <a:avLst/>
          </a:prstGeom>
        </p:spPr>
        <p:txBody>
          <a:bodyPr/>
          <a:lstStyle>
            <a:lvl1pPr>
              <a:buNone/>
              <a:defRPr/>
            </a:lvl1pPr>
          </a:lstStyle>
          <a:p>
            <a:r>
              <a:rPr lang="en-US"/>
              <a:t>Click icon to add picture</a:t>
            </a:r>
            <a:endParaRPr/>
          </a:p>
        </p:txBody>
      </p:sp>
      <p:grpSp>
        <p:nvGrpSpPr>
          <p:cNvPr id="15" name="Group 14">
            <a:extLst>
              <a:ext uri="{FF2B5EF4-FFF2-40B4-BE49-F238E27FC236}">
                <a16:creationId xmlns:a16="http://schemas.microsoft.com/office/drawing/2014/main" id="{1BF4F5F9-AAC5-4D3D-A476-22D1497864B4}"/>
              </a:ext>
            </a:extLst>
          </p:cNvPr>
          <p:cNvGrpSpPr/>
          <p:nvPr/>
        </p:nvGrpSpPr>
        <p:grpSpPr>
          <a:xfrm rot="5400000">
            <a:off x="1691243" y="1363000"/>
            <a:ext cx="2870563" cy="144570"/>
            <a:chOff x="284163" y="1577847"/>
            <a:chExt cx="8576373" cy="137411"/>
          </a:xfrm>
        </p:grpSpPr>
        <p:sp>
          <p:nvSpPr>
            <p:cNvPr id="19" name="Rectangle 18">
              <a:extLst>
                <a:ext uri="{FF2B5EF4-FFF2-40B4-BE49-F238E27FC236}">
                  <a16:creationId xmlns:a16="http://schemas.microsoft.com/office/drawing/2014/main" id="{34054437-0C2B-4EA4-BCD0-EB20300C9A6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0" name="Rectangle 19">
              <a:extLst>
                <a:ext uri="{FF2B5EF4-FFF2-40B4-BE49-F238E27FC236}">
                  <a16:creationId xmlns:a16="http://schemas.microsoft.com/office/drawing/2014/main" id="{94113A79-A021-44EB-9A8B-853ED87E4EA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1" name="Rectangle 20">
              <a:extLst>
                <a:ext uri="{FF2B5EF4-FFF2-40B4-BE49-F238E27FC236}">
                  <a16:creationId xmlns:a16="http://schemas.microsoft.com/office/drawing/2014/main" id="{58217D9D-EADB-4D28-8D57-D74A61A49A5B}"/>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22" name="Picture 2" descr="Image result for AIUB logo">
            <a:extLst>
              <a:ext uri="{FF2B5EF4-FFF2-40B4-BE49-F238E27FC236}">
                <a16:creationId xmlns:a16="http://schemas.microsoft.com/office/drawing/2014/main" id="{9709F7AD-D698-4E85-B073-C5FD347519BD}"/>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3" name="Group 22">
            <a:extLst>
              <a:ext uri="{FF2B5EF4-FFF2-40B4-BE49-F238E27FC236}">
                <a16:creationId xmlns:a16="http://schemas.microsoft.com/office/drawing/2014/main" id="{A9A5C3CD-D4A0-456C-9C67-9496728594E4}"/>
              </a:ext>
            </a:extLst>
          </p:cNvPr>
          <p:cNvGrpSpPr/>
          <p:nvPr/>
        </p:nvGrpSpPr>
        <p:grpSpPr>
          <a:xfrm>
            <a:off x="845127" y="376524"/>
            <a:ext cx="2045992" cy="94131"/>
            <a:chOff x="284163" y="1577847"/>
            <a:chExt cx="8576373" cy="137411"/>
          </a:xfrm>
        </p:grpSpPr>
        <p:sp>
          <p:nvSpPr>
            <p:cNvPr id="24" name="Rectangle 23">
              <a:extLst>
                <a:ext uri="{FF2B5EF4-FFF2-40B4-BE49-F238E27FC236}">
                  <a16:creationId xmlns:a16="http://schemas.microsoft.com/office/drawing/2014/main" id="{A3AFA87D-9E43-4362-8A06-069DFD68EB18}"/>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5" name="Rectangle 24">
              <a:extLst>
                <a:ext uri="{FF2B5EF4-FFF2-40B4-BE49-F238E27FC236}">
                  <a16:creationId xmlns:a16="http://schemas.microsoft.com/office/drawing/2014/main" id="{7C0A408D-ECDD-4C8B-83F0-FF46792274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6" name="Rectangle 25">
              <a:extLst>
                <a:ext uri="{FF2B5EF4-FFF2-40B4-BE49-F238E27FC236}">
                  <a16:creationId xmlns:a16="http://schemas.microsoft.com/office/drawing/2014/main" id="{3701F926-1A44-44DB-8AC7-ECE892570695}"/>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17" name="Group 16">
            <a:extLst>
              <a:ext uri="{FF2B5EF4-FFF2-40B4-BE49-F238E27FC236}">
                <a16:creationId xmlns:a16="http://schemas.microsoft.com/office/drawing/2014/main" id="{84679EC3-941B-4F91-BFC7-252046D6479D}"/>
              </a:ext>
            </a:extLst>
          </p:cNvPr>
          <p:cNvGrpSpPr/>
          <p:nvPr/>
        </p:nvGrpSpPr>
        <p:grpSpPr>
          <a:xfrm>
            <a:off x="19586" y="2961403"/>
            <a:ext cx="9124412" cy="56355"/>
            <a:chOff x="284163" y="1577847"/>
            <a:chExt cx="8576373" cy="137411"/>
          </a:xfrm>
        </p:grpSpPr>
        <p:sp>
          <p:nvSpPr>
            <p:cNvPr id="18" name="Rectangle 17">
              <a:extLst>
                <a:ext uri="{FF2B5EF4-FFF2-40B4-BE49-F238E27FC236}">
                  <a16:creationId xmlns:a16="http://schemas.microsoft.com/office/drawing/2014/main" id="{1AFAD572-4C30-469E-AA8F-715E1635B67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7" name="Rectangle 26">
              <a:extLst>
                <a:ext uri="{FF2B5EF4-FFF2-40B4-BE49-F238E27FC236}">
                  <a16:creationId xmlns:a16="http://schemas.microsoft.com/office/drawing/2014/main" id="{894BDEAE-83C6-4745-84C9-88EA58E2141E}"/>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8" name="Rectangle 27">
              <a:extLst>
                <a:ext uri="{FF2B5EF4-FFF2-40B4-BE49-F238E27FC236}">
                  <a16:creationId xmlns:a16="http://schemas.microsoft.com/office/drawing/2014/main" id="{1835369D-0B05-4577-9604-26C23F944728}"/>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grpSp>
        <p:nvGrpSpPr>
          <p:cNvPr id="29" name="Group 28">
            <a:extLst>
              <a:ext uri="{FF2B5EF4-FFF2-40B4-BE49-F238E27FC236}">
                <a16:creationId xmlns:a16="http://schemas.microsoft.com/office/drawing/2014/main" id="{A2F1777A-2E32-409A-A1FC-A790B44E0323}"/>
              </a:ext>
            </a:extLst>
          </p:cNvPr>
          <p:cNvGrpSpPr/>
          <p:nvPr/>
        </p:nvGrpSpPr>
        <p:grpSpPr>
          <a:xfrm>
            <a:off x="19586" y="2961403"/>
            <a:ext cx="9124412" cy="56355"/>
            <a:chOff x="284163" y="1577847"/>
            <a:chExt cx="8576373" cy="137411"/>
          </a:xfrm>
        </p:grpSpPr>
        <p:sp>
          <p:nvSpPr>
            <p:cNvPr id="30" name="Rectangle 29">
              <a:extLst>
                <a:ext uri="{FF2B5EF4-FFF2-40B4-BE49-F238E27FC236}">
                  <a16:creationId xmlns:a16="http://schemas.microsoft.com/office/drawing/2014/main" id="{68EAED6F-A157-4ACB-8E60-EDC2A8788B8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1" name="Rectangle 30">
              <a:extLst>
                <a:ext uri="{FF2B5EF4-FFF2-40B4-BE49-F238E27FC236}">
                  <a16:creationId xmlns:a16="http://schemas.microsoft.com/office/drawing/2014/main" id="{2C06A898-136A-48F4-88ED-A7B7380BFC72}"/>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32" name="Rectangle 31">
              <a:extLst>
                <a:ext uri="{FF2B5EF4-FFF2-40B4-BE49-F238E27FC236}">
                  <a16:creationId xmlns:a16="http://schemas.microsoft.com/office/drawing/2014/main" id="{A491EEDB-CB52-45C5-A4C7-E1A74AD976B9}"/>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7" name="Content Placeholder 6">
            <a:extLst>
              <a:ext uri="{FF2B5EF4-FFF2-40B4-BE49-F238E27FC236}">
                <a16:creationId xmlns:a16="http://schemas.microsoft.com/office/drawing/2014/main" id="{EF04E520-C1FA-43ED-B1FB-7EEC95054D0D}"/>
              </a:ext>
            </a:extLst>
          </p:cNvPr>
          <p:cNvSpPr>
            <a:spLocks noGrp="1"/>
          </p:cNvSpPr>
          <p:nvPr>
            <p:ph sz="quarter" idx="14"/>
          </p:nvPr>
        </p:nvSpPr>
        <p:spPr>
          <a:xfrm>
            <a:off x="3198814" y="-3175"/>
            <a:ext cx="5926137" cy="2963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2177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2 Pictures with Tex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611732" y="4955894"/>
            <a:ext cx="4487951"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4" name="Text Placeholder 3"/>
          <p:cNvSpPr>
            <a:spLocks noGrp="1"/>
          </p:cNvSpPr>
          <p:nvPr>
            <p:ph type="body" sz="half" idx="2" hasCustomPrompt="1"/>
          </p:nvPr>
        </p:nvSpPr>
        <p:spPr>
          <a:xfrm>
            <a:off x="4611732" y="5760756"/>
            <a:ext cx="4487951" cy="566738"/>
          </a:xfrm>
          <a:prstGeom prst="rect">
            <a:avLst/>
          </a:prstGeom>
          <a:solidFill>
            <a:schemeClr val="bg2">
              <a:lumMod val="75000"/>
            </a:schemeClr>
          </a:solidFill>
        </p:spPr>
        <p:txBody>
          <a:bodyPr anchor="ctr">
            <a:normAutofit/>
          </a:bodyPr>
          <a:lstStyle>
            <a:lvl1pPr marL="0" indent="0">
              <a:spcBef>
                <a:spcPts val="0"/>
              </a:spcBef>
              <a:buNone/>
              <a:defRPr sz="20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2" y="813356"/>
            <a:ext cx="4283267"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4" y="3650022"/>
            <a:ext cx="4281053"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1247281" y="3117286"/>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99455" y="357962"/>
            <a:ext cx="3295091" cy="103544"/>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
        <p:nvSpPr>
          <p:cNvPr id="5" name="Content Placeholder 4">
            <a:extLst>
              <a:ext uri="{FF2B5EF4-FFF2-40B4-BE49-F238E27FC236}">
                <a16:creationId xmlns:a16="http://schemas.microsoft.com/office/drawing/2014/main" id="{C4F520B4-FEA5-40A6-A63E-7A2FBCA9F0CD}"/>
              </a:ext>
            </a:extLst>
          </p:cNvPr>
          <p:cNvSpPr>
            <a:spLocks noGrp="1"/>
          </p:cNvSpPr>
          <p:nvPr>
            <p:ph sz="quarter" idx="15"/>
          </p:nvPr>
        </p:nvSpPr>
        <p:spPr>
          <a:xfrm>
            <a:off x="4616451" y="-22225"/>
            <a:ext cx="4483100" cy="4977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031348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3 Pictures with Caption">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236395" y="4955894"/>
            <a:ext cx="5904853" cy="804862"/>
          </a:xfrm>
          <a:prstGeom prst="rect">
            <a:avLst/>
          </a:prstGeom>
          <a:solidFill>
            <a:schemeClr val="bg2">
              <a:lumMod val="50000"/>
            </a:schemeClr>
          </a:solidFill>
        </p:spPr>
        <p:txBody>
          <a:bodyPr vert="horz" lIns="91440" tIns="45720" rIns="91440" bIns="45720" rtlCol="0" anchor="ctr" anchorCtr="0">
            <a:noAutofit/>
          </a:bodyPr>
          <a:lstStyle>
            <a:lvl1pPr algn="l" defTabSz="289322" rtl="0" eaLnBrk="1" latinLnBrk="0" hangingPunct="1">
              <a:spcBef>
                <a:spcPct val="0"/>
              </a:spcBef>
              <a:buNone/>
              <a:defRPr sz="2400" b="1" i="0" kern="1200" cap="small" baseline="0">
                <a:solidFill>
                  <a:schemeClr val="bg1"/>
                </a:solidFill>
                <a:latin typeface="+mj-lt"/>
                <a:ea typeface="+mj-ea"/>
                <a:cs typeface="+mj-cs"/>
              </a:defRPr>
            </a:lvl1pPr>
          </a:lstStyle>
          <a:p>
            <a:r>
              <a:rPr lang="en-US" dirty="0"/>
              <a:t>Click to edit title</a:t>
            </a:r>
            <a:endParaRPr dirty="0"/>
          </a:p>
        </p:txBody>
      </p:sp>
      <p:sp>
        <p:nvSpPr>
          <p:cNvPr id="3" name="Picture Placeholder 2"/>
          <p:cNvSpPr>
            <a:spLocks noGrp="1"/>
          </p:cNvSpPr>
          <p:nvPr>
            <p:ph type="pic" idx="1"/>
          </p:nvPr>
        </p:nvSpPr>
        <p:spPr>
          <a:xfrm>
            <a:off x="3220183" y="14286"/>
            <a:ext cx="5904853" cy="4932247"/>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4" name="Text Placeholder 3"/>
          <p:cNvSpPr>
            <a:spLocks noGrp="1"/>
          </p:cNvSpPr>
          <p:nvPr>
            <p:ph type="body" sz="half" idx="2" hasCustomPrompt="1"/>
          </p:nvPr>
        </p:nvSpPr>
        <p:spPr>
          <a:xfrm>
            <a:off x="3236395" y="5760756"/>
            <a:ext cx="5904853" cy="566738"/>
          </a:xfrm>
          <a:prstGeom prst="rect">
            <a:avLst/>
          </a:prstGeom>
          <a:solidFill>
            <a:schemeClr val="bg2">
              <a:lumMod val="75000"/>
            </a:schemeClr>
          </a:solidFill>
        </p:spPr>
        <p:txBody>
          <a:bodyPr anchor="ctr">
            <a:noAutofit/>
          </a:bodyPr>
          <a:lstStyle>
            <a:lvl1pPr marL="0" indent="0">
              <a:spcBef>
                <a:spcPts val="0"/>
              </a:spcBef>
              <a:buNone/>
              <a:defRPr sz="1800" b="1" cap="small" baseline="0">
                <a:solidFill>
                  <a:schemeClr val="bg1"/>
                </a:solidFill>
              </a:defRPr>
            </a:lvl1pPr>
            <a:lvl2pPr marL="144661" indent="0">
              <a:buNone/>
              <a:defRPr sz="380"/>
            </a:lvl2pPr>
            <a:lvl3pPr marL="289322" indent="0">
              <a:buNone/>
              <a:defRPr sz="316"/>
            </a:lvl3pPr>
            <a:lvl4pPr marL="433983" indent="0">
              <a:buNone/>
              <a:defRPr sz="285"/>
            </a:lvl4pPr>
            <a:lvl5pPr marL="578644" indent="0">
              <a:buNone/>
              <a:defRPr sz="285"/>
            </a:lvl5pPr>
            <a:lvl6pPr marL="723305" indent="0">
              <a:buNone/>
              <a:defRPr sz="285"/>
            </a:lvl6pPr>
            <a:lvl7pPr marL="867966" indent="0">
              <a:buNone/>
              <a:defRPr sz="285"/>
            </a:lvl7pPr>
            <a:lvl8pPr marL="1012627" indent="0">
              <a:buNone/>
              <a:defRPr sz="285"/>
            </a:lvl8pPr>
            <a:lvl9pPr marL="1157288" indent="0">
              <a:buNone/>
              <a:defRPr sz="285"/>
            </a:lvl9pPr>
          </a:lstStyle>
          <a:p>
            <a:pPr lvl="0"/>
            <a:r>
              <a:rPr lang="en-US" dirty="0"/>
              <a:t>Click to edit sub-title</a:t>
            </a:r>
          </a:p>
        </p:txBody>
      </p:sp>
      <p:sp>
        <p:nvSpPr>
          <p:cNvPr id="6" name="Footer Placeholder 5"/>
          <p:cNvSpPr>
            <a:spLocks noGrp="1"/>
          </p:cNvSpPr>
          <p:nvPr>
            <p:ph type="ftr" sz="quarter" idx="11"/>
          </p:nvPr>
        </p:nvSpPr>
        <p:spPr>
          <a:xfrm>
            <a:off x="61148" y="6437040"/>
            <a:ext cx="6124902" cy="365125"/>
          </a:xfrm>
          <a:prstGeom prst="rect">
            <a:avLst/>
          </a:prstGeom>
        </p:spPr>
        <p:txBody>
          <a:bodyPr/>
          <a:lstStyle/>
          <a:p>
            <a:endParaRPr lang="en-US"/>
          </a:p>
        </p:txBody>
      </p:sp>
      <p:sp>
        <p:nvSpPr>
          <p:cNvPr id="13" name="Picture Placeholder 2"/>
          <p:cNvSpPr>
            <a:spLocks noGrp="1"/>
          </p:cNvSpPr>
          <p:nvPr>
            <p:ph type="pic" idx="13"/>
          </p:nvPr>
        </p:nvSpPr>
        <p:spPr>
          <a:xfrm>
            <a:off x="30851" y="813356"/>
            <a:ext cx="2990163" cy="2780144"/>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a:p>
        </p:txBody>
      </p:sp>
      <p:sp>
        <p:nvSpPr>
          <p:cNvPr id="14" name="Picture Placeholder 2"/>
          <p:cNvSpPr>
            <a:spLocks noGrp="1"/>
          </p:cNvSpPr>
          <p:nvPr>
            <p:ph type="pic" idx="14"/>
          </p:nvPr>
        </p:nvSpPr>
        <p:spPr>
          <a:xfrm>
            <a:off x="33222" y="3650022"/>
            <a:ext cx="2987790" cy="2730488"/>
          </a:xfrm>
          <a:prstGeom prst="rect">
            <a:avLst/>
          </a:prstGeom>
        </p:spPr>
        <p:txBody>
          <a:bodyPr>
            <a:normAutofit/>
          </a:bodyPr>
          <a:lstStyle>
            <a:lvl1pPr marL="0" indent="0">
              <a:buNone/>
              <a:defRPr sz="760"/>
            </a:lvl1pPr>
            <a:lvl2pPr marL="144661" indent="0">
              <a:buNone/>
              <a:defRPr sz="886"/>
            </a:lvl2pPr>
            <a:lvl3pPr marL="289322" indent="0">
              <a:buNone/>
              <a:defRPr sz="760"/>
            </a:lvl3pPr>
            <a:lvl4pPr marL="433983" indent="0">
              <a:buNone/>
              <a:defRPr sz="633"/>
            </a:lvl4pPr>
            <a:lvl5pPr marL="578644" indent="0">
              <a:buNone/>
              <a:defRPr sz="633"/>
            </a:lvl5pPr>
            <a:lvl6pPr marL="723305" indent="0">
              <a:buNone/>
              <a:defRPr sz="633"/>
            </a:lvl6pPr>
            <a:lvl7pPr marL="867966" indent="0">
              <a:buNone/>
              <a:defRPr sz="633"/>
            </a:lvl7pPr>
            <a:lvl8pPr marL="1012627" indent="0">
              <a:buNone/>
              <a:defRPr sz="633"/>
            </a:lvl8pPr>
            <a:lvl9pPr marL="1157288" indent="0">
              <a:buNone/>
              <a:defRPr sz="633"/>
            </a:lvl9pPr>
          </a:lstStyle>
          <a:p>
            <a:r>
              <a:rPr lang="en-US"/>
              <a:t>Click icon to add picture</a:t>
            </a:r>
            <a:endParaRPr dirty="0"/>
          </a:p>
        </p:txBody>
      </p:sp>
      <p:grpSp>
        <p:nvGrpSpPr>
          <p:cNvPr id="15" name="Group 14">
            <a:extLst>
              <a:ext uri="{FF2B5EF4-FFF2-40B4-BE49-F238E27FC236}">
                <a16:creationId xmlns:a16="http://schemas.microsoft.com/office/drawing/2014/main" id="{3DCEE78B-2A7E-4FF9-8EDE-312762EE212B}"/>
              </a:ext>
            </a:extLst>
          </p:cNvPr>
          <p:cNvGrpSpPr/>
          <p:nvPr/>
        </p:nvGrpSpPr>
        <p:grpSpPr>
          <a:xfrm rot="5400000">
            <a:off x="-85560" y="3139804"/>
            <a:ext cx="6431289" cy="151690"/>
            <a:chOff x="284163" y="1577847"/>
            <a:chExt cx="8576373" cy="137411"/>
          </a:xfrm>
        </p:grpSpPr>
        <p:sp>
          <p:nvSpPr>
            <p:cNvPr id="16" name="Rectangle 15">
              <a:extLst>
                <a:ext uri="{FF2B5EF4-FFF2-40B4-BE49-F238E27FC236}">
                  <a16:creationId xmlns:a16="http://schemas.microsoft.com/office/drawing/2014/main" id="{A0856B90-20EB-4178-8146-6E2ADCDD8F11}"/>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7" name="Rectangle 16">
              <a:extLst>
                <a:ext uri="{FF2B5EF4-FFF2-40B4-BE49-F238E27FC236}">
                  <a16:creationId xmlns:a16="http://schemas.microsoft.com/office/drawing/2014/main" id="{508C35FB-A752-4422-AC9A-AB443225DB8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18" name="Rectangle 17">
              <a:extLst>
                <a:ext uri="{FF2B5EF4-FFF2-40B4-BE49-F238E27FC236}">
                  <a16:creationId xmlns:a16="http://schemas.microsoft.com/office/drawing/2014/main" id="{14B60F04-7D45-47A3-A0A9-AEB57F722A23}"/>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pic>
        <p:nvPicPr>
          <p:cNvPr id="19" name="Picture 2" descr="Image result for AIUB logo">
            <a:extLst>
              <a:ext uri="{FF2B5EF4-FFF2-40B4-BE49-F238E27FC236}">
                <a16:creationId xmlns:a16="http://schemas.microsoft.com/office/drawing/2014/main" id="{288B2075-68BB-4D67-845B-A01DA181EBF0}"/>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 y="-3635"/>
            <a:ext cx="811917" cy="816992"/>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C0B92236-B07C-43F3-B1FD-50D4469DFD75}"/>
              </a:ext>
            </a:extLst>
          </p:cNvPr>
          <p:cNvGrpSpPr/>
          <p:nvPr/>
        </p:nvGrpSpPr>
        <p:grpSpPr>
          <a:xfrm>
            <a:off x="845127" y="376524"/>
            <a:ext cx="2045992" cy="94131"/>
            <a:chOff x="284163" y="1577847"/>
            <a:chExt cx="8576373" cy="137411"/>
          </a:xfrm>
        </p:grpSpPr>
        <p:sp>
          <p:nvSpPr>
            <p:cNvPr id="21" name="Rectangle 20">
              <a:extLst>
                <a:ext uri="{FF2B5EF4-FFF2-40B4-BE49-F238E27FC236}">
                  <a16:creationId xmlns:a16="http://schemas.microsoft.com/office/drawing/2014/main" id="{7B006617-5652-422A-928A-DFB3F75BA4CF}"/>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2" name="Rectangle 21">
              <a:extLst>
                <a:ext uri="{FF2B5EF4-FFF2-40B4-BE49-F238E27FC236}">
                  <a16:creationId xmlns:a16="http://schemas.microsoft.com/office/drawing/2014/main" id="{D9716C94-56F5-40F7-B863-A3EAE462989B}"/>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sp>
          <p:nvSpPr>
            <p:cNvPr id="23" name="Rectangle 22">
              <a:extLst>
                <a:ext uri="{FF2B5EF4-FFF2-40B4-BE49-F238E27FC236}">
                  <a16:creationId xmlns:a16="http://schemas.microsoft.com/office/drawing/2014/main" id="{A443C31B-04AE-4F4F-921E-A7617EA0E112}"/>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570"/>
            </a:p>
          </p:txBody>
        </p:sp>
      </p:grpSp>
    </p:spTree>
    <p:extLst>
      <p:ext uri="{BB962C8B-B14F-4D97-AF65-F5344CB8AC3E}">
        <p14:creationId xmlns:p14="http://schemas.microsoft.com/office/powerpoint/2010/main" val="230844638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Mission &amp; Vision">
    <p:spTree>
      <p:nvGrpSpPr>
        <p:cNvPr id="1" name=""/>
        <p:cNvGrpSpPr/>
        <p:nvPr/>
      </p:nvGrpSpPr>
      <p:grpSpPr>
        <a:xfrm>
          <a:off x="0" y="0"/>
          <a:ext cx="0" cy="0"/>
          <a:chOff x="0" y="0"/>
          <a:chExt cx="0" cy="0"/>
        </a:xfrm>
      </p:grpSpPr>
      <p:grpSp>
        <p:nvGrpSpPr>
          <p:cNvPr id="11" name="Group 10"/>
          <p:cNvGrpSpPr/>
          <p:nvPr/>
        </p:nvGrpSpPr>
        <p:grpSpPr>
          <a:xfrm rot="5400000">
            <a:off x="2738521" y="2916283"/>
            <a:ext cx="3892454" cy="130602"/>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CEDEE83-FAFE-4DBD-8381-923287B5D359}"/>
              </a:ext>
            </a:extLst>
          </p:cNvPr>
          <p:cNvSpPr txBox="1"/>
          <p:nvPr/>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0" name="TextBox 19">
            <a:extLst>
              <a:ext uri="{FF2B5EF4-FFF2-40B4-BE49-F238E27FC236}">
                <a16:creationId xmlns:a16="http://schemas.microsoft.com/office/drawing/2014/main" id="{43E2F543-4B76-4677-882A-2A87F5D0F0BA}"/>
              </a:ext>
            </a:extLst>
          </p:cNvPr>
          <p:cNvSpPr txBox="1"/>
          <p:nvPr/>
        </p:nvSpPr>
        <p:spPr>
          <a:xfrm>
            <a:off x="0" y="1201317"/>
            <a:ext cx="4572000" cy="369332"/>
          </a:xfrm>
          <a:prstGeom prst="rect">
            <a:avLst/>
          </a:prstGeom>
          <a:noFill/>
        </p:spPr>
        <p:txBody>
          <a:bodyPr wrap="square" rtlCol="0">
            <a:spAutoFit/>
          </a:bodyPr>
          <a:lstStyle/>
          <a:p>
            <a:pPr algn="ctr"/>
            <a:r>
              <a:rPr lang="en-US" b="1" dirty="0">
                <a:solidFill>
                  <a:schemeClr val="tx1"/>
                </a:solidFill>
              </a:rPr>
              <a:t>American International University-Bangladesh</a:t>
            </a:r>
          </a:p>
        </p:txBody>
      </p:sp>
      <p:sp>
        <p:nvSpPr>
          <p:cNvPr id="21" name="TextBox 20">
            <a:extLst>
              <a:ext uri="{FF2B5EF4-FFF2-40B4-BE49-F238E27FC236}">
                <a16:creationId xmlns:a16="http://schemas.microsoft.com/office/drawing/2014/main" id="{411B5F34-93B2-4082-86C1-5DED06698B8C}"/>
              </a:ext>
            </a:extLst>
          </p:cNvPr>
          <p:cNvSpPr txBox="1"/>
          <p:nvPr userDrawn="1"/>
        </p:nvSpPr>
        <p:spPr>
          <a:xfrm>
            <a:off x="114490" y="5281054"/>
            <a:ext cx="4564358" cy="1107996"/>
          </a:xfrm>
          <a:prstGeom prst="rect">
            <a:avLst/>
          </a:prstGeom>
          <a:noFill/>
        </p:spPr>
        <p:txBody>
          <a:bodyPr wrap="square" rtlCol="0">
            <a:spAutoFit/>
          </a:bodyPr>
          <a:lstStyle/>
          <a:p>
            <a:pPr algn="just"/>
            <a:r>
              <a:rPr lang="en-US" sz="1800" b="1" i="0" kern="1200" dirty="0">
                <a:solidFill>
                  <a:srgbClr val="004EA8"/>
                </a:solidFill>
                <a:effectLst/>
                <a:latin typeface="+mn-lt"/>
                <a:ea typeface="+mn-ea"/>
                <a:cs typeface="+mn-cs"/>
              </a:rPr>
              <a:t>Vision: </a:t>
            </a:r>
            <a:r>
              <a:rPr lang="en-US" sz="1600" kern="1200" dirty="0">
                <a:solidFill>
                  <a:srgbClr val="004EA8"/>
                </a:solidFill>
                <a:latin typeface="+mn-lt"/>
                <a:ea typeface="+mn-ea"/>
                <a:cs typeface="+mn-cs"/>
              </a:rPr>
              <a:t>The Faculty of Science and Technology is committed to equip students with world class scientific research and industry-oriented knowledge and skills.</a:t>
            </a:r>
          </a:p>
        </p:txBody>
      </p:sp>
      <p:sp>
        <p:nvSpPr>
          <p:cNvPr id="7" name="TextBox 6">
            <a:extLst>
              <a:ext uri="{FF2B5EF4-FFF2-40B4-BE49-F238E27FC236}">
                <a16:creationId xmlns:a16="http://schemas.microsoft.com/office/drawing/2014/main" id="{305A9FB5-E3AF-434A-9216-D167818705BD}"/>
              </a:ext>
            </a:extLst>
          </p:cNvPr>
          <p:cNvSpPr txBox="1"/>
          <p:nvPr/>
        </p:nvSpPr>
        <p:spPr>
          <a:xfrm>
            <a:off x="0" y="1651077"/>
            <a:ext cx="4637117" cy="3031599"/>
          </a:xfrm>
          <a:prstGeom prst="rect">
            <a:avLst/>
          </a:prstGeom>
          <a:noFill/>
        </p:spPr>
        <p:txBody>
          <a:bodyPr wrap="square" rtlCol="0">
            <a:spAutoFit/>
          </a:bodyPr>
          <a:lstStyle/>
          <a:p>
            <a:pPr algn="just">
              <a:spcBef>
                <a:spcPts val="0"/>
              </a:spcBef>
            </a:pPr>
            <a:r>
              <a:rPr lang="en-US" sz="1550" b="1" i="0" kern="1200" dirty="0">
                <a:solidFill>
                  <a:schemeClr val="tx1"/>
                </a:solidFill>
                <a:effectLst/>
                <a:latin typeface="+mn-lt"/>
                <a:ea typeface="+mn-ea"/>
                <a:cs typeface="+mn-cs"/>
              </a:rPr>
              <a:t>Vision: </a:t>
            </a:r>
            <a:r>
              <a:rPr lang="en-US" sz="1550" b="0" i="0" dirty="0">
                <a:solidFill>
                  <a:schemeClr val="tx1"/>
                </a:solidFill>
                <a:effectLst/>
                <a:latin typeface="+mn-lt"/>
              </a:rPr>
              <a:t>AMERICAN INTERNATIONAL UNIVERSITY-BANGLADESH (AIUB) envisions promoting professionals and excellent leadership catering to the technological progress and development needs of the country.</a:t>
            </a:r>
          </a:p>
          <a:p>
            <a:pPr algn="just">
              <a:spcBef>
                <a:spcPts val="600"/>
              </a:spcBef>
            </a:pPr>
            <a:r>
              <a:rPr lang="en-US" sz="1550" b="1" i="0" dirty="0">
                <a:solidFill>
                  <a:schemeClr val="tx1"/>
                </a:solidFill>
                <a:effectLst/>
                <a:latin typeface="+mn-lt"/>
              </a:rPr>
              <a:t>Mission: </a:t>
            </a:r>
            <a:r>
              <a:rPr lang="en-US" sz="1550" b="0" i="0" dirty="0">
                <a:solidFill>
                  <a:schemeClr val="tx1"/>
                </a:solidFill>
                <a:effectLst/>
                <a:latin typeface="+mn-lt"/>
              </a:rPr>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US" sz="1550" b="0" dirty="0">
              <a:solidFill>
                <a:schemeClr val="tx1"/>
              </a:solidFill>
              <a:latin typeface="+mn-lt"/>
            </a:endParaRPr>
          </a:p>
        </p:txBody>
      </p:sp>
      <p:sp>
        <p:nvSpPr>
          <p:cNvPr id="22" name="TextBox 21">
            <a:extLst>
              <a:ext uri="{FF2B5EF4-FFF2-40B4-BE49-F238E27FC236}">
                <a16:creationId xmlns:a16="http://schemas.microsoft.com/office/drawing/2014/main" id="{36E669BC-32E3-47A9-82A8-9D07E3B007A0}"/>
              </a:ext>
            </a:extLst>
          </p:cNvPr>
          <p:cNvSpPr txBox="1"/>
          <p:nvPr/>
        </p:nvSpPr>
        <p:spPr>
          <a:xfrm>
            <a:off x="4747890" y="5244420"/>
            <a:ext cx="4415444" cy="1323439"/>
          </a:xfrm>
          <a:prstGeom prst="rect">
            <a:avLst/>
          </a:prstGeom>
          <a:noFill/>
        </p:spPr>
        <p:txBody>
          <a:bodyPr wrap="square" rtlCol="0">
            <a:spAutoFit/>
          </a:bodyPr>
          <a:lstStyle/>
          <a:p>
            <a:pPr algn="just"/>
            <a:r>
              <a:rPr lang="en-US" sz="1600" b="1" i="0" dirty="0">
                <a:solidFill>
                  <a:srgbClr val="004EA8"/>
                </a:solidFill>
                <a:effectLst/>
                <a:latin typeface="+mn-lt"/>
              </a:rPr>
              <a:t>Mission: </a:t>
            </a:r>
            <a:r>
              <a:rPr lang="en-US" sz="1600" kern="1200" dirty="0">
                <a:solidFill>
                  <a:srgbClr val="004EA8"/>
                </a:solidFill>
                <a:latin typeface="+mn-lt"/>
                <a:ea typeface="+mn-ea"/>
                <a:cs typeface="+mn-cs"/>
              </a:rPr>
              <a:t>To create highly skilled and globally competitive professionals with advanced theoretical and applied knowledge responsive to the needs of the society in the discipline of science and technology.</a:t>
            </a:r>
          </a:p>
        </p:txBody>
      </p:sp>
      <p:sp>
        <p:nvSpPr>
          <p:cNvPr id="16" name="TextBox 15">
            <a:extLst>
              <a:ext uri="{FF2B5EF4-FFF2-40B4-BE49-F238E27FC236}">
                <a16:creationId xmlns:a16="http://schemas.microsoft.com/office/drawing/2014/main" id="{8074BD07-0EFB-4C90-9394-3C92D2488C0C}"/>
              </a:ext>
            </a:extLst>
          </p:cNvPr>
          <p:cNvSpPr txBox="1"/>
          <p:nvPr userDrawn="1"/>
        </p:nvSpPr>
        <p:spPr>
          <a:xfrm>
            <a:off x="117486" y="101119"/>
            <a:ext cx="7621950" cy="892552"/>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spcBef>
                <a:spcPts val="0"/>
              </a:spcBef>
              <a:spcAft>
                <a:spcPts val="0"/>
              </a:spcAft>
            </a:pPr>
            <a:r>
              <a:rPr lang="en-US" sz="4000" b="1" i="0" cap="small" baseline="0" dirty="0">
                <a:solidFill>
                  <a:schemeClr val="bg1"/>
                </a:solidFill>
              </a:rPr>
              <a:t>Mission &amp; Vision</a:t>
            </a:r>
          </a:p>
          <a:p>
            <a:pPr algn="ctr"/>
            <a:endParaRPr lang="en-US" sz="600" b="1" i="0" cap="small" baseline="0" dirty="0">
              <a:solidFill>
                <a:schemeClr val="bg1"/>
              </a:solidFill>
            </a:endParaRPr>
          </a:p>
        </p:txBody>
      </p:sp>
      <p:sp>
        <p:nvSpPr>
          <p:cNvPr id="23" name="TextBox 22">
            <a:extLst>
              <a:ext uri="{FF2B5EF4-FFF2-40B4-BE49-F238E27FC236}">
                <a16:creationId xmlns:a16="http://schemas.microsoft.com/office/drawing/2014/main" id="{27271016-6EAB-4AD8-A786-64E4AAD6CCD3}"/>
              </a:ext>
            </a:extLst>
          </p:cNvPr>
          <p:cNvSpPr txBox="1"/>
          <p:nvPr userDrawn="1"/>
        </p:nvSpPr>
        <p:spPr>
          <a:xfrm>
            <a:off x="2189595" y="4888350"/>
            <a:ext cx="4564358" cy="369332"/>
          </a:xfrm>
          <a:prstGeom prst="rect">
            <a:avLst/>
          </a:prstGeom>
          <a:noFill/>
        </p:spPr>
        <p:txBody>
          <a:bodyPr wrap="square" rtlCol="0">
            <a:spAutoFit/>
          </a:bodyPr>
          <a:lstStyle/>
          <a:p>
            <a:pPr algn="ctr"/>
            <a:r>
              <a:rPr lang="en-US" b="1" dirty="0">
                <a:solidFill>
                  <a:srgbClr val="004EA8"/>
                </a:solidFill>
              </a:rPr>
              <a:t>Faculty of Science &amp; Technology</a:t>
            </a:r>
          </a:p>
        </p:txBody>
      </p:sp>
      <p:sp>
        <p:nvSpPr>
          <p:cNvPr id="26" name="TextBox 25">
            <a:extLst>
              <a:ext uri="{FF2B5EF4-FFF2-40B4-BE49-F238E27FC236}">
                <a16:creationId xmlns:a16="http://schemas.microsoft.com/office/drawing/2014/main" id="{B313C981-553F-4AEF-8558-BB2F43844A97}"/>
              </a:ext>
            </a:extLst>
          </p:cNvPr>
          <p:cNvSpPr txBox="1"/>
          <p:nvPr userDrawn="1"/>
        </p:nvSpPr>
        <p:spPr>
          <a:xfrm>
            <a:off x="4747890" y="1506507"/>
            <a:ext cx="4415444" cy="3270126"/>
          </a:xfrm>
          <a:prstGeom prst="rect">
            <a:avLst/>
          </a:prstGeom>
          <a:noFill/>
        </p:spPr>
        <p:txBody>
          <a:bodyPr wrap="square" rtlCol="0">
            <a:spAutoFit/>
          </a:bodyPr>
          <a:lstStyle/>
          <a:p>
            <a:pPr algn="just"/>
            <a:r>
              <a:rPr lang="en-US" sz="1550" b="1" i="0" kern="1200" dirty="0">
                <a:solidFill>
                  <a:srgbClr val="7030A0"/>
                </a:solidFill>
                <a:effectLst/>
                <a:latin typeface="+mn-lt"/>
                <a:ea typeface="+mn-ea"/>
                <a:cs typeface="+mn-cs"/>
              </a:rPr>
              <a:t>Vision: </a:t>
            </a:r>
            <a:r>
              <a:rPr lang="en-US" sz="1550" kern="1200" dirty="0">
                <a:solidFill>
                  <a:srgbClr val="7030A0"/>
                </a:solidFill>
                <a:latin typeface="+mn-lt"/>
                <a:ea typeface="+mn-ea"/>
                <a:cs typeface="+mn-cs"/>
              </a:rPr>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p>
          <a:p>
            <a:pPr algn="just">
              <a:spcBef>
                <a:spcPts val="600"/>
              </a:spcBef>
            </a:pPr>
            <a:r>
              <a:rPr lang="en-US" sz="1550" b="1" i="0" dirty="0">
                <a:solidFill>
                  <a:srgbClr val="7030A0"/>
                </a:solidFill>
                <a:effectLst/>
                <a:latin typeface="+mn-lt"/>
              </a:rPr>
              <a:t>Mission: </a:t>
            </a:r>
            <a:r>
              <a:rPr lang="en-US" sz="1550" kern="1200" dirty="0">
                <a:solidFill>
                  <a:srgbClr val="7030A0"/>
                </a:solidFill>
                <a:latin typeface="+mn-lt"/>
                <a:ea typeface="+mn-ea"/>
                <a:cs typeface="+mn-cs"/>
              </a:rPr>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p>
        </p:txBody>
      </p:sp>
      <p:sp>
        <p:nvSpPr>
          <p:cNvPr id="27" name="TextBox 26">
            <a:extLst>
              <a:ext uri="{FF2B5EF4-FFF2-40B4-BE49-F238E27FC236}">
                <a16:creationId xmlns:a16="http://schemas.microsoft.com/office/drawing/2014/main" id="{CECE72D9-A752-42CB-8761-B8D151CDE5EC}"/>
              </a:ext>
            </a:extLst>
          </p:cNvPr>
          <p:cNvSpPr txBox="1"/>
          <p:nvPr userDrawn="1"/>
        </p:nvSpPr>
        <p:spPr>
          <a:xfrm>
            <a:off x="4567782" y="1178740"/>
            <a:ext cx="4564358" cy="369332"/>
          </a:xfrm>
          <a:prstGeom prst="rect">
            <a:avLst/>
          </a:prstGeom>
          <a:noFill/>
        </p:spPr>
        <p:txBody>
          <a:bodyPr wrap="square" rtlCol="0">
            <a:spAutoFit/>
          </a:bodyPr>
          <a:lstStyle/>
          <a:p>
            <a:pPr algn="ctr"/>
            <a:r>
              <a:rPr lang="en-US" b="1" dirty="0">
                <a:solidFill>
                  <a:srgbClr val="7030A0"/>
                </a:solidFill>
              </a:rPr>
              <a:t>Department of Computer Science</a:t>
            </a:r>
          </a:p>
        </p:txBody>
      </p:sp>
      <p:grpSp>
        <p:nvGrpSpPr>
          <p:cNvPr id="28" name="Group 27">
            <a:extLst>
              <a:ext uri="{FF2B5EF4-FFF2-40B4-BE49-F238E27FC236}">
                <a16:creationId xmlns:a16="http://schemas.microsoft.com/office/drawing/2014/main" id="{5FF880C0-C2D1-4E4C-9789-CA877BB8B536}"/>
              </a:ext>
            </a:extLst>
          </p:cNvPr>
          <p:cNvGrpSpPr/>
          <p:nvPr userDrawn="1"/>
        </p:nvGrpSpPr>
        <p:grpSpPr>
          <a:xfrm>
            <a:off x="152400" y="4817017"/>
            <a:ext cx="9005455" cy="121616"/>
            <a:chOff x="284163" y="1577847"/>
            <a:chExt cx="8576373" cy="137411"/>
          </a:xfrm>
        </p:grpSpPr>
        <p:sp>
          <p:nvSpPr>
            <p:cNvPr id="29" name="Rectangle 28">
              <a:extLst>
                <a:ext uri="{FF2B5EF4-FFF2-40B4-BE49-F238E27FC236}">
                  <a16:creationId xmlns:a16="http://schemas.microsoft.com/office/drawing/2014/main" id="{839641B2-8010-449D-94C5-AC23C56EF0C4}"/>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0" name="Rectangle 29">
              <a:extLst>
                <a:ext uri="{FF2B5EF4-FFF2-40B4-BE49-F238E27FC236}">
                  <a16:creationId xmlns:a16="http://schemas.microsoft.com/office/drawing/2014/main" id="{871E5DAE-6AA4-49D6-A0E3-4A4752AB479A}"/>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31" name="Rectangle 30">
              <a:extLst>
                <a:ext uri="{FF2B5EF4-FFF2-40B4-BE49-F238E27FC236}">
                  <a16:creationId xmlns:a16="http://schemas.microsoft.com/office/drawing/2014/main" id="{E48749CA-D36E-499C-B6E3-FECC525A0191}"/>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Tree>
    <p:extLst>
      <p:ext uri="{BB962C8B-B14F-4D97-AF65-F5344CB8AC3E}">
        <p14:creationId xmlns:p14="http://schemas.microsoft.com/office/powerpoint/2010/main" val="2328111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Policies">
    <p:spTree>
      <p:nvGrpSpPr>
        <p:cNvPr id="1" name=""/>
        <p:cNvGrpSpPr/>
        <p:nvPr/>
      </p:nvGrpSpPr>
      <p:grpSpPr>
        <a:xfrm>
          <a:off x="0" y="0"/>
          <a:ext cx="0" cy="0"/>
          <a:chOff x="0" y="0"/>
          <a:chExt cx="0" cy="0"/>
        </a:xfrm>
      </p:grpSpPr>
      <p:grpSp>
        <p:nvGrpSpPr>
          <p:cNvPr id="9" name="Group 8"/>
          <p:cNvGrpSpPr/>
          <p:nvPr/>
        </p:nvGrpSpPr>
        <p:grpSpPr>
          <a:xfrm>
            <a:off x="199700" y="1117965"/>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Content Placeholder 2"/>
          <p:cNvSpPr>
            <a:spLocks noGrp="1"/>
          </p:cNvSpPr>
          <p:nvPr>
            <p:ph sz="half" idx="1" hasCustomPrompt="1"/>
          </p:nvPr>
        </p:nvSpPr>
        <p:spPr>
          <a:xfrm>
            <a:off x="0" y="1241517"/>
            <a:ext cx="4486216"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Class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Content Placeholder 3"/>
          <p:cNvSpPr>
            <a:spLocks noGrp="1"/>
          </p:cNvSpPr>
          <p:nvPr>
            <p:ph sz="half" idx="2" hasCustomPrompt="1"/>
          </p:nvPr>
        </p:nvSpPr>
        <p:spPr>
          <a:xfrm>
            <a:off x="4600095" y="1241517"/>
            <a:ext cx="4543907" cy="5181660"/>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1013"/>
            </a:lvl6pPr>
            <a:lvl7pPr>
              <a:defRPr sz="1013"/>
            </a:lvl7pPr>
            <a:lvl8pPr>
              <a:defRPr sz="1013"/>
            </a:lvl8pPr>
            <a:lvl9pPr>
              <a:defRPr sz="1013"/>
            </a:lvl9pPr>
          </a:lstStyle>
          <a:p>
            <a:pPr lvl="0"/>
            <a:r>
              <a:rPr lang="fi-FI" dirty="0"/>
              <a:t>Click to edit Course Policies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6" name="Footer Placeholder 5"/>
          <p:cNvSpPr>
            <a:spLocks noGrp="1"/>
          </p:cNvSpPr>
          <p:nvPr>
            <p:ph type="ftr" sz="quarter" idx="11"/>
          </p:nvPr>
        </p:nvSpPr>
        <p:spPr>
          <a:xfrm>
            <a:off x="5728" y="6450891"/>
            <a:ext cx="6124902" cy="365125"/>
          </a:xfrm>
          <a:prstGeom prst="rect">
            <a:avLst/>
          </a:prstGeom>
        </p:spPr>
        <p:txBody>
          <a:bodyPr/>
          <a:lstStyle>
            <a:lvl1pPr>
              <a:defRPr sz="1200"/>
            </a:lvl1pPr>
          </a:lstStyle>
          <a:p>
            <a:r>
              <a:rPr lang="en-US"/>
              <a:t>CSC3113-Theory of Computation</a:t>
            </a:r>
          </a:p>
        </p:txBody>
      </p:sp>
      <p:sp>
        <p:nvSpPr>
          <p:cNvPr id="13" name="Rectangle 12">
            <a:extLst>
              <a:ext uri="{FF2B5EF4-FFF2-40B4-BE49-F238E27FC236}">
                <a16:creationId xmlns:a16="http://schemas.microsoft.com/office/drawing/2014/main" id="{4EA8B8D1-F9C5-452D-ADEC-F8665E1C2ED4}"/>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6" name="Picture 2" descr="Image result for AIUB logo">
            <a:extLst>
              <a:ext uri="{FF2B5EF4-FFF2-40B4-BE49-F238E27FC236}">
                <a16:creationId xmlns:a16="http://schemas.microsoft.com/office/drawing/2014/main" id="{003CA08F-CB81-462F-838C-6E7B88B87AE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a:extLst>
              <a:ext uri="{FF2B5EF4-FFF2-40B4-BE49-F238E27FC236}">
                <a16:creationId xmlns:a16="http://schemas.microsoft.com/office/drawing/2014/main" id="{D7A32B08-ADDB-46D8-A9C9-DAAE2926D273}"/>
              </a:ext>
            </a:extLst>
          </p:cNvPr>
          <p:cNvSpPr txBox="1"/>
          <p:nvPr/>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
        <p:nvSpPr>
          <p:cNvPr id="14" name="TextBox 13">
            <a:extLst>
              <a:ext uri="{FF2B5EF4-FFF2-40B4-BE49-F238E27FC236}">
                <a16:creationId xmlns:a16="http://schemas.microsoft.com/office/drawing/2014/main" id="{6656A384-BF04-4F7C-AE8F-220230A3DB7C}"/>
              </a:ext>
            </a:extLst>
          </p:cNvPr>
          <p:cNvSpPr txBox="1"/>
          <p:nvPr userDrawn="1"/>
        </p:nvSpPr>
        <p:spPr>
          <a:xfrm>
            <a:off x="117486" y="85732"/>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Class &amp; Course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373711913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Evaluation">
    <p:spTree>
      <p:nvGrpSpPr>
        <p:cNvPr id="1" name=""/>
        <p:cNvGrpSpPr/>
        <p:nvPr/>
      </p:nvGrpSpPr>
      <p:grpSpPr>
        <a:xfrm>
          <a:off x="0" y="0"/>
          <a:ext cx="0" cy="0"/>
          <a:chOff x="0" y="0"/>
          <a:chExt cx="0" cy="0"/>
        </a:xfrm>
      </p:grpSpPr>
      <p:grpSp>
        <p:nvGrpSpPr>
          <p:cNvPr id="11" name="Group 10"/>
          <p:cNvGrpSpPr/>
          <p:nvPr/>
        </p:nvGrpSpPr>
        <p:grpSpPr>
          <a:xfrm>
            <a:off x="294416" y="1147036"/>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Text Placeholder 2"/>
          <p:cNvSpPr>
            <a:spLocks noGrp="1"/>
          </p:cNvSpPr>
          <p:nvPr>
            <p:ph type="body" idx="1" hasCustomPrompt="1"/>
          </p:nvPr>
        </p:nvSpPr>
        <p:spPr>
          <a:xfrm>
            <a:off x="0" y="1291790"/>
            <a:ext cx="4476198" cy="833250"/>
          </a:xfrm>
          <a:prstGeom prst="rect">
            <a:avLst/>
          </a:prstGeom>
        </p:spPr>
        <p:txBody>
          <a:bodyPr anchor="ctr">
            <a:noAutofit/>
          </a:bodyPr>
          <a:lstStyle>
            <a:lvl1pPr marL="0" indent="0" algn="ctr">
              <a:lnSpc>
                <a:spcPct val="100000"/>
              </a:lnSpc>
              <a:spcBef>
                <a:spcPts val="338"/>
              </a:spcBef>
              <a:buNone/>
              <a:defRPr sz="2800" b="1">
                <a:solidFill>
                  <a:schemeClr val="accent1"/>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Exam Policies</a:t>
            </a:r>
          </a:p>
        </p:txBody>
      </p:sp>
      <p:sp>
        <p:nvSpPr>
          <p:cNvPr id="4" name="Content Placeholder 3"/>
          <p:cNvSpPr>
            <a:spLocks noGrp="1"/>
          </p:cNvSpPr>
          <p:nvPr>
            <p:ph sz="half" idx="2"/>
          </p:nvPr>
        </p:nvSpPr>
        <p:spPr>
          <a:xfrm>
            <a:off x="0" y="2132388"/>
            <a:ext cx="4476198"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5" name="Text Placeholder 4"/>
          <p:cNvSpPr>
            <a:spLocks noGrp="1"/>
          </p:cNvSpPr>
          <p:nvPr>
            <p:ph type="body" sz="quarter" idx="3" hasCustomPrompt="1"/>
          </p:nvPr>
        </p:nvSpPr>
        <p:spPr>
          <a:xfrm>
            <a:off x="4638628" y="1291790"/>
            <a:ext cx="4476199" cy="833250"/>
          </a:xfrm>
          <a:prstGeom prst="rect">
            <a:avLst/>
          </a:prstGeom>
        </p:spPr>
        <p:txBody>
          <a:bodyPr anchor="ctr">
            <a:noAutofit/>
          </a:bodyPr>
          <a:lstStyle>
            <a:lvl1pPr marL="0" indent="0" algn="ctr">
              <a:lnSpc>
                <a:spcPct val="100000"/>
              </a:lnSpc>
              <a:spcBef>
                <a:spcPts val="338"/>
              </a:spcBef>
              <a:buNone/>
              <a:defRPr lang="fi-FI" sz="2800" b="1" kern="1200" dirty="0">
                <a:solidFill>
                  <a:schemeClr val="accent1"/>
                </a:solidFill>
                <a:latin typeface="+mn-lt"/>
                <a:ea typeface="+mn-ea"/>
                <a:cs typeface="+mn-cs"/>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US" dirty="0"/>
              <a:t>Click to edit Evaluation</a:t>
            </a:r>
          </a:p>
        </p:txBody>
      </p:sp>
      <p:sp>
        <p:nvSpPr>
          <p:cNvPr id="6" name="Content Placeholder 5"/>
          <p:cNvSpPr>
            <a:spLocks noGrp="1"/>
          </p:cNvSpPr>
          <p:nvPr>
            <p:ph sz="quarter" idx="4"/>
          </p:nvPr>
        </p:nvSpPr>
        <p:spPr>
          <a:xfrm>
            <a:off x="4640094" y="2132387"/>
            <a:ext cx="4476196" cy="4297298"/>
          </a:xfrm>
          <a:prstGeom prst="rect">
            <a:avLst/>
          </a:prstGeom>
        </p:spPr>
        <p:txBody>
          <a:bodyPr>
            <a:normAutofit/>
          </a:bodyPr>
          <a:lstStyle>
            <a:lvl1pPr>
              <a:defRPr sz="2400"/>
            </a:lvl1pPr>
            <a:lvl2pPr>
              <a:defRPr sz="2000"/>
            </a:lvl2pPr>
            <a:lvl3pPr>
              <a:defRPr sz="1600"/>
            </a:lvl3pPr>
            <a:lvl4pPr>
              <a:defRPr sz="1600"/>
            </a:lvl4pPr>
            <a:lvl5pPr>
              <a:defRPr sz="1600"/>
            </a:lvl5pPr>
            <a:lvl6pPr>
              <a:defRPr sz="900"/>
            </a:lvl6pPr>
            <a:lvl7pPr>
              <a:defRPr sz="900"/>
            </a:lvl7pPr>
            <a:lvl8pPr>
              <a:defRPr sz="900"/>
            </a:lvl8pPr>
            <a:lvl9pPr>
              <a:defRPr sz="900"/>
            </a:lvl9pPr>
          </a:lstStyle>
          <a:p>
            <a:pPr lvl="0"/>
            <a:r>
              <a:rPr lang="en-US" dirty="0"/>
              <a:t>Click to edit Master text styles</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8" name="Footer Placeholder 7"/>
          <p:cNvSpPr>
            <a:spLocks noGrp="1"/>
          </p:cNvSpPr>
          <p:nvPr>
            <p:ph type="ftr" sz="quarter" idx="11"/>
          </p:nvPr>
        </p:nvSpPr>
        <p:spPr>
          <a:xfrm>
            <a:off x="19583" y="6464746"/>
            <a:ext cx="6124902" cy="365125"/>
          </a:xfrm>
          <a:prstGeom prst="rect">
            <a:avLst/>
          </a:prstGeom>
        </p:spPr>
        <p:txBody>
          <a:bodyPr/>
          <a:lstStyle/>
          <a:p>
            <a:r>
              <a:rPr lang="en-US" dirty="0"/>
              <a:t>CSC3113-Theory of Computation</a:t>
            </a:r>
          </a:p>
        </p:txBody>
      </p:sp>
      <p:sp>
        <p:nvSpPr>
          <p:cNvPr id="15" name="Rectangle 14">
            <a:extLst>
              <a:ext uri="{FF2B5EF4-FFF2-40B4-BE49-F238E27FC236}">
                <a16:creationId xmlns:a16="http://schemas.microsoft.com/office/drawing/2014/main" id="{5B263954-7581-47FF-92A3-479156E58877}"/>
              </a:ext>
            </a:extLst>
          </p:cNvPr>
          <p:cNvSpPr/>
          <p:nvPr/>
        </p:nvSpPr>
        <p:spPr>
          <a:xfrm>
            <a:off x="-794" y="4"/>
            <a:ext cx="9137152" cy="1108169"/>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pic>
        <p:nvPicPr>
          <p:cNvPr id="17" name="Picture 2" descr="Image result for AIUB logo">
            <a:extLst>
              <a:ext uri="{FF2B5EF4-FFF2-40B4-BE49-F238E27FC236}">
                <a16:creationId xmlns:a16="http://schemas.microsoft.com/office/drawing/2014/main" id="{585DC8C7-36F8-4BBC-83D4-45ABD100076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96265" y="4"/>
            <a:ext cx="1142039" cy="1149177"/>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51D86C17-0C2E-4A9E-8501-70C782C29781}"/>
              </a:ext>
            </a:extLst>
          </p:cNvPr>
          <p:cNvSpPr txBox="1"/>
          <p:nvPr/>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
        <p:nvSpPr>
          <p:cNvPr id="16" name="TextBox 15">
            <a:extLst>
              <a:ext uri="{FF2B5EF4-FFF2-40B4-BE49-F238E27FC236}">
                <a16:creationId xmlns:a16="http://schemas.microsoft.com/office/drawing/2014/main" id="{6FDC5B31-A712-4DEA-87EF-92D23E31834E}"/>
              </a:ext>
            </a:extLst>
          </p:cNvPr>
          <p:cNvSpPr txBox="1"/>
          <p:nvPr userDrawn="1"/>
        </p:nvSpPr>
        <p:spPr>
          <a:xfrm>
            <a:off x="117486" y="85731"/>
            <a:ext cx="7621950" cy="923330"/>
          </a:xfrm>
          <a:prstGeom prst="rect">
            <a:avLst/>
          </a:prstGeom>
          <a:solidFill>
            <a:schemeClr val="bg2">
              <a:lumMod val="50000"/>
            </a:schemeClr>
          </a:solidFill>
        </p:spPr>
        <p:txBody>
          <a:bodyPr wrap="square" rtlCol="0" anchor="ctr">
            <a:spAutoFit/>
          </a:bodyPr>
          <a:lstStyle/>
          <a:p>
            <a:pPr algn="ctr"/>
            <a:endParaRPr lang="en-US" sz="600" b="1" i="0" cap="small" baseline="0" dirty="0">
              <a:solidFill>
                <a:schemeClr val="bg1"/>
              </a:solidFill>
            </a:endParaRPr>
          </a:p>
          <a:p>
            <a:pPr algn="ctr"/>
            <a:r>
              <a:rPr lang="en-US" sz="4000" b="1" i="0" cap="small" baseline="0" dirty="0">
                <a:solidFill>
                  <a:schemeClr val="bg1"/>
                </a:solidFill>
              </a:rPr>
              <a:t>Exam &amp; Evaluation Policies</a:t>
            </a:r>
          </a:p>
          <a:p>
            <a:pPr algn="ctr"/>
            <a:endParaRPr lang="en-US" sz="600" b="1" i="0" cap="small" baseline="0" dirty="0">
              <a:solidFill>
                <a:schemeClr val="bg1"/>
              </a:solidFill>
            </a:endParaRPr>
          </a:p>
        </p:txBody>
      </p:sp>
    </p:spTree>
    <p:extLst>
      <p:ext uri="{BB962C8B-B14F-4D97-AF65-F5344CB8AC3E}">
        <p14:creationId xmlns:p14="http://schemas.microsoft.com/office/powerpoint/2010/main" val="42388558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urs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52A48B43-4475-459B-B819-2CD0A3D98CA9}"/>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Outline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42249023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urse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4D9DBD4C-E7AF-4DD4-9110-15778D18CB8E}"/>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22748959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urse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E60FCC8C-2E83-43B6-8537-1F46ED6C7B47}"/>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Course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16447079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re-requisit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userDrawn="1"/>
        </p:nvSpPr>
        <p:spPr>
          <a:xfrm>
            <a:off x="101602" y="141517"/>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Pre-Requisite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673157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Lecture Outlin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
        <p:nvSpPr>
          <p:cNvPr id="14" name="TextBox 13">
            <a:extLst>
              <a:ext uri="{FF2B5EF4-FFF2-40B4-BE49-F238E27FC236}">
                <a16:creationId xmlns:a16="http://schemas.microsoft.com/office/drawing/2014/main" id="{9BC180F2-0FAB-41E7-A4CA-0411023C7A0F}"/>
              </a:ext>
            </a:extLst>
          </p:cNvPr>
          <p:cNvSpPr txBox="1"/>
          <p:nvPr userDrawn="1"/>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Lecture Outline</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1418058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Learning Objectiv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Objective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Objective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FE9E0002-BF95-426A-9951-C04B83E13A25}"/>
              </a:ext>
            </a:extLst>
          </p:cNvPr>
          <p:cNvSpPr txBox="1"/>
          <p:nvPr/>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ACD07B3C-B01D-4A6F-ACD5-5054206EC9BF}"/>
              </a:ext>
            </a:extLst>
          </p:cNvPr>
          <p:cNvSpPr txBox="1"/>
          <p:nvPr userDrawn="1"/>
        </p:nvSpPr>
        <p:spPr>
          <a:xfrm>
            <a:off x="101602" y="145364"/>
            <a:ext cx="7621950" cy="1169551"/>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latin typeface="+mn-lt"/>
                <a:cs typeface="Calibri" panose="020F0502020204030204" pitchFamily="34" charset="0"/>
              </a:rPr>
              <a:t>Learning Objective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1211150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Learning Outcome">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Outcome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Outcome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4" name="TextBox 13">
            <a:extLst>
              <a:ext uri="{FF2B5EF4-FFF2-40B4-BE49-F238E27FC236}">
                <a16:creationId xmlns:a16="http://schemas.microsoft.com/office/drawing/2014/main" id="{D0B1577D-1333-4D08-A3E2-242C75C0B97A}"/>
              </a:ext>
            </a:extLst>
          </p:cNvPr>
          <p:cNvSpPr txBox="1"/>
          <p:nvPr/>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
        <p:nvSpPr>
          <p:cNvPr id="15" name="TextBox 14">
            <a:extLst>
              <a:ext uri="{FF2B5EF4-FFF2-40B4-BE49-F238E27FC236}">
                <a16:creationId xmlns:a16="http://schemas.microsoft.com/office/drawing/2014/main" id="{147BEC90-B43E-4B77-AAB5-B3F4312086AD}"/>
              </a:ext>
            </a:extLst>
          </p:cNvPr>
          <p:cNvSpPr txBox="1"/>
          <p:nvPr userDrawn="1"/>
        </p:nvSpPr>
        <p:spPr>
          <a:xfrm>
            <a:off x="101602" y="141518"/>
            <a:ext cx="7621950" cy="1177245"/>
          </a:xfrm>
          <a:prstGeom prst="rect">
            <a:avLst/>
          </a:prstGeom>
          <a:solidFill>
            <a:schemeClr val="bg2">
              <a:lumMod val="50000"/>
            </a:schemeClr>
          </a:solidFill>
        </p:spPr>
        <p:txBody>
          <a:bodyPr wrap="square" rtlCol="0" anchor="ctr">
            <a:spAutoFit/>
          </a:bodyPr>
          <a:lstStyle/>
          <a:p>
            <a:pPr algn="ct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Learning Outcome</a:t>
            </a:r>
          </a:p>
          <a:p>
            <a:pPr algn="ctr"/>
            <a:endParaRPr lang="en-US" sz="1000" b="1" i="0" cap="small" baseline="0" dirty="0">
              <a:solidFill>
                <a:schemeClr val="bg1"/>
              </a:solidFill>
            </a:endParaRPr>
          </a:p>
        </p:txBody>
      </p:sp>
    </p:spTree>
    <p:extLst>
      <p:ext uri="{BB962C8B-B14F-4D97-AF65-F5344CB8AC3E}">
        <p14:creationId xmlns:p14="http://schemas.microsoft.com/office/powerpoint/2010/main" val="35508798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References">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61154" y="6437036"/>
            <a:ext cx="6124902" cy="365125"/>
          </a:xfrm>
          <a:prstGeom prst="rect">
            <a:avLst/>
          </a:prstGeom>
        </p:spPr>
        <p:txBody>
          <a:bodyPr/>
          <a:lstStyle/>
          <a:p>
            <a:r>
              <a:rPr lang="en-US"/>
              <a:t>CSC3113-Theory of Computation</a:t>
            </a:r>
          </a:p>
        </p:txBody>
      </p:sp>
      <p:sp>
        <p:nvSpPr>
          <p:cNvPr id="7" name="Rectangle 6"/>
          <p:cNvSpPr/>
          <p:nvPr/>
        </p:nvSpPr>
        <p:spPr>
          <a:xfrm>
            <a:off x="-794" y="4"/>
            <a:ext cx="9144000" cy="1468437"/>
          </a:xfrm>
          <a:prstGeom prst="rect">
            <a:avLst/>
          </a:prstGeom>
          <a:solidFill>
            <a:schemeClr val="bg2">
              <a:alpha val="85000"/>
            </a:schemeClr>
          </a:solidFill>
        </p:spPr>
        <p:txBody>
          <a:bodyPr vert="horz" lIns="51435" tIns="25718" rIns="102870" bIns="205740" rtlCol="0" anchor="b" anchorCtr="0">
            <a:normAutofit/>
          </a:bodyPr>
          <a:lstStyle/>
          <a:p>
            <a:pPr algn="l" defTabSz="514350" rtl="0" eaLnBrk="1" latinLnBrk="0" hangingPunct="1">
              <a:spcBef>
                <a:spcPct val="0"/>
              </a:spcBef>
              <a:buNone/>
            </a:pPr>
            <a:endParaRPr sz="2363" kern="1200" dirty="0">
              <a:solidFill>
                <a:schemeClr val="bg1"/>
              </a:solidFill>
              <a:latin typeface="+mj-lt"/>
              <a:ea typeface="+mj-ea"/>
              <a:cs typeface="+mj-cs"/>
            </a:endParaRPr>
          </a:p>
        </p:txBody>
      </p:sp>
      <p:grpSp>
        <p:nvGrpSpPr>
          <p:cNvPr id="8" name="Group 16"/>
          <p:cNvGrpSpPr/>
          <p:nvPr/>
        </p:nvGrpSpPr>
        <p:grpSpPr>
          <a:xfrm>
            <a:off x="90194" y="1906546"/>
            <a:ext cx="8951676"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sp>
        <p:nvSpPr>
          <p:cNvPr id="3" name="Subtitle 2"/>
          <p:cNvSpPr>
            <a:spLocks noGrp="1"/>
          </p:cNvSpPr>
          <p:nvPr>
            <p:ph type="subTitle" idx="1" hasCustomPrompt="1"/>
          </p:nvPr>
        </p:nvSpPr>
        <p:spPr>
          <a:xfrm>
            <a:off x="102130" y="1463152"/>
            <a:ext cx="8951676" cy="484632"/>
          </a:xfrm>
          <a:prstGeom prst="rect">
            <a:avLst/>
          </a:prstGeom>
        </p:spPr>
        <p:txBody>
          <a:bodyPr vert="horz" lIns="91440" tIns="45720" rIns="91440" bIns="45720" rtlCol="0">
            <a:normAutofit/>
          </a:bodyPr>
          <a:lstStyle>
            <a:lvl1pPr marL="0" indent="0" algn="r" defTabSz="514350" rtl="0" eaLnBrk="1" latinLnBrk="0" hangingPunct="1">
              <a:lnSpc>
                <a:spcPct val="100000"/>
              </a:lnSpc>
              <a:spcBef>
                <a:spcPts val="0"/>
              </a:spcBef>
              <a:buClr>
                <a:schemeClr val="bg1">
                  <a:lumMod val="65000"/>
                </a:schemeClr>
              </a:buClr>
              <a:buSzPct val="90000"/>
              <a:buFont typeface="Wingdings" pitchFamily="2" charset="2"/>
              <a:buNone/>
              <a:defRPr sz="2400" b="1" kern="1200" cap="small" baseline="0">
                <a:solidFill>
                  <a:schemeClr val="bg2">
                    <a:lumMod val="50000"/>
                  </a:schemeClr>
                </a:solidFill>
                <a:latin typeface="Arial Black" panose="020B0A04020102020204" pitchFamily="34" charset="0"/>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Outline subtitle</a:t>
            </a:r>
            <a:endParaRPr dirty="0"/>
          </a:p>
        </p:txBody>
      </p:sp>
      <p:sp>
        <p:nvSpPr>
          <p:cNvPr id="13" name="Rectangle 12"/>
          <p:cNvSpPr/>
          <p:nvPr/>
        </p:nvSpPr>
        <p:spPr>
          <a:xfrm>
            <a:off x="284165"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724346" y="39914"/>
            <a:ext cx="1419654" cy="1428527"/>
          </a:xfrm>
          <a:prstGeom prst="rect">
            <a:avLst/>
          </a:prstGeom>
          <a:noFill/>
          <a:extLst>
            <a:ext uri="{909E8E84-426E-40DD-AFC4-6F175D3DCCD1}">
              <a14:hiddenFill xmlns:a14="http://schemas.microsoft.com/office/drawing/2010/main">
                <a:solidFill>
                  <a:srgbClr val="FFFFFF"/>
                </a:solidFill>
              </a14:hiddenFill>
            </a:ext>
          </a:extLst>
        </p:spPr>
      </p:pic>
      <p:sp>
        <p:nvSpPr>
          <p:cNvPr id="18" name="Text Placeholder 17">
            <a:extLst>
              <a:ext uri="{FF2B5EF4-FFF2-40B4-BE49-F238E27FC236}">
                <a16:creationId xmlns:a16="http://schemas.microsoft.com/office/drawing/2014/main" id="{3396FECD-FE63-4645-83B6-B26F0B108532}"/>
              </a:ext>
            </a:extLst>
          </p:cNvPr>
          <p:cNvSpPr>
            <a:spLocks noGrp="1"/>
          </p:cNvSpPr>
          <p:nvPr>
            <p:ph type="body" sz="quarter" idx="12" hasCustomPrompt="1"/>
          </p:nvPr>
        </p:nvSpPr>
        <p:spPr>
          <a:xfrm>
            <a:off x="101602" y="2044700"/>
            <a:ext cx="8940800" cy="414655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Lecture Outline</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4" name="TextBox 3">
            <a:extLst>
              <a:ext uri="{FF2B5EF4-FFF2-40B4-BE49-F238E27FC236}">
                <a16:creationId xmlns:a16="http://schemas.microsoft.com/office/drawing/2014/main" id="{F6B82D4F-7F31-400E-B94B-1E51FA392DBC}"/>
              </a:ext>
            </a:extLst>
          </p:cNvPr>
          <p:cNvSpPr txBox="1"/>
          <p:nvPr/>
        </p:nvSpPr>
        <p:spPr>
          <a:xfrm>
            <a:off x="101602" y="99196"/>
            <a:ext cx="7621950" cy="1261884"/>
          </a:xfrm>
          <a:prstGeom prst="rect">
            <a:avLst/>
          </a:prstGeom>
          <a:solidFill>
            <a:schemeClr val="bg2">
              <a:lumMod val="50000"/>
            </a:schemeClr>
          </a:solidFill>
        </p:spPr>
        <p:txBody>
          <a:bodyPr wrap="square" rtlCol="0" anchor="ctr">
            <a:spAutoFit/>
          </a:bodyPr>
          <a:lstStyle/>
          <a:p>
            <a:pPr algn="ctr">
              <a:spcBef>
                <a:spcPts val="0"/>
              </a:spcBef>
              <a:spcAft>
                <a:spcPts val="0"/>
              </a:spcAft>
            </a:pPr>
            <a:endParaRPr lang="en-US" sz="1000" b="1" i="0" cap="small" baseline="0" dirty="0">
              <a:solidFill>
                <a:schemeClr val="bg1"/>
              </a:solidFill>
            </a:endParaRPr>
          </a:p>
          <a:p>
            <a:pPr algn="ctr">
              <a:spcBef>
                <a:spcPts val="600"/>
              </a:spcBef>
              <a:spcAft>
                <a:spcPts val="600"/>
              </a:spcAft>
            </a:pPr>
            <a:r>
              <a:rPr lang="en-US" sz="4000" b="1" i="0" cap="small" baseline="0" dirty="0">
                <a:solidFill>
                  <a:schemeClr val="bg1"/>
                </a:solidFill>
              </a:rPr>
              <a:t>References</a:t>
            </a:r>
          </a:p>
          <a:p>
            <a:pPr algn="ctr">
              <a:spcBef>
                <a:spcPts val="600"/>
              </a:spcBef>
              <a:spcAft>
                <a:spcPts val="600"/>
              </a:spcAft>
            </a:pPr>
            <a:endParaRPr lang="en-US" sz="1000" b="1" i="0" cap="small" baseline="0" dirty="0">
              <a:solidFill>
                <a:schemeClr val="bg1"/>
              </a:solidFill>
            </a:endParaRPr>
          </a:p>
        </p:txBody>
      </p:sp>
    </p:spTree>
    <p:extLst>
      <p:ext uri="{BB962C8B-B14F-4D97-AF65-F5344CB8AC3E}">
        <p14:creationId xmlns:p14="http://schemas.microsoft.com/office/powerpoint/2010/main" val="3536537201"/>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General Lecture Slid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lvl="0"/>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846142"/>
            <a:ext cx="9136063" cy="5591175"/>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Tree>
    <p:extLst>
      <p:ext uri="{BB962C8B-B14F-4D97-AF65-F5344CB8AC3E}">
        <p14:creationId xmlns:p14="http://schemas.microsoft.com/office/powerpoint/2010/main" val="72233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General Lecture Slide with subtitl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5" name="Group 4"/>
          <p:cNvGrpSpPr/>
          <p:nvPr/>
        </p:nvGrpSpPr>
        <p:grpSpPr>
          <a:xfrm>
            <a:off x="5733" y="693860"/>
            <a:ext cx="8319118" cy="151690"/>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8">
            <a:extLst>
              <a:ext uri="{FF2B5EF4-FFF2-40B4-BE49-F238E27FC236}">
                <a16:creationId xmlns:a16="http://schemas.microsoft.com/office/drawing/2014/main" id="{2BCCA9BA-A048-49BB-8213-AEE11065F309}"/>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11" name="Text Placeholder 10">
            <a:extLst>
              <a:ext uri="{FF2B5EF4-FFF2-40B4-BE49-F238E27FC236}">
                <a16:creationId xmlns:a16="http://schemas.microsoft.com/office/drawing/2014/main" id="{BD8E7E68-2955-4F78-A94B-30ADF2A5D4D5}"/>
              </a:ext>
            </a:extLst>
          </p:cNvPr>
          <p:cNvSpPr>
            <a:spLocks noGrp="1"/>
          </p:cNvSpPr>
          <p:nvPr>
            <p:ph type="body" sz="quarter" idx="13" hasCustomPrompt="1"/>
          </p:nvPr>
        </p:nvSpPr>
        <p:spPr>
          <a:xfrm>
            <a:off x="2" y="1288473"/>
            <a:ext cx="9136063" cy="5148840"/>
          </a:xfrm>
        </p:spPr>
        <p:txBody>
          <a:bodyPr>
            <a:normAutofit/>
          </a:bodyPr>
          <a:lstStyle>
            <a:lvl1pPr>
              <a:defRPr sz="2400"/>
            </a:lvl1pPr>
            <a:lvl2pPr>
              <a:defRPr sz="2400"/>
            </a:lvl2pPr>
            <a:lvl3pPr>
              <a:defRPr sz="2000"/>
            </a:lvl3pPr>
            <a:lvl4pPr>
              <a:defRPr sz="1600"/>
            </a:lvl4pPr>
            <a:lvl5pPr>
              <a:defRPr sz="1600"/>
            </a:lvl5pPr>
          </a:lstStyle>
          <a:p>
            <a:pPr lvl="0"/>
            <a:r>
              <a:rPr lang="en-US" dirty="0"/>
              <a:t>Click to edit text</a:t>
            </a:r>
          </a:p>
          <a:p>
            <a:pPr marL="514350" marR="0" lvl="1" indent="-257175"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22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Second level</a:t>
            </a:r>
          </a:p>
          <a:p>
            <a:pPr marL="709017" marR="0" lvl="2" indent="-194667"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20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Third level</a:t>
            </a:r>
          </a:p>
          <a:p>
            <a:pPr marL="900113" marR="0" lvl="3" indent="-191096" algn="l" defTabSz="514350" rtl="0" eaLnBrk="1" fontAlgn="auto" latinLnBrk="0" hangingPunct="1">
              <a:lnSpc>
                <a:spcPct val="100000"/>
              </a:lnSpc>
              <a:spcBef>
                <a:spcPts val="600"/>
              </a:spcBef>
              <a:spcAft>
                <a:spcPts val="0"/>
              </a:spcAft>
              <a:buClr>
                <a:prstClr val="black">
                  <a:lumMod val="75000"/>
                  <a:lumOff val="25000"/>
                </a:prstClr>
              </a:buClr>
              <a:buSzPct val="90000"/>
              <a:buFont typeface="Wingdings" pitchFamily="2" charset="2"/>
              <a:buChar char=""/>
              <a:tabLst/>
              <a:defRPr/>
            </a:pPr>
            <a:r>
              <a:rPr kumimoji="0" lang="en-US" sz="19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Fourth level</a:t>
            </a:r>
          </a:p>
          <a:p>
            <a:pPr marL="1091208" marR="0" lvl="4" indent="-186631" algn="l" defTabSz="514350" rtl="0" eaLnBrk="1" fontAlgn="auto" latinLnBrk="0" hangingPunct="1">
              <a:lnSpc>
                <a:spcPct val="100000"/>
              </a:lnSpc>
              <a:spcBef>
                <a:spcPts val="600"/>
              </a:spcBef>
              <a:spcAft>
                <a:spcPts val="0"/>
              </a:spcAft>
              <a:buClr>
                <a:prstClr val="white">
                  <a:lumMod val="65000"/>
                </a:prstClr>
              </a:buClr>
              <a:buSzPct val="90000"/>
              <a:buFont typeface="Wingdings" pitchFamily="2" charset="2"/>
              <a:buChar char=""/>
              <a:tabLst/>
              <a:defRPr/>
            </a:pPr>
            <a:r>
              <a:rPr kumimoji="0" lang="en-US" sz="1800" b="0" i="0" u="none" strike="noStrike" kern="1200" cap="none" spc="0" normalizeH="0" baseline="0" noProof="0" dirty="0">
                <a:ln>
                  <a:noFill/>
                </a:ln>
                <a:solidFill>
                  <a:prstClr val="black">
                    <a:lumMod val="85000"/>
                    <a:lumOff val="15000"/>
                  </a:prstClr>
                </a:solidFill>
                <a:effectLst/>
                <a:uLnTx/>
                <a:uFillTx/>
                <a:latin typeface="Calibri"/>
                <a:ea typeface="+mn-ea"/>
                <a:cs typeface="+mn-cs"/>
              </a:rPr>
              <a:t>Fifth level</a:t>
            </a:r>
          </a:p>
        </p:txBody>
      </p:sp>
      <p:sp>
        <p:nvSpPr>
          <p:cNvPr id="10" name="Text Placeholder 9">
            <a:extLst>
              <a:ext uri="{FF2B5EF4-FFF2-40B4-BE49-F238E27FC236}">
                <a16:creationId xmlns:a16="http://schemas.microsoft.com/office/drawing/2014/main" id="{F1BD4A48-C012-4D53-91CF-62280C25B55A}"/>
              </a:ext>
            </a:extLst>
          </p:cNvPr>
          <p:cNvSpPr>
            <a:spLocks noGrp="1"/>
          </p:cNvSpPr>
          <p:nvPr>
            <p:ph type="body" sz="quarter" idx="14" hasCustomPrompt="1"/>
          </p:nvPr>
        </p:nvSpPr>
        <p:spPr>
          <a:xfrm>
            <a:off x="1552577" y="846138"/>
            <a:ext cx="7591425" cy="442912"/>
          </a:xfrm>
        </p:spPr>
        <p:txBody>
          <a:bodyPr anchor="ctr">
            <a:noAutofit/>
          </a:bodyPr>
          <a:lstStyle>
            <a:lvl1pPr marL="0" indent="0" algn="r">
              <a:buNone/>
              <a:defRPr sz="2400" b="1" i="0" cap="small" baseline="0">
                <a:latin typeface="Arial Black" panose="020B0A04020102020204" pitchFamily="34" charset="0"/>
              </a:defRPr>
            </a:lvl1pPr>
          </a:lstStyle>
          <a:p>
            <a:pPr marL="0" marR="0" lvl="0" indent="0" algn="r"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SUBTITLE</a:t>
            </a:r>
          </a:p>
        </p:txBody>
      </p:sp>
    </p:spTree>
    <p:extLst>
      <p:ext uri="{BB962C8B-B14F-4D97-AF65-F5344CB8AC3E}">
        <p14:creationId xmlns:p14="http://schemas.microsoft.com/office/powerpoint/2010/main" val="19781014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lide only  with Picture">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19587" y="6450891"/>
            <a:ext cx="6124902" cy="365125"/>
          </a:xfrm>
          <a:prstGeom prst="rect">
            <a:avLst/>
          </a:prstGeom>
        </p:spPr>
        <p:txBody>
          <a:bodyPr/>
          <a:lstStyle/>
          <a:p>
            <a:r>
              <a:rPr lang="en-US"/>
              <a:t>CSC3113-Theory of Computation</a:t>
            </a:r>
          </a:p>
        </p:txBody>
      </p:sp>
      <p:grpSp>
        <p:nvGrpSpPr>
          <p:cNvPr id="9" name="Group 8">
            <a:extLst>
              <a:ext uri="{FF2B5EF4-FFF2-40B4-BE49-F238E27FC236}">
                <a16:creationId xmlns:a16="http://schemas.microsoft.com/office/drawing/2014/main" id="{86F911FE-CC5C-406D-9309-87CC0B57531D}"/>
              </a:ext>
            </a:extLst>
          </p:cNvPr>
          <p:cNvGrpSpPr/>
          <p:nvPr/>
        </p:nvGrpSpPr>
        <p:grpSpPr>
          <a:xfrm>
            <a:off x="5733" y="693860"/>
            <a:ext cx="8319118" cy="151690"/>
            <a:chOff x="284163" y="1577847"/>
            <a:chExt cx="8576373" cy="137411"/>
          </a:xfrm>
        </p:grpSpPr>
        <p:sp>
          <p:nvSpPr>
            <p:cNvPr id="10" name="Rectangle 9">
              <a:extLst>
                <a:ext uri="{FF2B5EF4-FFF2-40B4-BE49-F238E27FC236}">
                  <a16:creationId xmlns:a16="http://schemas.microsoft.com/office/drawing/2014/main" id="{0355DC73-1A4B-4E56-B2C6-F44ECE6E5887}"/>
                </a:ext>
              </a:extLst>
            </p:cNvPr>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1" name="Rectangle 10">
              <a:extLst>
                <a:ext uri="{FF2B5EF4-FFF2-40B4-BE49-F238E27FC236}">
                  <a16:creationId xmlns:a16="http://schemas.microsoft.com/office/drawing/2014/main" id="{7A4771C1-DFA3-4A64-8E62-EF8E5823332F}"/>
                </a:ext>
              </a:extLst>
            </p:cNvPr>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sp>
          <p:nvSpPr>
            <p:cNvPr id="12" name="Rectangle 11">
              <a:extLst>
                <a:ext uri="{FF2B5EF4-FFF2-40B4-BE49-F238E27FC236}">
                  <a16:creationId xmlns:a16="http://schemas.microsoft.com/office/drawing/2014/main" id="{5DBDD837-83B3-452C-981D-91CAB7E25747}"/>
                </a:ext>
              </a:extLst>
            </p:cNvPr>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013"/>
            </a:p>
          </p:txBody>
        </p:sp>
      </p:grpSp>
      <p:pic>
        <p:nvPicPr>
          <p:cNvPr id="13" name="Picture 2" descr="Image result for AIUB logo">
            <a:extLst>
              <a:ext uri="{FF2B5EF4-FFF2-40B4-BE49-F238E27FC236}">
                <a16:creationId xmlns:a16="http://schemas.microsoft.com/office/drawing/2014/main" id="{5E84C61F-F79E-4F04-8E91-8F8FAFEA8FB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8324444" y="14279"/>
            <a:ext cx="811917" cy="816992"/>
          </a:xfrm>
          <a:prstGeom prst="rect">
            <a:avLst/>
          </a:prstGeom>
          <a:noFill/>
          <a:extLst>
            <a:ext uri="{909E8E84-426E-40DD-AFC4-6F175D3DCCD1}">
              <a14:hiddenFill xmlns:a14="http://schemas.microsoft.com/office/drawing/2010/main">
                <a:solidFill>
                  <a:srgbClr val="FFFFFF"/>
                </a:solidFill>
              </a14:hiddenFill>
            </a:ext>
          </a:extLst>
        </p:spPr>
      </p:pic>
      <p:sp>
        <p:nvSpPr>
          <p:cNvPr id="14" name="Text Placeholder 8">
            <a:extLst>
              <a:ext uri="{FF2B5EF4-FFF2-40B4-BE49-F238E27FC236}">
                <a16:creationId xmlns:a16="http://schemas.microsoft.com/office/drawing/2014/main" id="{B5591777-D5A7-4013-A826-DE1813C7648F}"/>
              </a:ext>
            </a:extLst>
          </p:cNvPr>
          <p:cNvSpPr>
            <a:spLocks noGrp="1"/>
          </p:cNvSpPr>
          <p:nvPr>
            <p:ph type="body" sz="quarter" idx="12" hasCustomPrompt="1"/>
          </p:nvPr>
        </p:nvSpPr>
        <p:spPr>
          <a:xfrm>
            <a:off x="0" y="0"/>
            <a:ext cx="8324850" cy="693738"/>
          </a:xfrm>
        </p:spPr>
        <p:txBody>
          <a:bodyPr anchor="ctr">
            <a:noAutofit/>
          </a:bodyPr>
          <a:lstStyle>
            <a:lvl1pPr marL="0" indent="0">
              <a:buNone/>
              <a:defRPr sz="3600" b="1" i="0" cap="small" baseline="0">
                <a:latin typeface="+mj-lt"/>
              </a:defRPr>
            </a:lvl1pPr>
          </a:lstStyle>
          <a:p>
            <a:pPr marL="0" marR="0" lvl="0" indent="0" algn="l" defTabSz="514350" rtl="0" eaLnBrk="1" fontAlgn="auto" latinLnBrk="0" hangingPunct="1">
              <a:lnSpc>
                <a:spcPct val="100000"/>
              </a:lnSpc>
              <a:spcBef>
                <a:spcPts val="169"/>
              </a:spcBef>
              <a:spcAft>
                <a:spcPts val="0"/>
              </a:spcAft>
              <a:buClr>
                <a:schemeClr val="bg1">
                  <a:lumMod val="65000"/>
                </a:schemeClr>
              </a:buClr>
              <a:buSzPct val="90000"/>
              <a:buFont typeface="Wingdings" pitchFamily="2" charset="2"/>
              <a:buNone/>
              <a:tabLst/>
              <a:defRPr/>
            </a:pPr>
            <a:r>
              <a:rPr lang="en-US" dirty="0"/>
              <a:t>Click to add TITLE</a:t>
            </a:r>
          </a:p>
        </p:txBody>
      </p:sp>
      <p:sp>
        <p:nvSpPr>
          <p:cNvPr id="5" name="Picture Placeholder 4">
            <a:extLst>
              <a:ext uri="{FF2B5EF4-FFF2-40B4-BE49-F238E27FC236}">
                <a16:creationId xmlns:a16="http://schemas.microsoft.com/office/drawing/2014/main" id="{A56E4875-D77F-4C0B-B5D6-2AD1AB911DAB}"/>
              </a:ext>
            </a:extLst>
          </p:cNvPr>
          <p:cNvSpPr>
            <a:spLocks noGrp="1"/>
          </p:cNvSpPr>
          <p:nvPr>
            <p:ph type="pic" sz="quarter" idx="13"/>
          </p:nvPr>
        </p:nvSpPr>
        <p:spPr>
          <a:xfrm>
            <a:off x="19050" y="846142"/>
            <a:ext cx="9124950" cy="5166731"/>
          </a:xfrm>
        </p:spPr>
        <p:txBody>
          <a:bodyPr/>
          <a:lstStyle/>
          <a:p>
            <a:r>
              <a:rPr lang="en-US"/>
              <a:t>Click icon to add picture</a:t>
            </a:r>
          </a:p>
        </p:txBody>
      </p:sp>
      <p:sp>
        <p:nvSpPr>
          <p:cNvPr id="15" name="Subtitle 2">
            <a:extLst>
              <a:ext uri="{FF2B5EF4-FFF2-40B4-BE49-F238E27FC236}">
                <a16:creationId xmlns:a16="http://schemas.microsoft.com/office/drawing/2014/main" id="{DC25A691-C672-4CCE-9A63-D7B700E436C8}"/>
              </a:ext>
            </a:extLst>
          </p:cNvPr>
          <p:cNvSpPr>
            <a:spLocks noGrp="1"/>
          </p:cNvSpPr>
          <p:nvPr>
            <p:ph type="subTitle" idx="1" hasCustomPrompt="1"/>
          </p:nvPr>
        </p:nvSpPr>
        <p:spPr>
          <a:xfrm>
            <a:off x="19049" y="6027744"/>
            <a:ext cx="9105363" cy="423147"/>
          </a:xfrm>
          <a:prstGeom prst="rect">
            <a:avLst/>
          </a:prstGeom>
        </p:spPr>
        <p:txBody>
          <a:bodyPr vert="horz" lIns="91440" tIns="45720" rIns="91440" bIns="45720" rtlCol="0">
            <a:normAutofit/>
          </a:bodyPr>
          <a:lstStyle>
            <a:lvl1pPr marL="0" indent="0" algn="ctr" defTabSz="514350" rtl="0" eaLnBrk="1" latinLnBrk="0" hangingPunct="1">
              <a:lnSpc>
                <a:spcPct val="100000"/>
              </a:lnSpc>
              <a:spcBef>
                <a:spcPts val="0"/>
              </a:spcBef>
              <a:buClr>
                <a:schemeClr val="bg1">
                  <a:lumMod val="65000"/>
                </a:schemeClr>
              </a:buClr>
              <a:buSzPct val="90000"/>
              <a:buFont typeface="Wingdings" pitchFamily="2" charset="2"/>
              <a:buNone/>
              <a:defRPr sz="2000" b="1" i="1" kern="1200" cap="none" baseline="0">
                <a:solidFill>
                  <a:schemeClr val="bg2">
                    <a:lumMod val="50000"/>
                  </a:schemeClr>
                </a:solidFill>
                <a:latin typeface="+mn-lt"/>
                <a:ea typeface="+mn-ea"/>
                <a:cs typeface="+mn-cs"/>
              </a:defRPr>
            </a:lvl1pPr>
            <a:lvl2pPr marL="257175" indent="0" algn="ctr">
              <a:buNone/>
              <a:defRPr>
                <a:solidFill>
                  <a:schemeClr val="tx1">
                    <a:tint val="75000"/>
                  </a:schemeClr>
                </a:solidFill>
              </a:defRPr>
            </a:lvl2pPr>
            <a:lvl3pPr marL="514350" indent="0" algn="ctr">
              <a:buNone/>
              <a:defRPr>
                <a:solidFill>
                  <a:schemeClr val="tx1">
                    <a:tint val="75000"/>
                  </a:schemeClr>
                </a:solidFill>
              </a:defRPr>
            </a:lvl3pPr>
            <a:lvl4pPr marL="771525" indent="0" algn="ctr">
              <a:buNone/>
              <a:defRPr>
                <a:solidFill>
                  <a:schemeClr val="tx1">
                    <a:tint val="75000"/>
                  </a:schemeClr>
                </a:solidFill>
              </a:defRPr>
            </a:lvl4pPr>
            <a:lvl5pPr marL="1028700" indent="0" algn="ctr">
              <a:buNone/>
              <a:defRPr>
                <a:solidFill>
                  <a:schemeClr val="tx1">
                    <a:tint val="75000"/>
                  </a:schemeClr>
                </a:solidFill>
              </a:defRPr>
            </a:lvl5pPr>
            <a:lvl6pPr marL="1285875" indent="0" algn="ctr">
              <a:buNone/>
              <a:defRPr>
                <a:solidFill>
                  <a:schemeClr val="tx1">
                    <a:tint val="75000"/>
                  </a:schemeClr>
                </a:solidFill>
              </a:defRPr>
            </a:lvl6pPr>
            <a:lvl7pPr marL="1543050" indent="0" algn="ctr">
              <a:buNone/>
              <a:defRPr>
                <a:solidFill>
                  <a:schemeClr val="tx1">
                    <a:tint val="75000"/>
                  </a:schemeClr>
                </a:solidFill>
              </a:defRPr>
            </a:lvl7pPr>
            <a:lvl8pPr marL="1800225" indent="0" algn="ctr">
              <a:buNone/>
              <a:defRPr>
                <a:solidFill>
                  <a:schemeClr val="tx1">
                    <a:tint val="75000"/>
                  </a:schemeClr>
                </a:solidFill>
              </a:defRPr>
            </a:lvl8pPr>
            <a:lvl9pPr marL="2057400" indent="0" algn="ctr">
              <a:buNone/>
              <a:defRPr>
                <a:solidFill>
                  <a:schemeClr val="tx1">
                    <a:tint val="75000"/>
                  </a:schemeClr>
                </a:solidFill>
              </a:defRPr>
            </a:lvl9pPr>
          </a:lstStyle>
          <a:p>
            <a:r>
              <a:rPr lang="en-US" dirty="0"/>
              <a:t>Click to edit Picture Title</a:t>
            </a:r>
            <a:endParaRPr dirty="0"/>
          </a:p>
        </p:txBody>
      </p:sp>
    </p:spTree>
    <p:extLst>
      <p:ext uri="{BB962C8B-B14F-4D97-AF65-F5344CB8AC3E}">
        <p14:creationId xmlns:p14="http://schemas.microsoft.com/office/powerpoint/2010/main" val="18533999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 y="858982"/>
            <a:ext cx="9143999" cy="557805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dirty="0"/>
          </a:p>
        </p:txBody>
      </p:sp>
      <p:sp>
        <p:nvSpPr>
          <p:cNvPr id="5" name="Footer Placeholder 4"/>
          <p:cNvSpPr>
            <a:spLocks noGrp="1"/>
          </p:cNvSpPr>
          <p:nvPr>
            <p:ph type="ftr" sz="quarter" idx="3"/>
          </p:nvPr>
        </p:nvSpPr>
        <p:spPr>
          <a:xfrm>
            <a:off x="5729" y="6464746"/>
            <a:ext cx="6124902" cy="365125"/>
          </a:xfrm>
          <a:prstGeom prst="rect">
            <a:avLst/>
          </a:prstGeom>
        </p:spPr>
        <p:txBody>
          <a:bodyPr vert="horz" lIns="91440" tIns="45720" rIns="91440" bIns="45720" rtlCol="0" anchor="ctr"/>
          <a:lstStyle>
            <a:lvl1pPr algn="l">
              <a:defRPr sz="1200" b="1">
                <a:solidFill>
                  <a:schemeClr val="bg1">
                    <a:lumMod val="65000"/>
                  </a:schemeClr>
                </a:solidFill>
              </a:defRPr>
            </a:lvl1pPr>
          </a:lstStyle>
          <a:p>
            <a:r>
              <a:rPr lang="en-US" dirty="0"/>
              <a:t>CSC 3113: Theory of Computation</a:t>
            </a:r>
          </a:p>
        </p:txBody>
      </p:sp>
      <p:sp>
        <p:nvSpPr>
          <p:cNvPr id="2" name="Title Placeholder 1"/>
          <p:cNvSpPr>
            <a:spLocks noGrp="1"/>
          </p:cNvSpPr>
          <p:nvPr>
            <p:ph type="title"/>
          </p:nvPr>
        </p:nvSpPr>
        <p:spPr>
          <a:xfrm>
            <a:off x="20814" y="35835"/>
            <a:ext cx="9123186" cy="658025"/>
          </a:xfrm>
          <a:prstGeom prst="rect">
            <a:avLst/>
          </a:prstGeom>
          <a:solidFill>
            <a:schemeClr val="bg1">
              <a:alpha val="70000"/>
            </a:schemeClr>
          </a:solidFill>
        </p:spPr>
        <p:txBody>
          <a:bodyPr vert="horz" lIns="91440" tIns="45720" rIns="91440" bIns="45720" rtlCol="0" anchor="ctr">
            <a:normAutofit/>
          </a:bodyPr>
          <a:lstStyle/>
          <a:p>
            <a:r>
              <a:rPr lang="en-US"/>
              <a:t>Click to edit Master title style</a:t>
            </a:r>
            <a:endParaRPr dirty="0"/>
          </a:p>
        </p:txBody>
      </p:sp>
      <p:sp>
        <p:nvSpPr>
          <p:cNvPr id="6" name="TextBox 5">
            <a:extLst>
              <a:ext uri="{FF2B5EF4-FFF2-40B4-BE49-F238E27FC236}">
                <a16:creationId xmlns:a16="http://schemas.microsoft.com/office/drawing/2014/main" id="{F810FEC4-6E92-4F0D-B445-E1D71BD2B483}"/>
              </a:ext>
            </a:extLst>
          </p:cNvPr>
          <p:cNvSpPr txBox="1"/>
          <p:nvPr/>
        </p:nvSpPr>
        <p:spPr>
          <a:xfrm>
            <a:off x="7980219" y="6520165"/>
            <a:ext cx="1163782" cy="230832"/>
          </a:xfrm>
          <a:prstGeom prst="rect">
            <a:avLst/>
          </a:prstGeom>
          <a:noFill/>
        </p:spPr>
        <p:txBody>
          <a:bodyPr wrap="square" rtlCol="0">
            <a:spAutoFit/>
          </a:bodyPr>
          <a:lstStyle/>
          <a:p>
            <a:pPr algn="r"/>
            <a:fld id="{877AA9C8-8998-44D2-B8A4-3667A019ADA0}" type="slidenum">
              <a:rPr lang="en-US" sz="900" b="1" smtClean="0">
                <a:solidFill>
                  <a:schemeClr val="bg1">
                    <a:lumMod val="50000"/>
                  </a:schemeClr>
                </a:solidFill>
              </a:rPr>
              <a:pPr algn="r"/>
              <a:t>‹#›</a:t>
            </a:fld>
            <a:endParaRPr lang="en-US" sz="900" b="1" dirty="0">
              <a:solidFill>
                <a:schemeClr val="bg1">
                  <a:lumMod val="50000"/>
                </a:schemeClr>
              </a:solidFill>
            </a:endParaRPr>
          </a:p>
        </p:txBody>
      </p:sp>
    </p:spTree>
    <p:extLst>
      <p:ext uri="{BB962C8B-B14F-4D97-AF65-F5344CB8AC3E}">
        <p14:creationId xmlns:p14="http://schemas.microsoft.com/office/powerpoint/2010/main" val="431782968"/>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4" r:id="rId4"/>
    <p:sldLayoutId id="2147483705" r:id="rId5"/>
    <p:sldLayoutId id="2147483703" r:id="rId6"/>
    <p:sldLayoutId id="2147483707" r:id="rId7"/>
    <p:sldLayoutId id="2147483708" r:id="rId8"/>
    <p:sldLayoutId id="2147483709" r:id="rId9"/>
    <p:sldLayoutId id="2147483710" r:id="rId10"/>
    <p:sldLayoutId id="2147483732" r:id="rId11"/>
    <p:sldLayoutId id="2147483711" r:id="rId12"/>
    <p:sldLayoutId id="2147483712" r:id="rId13"/>
    <p:sldLayoutId id="2147483713" r:id="rId14"/>
    <p:sldLayoutId id="2147483733" r:id="rId15"/>
    <p:sldLayoutId id="2147483734" r:id="rId16"/>
    <p:sldLayoutId id="2147483735" r:id="rId17"/>
    <p:sldLayoutId id="2147483731" r:id="rId18"/>
    <p:sldLayoutId id="2147483727" r:id="rId19"/>
    <p:sldLayoutId id="2147483728" r:id="rId20"/>
    <p:sldLayoutId id="2147483729" r:id="rId21"/>
    <p:sldLayoutId id="2147483730" r:id="rId22"/>
    <p:sldLayoutId id="2147483719" r:id="rId23"/>
    <p:sldLayoutId id="2147483720" r:id="rId24"/>
    <p:sldLayoutId id="2147483721" r:id="rId25"/>
    <p:sldLayoutId id="2147483722" r:id="rId26"/>
    <p:sldLayoutId id="2147483723" r:id="rId27"/>
    <p:sldLayoutId id="2147483724" r:id="rId28"/>
    <p:sldLayoutId id="2147483698" r:id="rId29"/>
  </p:sldLayoutIdLst>
  <p:hf hdr="0"/>
  <p:txStyles>
    <p:titleStyle>
      <a:lvl1pPr algn="ctr" defTabSz="514350" rtl="0" eaLnBrk="1" latinLnBrk="0" hangingPunct="1">
        <a:spcBef>
          <a:spcPts val="600"/>
        </a:spcBef>
        <a:buNone/>
        <a:defRPr sz="3200" b="1" i="0" kern="1200" cap="small" baseline="0">
          <a:solidFill>
            <a:schemeClr val="bg1"/>
          </a:solidFill>
          <a:latin typeface="+mj-lt"/>
          <a:ea typeface="+mj-ea"/>
          <a:cs typeface="+mj-cs"/>
        </a:defRPr>
      </a:lvl1pPr>
    </p:titleStyle>
    <p:bodyStyle>
      <a:lvl1pPr marL="255389" indent="-255389" algn="l" defTabSz="514350" rtl="0" eaLnBrk="1" latinLnBrk="0" hangingPunct="1">
        <a:spcBef>
          <a:spcPts val="6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514350" indent="-257175" algn="l" defTabSz="51435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709017" indent="-194667" algn="l" defTabSz="51435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900113" indent="-191096" algn="l" defTabSz="514350" rtl="0" eaLnBrk="1" latinLnBrk="0" hangingPunct="1">
        <a:spcBef>
          <a:spcPts val="600"/>
        </a:spcBef>
        <a:buClr>
          <a:schemeClr val="tx1">
            <a:lumMod val="75000"/>
            <a:lumOff val="25000"/>
          </a:schemeClr>
        </a:buClr>
        <a:buSzPct val="90000"/>
        <a:buFont typeface="Wingdings" pitchFamily="2" charset="2"/>
        <a:buChar char=""/>
        <a:defRPr sz="1900" kern="1200">
          <a:solidFill>
            <a:schemeClr val="tx1">
              <a:lumMod val="85000"/>
              <a:lumOff val="15000"/>
            </a:schemeClr>
          </a:solidFill>
          <a:latin typeface="+mn-lt"/>
          <a:ea typeface="+mn-ea"/>
          <a:cs typeface="+mn-cs"/>
        </a:defRPr>
      </a:lvl4pPr>
      <a:lvl5pPr marL="1091208" indent="-186631" algn="l" defTabSz="51435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1288554"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6pPr>
      <a:lvl7pPr marL="1476971"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7pPr>
      <a:lvl8pPr marL="1670745" indent="-193775" algn="l" defTabSz="514350" rtl="0" eaLnBrk="1" latinLnBrk="0" hangingPunct="1">
        <a:spcBef>
          <a:spcPts val="338"/>
        </a:spcBef>
        <a:buClr>
          <a:schemeClr val="tx1">
            <a:lumMod val="75000"/>
            <a:lumOff val="25000"/>
          </a:schemeClr>
        </a:buClr>
        <a:buSzPct val="90000"/>
        <a:buFont typeface="Wingdings" pitchFamily="2" charset="2"/>
        <a:buChar char=""/>
        <a:defRPr lang="en-US" sz="1013" kern="1200" dirty="0" smtClean="0">
          <a:solidFill>
            <a:schemeClr val="tx1">
              <a:lumMod val="85000"/>
              <a:lumOff val="15000"/>
            </a:schemeClr>
          </a:solidFill>
          <a:latin typeface="+mn-lt"/>
          <a:ea typeface="+mn-ea"/>
          <a:cs typeface="+mn-cs"/>
        </a:defRPr>
      </a:lvl8pPr>
      <a:lvl9pPr marL="1863626" indent="-193775" algn="l" defTabSz="514350" rtl="0" eaLnBrk="1" latinLnBrk="0" hangingPunct="1">
        <a:spcBef>
          <a:spcPts val="338"/>
        </a:spcBef>
        <a:buClr>
          <a:schemeClr val="bg1">
            <a:lumMod val="65000"/>
          </a:schemeClr>
        </a:buClr>
        <a:buSzPct val="90000"/>
        <a:buFont typeface="Wingdings" pitchFamily="2" charset="2"/>
        <a:buChar char=""/>
        <a:defRPr lang="en-US" sz="1013" kern="1200" dirty="0">
          <a:solidFill>
            <a:schemeClr val="tx1">
              <a:lumMod val="85000"/>
              <a:lumOff val="15000"/>
            </a:schemeClr>
          </a:solidFill>
          <a:latin typeface="+mn-lt"/>
          <a:ea typeface="+mn-ea"/>
          <a:cs typeface="+mn-cs"/>
        </a:defRPr>
      </a:lvl9pPr>
    </p:bodyStyle>
    <p:otherStyle>
      <a:defPPr>
        <a:defRPr/>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CSC%203113_Theory_of_Computation_Updated_Outline.pdf" TargetMode="Externa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hyperlink" Target="https://cstheory.stackexchange.com/a/14818"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CSC3113-Prerequisite.pdf" TargetMode="External"/><Relationship Id="rId2" Type="http://schemas.openxmlformats.org/officeDocument/2006/relationships/hyperlink" Target="Pre-requisite%20Reading-TOC_Sipser_Ch_1.pdf" TargetMode="Externa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4EA1-FF1F-4C8C-953C-BFA5AD0EAB0F}"/>
              </a:ext>
            </a:extLst>
          </p:cNvPr>
          <p:cNvSpPr>
            <a:spLocks noGrp="1"/>
          </p:cNvSpPr>
          <p:nvPr>
            <p:ph type="ctr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F0053A0D-C7B3-4808-ABAF-AC6AFB2BEBE8}"/>
              </a:ext>
            </a:extLst>
          </p:cNvPr>
          <p:cNvSpPr>
            <a:spLocks noGrp="1"/>
          </p:cNvSpPr>
          <p:nvPr>
            <p:ph sz="quarter" idx="10"/>
          </p:nvPr>
        </p:nvSpPr>
        <p:spPr/>
        <p:txBody>
          <a:bodyPr/>
          <a:lstStyle/>
          <a:p>
            <a:r>
              <a:rPr lang="en-US" dirty="0"/>
              <a:t>CSC3113: Theory of Computation</a:t>
            </a:r>
          </a:p>
        </p:txBody>
      </p:sp>
      <p:sp>
        <p:nvSpPr>
          <p:cNvPr id="4" name="Text Placeholder 3">
            <a:extLst>
              <a:ext uri="{FF2B5EF4-FFF2-40B4-BE49-F238E27FC236}">
                <a16:creationId xmlns:a16="http://schemas.microsoft.com/office/drawing/2014/main" id="{9464B0C3-2693-43F6-99F9-2EECD2D065A5}"/>
              </a:ext>
            </a:extLst>
          </p:cNvPr>
          <p:cNvSpPr>
            <a:spLocks noGrp="1"/>
          </p:cNvSpPr>
          <p:nvPr>
            <p:ph type="body" sz="quarter" idx="11"/>
          </p:nvPr>
        </p:nvSpPr>
        <p:spPr/>
        <p:txBody>
          <a:bodyPr/>
          <a:lstStyle/>
          <a:p>
            <a:r>
              <a:rPr lang="en-US" dirty="0"/>
              <a:t>1</a:t>
            </a:r>
          </a:p>
        </p:txBody>
      </p:sp>
      <p:sp>
        <p:nvSpPr>
          <p:cNvPr id="5" name="Text Placeholder 4">
            <a:extLst>
              <a:ext uri="{FF2B5EF4-FFF2-40B4-BE49-F238E27FC236}">
                <a16:creationId xmlns:a16="http://schemas.microsoft.com/office/drawing/2014/main" id="{AE9FE7D0-6EA7-4406-A508-3B009D2236D4}"/>
              </a:ext>
            </a:extLst>
          </p:cNvPr>
          <p:cNvSpPr>
            <a:spLocks noGrp="1"/>
          </p:cNvSpPr>
          <p:nvPr>
            <p:ph type="body" sz="quarter" idx="12"/>
          </p:nvPr>
        </p:nvSpPr>
        <p:spPr/>
        <p:txBody>
          <a:bodyPr/>
          <a:lstStyle/>
          <a:p>
            <a:r>
              <a:rPr lang="en-US" dirty="0"/>
              <a:t>1</a:t>
            </a:r>
          </a:p>
        </p:txBody>
      </p:sp>
      <p:sp>
        <p:nvSpPr>
          <p:cNvPr id="6" name="Text Placeholder 5">
            <a:extLst>
              <a:ext uri="{FF2B5EF4-FFF2-40B4-BE49-F238E27FC236}">
                <a16:creationId xmlns:a16="http://schemas.microsoft.com/office/drawing/2014/main" id="{3B6D3FE6-5ED9-41C9-BB8E-BB5A45BA42A1}"/>
              </a:ext>
            </a:extLst>
          </p:cNvPr>
          <p:cNvSpPr>
            <a:spLocks noGrp="1"/>
          </p:cNvSpPr>
          <p:nvPr>
            <p:ph type="body" sz="quarter" idx="13"/>
          </p:nvPr>
        </p:nvSpPr>
        <p:spPr/>
        <p:txBody>
          <a:bodyPr/>
          <a:lstStyle/>
          <a:p>
            <a:r>
              <a:rPr lang="en-US"/>
              <a:t>Spring </a:t>
            </a:r>
            <a:r>
              <a:rPr lang="en-US" dirty="0"/>
              <a:t>2022-2023</a:t>
            </a:r>
          </a:p>
        </p:txBody>
      </p:sp>
      <p:sp>
        <p:nvSpPr>
          <p:cNvPr id="7" name="Text Placeholder 6">
            <a:extLst>
              <a:ext uri="{FF2B5EF4-FFF2-40B4-BE49-F238E27FC236}">
                <a16:creationId xmlns:a16="http://schemas.microsoft.com/office/drawing/2014/main" id="{978D74E9-ADD8-4095-90A1-6502D4133F8E}"/>
              </a:ext>
            </a:extLst>
          </p:cNvPr>
          <p:cNvSpPr>
            <a:spLocks noGrp="1"/>
          </p:cNvSpPr>
          <p:nvPr>
            <p:ph type="body" sz="quarter" idx="14"/>
          </p:nvPr>
        </p:nvSpPr>
        <p:spPr/>
        <p:txBody>
          <a:bodyPr/>
          <a:lstStyle/>
          <a:p>
            <a:r>
              <a:rPr lang="en-US" dirty="0"/>
              <a:t>Shakila Rahman, Lecturer</a:t>
            </a:r>
          </a:p>
          <a:p>
            <a:r>
              <a:rPr lang="en-US" dirty="0"/>
              <a:t>Department of Computer Science, Faculty of Science &amp; Technology.</a:t>
            </a:r>
          </a:p>
          <a:p>
            <a:r>
              <a:rPr lang="en-US" dirty="0"/>
              <a:t>Shakila.rahman@aiub.edu</a:t>
            </a:r>
          </a:p>
        </p:txBody>
      </p:sp>
    </p:spTree>
    <p:extLst>
      <p:ext uri="{BB962C8B-B14F-4D97-AF65-F5344CB8AC3E}">
        <p14:creationId xmlns:p14="http://schemas.microsoft.com/office/powerpoint/2010/main" val="5524913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803F6A2-5ED1-404B-9856-A8FA5C25591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74B7B75F-B04F-429B-97B6-44E2C82C2528}"/>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643D6E3B-0383-4DEC-A3BC-C075F0C224CA}"/>
              </a:ext>
            </a:extLst>
          </p:cNvPr>
          <p:cNvSpPr>
            <a:spLocks noGrp="1"/>
          </p:cNvSpPr>
          <p:nvPr>
            <p:ph type="body" sz="quarter" idx="12"/>
          </p:nvPr>
        </p:nvSpPr>
        <p:spPr/>
        <p:txBody>
          <a:bodyPr>
            <a:normAutofit fontScale="77500" lnSpcReduction="20000"/>
          </a:bodyPr>
          <a:lstStyle/>
          <a:p>
            <a:pPr algn="just"/>
            <a:r>
              <a:rPr lang="en-US" b="1" i="0" dirty="0">
                <a:solidFill>
                  <a:srgbClr val="000000"/>
                </a:solidFill>
                <a:effectLst/>
              </a:rPr>
              <a:t>Automata and Formal Language Theory:</a:t>
            </a:r>
            <a:r>
              <a:rPr lang="en-US" b="0" i="0" dirty="0">
                <a:solidFill>
                  <a:srgbClr val="000000"/>
                </a:solidFill>
                <a:effectLst/>
              </a:rPr>
              <a:t> Deterministic finite automata, nondeterministic finite automata, regular expressions; Pumping Lemma, non-regular languages; Pushdown automata and context-free languages.</a:t>
            </a:r>
          </a:p>
          <a:p>
            <a:pPr algn="just"/>
            <a:r>
              <a:rPr lang="en-US" b="1" i="0" dirty="0">
                <a:solidFill>
                  <a:srgbClr val="000000"/>
                </a:solidFill>
                <a:effectLst/>
              </a:rPr>
              <a:t>Computability Theory:</a:t>
            </a:r>
            <a:r>
              <a:rPr lang="en-US" b="0" i="0" dirty="0">
                <a:solidFill>
                  <a:srgbClr val="000000"/>
                </a:solidFill>
                <a:effectLst/>
              </a:rPr>
              <a:t> Turing Machines and the Church-Turing thesis; Decidability, halting problem; </a:t>
            </a:r>
          </a:p>
          <a:p>
            <a:pPr algn="just"/>
            <a:r>
              <a:rPr lang="en-US" b="1" i="0" dirty="0">
                <a:solidFill>
                  <a:srgbClr val="000000"/>
                </a:solidFill>
                <a:effectLst/>
              </a:rPr>
              <a:t>Complexity Theory:</a:t>
            </a:r>
            <a:r>
              <a:rPr lang="en-US" b="0" i="0" dirty="0">
                <a:solidFill>
                  <a:srgbClr val="000000"/>
                </a:solidFill>
                <a:effectLst/>
              </a:rPr>
              <a:t> Time complexity, space complexity; Complexity classes P, NP, PSPACE and the P vs. NP question. Polynomial time reductions and NP-completeness.</a:t>
            </a:r>
          </a:p>
          <a:p>
            <a:r>
              <a:rPr lang="en-US" b="1" dirty="0">
                <a:hlinkClick r:id="rId2" action="ppaction://hlinkfile"/>
              </a:rPr>
              <a:t>Week wise topic distribution</a:t>
            </a:r>
            <a:r>
              <a:rPr lang="en-US" dirty="0"/>
              <a:t>.</a:t>
            </a:r>
          </a:p>
          <a:p>
            <a:r>
              <a:rPr lang="en-US" sz="2400" b="1" dirty="0">
                <a:solidFill>
                  <a:schemeClr val="tx1"/>
                </a:solidFill>
              </a:rPr>
              <a:t>Books &amp; References:</a:t>
            </a:r>
          </a:p>
          <a:p>
            <a:pPr lvl="1" algn="just"/>
            <a:r>
              <a:rPr lang="en-US" i="1" dirty="0"/>
              <a:t>Introduction to the Theory of Computation</a:t>
            </a:r>
            <a:r>
              <a:rPr lang="en-US" dirty="0"/>
              <a:t>; (Latest Edition) by Michael </a:t>
            </a:r>
            <a:r>
              <a:rPr lang="en-US" dirty="0" err="1"/>
              <a:t>Sipser</a:t>
            </a:r>
            <a:r>
              <a:rPr lang="en-US" dirty="0"/>
              <a:t>.</a:t>
            </a:r>
          </a:p>
          <a:p>
            <a:pPr lvl="1" algn="just"/>
            <a:r>
              <a:rPr lang="en-US" i="1" dirty="0"/>
              <a:t>Introduction to Automata Theory, Languages, and Computation</a:t>
            </a:r>
            <a:r>
              <a:rPr lang="en-US" dirty="0"/>
              <a:t>; (Latest Edition) by John E. Hopcroft, et al.</a:t>
            </a:r>
          </a:p>
          <a:p>
            <a:pPr lvl="1" algn="just"/>
            <a:r>
              <a:rPr lang="en-US" i="1" dirty="0"/>
              <a:t>Elements of the Theory of Computation</a:t>
            </a:r>
            <a:r>
              <a:rPr lang="en-US" dirty="0"/>
              <a:t>, (Latest Edition) by Harry R. Lewis, Christos H. Papadimitriou.</a:t>
            </a:r>
          </a:p>
          <a:p>
            <a:pPr lvl="1"/>
            <a:endParaRPr lang="en-US" dirty="0">
              <a:solidFill>
                <a:schemeClr val="tx1"/>
              </a:solidFill>
            </a:endParaRPr>
          </a:p>
          <a:p>
            <a:endParaRPr lang="en-US" dirty="0"/>
          </a:p>
        </p:txBody>
      </p:sp>
    </p:spTree>
    <p:extLst>
      <p:ext uri="{BB962C8B-B14F-4D97-AF65-F5344CB8AC3E}">
        <p14:creationId xmlns:p14="http://schemas.microsoft.com/office/powerpoint/2010/main" val="2585851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03C60F-41A0-412E-8F04-23BB8F5DEFD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F0D8A41B-61AB-4932-9524-99EC17A98469}"/>
              </a:ext>
            </a:extLst>
          </p:cNvPr>
          <p:cNvSpPr>
            <a:spLocks noGrp="1"/>
          </p:cNvSpPr>
          <p:nvPr>
            <p:ph type="subTitle" idx="1"/>
          </p:nvPr>
        </p:nvSpPr>
        <p:spPr/>
        <p:txBody>
          <a:bodyPr>
            <a:normAutofit fontScale="85000" lnSpcReduction="10000"/>
          </a:bodyPr>
          <a:lstStyle/>
          <a:p>
            <a:pPr algn="l"/>
            <a:r>
              <a:rPr lang="en-US" dirty="0"/>
              <a:t>Mathematical reasoning and algorithmic thinking is required:</a:t>
            </a:r>
          </a:p>
          <a:p>
            <a:pPr algn="l"/>
            <a:endParaRPr lang="en-US" dirty="0"/>
          </a:p>
        </p:txBody>
      </p:sp>
      <p:sp>
        <p:nvSpPr>
          <p:cNvPr id="4" name="Text Placeholder 3">
            <a:extLst>
              <a:ext uri="{FF2B5EF4-FFF2-40B4-BE49-F238E27FC236}">
                <a16:creationId xmlns:a16="http://schemas.microsoft.com/office/drawing/2014/main" id="{C4BA2D9B-5A79-4A76-BB86-F18261A35D06}"/>
              </a:ext>
            </a:extLst>
          </p:cNvPr>
          <p:cNvSpPr>
            <a:spLocks noGrp="1"/>
          </p:cNvSpPr>
          <p:nvPr>
            <p:ph type="body" sz="quarter" idx="12"/>
          </p:nvPr>
        </p:nvSpPr>
        <p:spPr/>
        <p:txBody>
          <a:bodyPr>
            <a:normAutofit/>
          </a:bodyPr>
          <a:lstStyle/>
          <a:p>
            <a:pPr marL="541139" indent="-342900" algn="just"/>
            <a:r>
              <a:rPr lang="en-US" dirty="0"/>
              <a:t>Set theory (sub-set, power set </a:t>
            </a:r>
            <a:r>
              <a:rPr lang="en-US" dirty="0" err="1"/>
              <a:t>etc</a:t>
            </a:r>
            <a:r>
              <a:rPr lang="en-US" dirty="0"/>
              <a:t>)</a:t>
            </a:r>
          </a:p>
          <a:p>
            <a:pPr marL="541139" indent="-342900" algn="just"/>
            <a:r>
              <a:rPr lang="en-US" dirty="0"/>
              <a:t>Sequence, Tuple</a:t>
            </a:r>
          </a:p>
          <a:p>
            <a:pPr marL="541139" indent="-342900" algn="just"/>
            <a:r>
              <a:rPr lang="en-US" dirty="0"/>
              <a:t>Function &amp; relation (domain, range </a:t>
            </a:r>
            <a:r>
              <a:rPr lang="en-US" dirty="0" err="1"/>
              <a:t>etc</a:t>
            </a:r>
            <a:r>
              <a:rPr lang="en-US" dirty="0"/>
              <a:t>)</a:t>
            </a:r>
          </a:p>
          <a:p>
            <a:pPr marL="541139" indent="-342900" algn="just"/>
            <a:r>
              <a:rPr lang="en-US" dirty="0"/>
              <a:t>Propositional logic</a:t>
            </a:r>
          </a:p>
          <a:p>
            <a:pPr marL="541139" indent="-342900" algn="just"/>
            <a:r>
              <a:rPr lang="en-US" dirty="0"/>
              <a:t>Graph theory, mathematical representation &amp; algorithms</a:t>
            </a:r>
          </a:p>
          <a:p>
            <a:pPr marL="541139" indent="-342900" algn="just"/>
            <a:r>
              <a:rPr lang="en-US" dirty="0"/>
              <a:t>Asymptotic notation, NP-completeness</a:t>
            </a:r>
          </a:p>
          <a:p>
            <a:pPr marL="541139" indent="-342900" algn="just"/>
            <a:r>
              <a:rPr lang="en-US" dirty="0"/>
              <a:t>Proof by : Construction, Contradiction, Induction</a:t>
            </a:r>
          </a:p>
          <a:p>
            <a:pPr marL="541139" indent="-342900" algn="just"/>
            <a:endParaRPr lang="en-US" dirty="0"/>
          </a:p>
          <a:p>
            <a:pPr marL="198239" indent="0" algn="just">
              <a:buNone/>
            </a:pPr>
            <a:r>
              <a:rPr lang="en-US" sz="2000" u="sng" dirty="0"/>
              <a:t>** some reading material regarding these topics are given at the end.</a:t>
            </a:r>
          </a:p>
          <a:p>
            <a:endParaRPr lang="en-US" dirty="0"/>
          </a:p>
        </p:txBody>
      </p:sp>
    </p:spTree>
    <p:extLst>
      <p:ext uri="{BB962C8B-B14F-4D97-AF65-F5344CB8AC3E}">
        <p14:creationId xmlns:p14="http://schemas.microsoft.com/office/powerpoint/2010/main" val="3697770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ED42D7DD-F71E-4433-8EAB-952CC17EBFF6}"/>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C8811139-2014-4510-95CC-0DE5F31357C9}"/>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C2F28995-8D13-498F-BEE4-DEAAAD300479}"/>
              </a:ext>
            </a:extLst>
          </p:cNvPr>
          <p:cNvSpPr>
            <a:spLocks noGrp="1"/>
          </p:cNvSpPr>
          <p:nvPr>
            <p:ph type="body" sz="quarter" idx="13"/>
          </p:nvPr>
        </p:nvSpPr>
        <p:spPr/>
        <p:txBody>
          <a:bodyPr>
            <a:normAutofit fontScale="77500" lnSpcReduction="20000"/>
          </a:bodyPr>
          <a:lstStyle/>
          <a:p>
            <a:r>
              <a:rPr lang="en-US" dirty="0"/>
              <a:t>Let us consider a scenario – </a:t>
            </a:r>
          </a:p>
          <a:p>
            <a:pPr lvl="1" algn="just"/>
            <a:r>
              <a:rPr lang="en-US" dirty="0"/>
              <a:t>You are in a room full of different objects scattered all over the floor. You need to go from one end of the room to another end crossing over these objects. You may step onto the objects in the room or remove the objects from the path to crossover. But some objects may be too hard to step on or may be too heavy (or fixed on the floor) to be removed from the path. </a:t>
            </a:r>
          </a:p>
          <a:p>
            <a:pPr algn="just"/>
            <a:r>
              <a:rPr lang="en-US" dirty="0"/>
              <a:t>Now let us consider 3 conditions – </a:t>
            </a:r>
          </a:p>
          <a:p>
            <a:pPr lvl="1" algn="just"/>
            <a:r>
              <a:rPr lang="en-US" dirty="0"/>
              <a:t>If you are crossing the room blindfolded, you would definitely step onto the objects in the room to crossover, but some objects may be too hard to step on which may result in painful experience on your legs.</a:t>
            </a:r>
          </a:p>
          <a:p>
            <a:pPr lvl="1" algn="just"/>
            <a:r>
              <a:rPr lang="en-US" dirty="0"/>
              <a:t>If you are crossing with eyes open, you may remove/move away some of the objects while stepping towards the other end but may remove something which shouldn’t be removed or may try to move something which you can never be moved.</a:t>
            </a:r>
          </a:p>
          <a:p>
            <a:pPr lvl="1" algn="just"/>
            <a:r>
              <a:rPr lang="en-US" dirty="0"/>
              <a:t>If you are crossing the room with your eyes open and knowing the nature of the objects, you may reach the other end without any problem by removing the objects which can be removed and stepping on the (soft) objects which will not give you pain. Still there may be some instances where you need to step onto some hard objects, but this time you would be prepared as you know from before.</a:t>
            </a:r>
          </a:p>
          <a:p>
            <a:pPr algn="just"/>
            <a:r>
              <a:rPr lang="en-US" dirty="0"/>
              <a:t>This is known as classical difference between “Walking the path” and “Knowing the path”.</a:t>
            </a:r>
          </a:p>
        </p:txBody>
      </p:sp>
    </p:spTree>
    <p:extLst>
      <p:ext uri="{BB962C8B-B14F-4D97-AF65-F5344CB8AC3E}">
        <p14:creationId xmlns:p14="http://schemas.microsoft.com/office/powerpoint/2010/main" val="20270798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CB7D81-7626-48A1-8004-71BACEEAB8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9F01E96D-FF3B-4CC9-82FE-C225E40A808A}"/>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6FD6F023-F5E9-45B5-87DB-9847C6680B25}"/>
              </a:ext>
            </a:extLst>
          </p:cNvPr>
          <p:cNvSpPr>
            <a:spLocks noGrp="1"/>
          </p:cNvSpPr>
          <p:nvPr>
            <p:ph type="body" sz="quarter" idx="13"/>
          </p:nvPr>
        </p:nvSpPr>
        <p:spPr/>
        <p:txBody>
          <a:bodyPr>
            <a:normAutofit fontScale="92500" lnSpcReduction="20000"/>
          </a:bodyPr>
          <a:lstStyle/>
          <a:p>
            <a:pPr algn="just"/>
            <a:r>
              <a:rPr lang="en-US" dirty="0"/>
              <a:t>Computer science is all about solving problem using the computational capacities (software/hardware) of a computing devices/tools. So, it is very important to know the model of these computations, capabilities &amp; limitations of these devices/tools, and the complexity of the solutions of the given problem, which is the content of the theory of computation.</a:t>
            </a:r>
          </a:p>
          <a:p>
            <a:pPr algn="just"/>
            <a:r>
              <a:rPr lang="en-US" dirty="0"/>
              <a:t>At the end of your graduation you can be a programmer, developer, software engineer or any other CS professionals with clear concept about your favorite areas of computer science (programming/software engineering etc.), without even knowing the theory of computation. </a:t>
            </a:r>
          </a:p>
          <a:p>
            <a:pPr lvl="1" algn="just"/>
            <a:r>
              <a:rPr lang="en-US" dirty="0"/>
              <a:t>But that would be like the first (blindfolded) group, where you would be dependent on the software tools or device configuration given to you to solve the problem. To reach at the pick level of your profession, you will be stepping onto a lot of hard objects where you need to learn some of the concept of theory of computation to complete your solutions and carry on towards your goal.</a:t>
            </a:r>
          </a:p>
          <a:p>
            <a:pPr lvl="1" algn="just"/>
            <a:r>
              <a:rPr lang="en-US" dirty="0"/>
              <a:t>If you are an alert/talented person and have a reasonable idea about TOC like the second (eyes-open) group, you would still be dependent and need to go through the painful process of re-learning to complete your solutions and achieve your goal.</a:t>
            </a:r>
          </a:p>
        </p:txBody>
      </p:sp>
    </p:spTree>
    <p:extLst>
      <p:ext uri="{BB962C8B-B14F-4D97-AF65-F5344CB8AC3E}">
        <p14:creationId xmlns:p14="http://schemas.microsoft.com/office/powerpoint/2010/main" val="28371187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B693CD8-3D9C-4CF2-9DFB-6FD06C65807D}"/>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4D90A792-AF98-44DF-8C53-503FA05448EE}"/>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1670CFD6-CC15-4C5A-BD3F-6ED1F1315572}"/>
              </a:ext>
            </a:extLst>
          </p:cNvPr>
          <p:cNvSpPr>
            <a:spLocks noGrp="1"/>
          </p:cNvSpPr>
          <p:nvPr>
            <p:ph type="body" sz="quarter" idx="13"/>
          </p:nvPr>
        </p:nvSpPr>
        <p:spPr/>
        <p:txBody>
          <a:bodyPr>
            <a:normAutofit fontScale="92500" lnSpcReduction="10000"/>
          </a:bodyPr>
          <a:lstStyle/>
          <a:p>
            <a:pPr algn="just"/>
            <a:r>
              <a:rPr lang="en-US" dirty="0"/>
              <a:t>If you have a good concept of the theory of computation along with your favorite areas of computer science, you will definitely have a privilege over others to achieve your professional goal. You will not be completely dependent on the given capacities of the devices/tools. As you have the idea of computation, you can come up with your own tools/devices based on the requirement of your solution.</a:t>
            </a:r>
          </a:p>
          <a:p>
            <a:pPr algn="just"/>
            <a:r>
              <a:rPr lang="en-US" dirty="0"/>
              <a:t>In present technological world (IoT, </a:t>
            </a:r>
            <a:r>
              <a:rPr lang="en-US" dirty="0" err="1"/>
              <a:t>BigData</a:t>
            </a:r>
            <a:r>
              <a:rPr lang="en-US" dirty="0"/>
              <a:t>, AI, etc.) everything is a blending of hardware and software. To be a better computer professional, you must know the computational models, capabilities, and/or complexities to put a software onto a hardware or engineer a hardware for an intended software.</a:t>
            </a:r>
          </a:p>
          <a:p>
            <a:pPr algn="just"/>
            <a:r>
              <a:rPr lang="en-US" dirty="0"/>
              <a:t>In theory of computation you will learn abstract machines, systems, or model of computation, which will be defined mathematically. Every change or enhancement we made on a mathematical computational model of devices/systems, can surely be implemented as the theory gives us  fundamental capabilities and limitations of these devices/systems. Now the opposite is not possible. You cannot make a device or system first then come up with a theory to sustain it. </a:t>
            </a:r>
          </a:p>
        </p:txBody>
      </p:sp>
    </p:spTree>
    <p:extLst>
      <p:ext uri="{BB962C8B-B14F-4D97-AF65-F5344CB8AC3E}">
        <p14:creationId xmlns:p14="http://schemas.microsoft.com/office/powerpoint/2010/main" val="18676925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EC6B610-712B-49B9-AC43-1C627985BDC7}"/>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62585403-E531-4B1C-8D1E-58A03C40D908}"/>
              </a:ext>
            </a:extLst>
          </p:cNvPr>
          <p:cNvSpPr>
            <a:spLocks noGrp="1"/>
          </p:cNvSpPr>
          <p:nvPr>
            <p:ph type="body" sz="quarter" idx="12"/>
          </p:nvPr>
        </p:nvSpPr>
        <p:spPr/>
        <p:txBody>
          <a:bodyPr/>
          <a:lstStyle/>
          <a:p>
            <a:r>
              <a:rPr lang="en-US" dirty="0"/>
              <a:t>…Why study Theory of Computation?</a:t>
            </a:r>
          </a:p>
        </p:txBody>
      </p:sp>
      <p:sp>
        <p:nvSpPr>
          <p:cNvPr id="4" name="Text Placeholder 3">
            <a:extLst>
              <a:ext uri="{FF2B5EF4-FFF2-40B4-BE49-F238E27FC236}">
                <a16:creationId xmlns:a16="http://schemas.microsoft.com/office/drawing/2014/main" id="{E4F8ED01-4536-4A55-9DF2-53A7A6D8B33B}"/>
              </a:ext>
            </a:extLst>
          </p:cNvPr>
          <p:cNvSpPr>
            <a:spLocks noGrp="1"/>
          </p:cNvSpPr>
          <p:nvPr>
            <p:ph type="body" sz="quarter" idx="13"/>
          </p:nvPr>
        </p:nvSpPr>
        <p:spPr/>
        <p:txBody>
          <a:bodyPr>
            <a:normAutofit fontScale="92500" lnSpcReduction="10000"/>
          </a:bodyPr>
          <a:lstStyle/>
          <a:p>
            <a:pPr algn="just"/>
            <a:r>
              <a:rPr lang="en-US" dirty="0"/>
              <a:t>The importance to study the theory of computation is to </a:t>
            </a:r>
          </a:p>
          <a:p>
            <a:pPr lvl="1" algn="just"/>
            <a:r>
              <a:rPr lang="en-US" dirty="0"/>
              <a:t>Better understand the development of formal mathematical models of computation that reflect the real-world of computer.</a:t>
            </a:r>
          </a:p>
          <a:p>
            <a:pPr lvl="1" algn="just"/>
            <a:r>
              <a:rPr lang="en-US" dirty="0"/>
              <a:t>To achieve deep understanding about the mathematical properties of computer hardware and software.</a:t>
            </a:r>
          </a:p>
          <a:p>
            <a:pPr lvl="1" algn="just"/>
            <a:r>
              <a:rPr lang="en-US" dirty="0"/>
              <a:t>Mathematical definitions of the computation and the algorithm.</a:t>
            </a:r>
          </a:p>
          <a:p>
            <a:pPr lvl="1" algn="just"/>
            <a:r>
              <a:rPr lang="en-US" dirty="0"/>
              <a:t>To rectify the limitations of computers and answer what kind of problems can be computed?</a:t>
            </a:r>
          </a:p>
          <a:p>
            <a:r>
              <a:rPr lang="en-US" b="1" dirty="0"/>
              <a:t>Usability </a:t>
            </a:r>
            <a:r>
              <a:rPr lang="en-US" dirty="0"/>
              <a:t>of TOC</a:t>
            </a:r>
            <a:r>
              <a:rPr lang="en-US" b="1" dirty="0"/>
              <a:t>:</a:t>
            </a:r>
          </a:p>
          <a:p>
            <a:pPr lvl="1"/>
            <a:r>
              <a:rPr lang="en-US" dirty="0"/>
              <a:t>Machines Models (different computational devices/SW tools)</a:t>
            </a:r>
          </a:p>
          <a:p>
            <a:pPr lvl="1"/>
            <a:r>
              <a:rPr lang="en-US" dirty="0"/>
              <a:t>Problem/solution Models (machines/algorithms can be used to solve)</a:t>
            </a:r>
          </a:p>
          <a:p>
            <a:pPr lvl="1"/>
            <a:r>
              <a:rPr lang="en-US" dirty="0"/>
              <a:t>Theorems about what types of machines can solve what types of problems, and at what cost.</a:t>
            </a:r>
          </a:p>
          <a:p>
            <a:r>
              <a:rPr lang="en-US" dirty="0"/>
              <a:t>We will work on </a:t>
            </a:r>
            <a:r>
              <a:rPr lang="en-US" b="1" dirty="0"/>
              <a:t>Sequential</a:t>
            </a:r>
            <a:r>
              <a:rPr lang="en-US" dirty="0"/>
              <a:t> and </a:t>
            </a:r>
            <a:r>
              <a:rPr lang="en-US" b="1" dirty="0"/>
              <a:t>single-processor</a:t>
            </a:r>
            <a:r>
              <a:rPr lang="en-US" dirty="0"/>
              <a:t> computing, Focus on </a:t>
            </a:r>
            <a:r>
              <a:rPr lang="en-US" b="1" dirty="0"/>
              <a:t>decision problems </a:t>
            </a:r>
            <a:r>
              <a:rPr lang="en-US" dirty="0"/>
              <a:t>(yes/no answers) on </a:t>
            </a:r>
            <a:r>
              <a:rPr lang="en-US" b="1" dirty="0"/>
              <a:t>discrete </a:t>
            </a:r>
            <a:r>
              <a:rPr lang="en-US" dirty="0"/>
              <a:t>inputs.</a:t>
            </a:r>
          </a:p>
          <a:p>
            <a:pPr algn="just"/>
            <a:endParaRPr lang="en-US" dirty="0"/>
          </a:p>
          <a:p>
            <a:endParaRPr lang="en-US" dirty="0"/>
          </a:p>
        </p:txBody>
      </p:sp>
    </p:spTree>
    <p:extLst>
      <p:ext uri="{BB962C8B-B14F-4D97-AF65-F5344CB8AC3E}">
        <p14:creationId xmlns:p14="http://schemas.microsoft.com/office/powerpoint/2010/main" val="17906844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8B34B9B4-D264-4AD4-A28D-5175FDA7CAC3}"/>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B0018EAE-842A-419B-BF7D-9FA1FD22BD51}"/>
              </a:ext>
            </a:extLst>
          </p:cNvPr>
          <p:cNvSpPr>
            <a:spLocks noGrp="1"/>
          </p:cNvSpPr>
          <p:nvPr>
            <p:ph type="body" sz="quarter" idx="12"/>
          </p:nvPr>
        </p:nvSpPr>
        <p:spPr/>
        <p:txBody>
          <a:bodyPr/>
          <a:lstStyle/>
          <a:p>
            <a:r>
              <a:rPr lang="en-US" sz="3600" dirty="0">
                <a:solidFill>
                  <a:schemeClr val="tx1"/>
                </a:solidFill>
              </a:rPr>
              <a:t>“Theory” of “Computation”</a:t>
            </a:r>
          </a:p>
        </p:txBody>
      </p:sp>
      <p:sp>
        <p:nvSpPr>
          <p:cNvPr id="3" name="Text Placeholder 2">
            <a:extLst>
              <a:ext uri="{FF2B5EF4-FFF2-40B4-BE49-F238E27FC236}">
                <a16:creationId xmlns:a16="http://schemas.microsoft.com/office/drawing/2014/main" id="{55B3D44F-B333-419C-B7D0-080B23B962D4}"/>
              </a:ext>
            </a:extLst>
          </p:cNvPr>
          <p:cNvSpPr>
            <a:spLocks noGrp="1"/>
          </p:cNvSpPr>
          <p:nvPr>
            <p:ph type="body" sz="quarter" idx="13"/>
          </p:nvPr>
        </p:nvSpPr>
        <p:spPr/>
        <p:txBody>
          <a:bodyPr>
            <a:normAutofit/>
          </a:bodyPr>
          <a:lstStyle/>
          <a:p>
            <a:pPr algn="just"/>
            <a:r>
              <a:rPr lang="en-US" b="1" dirty="0"/>
              <a:t>Computation:</a:t>
            </a:r>
            <a:r>
              <a:rPr lang="en-US" dirty="0"/>
              <a:t> The processing of information by the unlimited application of a finite set of operations or rules.</a:t>
            </a:r>
          </a:p>
          <a:p>
            <a:pPr algn="just"/>
            <a:r>
              <a:rPr lang="en-US" b="1" dirty="0"/>
              <a:t>Theory:</a:t>
            </a:r>
            <a:r>
              <a:rPr lang="en-US" dirty="0"/>
              <a:t> General ideas that apply to many different systems (Independence from Technology); Expressed simply, abstractly, and precisely.</a:t>
            </a:r>
          </a:p>
          <a:p>
            <a:pPr lvl="1"/>
            <a:r>
              <a:rPr lang="en-US" dirty="0"/>
              <a:t>Precision: Can be used to prove formal mathematical theorems</a:t>
            </a:r>
          </a:p>
          <a:p>
            <a:pPr lvl="2"/>
            <a:r>
              <a:rPr lang="en-US" dirty="0"/>
              <a:t>Positive results (what can be computed): correctness of algorithms and system designs</a:t>
            </a:r>
          </a:p>
          <a:p>
            <a:pPr lvl="2"/>
            <a:r>
              <a:rPr lang="en-US" dirty="0"/>
              <a:t>Negative results (what cannot be computed): proof that there is no algorithm to solve some problem in some setting (with certain cost)</a:t>
            </a:r>
          </a:p>
        </p:txBody>
      </p:sp>
    </p:spTree>
    <p:extLst>
      <p:ext uri="{BB962C8B-B14F-4D97-AF65-F5344CB8AC3E}">
        <p14:creationId xmlns:p14="http://schemas.microsoft.com/office/powerpoint/2010/main" val="40710780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A7EB043-025E-4C67-BBA5-6D7584B55300}"/>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59667E9B-A374-4328-B09C-C08B18D934CD}"/>
              </a:ext>
            </a:extLst>
          </p:cNvPr>
          <p:cNvSpPr>
            <a:spLocks noGrp="1"/>
          </p:cNvSpPr>
          <p:nvPr>
            <p:ph type="body" sz="quarter" idx="12"/>
          </p:nvPr>
        </p:nvSpPr>
        <p:spPr/>
        <p:txBody>
          <a:bodyPr/>
          <a:lstStyle/>
          <a:p>
            <a:r>
              <a:rPr lang="en-US" dirty="0"/>
              <a:t>Linguistics</a:t>
            </a:r>
          </a:p>
        </p:txBody>
      </p:sp>
      <p:sp>
        <p:nvSpPr>
          <p:cNvPr id="4" name="Text Placeholder 3">
            <a:extLst>
              <a:ext uri="{FF2B5EF4-FFF2-40B4-BE49-F238E27FC236}">
                <a16:creationId xmlns:a16="http://schemas.microsoft.com/office/drawing/2014/main" id="{FB8F50C7-6FBD-4EB1-9001-967B5C9B6FD1}"/>
              </a:ext>
            </a:extLst>
          </p:cNvPr>
          <p:cNvSpPr>
            <a:spLocks noGrp="1"/>
          </p:cNvSpPr>
          <p:nvPr>
            <p:ph type="body" sz="quarter" idx="13"/>
          </p:nvPr>
        </p:nvSpPr>
        <p:spPr/>
        <p:txBody>
          <a:bodyPr>
            <a:normAutofit fontScale="92500" lnSpcReduction="20000"/>
          </a:bodyPr>
          <a:lstStyle/>
          <a:p>
            <a:pPr algn="just"/>
            <a:r>
              <a:rPr lang="en-US" dirty="0"/>
              <a:t>Linguistics is the scientific study of language. It involves the analysis of language form, language meaning, and language in context. </a:t>
            </a:r>
          </a:p>
          <a:p>
            <a:pPr algn="just"/>
            <a:r>
              <a:rPr lang="en-US" dirty="0"/>
              <a:t>Language theory is a branch of mathematics concerned with describing languages as a set of operations over an alphabet.</a:t>
            </a:r>
          </a:p>
          <a:p>
            <a:pPr algn="just"/>
            <a:r>
              <a:rPr lang="en-US" dirty="0"/>
              <a:t>We, the human, communicate with language. In written form, we use different symbols to express. But a machine has no capability to understand such symbols.</a:t>
            </a:r>
          </a:p>
          <a:p>
            <a:pPr algn="just"/>
            <a:r>
              <a:rPr lang="en-US" dirty="0"/>
              <a:t>We know from our previous courses, that any computing system works on the format – Input </a:t>
            </a:r>
            <a:r>
              <a:rPr lang="en-US" dirty="0">
                <a:sym typeface="Wingdings" panose="05000000000000000000" pitchFamily="2" charset="2"/>
              </a:rPr>
              <a:t> Process  Output.</a:t>
            </a:r>
          </a:p>
          <a:p>
            <a:pPr algn="just"/>
            <a:r>
              <a:rPr lang="en-US" dirty="0">
                <a:sym typeface="Wingdings" panose="05000000000000000000" pitchFamily="2" charset="2"/>
              </a:rPr>
              <a:t>And every input we provide is nothing but a stream of symbols (even a picture or video is converted to streams of symbols) that is later converted to numbers and lastly into signals that a device can process.</a:t>
            </a:r>
          </a:p>
          <a:p>
            <a:pPr algn="just"/>
            <a:r>
              <a:rPr lang="en-US" dirty="0">
                <a:sym typeface="Wingdings" panose="05000000000000000000" pitchFamily="2" charset="2"/>
              </a:rPr>
              <a:t>For every models in this course we will be using the symbols (a-z, 0-9, #, $, etc.) as input and try to come up with a model of computation to process these streams into a meaningful output.</a:t>
            </a:r>
          </a:p>
          <a:p>
            <a:pPr algn="just"/>
            <a:r>
              <a:rPr lang="en-US" dirty="0">
                <a:sym typeface="Wingdings" panose="05000000000000000000" pitchFamily="2" charset="2"/>
              </a:rPr>
              <a:t>Our main focus would be to process a given language using a given configuration of machine/system (mathematical model) and find out if this language can be processed by this machine or not (decision problem).</a:t>
            </a:r>
          </a:p>
          <a:p>
            <a:pPr marL="0" indent="0" algn="just">
              <a:buNone/>
            </a:pPr>
            <a:endParaRPr lang="en-US" dirty="0"/>
          </a:p>
          <a:p>
            <a:endParaRPr lang="en-US" dirty="0"/>
          </a:p>
        </p:txBody>
      </p:sp>
    </p:spTree>
    <p:extLst>
      <p:ext uri="{BB962C8B-B14F-4D97-AF65-F5344CB8AC3E}">
        <p14:creationId xmlns:p14="http://schemas.microsoft.com/office/powerpoint/2010/main" val="133300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9C67E6D-77F8-4336-A01E-FAC982EBC3C6}"/>
              </a:ext>
            </a:extLst>
          </p:cNvPr>
          <p:cNvSpPr>
            <a:spLocks noGrp="1"/>
          </p:cNvSpPr>
          <p:nvPr>
            <p:ph type="ftr" sz="quarter" idx="11"/>
          </p:nvPr>
        </p:nvSpPr>
        <p:spPr/>
        <p:txBody>
          <a:bodyPr/>
          <a:lstStyle/>
          <a:p>
            <a:r>
              <a:rPr lang="en-US"/>
              <a:t>CSC3113-Theory of Computation</a:t>
            </a:r>
          </a:p>
        </p:txBody>
      </p:sp>
      <p:sp>
        <p:nvSpPr>
          <p:cNvPr id="2" name="Text Placeholder 1">
            <a:extLst>
              <a:ext uri="{FF2B5EF4-FFF2-40B4-BE49-F238E27FC236}">
                <a16:creationId xmlns:a16="http://schemas.microsoft.com/office/drawing/2014/main" id="{933CB2BC-F699-49D0-A3B6-CF6F69525B03}"/>
              </a:ext>
            </a:extLst>
          </p:cNvPr>
          <p:cNvSpPr>
            <a:spLocks noGrp="1"/>
          </p:cNvSpPr>
          <p:nvPr>
            <p:ph type="body" sz="quarter" idx="12"/>
          </p:nvPr>
        </p:nvSpPr>
        <p:spPr/>
        <p:txBody>
          <a:bodyPr/>
          <a:lstStyle/>
          <a:p>
            <a:r>
              <a:rPr lang="en-US" dirty="0">
                <a:solidFill>
                  <a:schemeClr val="tx1"/>
                </a:solidFill>
              </a:rPr>
              <a:t>Theory of Computation</a:t>
            </a:r>
            <a:endParaRPr lang="en-US" dirty="0"/>
          </a:p>
        </p:txBody>
      </p:sp>
      <p:sp>
        <p:nvSpPr>
          <p:cNvPr id="3" name="Text Placeholder 2">
            <a:extLst>
              <a:ext uri="{FF2B5EF4-FFF2-40B4-BE49-F238E27FC236}">
                <a16:creationId xmlns:a16="http://schemas.microsoft.com/office/drawing/2014/main" id="{79F52278-DC47-42E8-A12B-21FAA86A348D}"/>
              </a:ext>
            </a:extLst>
          </p:cNvPr>
          <p:cNvSpPr>
            <a:spLocks noGrp="1"/>
          </p:cNvSpPr>
          <p:nvPr>
            <p:ph type="body" sz="quarter" idx="13"/>
          </p:nvPr>
        </p:nvSpPr>
        <p:spPr/>
        <p:txBody>
          <a:bodyPr>
            <a:normAutofit lnSpcReduction="10000"/>
          </a:bodyPr>
          <a:lstStyle/>
          <a:p>
            <a:pPr algn="just"/>
            <a:r>
              <a:rPr lang="en-US" sz="2000" dirty="0"/>
              <a:t>We will deal with – </a:t>
            </a:r>
          </a:p>
          <a:p>
            <a:pPr lvl="1" algn="just"/>
            <a:r>
              <a:rPr lang="en-US" sz="2000" dirty="0"/>
              <a:t>Mathematical abstraction of computing devices/systems called a model of computation.</a:t>
            </a:r>
          </a:p>
          <a:p>
            <a:pPr lvl="1" algn="just"/>
            <a:r>
              <a:rPr lang="en-US" sz="2000" dirty="0"/>
              <a:t>What problems can be solved on a model of computation, using some  computational steps (algorithm), </a:t>
            </a:r>
          </a:p>
          <a:p>
            <a:pPr lvl="1" algn="just"/>
            <a:r>
              <a:rPr lang="en-US" sz="2000" dirty="0"/>
              <a:t>How efficiently they can be solved or to what degree (e.g., approximate solutions versus precise ones). </a:t>
            </a:r>
          </a:p>
          <a:p>
            <a:pPr algn="just"/>
            <a:r>
              <a:rPr lang="en-US" sz="2000" dirty="0"/>
              <a:t>Theory of computation (TOC) is based on analysis of the fundamental capabilities and limitations of computing devices/systems.</a:t>
            </a:r>
          </a:p>
          <a:p>
            <a:pPr algn="just"/>
            <a:r>
              <a:rPr lang="en-US" sz="2000" dirty="0"/>
              <a:t>The objective is to </a:t>
            </a:r>
            <a:r>
              <a:rPr lang="en-US" sz="2000" b="1" dirty="0"/>
              <a:t>Build</a:t>
            </a:r>
            <a:r>
              <a:rPr lang="en-US" sz="2000" dirty="0"/>
              <a:t> a </a:t>
            </a:r>
            <a:r>
              <a:rPr lang="en-US" sz="2000" b="1" dirty="0"/>
              <a:t>theory</a:t>
            </a:r>
            <a:r>
              <a:rPr lang="en-US" sz="2000" dirty="0"/>
              <a:t> out of the </a:t>
            </a:r>
            <a:r>
              <a:rPr lang="en-US" sz="2000" b="1" dirty="0"/>
              <a:t>idea</a:t>
            </a:r>
            <a:r>
              <a:rPr lang="en-US" sz="2000" dirty="0"/>
              <a:t> of </a:t>
            </a:r>
            <a:r>
              <a:rPr lang="en-US" sz="2000" b="1" dirty="0"/>
              <a:t>computation</a:t>
            </a:r>
            <a:r>
              <a:rPr lang="en-US" sz="2000" dirty="0"/>
              <a:t>.</a:t>
            </a:r>
          </a:p>
          <a:p>
            <a:r>
              <a:rPr lang="en-US" sz="2000" dirty="0"/>
              <a:t>Three areas are explored for this purpose –</a:t>
            </a:r>
          </a:p>
          <a:p>
            <a:pPr lvl="1"/>
            <a:r>
              <a:rPr lang="en-US" sz="2000" dirty="0"/>
              <a:t>Automata (formal languages)</a:t>
            </a:r>
          </a:p>
          <a:p>
            <a:pPr lvl="1"/>
            <a:r>
              <a:rPr lang="en-US" sz="2000" dirty="0"/>
              <a:t>Computability </a:t>
            </a:r>
          </a:p>
          <a:p>
            <a:pPr lvl="1"/>
            <a:r>
              <a:rPr lang="en-US" sz="2000" dirty="0"/>
              <a:t>Complexity</a:t>
            </a:r>
          </a:p>
          <a:p>
            <a:pPr algn="just"/>
            <a:r>
              <a:rPr lang="en-US" sz="2000" dirty="0"/>
              <a:t>Though these ideas and models are mathematical in nature, each of these three areas has different interpretation of the analysis. And the solution also very according to the interpretation.</a:t>
            </a:r>
          </a:p>
          <a:p>
            <a:endParaRPr lang="en-US" dirty="0"/>
          </a:p>
        </p:txBody>
      </p:sp>
    </p:spTree>
    <p:extLst>
      <p:ext uri="{BB962C8B-B14F-4D97-AF65-F5344CB8AC3E}">
        <p14:creationId xmlns:p14="http://schemas.microsoft.com/office/powerpoint/2010/main" val="825839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A40FCF3-B6D9-4094-B9D8-9DF6AFFB7AB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B8DD3A40-DADB-48EB-B506-54E1917AC69C}"/>
              </a:ext>
            </a:extLst>
          </p:cNvPr>
          <p:cNvSpPr>
            <a:spLocks noGrp="1"/>
          </p:cNvSpPr>
          <p:nvPr>
            <p:ph type="body" sz="quarter" idx="12"/>
          </p:nvPr>
        </p:nvSpPr>
        <p:spPr/>
        <p:txBody>
          <a:bodyPr/>
          <a:lstStyle/>
          <a:p>
            <a:r>
              <a:rPr lang="en-US" sz="3600" b="1" dirty="0">
                <a:solidFill>
                  <a:schemeClr val="tx1"/>
                </a:solidFill>
              </a:rPr>
              <a:t>Automata Theory</a:t>
            </a:r>
          </a:p>
        </p:txBody>
      </p:sp>
      <p:sp>
        <p:nvSpPr>
          <p:cNvPr id="4" name="Text Placeholder 3">
            <a:extLst>
              <a:ext uri="{FF2B5EF4-FFF2-40B4-BE49-F238E27FC236}">
                <a16:creationId xmlns:a16="http://schemas.microsoft.com/office/drawing/2014/main" id="{0299779A-9ACD-4715-8B20-60E5527C7A68}"/>
              </a:ext>
            </a:extLst>
          </p:cNvPr>
          <p:cNvSpPr>
            <a:spLocks noGrp="1"/>
          </p:cNvSpPr>
          <p:nvPr>
            <p:ph type="body" sz="quarter" idx="13"/>
          </p:nvPr>
        </p:nvSpPr>
        <p:spPr/>
        <p:txBody>
          <a:bodyPr>
            <a:normAutofit fontScale="92500" lnSpcReduction="20000"/>
          </a:bodyPr>
          <a:lstStyle/>
          <a:p>
            <a:pPr algn="just"/>
            <a:r>
              <a:rPr lang="en-US" dirty="0"/>
              <a:t>Automata comes from the Greek word (</a:t>
            </a:r>
            <a:r>
              <a:rPr lang="en-US" dirty="0" err="1"/>
              <a:t>Αυτόμ</a:t>
            </a:r>
            <a:r>
              <a:rPr lang="en-US" dirty="0"/>
              <a:t>ατα) which means that something is doing something by itself. </a:t>
            </a:r>
          </a:p>
          <a:p>
            <a:pPr algn="just"/>
            <a:r>
              <a:rPr lang="en-US" dirty="0"/>
              <a:t>Automata deals with the study of abstract (mathematical model) machines or systems (definition and properties) and the computational problems (defined in terms of formal languages) that can be solved (recognized) using these machines. </a:t>
            </a:r>
          </a:p>
          <a:p>
            <a:pPr lvl="1" algn="just"/>
            <a:r>
              <a:rPr lang="en-US" dirty="0"/>
              <a:t>An automaton can be a finite representation of a formal language that may be an infinite set (language theory). Formal languages are the preferred mode of specification (input) for any problem that must be computed (processed).</a:t>
            </a:r>
          </a:p>
          <a:p>
            <a:pPr lvl="1" algn="just"/>
            <a:r>
              <a:rPr lang="en-US" dirty="0"/>
              <a:t>Automata are used as theoretical models for computing machines (input, process, output),  </a:t>
            </a:r>
          </a:p>
          <a:p>
            <a:pPr lvl="1" algn="just"/>
            <a:r>
              <a:rPr lang="en-US" dirty="0"/>
              <a:t>These abstract computing machines are used for proofs about computability (solvability).</a:t>
            </a:r>
          </a:p>
          <a:p>
            <a:pPr algn="just"/>
            <a:r>
              <a:rPr lang="en-US" dirty="0"/>
              <a:t>Such models include –</a:t>
            </a:r>
          </a:p>
          <a:p>
            <a:pPr lvl="1" algn="just"/>
            <a:r>
              <a:rPr lang="en-US" i="1" dirty="0"/>
              <a:t>finite automaton</a:t>
            </a:r>
            <a:r>
              <a:rPr lang="en-US" dirty="0"/>
              <a:t>, used in text processing, compilers, and hardware design</a:t>
            </a:r>
          </a:p>
          <a:p>
            <a:pPr lvl="1" algn="just"/>
            <a:r>
              <a:rPr lang="en-US" i="1" dirty="0"/>
              <a:t>Context-free grammar</a:t>
            </a:r>
            <a:r>
              <a:rPr lang="en-US" dirty="0"/>
              <a:t>, used in programming languages and artificial intelligence</a:t>
            </a:r>
          </a:p>
          <a:p>
            <a:endParaRPr lang="en-US" dirty="0"/>
          </a:p>
        </p:txBody>
      </p:sp>
    </p:spTree>
    <p:extLst>
      <p:ext uri="{BB962C8B-B14F-4D97-AF65-F5344CB8AC3E}">
        <p14:creationId xmlns:p14="http://schemas.microsoft.com/office/powerpoint/2010/main" val="33833597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C4B66B-4102-4CEF-BA1F-EDC78CE5E9A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106A92DC-5CB6-47F1-991C-FD9CBD204FE2}"/>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BF77F311-76AF-473A-BEED-E7E6035DD22B}"/>
              </a:ext>
            </a:extLst>
          </p:cNvPr>
          <p:cNvSpPr>
            <a:spLocks noGrp="1"/>
          </p:cNvSpPr>
          <p:nvPr>
            <p:ph type="body" sz="quarter" idx="12"/>
          </p:nvPr>
        </p:nvSpPr>
        <p:spPr/>
        <p:txBody>
          <a:bodyPr/>
          <a:lstStyle/>
          <a:p>
            <a:r>
              <a:rPr lang="en-US" dirty="0"/>
              <a:t>Mission and Vision</a:t>
            </a:r>
          </a:p>
          <a:p>
            <a:r>
              <a:rPr lang="en-US" dirty="0"/>
              <a:t>Learning Objective &amp; Outcome</a:t>
            </a:r>
          </a:p>
          <a:p>
            <a:r>
              <a:rPr lang="en-US" dirty="0"/>
              <a:t>Class &amp; Course Policies</a:t>
            </a:r>
          </a:p>
          <a:p>
            <a:r>
              <a:rPr lang="en-US" dirty="0"/>
              <a:t>Exam &amp; Evaluation Policies</a:t>
            </a:r>
          </a:p>
          <a:p>
            <a:r>
              <a:rPr lang="en-US" dirty="0"/>
              <a:t>Course Objective</a:t>
            </a:r>
          </a:p>
          <a:p>
            <a:r>
              <a:rPr lang="en-US" dirty="0"/>
              <a:t>Course Outcome</a:t>
            </a:r>
          </a:p>
          <a:p>
            <a:r>
              <a:rPr lang="en-US" dirty="0"/>
              <a:t>Course Outline</a:t>
            </a:r>
          </a:p>
          <a:p>
            <a:r>
              <a:rPr lang="en-US" dirty="0"/>
              <a:t>Pre-requisite</a:t>
            </a:r>
          </a:p>
          <a:p>
            <a:r>
              <a:rPr lang="en-US" dirty="0"/>
              <a:t>Introduction to Theory of Computation</a:t>
            </a:r>
          </a:p>
          <a:p>
            <a:endParaRPr lang="en-US" dirty="0"/>
          </a:p>
        </p:txBody>
      </p:sp>
    </p:spTree>
    <p:extLst>
      <p:ext uri="{BB962C8B-B14F-4D97-AF65-F5344CB8AC3E}">
        <p14:creationId xmlns:p14="http://schemas.microsoft.com/office/powerpoint/2010/main" val="374500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2F4DE4D-57BF-4C60-AEA6-18B5B2E4AE5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AC1C6897-3F2F-4B05-8DC5-E6DA46FC7703}"/>
              </a:ext>
            </a:extLst>
          </p:cNvPr>
          <p:cNvSpPr>
            <a:spLocks noGrp="1"/>
          </p:cNvSpPr>
          <p:nvPr>
            <p:ph type="body" sz="quarter" idx="12"/>
          </p:nvPr>
        </p:nvSpPr>
        <p:spPr/>
        <p:txBody>
          <a:bodyPr/>
          <a:lstStyle/>
          <a:p>
            <a:r>
              <a:rPr lang="en-US" sz="3600" b="1" dirty="0">
                <a:solidFill>
                  <a:schemeClr val="tx1"/>
                </a:solidFill>
              </a:rPr>
              <a:t>Computability Theory</a:t>
            </a:r>
          </a:p>
        </p:txBody>
      </p:sp>
      <p:sp>
        <p:nvSpPr>
          <p:cNvPr id="4" name="Text Placeholder 3">
            <a:extLst>
              <a:ext uri="{FF2B5EF4-FFF2-40B4-BE49-F238E27FC236}">
                <a16:creationId xmlns:a16="http://schemas.microsoft.com/office/drawing/2014/main" id="{403B590B-15CD-411A-A998-E556D16038AF}"/>
              </a:ext>
            </a:extLst>
          </p:cNvPr>
          <p:cNvSpPr>
            <a:spLocks noGrp="1"/>
          </p:cNvSpPr>
          <p:nvPr>
            <p:ph type="body" sz="quarter" idx="13"/>
          </p:nvPr>
        </p:nvSpPr>
        <p:spPr/>
        <p:txBody>
          <a:bodyPr/>
          <a:lstStyle/>
          <a:p>
            <a:pPr algn="just"/>
            <a:r>
              <a:rPr lang="en-US" dirty="0"/>
              <a:t>Deals with certain basic problems that cannot be solved by computers (how do we know/prove?).</a:t>
            </a:r>
          </a:p>
          <a:p>
            <a:pPr lvl="1" algn="just"/>
            <a:r>
              <a:rPr lang="en-US" dirty="0"/>
              <a:t>For example – Problem of determining whether a mathematical statement is true or false. No computer algorithm can perform this task, at least, no algorithm is known till now.</a:t>
            </a:r>
          </a:p>
          <a:p>
            <a:pPr algn="just"/>
            <a:r>
              <a:rPr lang="en-US" dirty="0"/>
              <a:t>Development of ideas concerning theoretical models of computers that eventually would help to lead to the construction of actual computers.</a:t>
            </a:r>
          </a:p>
          <a:p>
            <a:pPr algn="just"/>
            <a:r>
              <a:rPr lang="en-US" dirty="0"/>
              <a:t>In computability theory, the classification of problems is by those that are solvable and those that are not.</a:t>
            </a:r>
          </a:p>
          <a:p>
            <a:endParaRPr lang="en-US" dirty="0"/>
          </a:p>
        </p:txBody>
      </p:sp>
    </p:spTree>
    <p:extLst>
      <p:ext uri="{BB962C8B-B14F-4D97-AF65-F5344CB8AC3E}">
        <p14:creationId xmlns:p14="http://schemas.microsoft.com/office/powerpoint/2010/main" val="1235747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CCE1FA8-E801-4B93-87E9-B8E1E2FEC3DF}"/>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D0C7ED10-557E-4425-84BE-3B9ECFF7A62B}"/>
              </a:ext>
            </a:extLst>
          </p:cNvPr>
          <p:cNvSpPr>
            <a:spLocks noGrp="1"/>
          </p:cNvSpPr>
          <p:nvPr>
            <p:ph type="body" sz="quarter" idx="12"/>
          </p:nvPr>
        </p:nvSpPr>
        <p:spPr/>
        <p:txBody>
          <a:bodyPr/>
          <a:lstStyle/>
          <a:p>
            <a:r>
              <a:rPr lang="en-US" sz="3600" b="1" dirty="0">
                <a:solidFill>
                  <a:schemeClr val="tx1"/>
                </a:solidFill>
              </a:rPr>
              <a:t>Complexity Theory</a:t>
            </a:r>
            <a:endParaRPr lang="en-US" sz="3600" dirty="0">
              <a:solidFill>
                <a:schemeClr val="tx1"/>
              </a:solidFill>
            </a:endParaRPr>
          </a:p>
        </p:txBody>
      </p:sp>
      <p:sp>
        <p:nvSpPr>
          <p:cNvPr id="4" name="Text Placeholder 3">
            <a:extLst>
              <a:ext uri="{FF2B5EF4-FFF2-40B4-BE49-F238E27FC236}">
                <a16:creationId xmlns:a16="http://schemas.microsoft.com/office/drawing/2014/main" id="{4D79C7E8-C0CE-47CC-8D37-664F9A7C773A}"/>
              </a:ext>
            </a:extLst>
          </p:cNvPr>
          <p:cNvSpPr>
            <a:spLocks noGrp="1"/>
          </p:cNvSpPr>
          <p:nvPr>
            <p:ph type="body" sz="quarter" idx="13"/>
          </p:nvPr>
        </p:nvSpPr>
        <p:spPr/>
        <p:txBody>
          <a:bodyPr>
            <a:normAutofit lnSpcReduction="10000"/>
          </a:bodyPr>
          <a:lstStyle/>
          <a:p>
            <a:pPr algn="just"/>
            <a:r>
              <a:rPr lang="en-US" dirty="0"/>
              <a:t>Deals with the method and ideas to decide if problems are computationally hard and/or easy.</a:t>
            </a:r>
          </a:p>
          <a:p>
            <a:pPr algn="just"/>
            <a:r>
              <a:rPr lang="en-US" dirty="0"/>
              <a:t>There are elegant schemes for classifying problems according to their computational difficulties. For example –</a:t>
            </a:r>
          </a:p>
          <a:p>
            <a:pPr marL="800100" lvl="1" indent="-342900" algn="just"/>
            <a:r>
              <a:rPr lang="en-US" dirty="0"/>
              <a:t>Try to alter the aspects of the problem which is at the root of the difficulty so that the problem is more easily solvable.</a:t>
            </a:r>
          </a:p>
          <a:p>
            <a:pPr marL="800100" lvl="1" indent="-342900" algn="just"/>
            <a:r>
              <a:rPr lang="en-US" dirty="0"/>
              <a:t>Settle for less than a perfect solution to the problem. In certain cases finding solutions that only approximate the perfect one is relatively easy.</a:t>
            </a:r>
          </a:p>
          <a:p>
            <a:pPr marL="800100" lvl="1" indent="-342900" algn="just"/>
            <a:r>
              <a:rPr lang="en-US" dirty="0"/>
              <a:t>Some problems are hard only in the worst-case situation, but easy most of the time.</a:t>
            </a:r>
          </a:p>
          <a:p>
            <a:pPr algn="just"/>
            <a:r>
              <a:rPr lang="en-US" dirty="0"/>
              <a:t>Cryptography is one of the examples which requires computational problems that are hard, rather than easy, because secret codes should be hard to break without the secret key or password.</a:t>
            </a:r>
          </a:p>
          <a:p>
            <a:endParaRPr lang="en-US" dirty="0"/>
          </a:p>
        </p:txBody>
      </p:sp>
    </p:spTree>
    <p:extLst>
      <p:ext uri="{BB962C8B-B14F-4D97-AF65-F5344CB8AC3E}">
        <p14:creationId xmlns:p14="http://schemas.microsoft.com/office/powerpoint/2010/main" val="407824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E8BA2FA-B35A-40B6-9CA9-BA8C84B6F74C}"/>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8E77BA05-1F18-4ECF-A8D6-5971792129D1}"/>
              </a:ext>
            </a:extLst>
          </p:cNvPr>
          <p:cNvSpPr>
            <a:spLocks noGrp="1"/>
          </p:cNvSpPr>
          <p:nvPr>
            <p:ph type="body" sz="quarter" idx="12"/>
          </p:nvPr>
        </p:nvSpPr>
        <p:spPr/>
        <p:txBody>
          <a:bodyPr/>
          <a:lstStyle/>
          <a:p>
            <a:r>
              <a:rPr lang="en-US" dirty="0"/>
              <a:t>Linking to other areas of science</a:t>
            </a:r>
          </a:p>
        </p:txBody>
      </p:sp>
      <p:sp>
        <p:nvSpPr>
          <p:cNvPr id="4" name="Text Placeholder 3">
            <a:extLst>
              <a:ext uri="{FF2B5EF4-FFF2-40B4-BE49-F238E27FC236}">
                <a16:creationId xmlns:a16="http://schemas.microsoft.com/office/drawing/2014/main" id="{60387915-74D9-42F8-8720-12373F1846A8}"/>
              </a:ext>
            </a:extLst>
          </p:cNvPr>
          <p:cNvSpPr>
            <a:spLocks noGrp="1"/>
          </p:cNvSpPr>
          <p:nvPr>
            <p:ph type="body" sz="quarter" idx="13"/>
          </p:nvPr>
        </p:nvSpPr>
        <p:spPr/>
        <p:txBody>
          <a:bodyPr/>
          <a:lstStyle/>
          <a:p>
            <a:r>
              <a:rPr lang="it-IT" dirty="0"/>
              <a:t>Finite automata arise in compilers, AI, coding, chemistry.</a:t>
            </a:r>
          </a:p>
          <a:p>
            <a:r>
              <a:rPr lang="en-US" dirty="0"/>
              <a:t>Hard problems are essential to cryptography</a:t>
            </a:r>
            <a:r>
              <a:rPr lang="it-IT" dirty="0"/>
              <a:t>.</a:t>
            </a:r>
          </a:p>
          <a:p>
            <a:r>
              <a:rPr lang="en-US" dirty="0"/>
              <a:t>Computation occurs in cells/DNA, the brain, economic systems, physical systems, social networks, etc.</a:t>
            </a:r>
          </a:p>
          <a:p>
            <a:r>
              <a:rPr lang="en-US" dirty="0"/>
              <a:t>Following is a link where you will find many more areas that is linked with this course.</a:t>
            </a:r>
          </a:p>
          <a:p>
            <a:pPr marL="0" indent="0">
              <a:buNone/>
            </a:pPr>
            <a:r>
              <a:rPr lang="en-US" dirty="0"/>
              <a:t>    </a:t>
            </a:r>
            <a:r>
              <a:rPr lang="es-ES" dirty="0">
                <a:hlinkClick r:id="rId2"/>
              </a:rPr>
              <a:t>https://cstheory.stackexchange.com/a/14818</a:t>
            </a:r>
            <a:endParaRPr lang="es-ES" dirty="0"/>
          </a:p>
          <a:p>
            <a:pPr marL="0" indent="0">
              <a:buNone/>
            </a:pPr>
            <a:endParaRPr lang="en-US" dirty="0"/>
          </a:p>
        </p:txBody>
      </p:sp>
    </p:spTree>
    <p:extLst>
      <p:ext uri="{BB962C8B-B14F-4D97-AF65-F5344CB8AC3E}">
        <p14:creationId xmlns:p14="http://schemas.microsoft.com/office/powerpoint/2010/main" val="5421398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78690E7-FA3A-4ADC-8720-B292D2C03BB4}"/>
              </a:ext>
            </a:extLst>
          </p:cNvPr>
          <p:cNvSpPr>
            <a:spLocks noGrp="1"/>
          </p:cNvSpPr>
          <p:nvPr>
            <p:ph type="ftr" sz="quarter" idx="11"/>
          </p:nvPr>
        </p:nvSpPr>
        <p:spPr/>
        <p:txBody>
          <a:bodyPr/>
          <a:lstStyle/>
          <a:p>
            <a:r>
              <a:rPr lang="en-US"/>
              <a:t>CSC3113-Theory of Computation</a:t>
            </a:r>
          </a:p>
        </p:txBody>
      </p:sp>
      <p:sp>
        <p:nvSpPr>
          <p:cNvPr id="3" name="Subtitle 2">
            <a:extLst>
              <a:ext uri="{FF2B5EF4-FFF2-40B4-BE49-F238E27FC236}">
                <a16:creationId xmlns:a16="http://schemas.microsoft.com/office/drawing/2014/main" id="{57BF996A-F514-4BCC-8B4C-6F67F757C134}"/>
              </a:ext>
            </a:extLst>
          </p:cNvPr>
          <p:cNvSpPr>
            <a:spLocks noGrp="1"/>
          </p:cNvSpPr>
          <p:nvPr>
            <p:ph type="subTitle" idx="1"/>
          </p:nvPr>
        </p:nvSpPr>
        <p:spPr/>
        <p:txBody>
          <a:bodyPr/>
          <a:lstStyle/>
          <a:p>
            <a:endParaRPr lang="en-US"/>
          </a:p>
        </p:txBody>
      </p:sp>
      <p:sp>
        <p:nvSpPr>
          <p:cNvPr id="4" name="Text Placeholder 3">
            <a:extLst>
              <a:ext uri="{FF2B5EF4-FFF2-40B4-BE49-F238E27FC236}">
                <a16:creationId xmlns:a16="http://schemas.microsoft.com/office/drawing/2014/main" id="{73A90512-6A74-4BCA-8D7E-ACB6CA489866}"/>
              </a:ext>
            </a:extLst>
          </p:cNvPr>
          <p:cNvSpPr>
            <a:spLocks noGrp="1"/>
          </p:cNvSpPr>
          <p:nvPr>
            <p:ph type="body" sz="quarter" idx="12"/>
          </p:nvPr>
        </p:nvSpPr>
        <p:spPr/>
        <p:txBody>
          <a:bodyPr/>
          <a:lstStyle/>
          <a:p>
            <a:r>
              <a:rPr lang="en-US" dirty="0"/>
              <a:t>Introduction to Theory of Computation, </a:t>
            </a:r>
            <a:r>
              <a:rPr lang="en-US" dirty="0" err="1"/>
              <a:t>Sipser</a:t>
            </a:r>
            <a:r>
              <a:rPr lang="en-US" dirty="0"/>
              <a:t>, (3</a:t>
            </a:r>
            <a:r>
              <a:rPr lang="en-US" baseline="30000" dirty="0"/>
              <a:t>rd</a:t>
            </a:r>
            <a:r>
              <a:rPr lang="en-US" dirty="0"/>
              <a:t> ed), </a:t>
            </a:r>
            <a:r>
              <a:rPr lang="en-US" dirty="0">
                <a:hlinkClick r:id="rId2" action="ppaction://hlinkfile"/>
              </a:rPr>
              <a:t>Chapter-1</a:t>
            </a:r>
            <a:r>
              <a:rPr lang="en-US" dirty="0"/>
              <a:t>.</a:t>
            </a:r>
          </a:p>
          <a:p>
            <a:r>
              <a:rPr lang="en-US" dirty="0"/>
              <a:t>AIUB Lectures, Mashiour Rahman, </a:t>
            </a:r>
            <a:r>
              <a:rPr lang="en-US" dirty="0">
                <a:hlinkClick r:id="rId3" action="ppaction://hlinkfile"/>
              </a:rPr>
              <a:t>Pre-requisite topics</a:t>
            </a:r>
            <a:r>
              <a:rPr lang="en-US" dirty="0"/>
              <a:t>.</a:t>
            </a:r>
          </a:p>
        </p:txBody>
      </p:sp>
    </p:spTree>
    <p:extLst>
      <p:ext uri="{BB962C8B-B14F-4D97-AF65-F5344CB8AC3E}">
        <p14:creationId xmlns:p14="http://schemas.microsoft.com/office/powerpoint/2010/main" val="3450515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AC5C933-AD38-446A-85E4-E06C2A7BC45B}"/>
              </a:ext>
            </a:extLst>
          </p:cNvPr>
          <p:cNvSpPr>
            <a:spLocks noGrp="1"/>
          </p:cNvSpPr>
          <p:nvPr>
            <p:ph type="ftr" sz="quarter" idx="11"/>
          </p:nvPr>
        </p:nvSpPr>
        <p:spPr/>
        <p:txBody>
          <a:bodyPr/>
          <a:lstStyle/>
          <a:p>
            <a:r>
              <a:rPr lang="en-US"/>
              <a:t>CSC3113-Theory of Computation</a:t>
            </a:r>
          </a:p>
        </p:txBody>
      </p:sp>
      <p:sp>
        <p:nvSpPr>
          <p:cNvPr id="3" name="Text Placeholder 2">
            <a:extLst>
              <a:ext uri="{FF2B5EF4-FFF2-40B4-BE49-F238E27FC236}">
                <a16:creationId xmlns:a16="http://schemas.microsoft.com/office/drawing/2014/main" id="{1B924CA5-8B59-44B4-9489-1DBBF84D4966}"/>
              </a:ext>
            </a:extLst>
          </p:cNvPr>
          <p:cNvSpPr>
            <a:spLocks noGrp="1"/>
          </p:cNvSpPr>
          <p:nvPr>
            <p:ph type="body" sz="quarter" idx="12"/>
          </p:nvPr>
        </p:nvSpPr>
        <p:spPr/>
        <p:txBody>
          <a:bodyPr/>
          <a:lstStyle/>
          <a:p>
            <a:endParaRPr lang="en-US"/>
          </a:p>
        </p:txBody>
      </p:sp>
      <p:sp>
        <p:nvSpPr>
          <p:cNvPr id="8" name="Picture Placeholder 7">
            <a:extLst>
              <a:ext uri="{FF2B5EF4-FFF2-40B4-BE49-F238E27FC236}">
                <a16:creationId xmlns:a16="http://schemas.microsoft.com/office/drawing/2014/main" id="{9A0251BC-CD4F-4D3C-9DC9-10351A1A32AC}"/>
              </a:ext>
            </a:extLst>
          </p:cNvPr>
          <p:cNvSpPr>
            <a:spLocks noGrp="1"/>
          </p:cNvSpPr>
          <p:nvPr>
            <p:ph type="pic" sz="quarter" idx="13"/>
          </p:nvPr>
        </p:nvSpPr>
        <p:spPr/>
      </p:sp>
      <p:pic>
        <p:nvPicPr>
          <p:cNvPr id="9" name="Picture 8">
            <a:extLst>
              <a:ext uri="{FF2B5EF4-FFF2-40B4-BE49-F238E27FC236}">
                <a16:creationId xmlns:a16="http://schemas.microsoft.com/office/drawing/2014/main" id="{2DD1FE98-BA13-453F-AF4A-1670979F3B27}"/>
              </a:ext>
            </a:extLst>
          </p:cNvPr>
          <p:cNvPicPr>
            <a:picLocks noChangeAspect="1"/>
          </p:cNvPicPr>
          <p:nvPr/>
        </p:nvPicPr>
        <p:blipFill>
          <a:blip r:embed="rId2"/>
          <a:stretch>
            <a:fillRect/>
          </a:stretch>
        </p:blipFill>
        <p:spPr>
          <a:xfrm>
            <a:off x="3452968" y="2304659"/>
            <a:ext cx="2183334" cy="2855129"/>
          </a:xfrm>
          <a:prstGeom prst="rect">
            <a:avLst/>
          </a:prstGeom>
        </p:spPr>
      </p:pic>
    </p:spTree>
    <p:extLst>
      <p:ext uri="{BB962C8B-B14F-4D97-AF65-F5344CB8AC3E}">
        <p14:creationId xmlns:p14="http://schemas.microsoft.com/office/powerpoint/2010/main" val="16097355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F07A556-F248-41B1-8A63-F983B9CF52DA}"/>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D46CD3E8-BF4E-4186-B16D-177F1F95AED1}"/>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A657580F-A2A0-41CC-8C10-BD4292BAF3AA}"/>
              </a:ext>
            </a:extLst>
          </p:cNvPr>
          <p:cNvSpPr>
            <a:spLocks noGrp="1"/>
          </p:cNvSpPr>
          <p:nvPr>
            <p:ph type="body" sz="quarter" idx="12"/>
          </p:nvPr>
        </p:nvSpPr>
        <p:spPr/>
        <p:txBody>
          <a:bodyPr/>
          <a:lstStyle/>
          <a:p>
            <a:r>
              <a:rPr lang="en-US" dirty="0"/>
              <a:t>To know the vision &amp; mission of AIUB and the FST.</a:t>
            </a:r>
          </a:p>
          <a:p>
            <a:r>
              <a:rPr lang="en-US" dirty="0"/>
              <a:t>To understand the policies regarding class, course, exam and evaluation.</a:t>
            </a:r>
          </a:p>
          <a:p>
            <a:r>
              <a:rPr lang="en-US" dirty="0"/>
              <a:t>To grasp the course content, outline, objective &amp; outcome as a whole.</a:t>
            </a:r>
          </a:p>
          <a:p>
            <a:r>
              <a:rPr lang="en-US" dirty="0"/>
              <a:t>To prepare with the pre-requisite course/topic for this course.</a:t>
            </a:r>
          </a:p>
          <a:p>
            <a:r>
              <a:rPr lang="en-US" dirty="0"/>
              <a:t>Introduction to the course Theory of Computation.</a:t>
            </a:r>
          </a:p>
        </p:txBody>
      </p:sp>
    </p:spTree>
    <p:extLst>
      <p:ext uri="{BB962C8B-B14F-4D97-AF65-F5344CB8AC3E}">
        <p14:creationId xmlns:p14="http://schemas.microsoft.com/office/powerpoint/2010/main" val="4713071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315004EC-FF85-4296-B6D6-4524CC255E5D}"/>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004D9AA3-9712-4F7A-947F-35C517CE2B1D}"/>
              </a:ext>
            </a:extLst>
          </p:cNvPr>
          <p:cNvSpPr>
            <a:spLocks noGrp="1"/>
          </p:cNvSpPr>
          <p:nvPr>
            <p:ph type="subTitle" idx="1"/>
          </p:nvPr>
        </p:nvSpPr>
        <p:spPr/>
        <p:txBody>
          <a:bodyPr/>
          <a:lstStyle/>
          <a:p>
            <a:r>
              <a:rPr lang="en-US" dirty="0"/>
              <a:t>Welcome &amp; Introduction</a:t>
            </a:r>
          </a:p>
        </p:txBody>
      </p:sp>
      <p:sp>
        <p:nvSpPr>
          <p:cNvPr id="3" name="Text Placeholder 2">
            <a:extLst>
              <a:ext uri="{FF2B5EF4-FFF2-40B4-BE49-F238E27FC236}">
                <a16:creationId xmlns:a16="http://schemas.microsoft.com/office/drawing/2014/main" id="{4D97C0ED-AFC6-4514-AD50-552DA3738EAF}"/>
              </a:ext>
            </a:extLst>
          </p:cNvPr>
          <p:cNvSpPr>
            <a:spLocks noGrp="1"/>
          </p:cNvSpPr>
          <p:nvPr>
            <p:ph type="body" sz="quarter" idx="12"/>
          </p:nvPr>
        </p:nvSpPr>
        <p:spPr/>
        <p:txBody>
          <a:bodyPr>
            <a:normAutofit fontScale="85000" lnSpcReduction="10000"/>
          </a:bodyPr>
          <a:lstStyle/>
          <a:p>
            <a:r>
              <a:rPr lang="en-US" dirty="0"/>
              <a:t>Students will understand the vision &amp; mission of the university and the faculty the belong to.</a:t>
            </a:r>
          </a:p>
          <a:p>
            <a:r>
              <a:rPr lang="en-US" dirty="0"/>
              <a:t>Students will know the policies regarding – </a:t>
            </a:r>
          </a:p>
          <a:p>
            <a:pPr lvl="1"/>
            <a:r>
              <a:rPr lang="en-US" dirty="0"/>
              <a:t>Class attendance; Classroom behavior &amp; interaction; Q/A session rules</a:t>
            </a:r>
          </a:p>
          <a:p>
            <a:pPr lvl="1"/>
            <a:r>
              <a:rPr lang="en-US" dirty="0"/>
              <a:t>Outside class interaction, consultation and communication.</a:t>
            </a:r>
          </a:p>
          <a:p>
            <a:pPr lvl="1"/>
            <a:r>
              <a:rPr lang="en-US" dirty="0"/>
              <a:t>Exams/viva/assignment… overall assessment policies and marks distribution</a:t>
            </a:r>
          </a:p>
          <a:p>
            <a:r>
              <a:rPr lang="en-US" dirty="0"/>
              <a:t>Students will have a clear idea about the – </a:t>
            </a:r>
          </a:p>
          <a:p>
            <a:pPr lvl="1"/>
            <a:r>
              <a:rPr lang="en-US" dirty="0"/>
              <a:t>Objective and outcome of the course; Course outline/syllabus</a:t>
            </a:r>
          </a:p>
          <a:p>
            <a:pPr lvl="1"/>
            <a:r>
              <a:rPr lang="en-US" dirty="0"/>
              <a:t>Weekly distribution of the topics; Books and references</a:t>
            </a:r>
          </a:p>
          <a:p>
            <a:pPr lvl="1"/>
            <a:r>
              <a:rPr lang="en-US" dirty="0"/>
              <a:t>Pre-requisite course/topics provided as a reading material</a:t>
            </a:r>
          </a:p>
          <a:p>
            <a:r>
              <a:rPr lang="en-US" dirty="0"/>
              <a:t>A brief introduction about “Theory” and “Computation” in computer science.</a:t>
            </a:r>
          </a:p>
        </p:txBody>
      </p:sp>
    </p:spTree>
    <p:extLst>
      <p:ext uri="{BB962C8B-B14F-4D97-AF65-F5344CB8AC3E}">
        <p14:creationId xmlns:p14="http://schemas.microsoft.com/office/powerpoint/2010/main" val="4055806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536518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3B74E80-499B-48E8-AED0-54A3C0C2E7CF}"/>
              </a:ext>
            </a:extLst>
          </p:cNvPr>
          <p:cNvSpPr>
            <a:spLocks noGrp="1"/>
          </p:cNvSpPr>
          <p:nvPr>
            <p:ph sz="half" idx="1"/>
          </p:nvPr>
        </p:nvSpPr>
        <p:spPr/>
        <p:txBody>
          <a:bodyPr>
            <a:normAutofit/>
          </a:bodyPr>
          <a:lstStyle/>
          <a:p>
            <a:pPr algn="just"/>
            <a:r>
              <a:rPr lang="en-US" sz="1600" dirty="0"/>
              <a:t>At least 80% presence. Auto attendance is taken via TEAMS.</a:t>
            </a:r>
          </a:p>
          <a:p>
            <a:pPr algn="just"/>
            <a:r>
              <a:rPr lang="en-US" sz="1600" dirty="0"/>
              <a:t>Go through the topics before attending the class (from course outline).</a:t>
            </a:r>
          </a:p>
          <a:p>
            <a:pPr algn="just"/>
            <a:r>
              <a:rPr lang="en-US" sz="1600" dirty="0"/>
              <a:t>First 10 minutes of the class will be question/answer session of previous class topics.</a:t>
            </a:r>
          </a:p>
          <a:p>
            <a:pPr algn="just"/>
            <a:r>
              <a:rPr lang="en-US" sz="1600" dirty="0"/>
              <a:t>Every 20-25 minutes of the lecture, you will be given time to ask questions. </a:t>
            </a:r>
          </a:p>
          <a:p>
            <a:pPr algn="just"/>
            <a:r>
              <a:rPr lang="en-US" sz="1600" dirty="0"/>
              <a:t>Outside class for any unresolved issue, </a:t>
            </a:r>
          </a:p>
          <a:p>
            <a:pPr lvl="1" algn="just"/>
            <a:r>
              <a:rPr lang="en-US" sz="1600" dirty="0"/>
              <a:t>Consultation time will be provided. Make use of these times.</a:t>
            </a:r>
          </a:p>
          <a:p>
            <a:pPr lvl="1" algn="just"/>
            <a:r>
              <a:rPr lang="en-US" sz="1600" dirty="0"/>
              <a:t>Use the TEAMS message box for appointment [if required]</a:t>
            </a:r>
          </a:p>
          <a:p>
            <a:pPr marL="0" indent="0">
              <a:buNone/>
            </a:pPr>
            <a:r>
              <a:rPr lang="en-US" dirty="0"/>
              <a:t>     </a:t>
            </a:r>
          </a:p>
        </p:txBody>
      </p:sp>
      <p:sp>
        <p:nvSpPr>
          <p:cNvPr id="3" name="Content Placeholder 2">
            <a:extLst>
              <a:ext uri="{FF2B5EF4-FFF2-40B4-BE49-F238E27FC236}">
                <a16:creationId xmlns:a16="http://schemas.microsoft.com/office/drawing/2014/main" id="{DB4FE948-EEAC-4200-911A-8097278BCD6C}"/>
              </a:ext>
            </a:extLst>
          </p:cNvPr>
          <p:cNvSpPr>
            <a:spLocks noGrp="1"/>
          </p:cNvSpPr>
          <p:nvPr>
            <p:ph sz="half" idx="2"/>
          </p:nvPr>
        </p:nvSpPr>
        <p:spPr/>
        <p:txBody>
          <a:bodyPr/>
          <a:lstStyle/>
          <a:p>
            <a:pPr algn="just"/>
            <a:r>
              <a:rPr lang="en-US" sz="1600" b="1" dirty="0"/>
              <a:t>REMEMBER: </a:t>
            </a:r>
          </a:p>
          <a:p>
            <a:pPr lvl="1" algn="just"/>
            <a:r>
              <a:rPr lang="en-US" sz="1600" b="1" dirty="0"/>
              <a:t>Your feedback is the key to the completion of this (online) course successfully.</a:t>
            </a:r>
          </a:p>
          <a:p>
            <a:pPr lvl="1" algn="just"/>
            <a:r>
              <a:rPr lang="en-US" sz="1600" b="1" dirty="0"/>
              <a:t>After a topic is completed, prepare &amp; ask QUESTIONS (during/after the class). </a:t>
            </a:r>
          </a:p>
          <a:p>
            <a:pPr lvl="1" algn="just"/>
            <a:r>
              <a:rPr lang="en-US" sz="1600" b="1" dirty="0"/>
              <a:t>REPETATION is never a good solution as the lecture you heard before will be said again. To answer a question the teacher may repeat the topic in a different way as per your question.</a:t>
            </a:r>
            <a:endParaRPr lang="en-US" sz="1600" dirty="0"/>
          </a:p>
          <a:p>
            <a:endParaRPr lang="en-US" dirty="0"/>
          </a:p>
        </p:txBody>
      </p:sp>
      <p:sp>
        <p:nvSpPr>
          <p:cNvPr id="7" name="Footer Placeholder 6">
            <a:extLst>
              <a:ext uri="{FF2B5EF4-FFF2-40B4-BE49-F238E27FC236}">
                <a16:creationId xmlns:a16="http://schemas.microsoft.com/office/drawing/2014/main" id="{9603880A-5061-4B8B-8FDC-CD10915A5515}"/>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717317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97B06E18-26FD-4901-8CB4-621DE8113661}"/>
              </a:ext>
            </a:extLst>
          </p:cNvPr>
          <p:cNvSpPr>
            <a:spLocks noGrp="1"/>
          </p:cNvSpPr>
          <p:nvPr>
            <p:ph type="body" idx="1"/>
          </p:nvPr>
        </p:nvSpPr>
        <p:spPr>
          <a:xfrm>
            <a:off x="0" y="1291790"/>
            <a:ext cx="4476198" cy="462059"/>
          </a:xfrm>
        </p:spPr>
        <p:txBody>
          <a:bodyPr/>
          <a:lstStyle/>
          <a:p>
            <a:r>
              <a:rPr lang="en-US" dirty="0"/>
              <a:t>Exam Policies</a:t>
            </a:r>
          </a:p>
        </p:txBody>
      </p:sp>
      <p:sp>
        <p:nvSpPr>
          <p:cNvPr id="3" name="Content Placeholder 2">
            <a:extLst>
              <a:ext uri="{FF2B5EF4-FFF2-40B4-BE49-F238E27FC236}">
                <a16:creationId xmlns:a16="http://schemas.microsoft.com/office/drawing/2014/main" id="{54178807-9FA4-42EA-8D19-64CD9D259D94}"/>
              </a:ext>
            </a:extLst>
          </p:cNvPr>
          <p:cNvSpPr>
            <a:spLocks noGrp="1"/>
          </p:cNvSpPr>
          <p:nvPr>
            <p:ph sz="half" idx="2"/>
          </p:nvPr>
        </p:nvSpPr>
        <p:spPr>
          <a:xfrm>
            <a:off x="0" y="1788910"/>
            <a:ext cx="4476198" cy="4675836"/>
          </a:xfrm>
        </p:spPr>
        <p:txBody>
          <a:bodyPr>
            <a:normAutofit fontScale="70000" lnSpcReduction="20000"/>
          </a:bodyPr>
          <a:lstStyle/>
          <a:p>
            <a:pPr lvl="1" algn="just"/>
            <a:r>
              <a:rPr lang="en-US" dirty="0"/>
              <a:t>Learn &amp; understand all technical aspect of online quiz and assignment, specially, document upload, time limits, Hand In/Turn In options, submission, etc.</a:t>
            </a:r>
          </a:p>
          <a:p>
            <a:pPr lvl="1" algn="just"/>
            <a:r>
              <a:rPr lang="en-US" dirty="0"/>
              <a:t>When you are appearing for the exam, make sure to switch/turn off all other internet/background activities in your machine.</a:t>
            </a:r>
          </a:p>
          <a:p>
            <a:pPr lvl="1" algn="just"/>
            <a:r>
              <a:rPr lang="en-US" dirty="0"/>
              <a:t>It is strictly recommended to use PC/Laptop for classes &amp; exams, unless there is an emergency. </a:t>
            </a:r>
          </a:p>
          <a:p>
            <a:pPr algn="just"/>
            <a:r>
              <a:rPr lang="en-US" dirty="0"/>
              <a:t>There will be at least one assessment (quiz/assignment/viva) each week. Most assignment &amp; quiz will be problem solving in nature. Quiz may also contain theoretical questions.</a:t>
            </a:r>
          </a:p>
          <a:p>
            <a:pPr algn="just"/>
            <a:r>
              <a:rPr lang="en-US" dirty="0"/>
              <a:t>Mid Semester assessment and Final Assessment will consist of Assignment,  Exam &amp; Viva on the defined week in the academic calendar.</a:t>
            </a:r>
          </a:p>
          <a:p>
            <a:pPr algn="just"/>
            <a:r>
              <a:rPr lang="en-US" dirty="0"/>
              <a:t> Any plagiarism will be result in grade “F”.</a:t>
            </a:r>
          </a:p>
        </p:txBody>
      </p:sp>
      <p:sp>
        <p:nvSpPr>
          <p:cNvPr id="4" name="Text Placeholder 3">
            <a:extLst>
              <a:ext uri="{FF2B5EF4-FFF2-40B4-BE49-F238E27FC236}">
                <a16:creationId xmlns:a16="http://schemas.microsoft.com/office/drawing/2014/main" id="{37FBF1C5-3489-4A7E-8266-0CDC236A3794}"/>
              </a:ext>
            </a:extLst>
          </p:cNvPr>
          <p:cNvSpPr>
            <a:spLocks noGrp="1"/>
          </p:cNvSpPr>
          <p:nvPr>
            <p:ph type="body" sz="quarter" idx="3"/>
          </p:nvPr>
        </p:nvSpPr>
        <p:spPr>
          <a:xfrm>
            <a:off x="4638628" y="1291790"/>
            <a:ext cx="4476199" cy="462059"/>
          </a:xfrm>
        </p:spPr>
        <p:txBody>
          <a:bodyPr/>
          <a:lstStyle/>
          <a:p>
            <a:r>
              <a:rPr lang="en-US" dirty="0"/>
              <a:t>Marks Distribution</a:t>
            </a:r>
          </a:p>
        </p:txBody>
      </p:sp>
      <p:sp>
        <p:nvSpPr>
          <p:cNvPr id="5" name="Content Placeholder 4">
            <a:extLst>
              <a:ext uri="{FF2B5EF4-FFF2-40B4-BE49-F238E27FC236}">
                <a16:creationId xmlns:a16="http://schemas.microsoft.com/office/drawing/2014/main" id="{2635F4C9-38CA-412C-A9A2-BB7AA2A85CF0}"/>
              </a:ext>
            </a:extLst>
          </p:cNvPr>
          <p:cNvSpPr>
            <a:spLocks noGrp="1"/>
          </p:cNvSpPr>
          <p:nvPr>
            <p:ph sz="quarter" idx="4"/>
          </p:nvPr>
        </p:nvSpPr>
        <p:spPr>
          <a:xfrm>
            <a:off x="4640094" y="1788909"/>
            <a:ext cx="4476196" cy="4640776"/>
          </a:xfrm>
        </p:spPr>
        <p:txBody>
          <a:bodyPr>
            <a:normAutofit fontScale="92500" lnSpcReduction="10000"/>
          </a:bodyPr>
          <a:lstStyle/>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Al</a:t>
            </a:r>
            <a:r>
              <a:rPr lang="en-US" sz="2000" b="1" dirty="0">
                <a:solidFill>
                  <a:srgbClr val="000000"/>
                </a:solidFill>
                <a:effectLst/>
                <a:ea typeface="Times New Roman" panose="02020603050405020304" pitchFamily="18" charset="0"/>
                <a:cs typeface="Arial" panose="020B0604020202020204" pitchFamily="34" charset="0"/>
              </a:rPr>
              <a:t>l evaluation conducted online</a:t>
            </a:r>
            <a:endParaRPr lang="en-US" sz="2000" dirty="0">
              <a:effectLst/>
              <a:ea typeface="Times New Roman" panose="02020603050405020304" pitchFamily="18" charset="0"/>
            </a:endParaRPr>
          </a:p>
          <a:p>
            <a:pPr lvl="1" algn="just"/>
            <a:r>
              <a:rPr lang="en-US" sz="2000" dirty="0">
                <a:effectLst/>
                <a:ea typeface="Times New Roman" panose="02020603050405020304" pitchFamily="18" charset="0"/>
                <a:cs typeface="Arial" panose="020B0604020202020204" pitchFamily="34" charset="0"/>
              </a:rPr>
              <a:t>Attendance/Performance: 10%</a:t>
            </a:r>
            <a:endParaRPr lang="en-US" sz="2000" dirty="0">
              <a:ea typeface="Times New Roman" panose="02020603050405020304" pitchFamily="18" charset="0"/>
            </a:endParaRPr>
          </a:p>
          <a:p>
            <a:pPr lvl="1" algn="just"/>
            <a:r>
              <a:rPr lang="en-US" sz="2000" dirty="0">
                <a:effectLst/>
                <a:ea typeface="Times New Roman" panose="02020603050405020304" pitchFamily="18" charset="0"/>
                <a:cs typeface="Arial" panose="020B0604020202020204" pitchFamily="34" charset="0"/>
              </a:rPr>
              <a:t>Midterm Assessment </a:t>
            </a:r>
          </a:p>
          <a:p>
            <a:pPr lvl="2" algn="just"/>
            <a:r>
              <a:rPr lang="en-US" sz="1800" dirty="0">
                <a:effectLst/>
                <a:ea typeface="Times New Roman" panose="02020603050405020304" pitchFamily="18" charset="0"/>
                <a:cs typeface="Arial" panose="020B0604020202020204" pitchFamily="34" charset="0"/>
              </a:rPr>
              <a:t>Quizzes: 40% (best will be counted)</a:t>
            </a:r>
          </a:p>
          <a:p>
            <a:pPr lvl="2"/>
            <a:r>
              <a:rPr lang="en-US" sz="1800" dirty="0">
                <a:effectLst/>
                <a:ea typeface="Times New Roman" panose="02020603050405020304" pitchFamily="18" charset="0"/>
                <a:cs typeface="Arial" panose="020B0604020202020204" pitchFamily="34" charset="0"/>
              </a:rPr>
              <a:t>Term Exam: 50%</a:t>
            </a:r>
          </a:p>
          <a:p>
            <a:pPr lvl="1"/>
            <a:r>
              <a:rPr lang="en-US" sz="2000" dirty="0">
                <a:effectLst/>
                <a:ea typeface="Times New Roman" panose="02020603050405020304" pitchFamily="18" charset="0"/>
                <a:cs typeface="Arial" panose="020B0604020202020204" pitchFamily="34" charset="0"/>
              </a:rPr>
              <a:t>Final term Assessment </a:t>
            </a:r>
          </a:p>
          <a:p>
            <a:pPr lvl="2"/>
            <a:r>
              <a:rPr lang="en-US" sz="1800" dirty="0">
                <a:effectLst/>
                <a:ea typeface="Times New Roman" panose="02020603050405020304" pitchFamily="18" charset="0"/>
                <a:cs typeface="Arial" panose="020B0604020202020204" pitchFamily="34" charset="0"/>
              </a:rPr>
              <a:t>Quizzes</a:t>
            </a:r>
            <a:r>
              <a:rPr lang="en-US" sz="1800">
                <a:effectLst/>
                <a:ea typeface="Times New Roman" panose="02020603050405020304" pitchFamily="18" charset="0"/>
                <a:cs typeface="Arial" panose="020B0604020202020204" pitchFamily="34" charset="0"/>
              </a:rPr>
              <a:t>: 40% </a:t>
            </a:r>
            <a:r>
              <a:rPr lang="en-US" sz="1800" dirty="0">
                <a:effectLst/>
                <a:ea typeface="Times New Roman" panose="02020603050405020304" pitchFamily="18" charset="0"/>
                <a:cs typeface="Arial" panose="020B0604020202020204" pitchFamily="34" charset="0"/>
              </a:rPr>
              <a:t>(best will be counted)</a:t>
            </a:r>
          </a:p>
          <a:p>
            <a:pPr lvl="2"/>
            <a:r>
              <a:rPr lang="en-US" sz="1800" dirty="0">
                <a:effectLst/>
                <a:ea typeface="Times New Roman" panose="02020603050405020304" pitchFamily="18" charset="0"/>
                <a:cs typeface="Arial" panose="020B0604020202020204" pitchFamily="34" charset="0"/>
              </a:rPr>
              <a:t>Term Exam 50%</a:t>
            </a:r>
          </a:p>
          <a:p>
            <a:pPr lvl="2"/>
            <a:r>
              <a:rPr lang="en-US" sz="1800" dirty="0">
                <a:effectLst/>
                <a:ea typeface="Times New Roman" panose="02020603050405020304" pitchFamily="18" charset="0"/>
              </a:rPr>
              <a:t>Attendance/Performance: 10%</a:t>
            </a:r>
          </a:p>
          <a:p>
            <a:pPr marL="0" marR="0" algn="just">
              <a:spcBef>
                <a:spcPts val="0"/>
              </a:spcBef>
              <a:spcAft>
                <a:spcPts val="0"/>
              </a:spcAft>
            </a:pPr>
            <a:endParaRPr lang="en-US" sz="2000" b="1" dirty="0">
              <a:effectLst/>
              <a:ea typeface="Times New Roman" panose="02020603050405020304" pitchFamily="18" charset="0"/>
              <a:cs typeface="Arial" panose="020B0604020202020204" pitchFamily="34"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Total: </a:t>
            </a:r>
            <a:r>
              <a:rPr lang="en-US" sz="2000" dirty="0">
                <a:effectLst/>
                <a:ea typeface="Times New Roman" panose="02020603050405020304" pitchFamily="18" charset="0"/>
                <a:cs typeface="Arial" panose="020B0604020202020204" pitchFamily="34" charset="0"/>
              </a:rPr>
              <a:t>100%</a:t>
            </a:r>
            <a:endParaRPr lang="en-US" sz="2000" dirty="0">
              <a:effectLst/>
              <a:ea typeface="Times New Roman" panose="02020603050405020304" pitchFamily="18" charset="0"/>
            </a:endParaRPr>
          </a:p>
          <a:p>
            <a:pPr marL="0" marR="0" indent="0" algn="just">
              <a:spcBef>
                <a:spcPts val="0"/>
              </a:spcBef>
              <a:spcAft>
                <a:spcPts val="0"/>
              </a:spcAft>
              <a:buNone/>
            </a:pPr>
            <a:endParaRPr lang="en-US" sz="2000" dirty="0">
              <a:effectLst/>
              <a:ea typeface="Times New Roman" panose="02020603050405020304" pitchFamily="18" charset="0"/>
            </a:endParaRPr>
          </a:p>
          <a:p>
            <a:pPr marL="0" marR="0" algn="just">
              <a:spcBef>
                <a:spcPts val="0"/>
              </a:spcBef>
              <a:spcAft>
                <a:spcPts val="0"/>
              </a:spcAft>
            </a:pPr>
            <a:r>
              <a:rPr lang="en-US" sz="2000" b="1" dirty="0">
                <a:effectLst/>
                <a:ea typeface="Times New Roman" panose="02020603050405020304" pitchFamily="18" charset="0"/>
                <a:cs typeface="Arial" panose="020B0604020202020204" pitchFamily="34" charset="0"/>
              </a:rPr>
              <a:t>Final Grade/ Grand Total</a:t>
            </a:r>
            <a:endParaRPr lang="en-US" sz="2000" b="1" dirty="0">
              <a:ea typeface="Times New Roman" panose="02020603050405020304" pitchFamily="18" charset="0"/>
            </a:endParaRPr>
          </a:p>
          <a:p>
            <a:pPr marL="509588" lvl="1" algn="just">
              <a:spcBef>
                <a:spcPts val="0"/>
              </a:spcBef>
            </a:pPr>
            <a:r>
              <a:rPr lang="en-US" dirty="0">
                <a:effectLst/>
                <a:ea typeface="Times New Roman" panose="02020603050405020304" pitchFamily="18" charset="0"/>
                <a:cs typeface="Arial" panose="020B0604020202020204" pitchFamily="34" charset="0"/>
              </a:rPr>
              <a:t>Midterm:   40%</a:t>
            </a:r>
            <a:endParaRPr lang="en-US" dirty="0">
              <a:effectLst/>
              <a:ea typeface="Times New Roman" panose="02020603050405020304" pitchFamily="18" charset="0"/>
            </a:endParaRPr>
          </a:p>
          <a:p>
            <a:pPr marL="509588" lvl="1" indent="-225425">
              <a:spcBef>
                <a:spcPts val="0"/>
              </a:spcBef>
            </a:pPr>
            <a:r>
              <a:rPr lang="en-US" dirty="0">
                <a:effectLst/>
                <a:ea typeface="Times New Roman" panose="02020603050405020304" pitchFamily="18" charset="0"/>
                <a:cs typeface="Arial" panose="020B0604020202020204" pitchFamily="34" charset="0"/>
              </a:rPr>
              <a:t>Final Term: 60%</a:t>
            </a:r>
            <a:endParaRPr lang="en-US" dirty="0">
              <a:effectLst/>
              <a:ea typeface="Times New Roman" panose="02020603050405020304" pitchFamily="18" charset="0"/>
            </a:endParaRPr>
          </a:p>
        </p:txBody>
      </p:sp>
      <p:sp>
        <p:nvSpPr>
          <p:cNvPr id="7" name="Footer Placeholder 6">
            <a:extLst>
              <a:ext uri="{FF2B5EF4-FFF2-40B4-BE49-F238E27FC236}">
                <a16:creationId xmlns:a16="http://schemas.microsoft.com/office/drawing/2014/main" id="{0F5CCD6A-CD67-43EF-9072-A0AF12863F23}"/>
              </a:ext>
            </a:extLst>
          </p:cNvPr>
          <p:cNvSpPr>
            <a:spLocks noGrp="1"/>
          </p:cNvSpPr>
          <p:nvPr>
            <p:ph type="ftr" sz="quarter" idx="11"/>
          </p:nvPr>
        </p:nvSpPr>
        <p:spPr/>
        <p:txBody>
          <a:bodyPr/>
          <a:lstStyle/>
          <a:p>
            <a:r>
              <a:rPr lang="en-US"/>
              <a:t>CSC3113-Theory of Computation</a:t>
            </a:r>
          </a:p>
        </p:txBody>
      </p:sp>
    </p:spTree>
    <p:extLst>
      <p:ext uri="{BB962C8B-B14F-4D97-AF65-F5344CB8AC3E}">
        <p14:creationId xmlns:p14="http://schemas.microsoft.com/office/powerpoint/2010/main" val="14915729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DAE666D-5BF1-4331-BF8B-A906D2C45A35}"/>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6BCF0B67-4C83-48FA-A0A6-F818DCFE76D3}"/>
              </a:ext>
            </a:extLst>
          </p:cNvPr>
          <p:cNvSpPr>
            <a:spLocks noGrp="1"/>
          </p:cNvSpPr>
          <p:nvPr>
            <p:ph type="subTitle" idx="1"/>
          </p:nvPr>
        </p:nvSpPr>
        <p:spPr/>
        <p:txBody>
          <a:bodyPr/>
          <a:lstStyle/>
          <a:p>
            <a:endParaRPr lang="en-US"/>
          </a:p>
        </p:txBody>
      </p:sp>
      <p:sp>
        <p:nvSpPr>
          <p:cNvPr id="3" name="Text Placeholder 2">
            <a:extLst>
              <a:ext uri="{FF2B5EF4-FFF2-40B4-BE49-F238E27FC236}">
                <a16:creationId xmlns:a16="http://schemas.microsoft.com/office/drawing/2014/main" id="{C13361AA-B314-4391-99B2-D3ADEEF4C82F}"/>
              </a:ext>
            </a:extLst>
          </p:cNvPr>
          <p:cNvSpPr>
            <a:spLocks noGrp="1"/>
          </p:cNvSpPr>
          <p:nvPr>
            <p:ph type="body" sz="quarter" idx="12"/>
          </p:nvPr>
        </p:nvSpPr>
        <p:spPr/>
        <p:txBody>
          <a:bodyPr>
            <a:normAutofit lnSpcReduction="10000"/>
          </a:bodyPr>
          <a:lstStyle/>
          <a:p>
            <a:pPr algn="just"/>
            <a:r>
              <a:rPr lang="en-US" b="0" i="0" dirty="0">
                <a:solidFill>
                  <a:srgbClr val="000000"/>
                </a:solidFill>
                <a:effectLst/>
              </a:rPr>
              <a:t>Learn about different mathematical (formal) model for computation.</a:t>
            </a:r>
          </a:p>
          <a:p>
            <a:pPr algn="just"/>
            <a:r>
              <a:rPr lang="en-US" b="0" i="0" dirty="0">
                <a:solidFill>
                  <a:srgbClr val="000000"/>
                </a:solidFill>
                <a:effectLst/>
              </a:rPr>
              <a:t>Understand how to reason about computation using abstract, formal models.</a:t>
            </a:r>
          </a:p>
          <a:p>
            <a:pPr algn="just"/>
            <a:r>
              <a:rPr lang="en-US" b="0" i="0" dirty="0">
                <a:solidFill>
                  <a:srgbClr val="000000"/>
                </a:solidFill>
                <a:effectLst/>
              </a:rPr>
              <a:t>Go through the definitions of several specific models of computation including finite automata, context-free grammars, and Turing machines along with the tools for analyzing their power and limitations.</a:t>
            </a:r>
          </a:p>
          <a:p>
            <a:pPr algn="just"/>
            <a:r>
              <a:rPr lang="en-US" b="0" i="0" dirty="0">
                <a:solidFill>
                  <a:srgbClr val="000000"/>
                </a:solidFill>
                <a:effectLst/>
              </a:rPr>
              <a:t>Design and analyze how the nature of computation (solvable, unsolvable, efficient problems by computers) can be formalized as precise mathematical problems for different computational devices.</a:t>
            </a:r>
          </a:p>
          <a:p>
            <a:pPr algn="just"/>
            <a:r>
              <a:rPr lang="en-US" b="0" i="0" dirty="0">
                <a:solidFill>
                  <a:srgbClr val="000000"/>
                </a:solidFill>
                <a:effectLst/>
              </a:rPr>
              <a:t>Practice creative mathematical problem solving.</a:t>
            </a:r>
            <a:endParaRPr lang="en-US" dirty="0"/>
          </a:p>
        </p:txBody>
      </p:sp>
    </p:spTree>
    <p:extLst>
      <p:ext uri="{BB962C8B-B14F-4D97-AF65-F5344CB8AC3E}">
        <p14:creationId xmlns:p14="http://schemas.microsoft.com/office/powerpoint/2010/main" val="30081065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02209C70-10D2-4E7C-BBBB-BA9561CFD851}"/>
              </a:ext>
            </a:extLst>
          </p:cNvPr>
          <p:cNvSpPr>
            <a:spLocks noGrp="1"/>
          </p:cNvSpPr>
          <p:nvPr>
            <p:ph type="ftr" sz="quarter" idx="11"/>
          </p:nvPr>
        </p:nvSpPr>
        <p:spPr/>
        <p:txBody>
          <a:bodyPr/>
          <a:lstStyle/>
          <a:p>
            <a:r>
              <a:rPr lang="en-US"/>
              <a:t>CSC3113-Theory of Computation</a:t>
            </a:r>
          </a:p>
        </p:txBody>
      </p:sp>
      <p:sp>
        <p:nvSpPr>
          <p:cNvPr id="2" name="Subtitle 1">
            <a:extLst>
              <a:ext uri="{FF2B5EF4-FFF2-40B4-BE49-F238E27FC236}">
                <a16:creationId xmlns:a16="http://schemas.microsoft.com/office/drawing/2014/main" id="{F344AF42-E606-439F-8E29-42483F3A391A}"/>
              </a:ext>
            </a:extLst>
          </p:cNvPr>
          <p:cNvSpPr>
            <a:spLocks noGrp="1"/>
          </p:cNvSpPr>
          <p:nvPr>
            <p:ph type="subTitle" idx="1"/>
          </p:nvPr>
        </p:nvSpPr>
        <p:spPr/>
        <p:txBody>
          <a:bodyPr>
            <a:normAutofit fontScale="92500"/>
          </a:bodyPr>
          <a:lstStyle/>
          <a:p>
            <a:r>
              <a:rPr lang="en-US" sz="2000" dirty="0">
                <a:effectLst/>
                <a:latin typeface="Times New Roman" panose="02020603050405020304" pitchFamily="18" charset="0"/>
                <a:ea typeface="Times New Roman" panose="02020603050405020304" pitchFamily="18" charset="0"/>
              </a:rPr>
              <a:t>At the end of this course, the following outcome shall have been attained</a:t>
            </a:r>
            <a:endParaRPr lang="en-US" dirty="0"/>
          </a:p>
        </p:txBody>
      </p:sp>
      <p:sp>
        <p:nvSpPr>
          <p:cNvPr id="3" name="Text Placeholder 2">
            <a:extLst>
              <a:ext uri="{FF2B5EF4-FFF2-40B4-BE49-F238E27FC236}">
                <a16:creationId xmlns:a16="http://schemas.microsoft.com/office/drawing/2014/main" id="{2AFABE9B-C439-4A2F-AEBA-1C689FB0FB04}"/>
              </a:ext>
            </a:extLst>
          </p:cNvPr>
          <p:cNvSpPr>
            <a:spLocks noGrp="1"/>
          </p:cNvSpPr>
          <p:nvPr>
            <p:ph type="body" sz="quarter" idx="12"/>
          </p:nvPr>
        </p:nvSpPr>
        <p:spPr/>
        <p:txBody>
          <a:bodyPr>
            <a:normAutofit/>
          </a:bodyPr>
          <a:lstStyle/>
          <a:p>
            <a:pPr marL="228600" marR="0" algn="just">
              <a:spcBef>
                <a:spcPts val="0"/>
              </a:spcBef>
              <a:spcAft>
                <a:spcPts val="0"/>
              </a:spcAft>
            </a:pPr>
            <a:r>
              <a:rPr lang="en-US" dirty="0">
                <a:effectLst/>
                <a:ea typeface="Times New Roman" panose="02020603050405020304" pitchFamily="18" charset="0"/>
              </a:rPr>
              <a:t>Basic notations used in computer science literature</a:t>
            </a:r>
          </a:p>
          <a:p>
            <a:pPr marL="228600" marR="0" algn="just">
              <a:spcBef>
                <a:spcPts val="0"/>
              </a:spcBef>
              <a:spcAft>
                <a:spcPts val="0"/>
              </a:spcAft>
            </a:pPr>
            <a:r>
              <a:rPr lang="en-US" dirty="0">
                <a:effectLst/>
                <a:ea typeface="Times New Roman" panose="02020603050405020304" pitchFamily="18" charset="0"/>
              </a:rPr>
              <a:t>Understand the mathematical model of Computation.</a:t>
            </a:r>
          </a:p>
          <a:p>
            <a:pPr marL="228600" marR="0" algn="just">
              <a:spcBef>
                <a:spcPts val="0"/>
              </a:spcBef>
              <a:spcAft>
                <a:spcPts val="0"/>
              </a:spcAft>
            </a:pPr>
            <a:r>
              <a:rPr lang="en-US" dirty="0">
                <a:effectLst/>
                <a:ea typeface="Times New Roman" panose="02020603050405020304" pitchFamily="18" charset="0"/>
              </a:rPr>
              <a:t>Use of Computational models to solve problems for different computational devices</a:t>
            </a:r>
          </a:p>
          <a:p>
            <a:pPr marL="228600" algn="just">
              <a:spcBef>
                <a:spcPts val="0"/>
              </a:spcBef>
            </a:pPr>
            <a:r>
              <a:rPr lang="en-US" dirty="0"/>
              <a:t>Learn how to formally reason about computation.</a:t>
            </a:r>
          </a:p>
          <a:p>
            <a:pPr marL="228600" marR="0" algn="just">
              <a:spcBef>
                <a:spcPts val="0"/>
              </a:spcBef>
              <a:spcAft>
                <a:spcPts val="0"/>
              </a:spcAft>
            </a:pPr>
            <a:r>
              <a:rPr lang="en-US" b="0" i="0" dirty="0">
                <a:solidFill>
                  <a:srgbClr val="000000"/>
                </a:solidFill>
                <a:effectLst/>
              </a:rPr>
              <a:t>Develop the ability to compose correct, clear, and concise mathematical proofs.</a:t>
            </a:r>
            <a:endParaRPr lang="en-US" dirty="0">
              <a:effectLst/>
              <a:ea typeface="Times New Roman" panose="02020603050405020304" pitchFamily="18" charset="0"/>
            </a:endParaRPr>
          </a:p>
          <a:p>
            <a:pPr marL="228600" marR="0" algn="just">
              <a:spcBef>
                <a:spcPts val="0"/>
              </a:spcBef>
              <a:spcAft>
                <a:spcPts val="0"/>
              </a:spcAft>
            </a:pPr>
            <a:r>
              <a:rPr lang="en-US" dirty="0">
                <a:effectLst/>
                <a:ea typeface="Times New Roman" panose="02020603050405020304" pitchFamily="18" charset="0"/>
              </a:rPr>
              <a:t>Understand Computability</a:t>
            </a:r>
          </a:p>
          <a:p>
            <a:pPr marL="228600" marR="0" algn="just">
              <a:spcBef>
                <a:spcPts val="0"/>
              </a:spcBef>
              <a:spcAft>
                <a:spcPts val="0"/>
              </a:spcAft>
            </a:pPr>
            <a:r>
              <a:rPr lang="en-US" dirty="0">
                <a:effectLst/>
                <a:ea typeface="Times New Roman" panose="02020603050405020304" pitchFamily="18" charset="0"/>
              </a:rPr>
              <a:t>Determine Complexity of problems</a:t>
            </a:r>
          </a:p>
          <a:p>
            <a:pPr marL="228600" marR="0" algn="just">
              <a:spcBef>
                <a:spcPts val="0"/>
              </a:spcBef>
              <a:spcAft>
                <a:spcPts val="0"/>
              </a:spcAft>
            </a:pPr>
            <a:r>
              <a:rPr lang="en-US" dirty="0"/>
              <a:t>Learn the technology-independent foundations of CS</a:t>
            </a:r>
            <a:endParaRPr lang="en-US" dirty="0">
              <a:effectLst/>
              <a:ea typeface="Times New Roman" panose="02020603050405020304" pitchFamily="18" charset="0"/>
            </a:endParaRPr>
          </a:p>
        </p:txBody>
      </p:sp>
    </p:spTree>
    <p:extLst>
      <p:ext uri="{BB962C8B-B14F-4D97-AF65-F5344CB8AC3E}">
        <p14:creationId xmlns:p14="http://schemas.microsoft.com/office/powerpoint/2010/main" val="1211172744"/>
      </p:ext>
    </p:extLst>
  </p:cSld>
  <p:clrMapOvr>
    <a:masterClrMapping/>
  </p:clrMapOvr>
</p:sld>
</file>

<file path=ppt/theme/theme1.xml><?xml version="1.0" encoding="utf-8"?>
<a:theme xmlns:a="http://schemas.openxmlformats.org/drawingml/2006/main" name="AIUB 2020">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UB 2020" id="{F1C6E3EC-85B0-4703-97BE-959ED79328EC}" vid="{D0BC6CCC-6CBE-48E7-BAFD-BAA31B8EAA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E34F36449696C4D9A39A602A84CD659" ma:contentTypeVersion="2" ma:contentTypeDescription="Create a new document." ma:contentTypeScope="" ma:versionID="e13de4224e8596c5bbe69247c07125c1">
  <xsd:schema xmlns:xsd="http://www.w3.org/2001/XMLSchema" xmlns:xs="http://www.w3.org/2001/XMLSchema" xmlns:p="http://schemas.microsoft.com/office/2006/metadata/properties" xmlns:ns2="d2759a66-45ac-4dcc-97a7-1d1447a6f8ca" targetNamespace="http://schemas.microsoft.com/office/2006/metadata/properties" ma:root="true" ma:fieldsID="33182f9908a056a3534a0f208b979359" ns2:_="">
    <xsd:import namespace="d2759a66-45ac-4dcc-97a7-1d1447a6f8c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2759a66-45ac-4dcc-97a7-1d1447a6f8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5702BD9-E04B-4C73-9FCF-919645C1C95E}">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8F8D4BE8-D167-4909-BC17-CFD85E001785}">
  <ds:schemaRefs>
    <ds:schemaRef ds:uri="http://schemas.microsoft.com/sharepoint/v3/contenttype/forms"/>
  </ds:schemaRefs>
</ds:datastoreItem>
</file>

<file path=customXml/itemProps3.xml><?xml version="1.0" encoding="utf-8"?>
<ds:datastoreItem xmlns:ds="http://schemas.openxmlformats.org/officeDocument/2006/customXml" ds:itemID="{C0FE20DF-1E0A-4908-8A09-0AE05AB293C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2759a66-45ac-4dcc-97a7-1d1447a6f8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AIUB 2020</Template>
  <TotalTime>1973</TotalTime>
  <Words>2895</Words>
  <Application>Microsoft Office PowerPoint</Application>
  <PresentationFormat>On-screen Show (4:3)</PresentationFormat>
  <Paragraphs>206</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 Black</vt:lpstr>
      <vt:lpstr>Calibri</vt:lpstr>
      <vt:lpstr>Corbel</vt:lpstr>
      <vt:lpstr>Times New Roman</vt:lpstr>
      <vt:lpstr>Wingdings</vt:lpstr>
      <vt:lpstr>AIUB 2020</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Mashiour Rahman</dc:creator>
  <cp:lastModifiedBy>Shakila Rahman</cp:lastModifiedBy>
  <cp:revision>149</cp:revision>
  <dcterms:created xsi:type="dcterms:W3CDTF">2020-07-02T04:17:10Z</dcterms:created>
  <dcterms:modified xsi:type="dcterms:W3CDTF">2023-02-15T08:28:07Z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0x010100BE34F36449696C4D9A39A602A84CD659</vt:lpwstr>
  </property>
</Properties>
</file>