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43"/>
  </p:notesMasterIdLst>
  <p:sldIdLst>
    <p:sldId id="298" r:id="rId2"/>
    <p:sldId id="327" r:id="rId3"/>
    <p:sldId id="328" r:id="rId4"/>
    <p:sldId id="329" r:id="rId5"/>
    <p:sldId id="330" r:id="rId6"/>
    <p:sldId id="338" r:id="rId7"/>
    <p:sldId id="343" r:id="rId8"/>
    <p:sldId id="344" r:id="rId9"/>
    <p:sldId id="345" r:id="rId10"/>
    <p:sldId id="340" r:id="rId11"/>
    <p:sldId id="346" r:id="rId12"/>
    <p:sldId id="347" r:id="rId13"/>
    <p:sldId id="348" r:id="rId14"/>
    <p:sldId id="342" r:id="rId15"/>
    <p:sldId id="341" r:id="rId16"/>
    <p:sldId id="349" r:id="rId17"/>
    <p:sldId id="350" r:id="rId18"/>
    <p:sldId id="274" r:id="rId19"/>
    <p:sldId id="261" r:id="rId20"/>
    <p:sldId id="262" r:id="rId21"/>
    <p:sldId id="258" r:id="rId22"/>
    <p:sldId id="259" r:id="rId23"/>
    <p:sldId id="260" r:id="rId24"/>
    <p:sldId id="264" r:id="rId25"/>
    <p:sldId id="265" r:id="rId26"/>
    <p:sldId id="263" r:id="rId27"/>
    <p:sldId id="281" r:id="rId28"/>
    <p:sldId id="275" r:id="rId29"/>
    <p:sldId id="276" r:id="rId30"/>
    <p:sldId id="277" r:id="rId31"/>
    <p:sldId id="278" r:id="rId32"/>
    <p:sldId id="279" r:id="rId33"/>
    <p:sldId id="267" r:id="rId34"/>
    <p:sldId id="280" r:id="rId35"/>
    <p:sldId id="266" r:id="rId36"/>
    <p:sldId id="270" r:id="rId37"/>
    <p:sldId id="269" r:id="rId38"/>
    <p:sldId id="268" r:id="rId39"/>
    <p:sldId id="272" r:id="rId40"/>
    <p:sldId id="273" r:id="rId41"/>
    <p:sldId id="2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5D20CA"/>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5EA97-54E9-4DE6-967D-3C9141639D77}" v="25" dt="2024-01-22T12:25:15.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45" d="100"/>
          <a:sy n="45" d="100"/>
        </p:scale>
        <p:origin x="90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4105EA97-54E9-4DE6-967D-3C9141639D77}"/>
    <pc:docChg chg="custSel addSld delSld modSld">
      <pc:chgData name="Dr. Afroza Nahar" userId="9d1ccd36-b394-4689-9b8e-4086784d03ec" providerId="ADAL" clId="{4105EA97-54E9-4DE6-967D-3C9141639D77}" dt="2024-01-22T12:25:15.126" v="49" actId="403"/>
      <pc:docMkLst>
        <pc:docMk/>
      </pc:docMkLst>
      <pc:sldChg chg="modSp mod">
        <pc:chgData name="Dr. Afroza Nahar" userId="9d1ccd36-b394-4689-9b8e-4086784d03ec" providerId="ADAL" clId="{4105EA97-54E9-4DE6-967D-3C9141639D77}" dt="2024-01-22T12:10:49.424" v="6" actId="20577"/>
        <pc:sldMkLst>
          <pc:docMk/>
          <pc:sldMk cId="552491392" sldId="298"/>
        </pc:sldMkLst>
        <pc:spChg chg="mod">
          <ac:chgData name="Dr. Afroza Nahar" userId="9d1ccd36-b394-4689-9b8e-4086784d03ec" providerId="ADAL" clId="{4105EA97-54E9-4DE6-967D-3C9141639D77}" dt="2024-01-22T12:10:49.424" v="6" actId="20577"/>
          <ac:spMkLst>
            <pc:docMk/>
            <pc:sldMk cId="552491392" sldId="298"/>
            <ac:spMk id="6" creationId="{3B6D3FE6-5ED9-41C9-BB8E-BB5A45BA42A1}"/>
          </ac:spMkLst>
        </pc:spChg>
      </pc:sldChg>
      <pc:sldChg chg="modSp add del mod">
        <pc:chgData name="Dr. Afroza Nahar" userId="9d1ccd36-b394-4689-9b8e-4086784d03ec" providerId="ADAL" clId="{4105EA97-54E9-4DE6-967D-3C9141639D77}" dt="2024-01-22T12:24:11.279" v="38" actId="47"/>
        <pc:sldMkLst>
          <pc:docMk/>
          <pc:sldMk cId="1057664589" sldId="314"/>
        </pc:sldMkLst>
        <pc:spChg chg="mod">
          <ac:chgData name="Dr. Afroza Nahar" userId="9d1ccd36-b394-4689-9b8e-4086784d03ec" providerId="ADAL" clId="{4105EA97-54E9-4DE6-967D-3C9141639D77}" dt="2024-01-22T12:23:38.873" v="35" actId="207"/>
          <ac:spMkLst>
            <pc:docMk/>
            <pc:sldMk cId="1057664589" sldId="314"/>
            <ac:spMk id="3" creationId="{6B91DBB5-1ACA-4284-A25B-DDCCD2FCD16D}"/>
          </ac:spMkLst>
        </pc:spChg>
      </pc:sldChg>
      <pc:sldChg chg="modSp mod">
        <pc:chgData name="Dr. Afroza Nahar" userId="9d1ccd36-b394-4689-9b8e-4086784d03ec" providerId="ADAL" clId="{4105EA97-54E9-4DE6-967D-3C9141639D77}" dt="2024-01-22T12:25:15.126" v="49" actId="403"/>
        <pc:sldMkLst>
          <pc:docMk/>
          <pc:sldMk cId="1486312163" sldId="327"/>
        </pc:sldMkLst>
        <pc:spChg chg="mod">
          <ac:chgData name="Dr. Afroza Nahar" userId="9d1ccd36-b394-4689-9b8e-4086784d03ec" providerId="ADAL" clId="{4105EA97-54E9-4DE6-967D-3C9141639D77}" dt="2024-01-22T12:25:15.126" v="49" actId="403"/>
          <ac:spMkLst>
            <pc:docMk/>
            <pc:sldMk cId="1486312163" sldId="327"/>
            <ac:spMk id="7" creationId="{E725FD4C-6AB8-4F36-90CC-F36629A9B3FD}"/>
          </ac:spMkLst>
        </pc:spChg>
      </pc:sldChg>
      <pc:sldChg chg="modSp mod">
        <pc:chgData name="Dr. Afroza Nahar" userId="9d1ccd36-b394-4689-9b8e-4086784d03ec" providerId="ADAL" clId="{4105EA97-54E9-4DE6-967D-3C9141639D77}" dt="2024-01-22T12:11:06.745" v="7" actId="313"/>
        <pc:sldMkLst>
          <pc:docMk/>
          <pc:sldMk cId="2749711586" sldId="329"/>
        </pc:sldMkLst>
        <pc:spChg chg="mod">
          <ac:chgData name="Dr. Afroza Nahar" userId="9d1ccd36-b394-4689-9b8e-4086784d03ec" providerId="ADAL" clId="{4105EA97-54E9-4DE6-967D-3C9141639D77}" dt="2024-01-22T12:11:06.745" v="7" actId="313"/>
          <ac:spMkLst>
            <pc:docMk/>
            <pc:sldMk cId="2749711586" sldId="329"/>
            <ac:spMk id="7" creationId="{5FBE3BB3-C884-4C0E-8010-5E5A15463262}"/>
          </ac:spMkLst>
        </pc:spChg>
      </pc:sldChg>
      <pc:sldChg chg="modSp mod modAnim">
        <pc:chgData name="Dr. Afroza Nahar" userId="9d1ccd36-b394-4689-9b8e-4086784d03ec" providerId="ADAL" clId="{4105EA97-54E9-4DE6-967D-3C9141639D77}" dt="2024-01-22T12:23:51.757" v="37" actId="20577"/>
        <pc:sldMkLst>
          <pc:docMk/>
          <pc:sldMk cId="176403946" sldId="330"/>
        </pc:sldMkLst>
        <pc:spChg chg="mod">
          <ac:chgData name="Dr. Afroza Nahar" userId="9d1ccd36-b394-4689-9b8e-4086784d03ec" providerId="ADAL" clId="{4105EA97-54E9-4DE6-967D-3C9141639D77}" dt="2024-01-22T12:23:51.757" v="37" actId="20577"/>
          <ac:spMkLst>
            <pc:docMk/>
            <pc:sldMk cId="176403946" sldId="330"/>
            <ac:spMk id="3" creationId="{E088048C-99D5-4272-A6A3-A8D3D1B753DD}"/>
          </ac:spMkLst>
        </pc:spChg>
        <pc:spChg chg="mod">
          <ac:chgData name="Dr. Afroza Nahar" userId="9d1ccd36-b394-4689-9b8e-4086784d03ec" providerId="ADAL" clId="{4105EA97-54E9-4DE6-967D-3C9141639D77}" dt="2024-01-22T12:11:54.145" v="28" actId="207"/>
          <ac:spMkLst>
            <pc:docMk/>
            <pc:sldMk cId="176403946" sldId="330"/>
            <ac:spMk id="5" creationId="{64FABAB3-1223-4D1E-B97C-889810A0075C}"/>
          </ac:spMkLst>
        </pc:spChg>
      </pc:sldChg>
      <pc:sldChg chg="del">
        <pc:chgData name="Dr. Afroza Nahar" userId="9d1ccd36-b394-4689-9b8e-4086784d03ec" providerId="ADAL" clId="{4105EA97-54E9-4DE6-967D-3C9141639D77}" dt="2024-01-22T12:24:31.859" v="40" actId="47"/>
        <pc:sldMkLst>
          <pc:docMk/>
          <pc:sldMk cId="3101779981" sldId="331"/>
        </pc:sldMkLst>
      </pc:sldChg>
      <pc:sldChg chg="del">
        <pc:chgData name="Dr. Afroza Nahar" userId="9d1ccd36-b394-4689-9b8e-4086784d03ec" providerId="ADAL" clId="{4105EA97-54E9-4DE6-967D-3C9141639D77}" dt="2024-01-22T12:24:32.729" v="41" actId="47"/>
        <pc:sldMkLst>
          <pc:docMk/>
          <pc:sldMk cId="2958010754" sldId="332"/>
        </pc:sldMkLst>
      </pc:sldChg>
      <pc:sldChg chg="del">
        <pc:chgData name="Dr. Afroza Nahar" userId="9d1ccd36-b394-4689-9b8e-4086784d03ec" providerId="ADAL" clId="{4105EA97-54E9-4DE6-967D-3C9141639D77}" dt="2024-01-22T12:24:35.019" v="43" actId="47"/>
        <pc:sldMkLst>
          <pc:docMk/>
          <pc:sldMk cId="3953604517" sldId="334"/>
        </pc:sldMkLst>
      </pc:sldChg>
      <pc:sldChg chg="del">
        <pc:chgData name="Dr. Afroza Nahar" userId="9d1ccd36-b394-4689-9b8e-4086784d03ec" providerId="ADAL" clId="{4105EA97-54E9-4DE6-967D-3C9141639D77}" dt="2024-01-22T12:24:34.344" v="42" actId="47"/>
        <pc:sldMkLst>
          <pc:docMk/>
          <pc:sldMk cId="1737593124" sldId="335"/>
        </pc:sldMkLst>
      </pc:sldChg>
      <pc:sldChg chg="del">
        <pc:chgData name="Dr. Afroza Nahar" userId="9d1ccd36-b394-4689-9b8e-4086784d03ec" providerId="ADAL" clId="{4105EA97-54E9-4DE6-967D-3C9141639D77}" dt="2024-01-22T12:24:36.152" v="44" actId="47"/>
        <pc:sldMkLst>
          <pc:docMk/>
          <pc:sldMk cId="2410487105" sldId="336"/>
        </pc:sldMkLst>
      </pc:sldChg>
      <pc:sldChg chg="del">
        <pc:chgData name="Dr. Afroza Nahar" userId="9d1ccd36-b394-4689-9b8e-4086784d03ec" providerId="ADAL" clId="{4105EA97-54E9-4DE6-967D-3C9141639D77}" dt="2024-01-22T12:24:37.354" v="45" actId="47"/>
        <pc:sldMkLst>
          <pc:docMk/>
          <pc:sldMk cId="1823670324" sldId="337"/>
        </pc:sldMkLst>
      </pc:sldChg>
      <pc:sldChg chg="modSp add mod">
        <pc:chgData name="Dr. Afroza Nahar" userId="9d1ccd36-b394-4689-9b8e-4086784d03ec" providerId="ADAL" clId="{4105EA97-54E9-4DE6-967D-3C9141639D77}" dt="2024-01-22T12:23:47.239" v="36" actId="207"/>
        <pc:sldMkLst>
          <pc:docMk/>
          <pc:sldMk cId="3913778713" sldId="338"/>
        </pc:sldMkLst>
        <pc:spChg chg="mod">
          <ac:chgData name="Dr. Afroza Nahar" userId="9d1ccd36-b394-4689-9b8e-4086784d03ec" providerId="ADAL" clId="{4105EA97-54E9-4DE6-967D-3C9141639D77}" dt="2024-01-22T12:23:47.239" v="36" actId="207"/>
          <ac:spMkLst>
            <pc:docMk/>
            <pc:sldMk cId="3913778713" sldId="338"/>
            <ac:spMk id="2" creationId="{DBE6AA52-6C0B-479B-906E-E1C8FEC6A7DB}"/>
          </ac:spMkLst>
        </pc:spChg>
        <pc:spChg chg="mod">
          <ac:chgData name="Dr. Afroza Nahar" userId="9d1ccd36-b394-4689-9b8e-4086784d03ec" providerId="ADAL" clId="{4105EA97-54E9-4DE6-967D-3C9141639D77}" dt="2024-01-22T12:23:29.507" v="34" actId="12"/>
          <ac:spMkLst>
            <pc:docMk/>
            <pc:sldMk cId="3913778713" sldId="338"/>
            <ac:spMk id="3" creationId="{27316F1B-81BD-42F8-A3DA-DCFAF827F0AC}"/>
          </ac:spMkLst>
        </pc:spChg>
      </pc:sldChg>
      <pc:sldChg chg="add del">
        <pc:chgData name="Dr. Afroza Nahar" userId="9d1ccd36-b394-4689-9b8e-4086784d03ec" providerId="ADAL" clId="{4105EA97-54E9-4DE6-967D-3C9141639D77}" dt="2024-01-22T12:24:18.863" v="39" actId="47"/>
        <pc:sldMkLst>
          <pc:docMk/>
          <pc:sldMk cId="1008100176" sldId="339"/>
        </pc:sldMkLst>
      </pc:sldChg>
      <pc:sldChg chg="add">
        <pc:chgData name="Dr. Afroza Nahar" userId="9d1ccd36-b394-4689-9b8e-4086784d03ec" providerId="ADAL" clId="{4105EA97-54E9-4DE6-967D-3C9141639D77}" dt="2024-01-22T12:22:47.935" v="29"/>
        <pc:sldMkLst>
          <pc:docMk/>
          <pc:sldMk cId="3205510220" sldId="340"/>
        </pc:sldMkLst>
      </pc:sldChg>
      <pc:sldChg chg="add">
        <pc:chgData name="Dr. Afroza Nahar" userId="9d1ccd36-b394-4689-9b8e-4086784d03ec" providerId="ADAL" clId="{4105EA97-54E9-4DE6-967D-3C9141639D77}" dt="2024-01-22T12:22:47.935" v="29"/>
        <pc:sldMkLst>
          <pc:docMk/>
          <pc:sldMk cId="2395558685" sldId="341"/>
        </pc:sldMkLst>
      </pc:sldChg>
      <pc:sldChg chg="modSp add mod">
        <pc:chgData name="Dr. Afroza Nahar" userId="9d1ccd36-b394-4689-9b8e-4086784d03ec" providerId="ADAL" clId="{4105EA97-54E9-4DE6-967D-3C9141639D77}" dt="2024-01-22T12:22:48.027" v="31" actId="27636"/>
        <pc:sldMkLst>
          <pc:docMk/>
          <pc:sldMk cId="3988718116" sldId="342"/>
        </pc:sldMkLst>
        <pc:spChg chg="mod">
          <ac:chgData name="Dr. Afroza Nahar" userId="9d1ccd36-b394-4689-9b8e-4086784d03ec" providerId="ADAL" clId="{4105EA97-54E9-4DE6-967D-3C9141639D77}" dt="2024-01-22T12:22:48.027" v="31" actId="27636"/>
          <ac:spMkLst>
            <pc:docMk/>
            <pc:sldMk cId="3988718116" sldId="342"/>
            <ac:spMk id="3" creationId="{C247B2D7-6813-F51F-68AA-5F9C5853F09A}"/>
          </ac:spMkLst>
        </pc:spChg>
      </pc:sldChg>
      <pc:sldChg chg="add">
        <pc:chgData name="Dr. Afroza Nahar" userId="9d1ccd36-b394-4689-9b8e-4086784d03ec" providerId="ADAL" clId="{4105EA97-54E9-4DE6-967D-3C9141639D77}" dt="2024-01-22T12:22:47.935" v="29"/>
        <pc:sldMkLst>
          <pc:docMk/>
          <pc:sldMk cId="2403630838" sldId="343"/>
        </pc:sldMkLst>
      </pc:sldChg>
      <pc:sldChg chg="add">
        <pc:chgData name="Dr. Afroza Nahar" userId="9d1ccd36-b394-4689-9b8e-4086784d03ec" providerId="ADAL" clId="{4105EA97-54E9-4DE6-967D-3C9141639D77}" dt="2024-01-22T12:22:47.935" v="29"/>
        <pc:sldMkLst>
          <pc:docMk/>
          <pc:sldMk cId="869210440" sldId="344"/>
        </pc:sldMkLst>
      </pc:sldChg>
      <pc:sldChg chg="add">
        <pc:chgData name="Dr. Afroza Nahar" userId="9d1ccd36-b394-4689-9b8e-4086784d03ec" providerId="ADAL" clId="{4105EA97-54E9-4DE6-967D-3C9141639D77}" dt="2024-01-22T12:22:47.935" v="29"/>
        <pc:sldMkLst>
          <pc:docMk/>
          <pc:sldMk cId="1549154288" sldId="345"/>
        </pc:sldMkLst>
      </pc:sldChg>
      <pc:sldChg chg="add">
        <pc:chgData name="Dr. Afroza Nahar" userId="9d1ccd36-b394-4689-9b8e-4086784d03ec" providerId="ADAL" clId="{4105EA97-54E9-4DE6-967D-3C9141639D77}" dt="2024-01-22T12:22:47.935" v="29"/>
        <pc:sldMkLst>
          <pc:docMk/>
          <pc:sldMk cId="2929848984" sldId="346"/>
        </pc:sldMkLst>
      </pc:sldChg>
      <pc:sldChg chg="add">
        <pc:chgData name="Dr. Afroza Nahar" userId="9d1ccd36-b394-4689-9b8e-4086784d03ec" providerId="ADAL" clId="{4105EA97-54E9-4DE6-967D-3C9141639D77}" dt="2024-01-22T12:22:47.935" v="29"/>
        <pc:sldMkLst>
          <pc:docMk/>
          <pc:sldMk cId="1681379637" sldId="347"/>
        </pc:sldMkLst>
      </pc:sldChg>
      <pc:sldChg chg="add">
        <pc:chgData name="Dr. Afroza Nahar" userId="9d1ccd36-b394-4689-9b8e-4086784d03ec" providerId="ADAL" clId="{4105EA97-54E9-4DE6-967D-3C9141639D77}" dt="2024-01-22T12:22:47.935" v="29"/>
        <pc:sldMkLst>
          <pc:docMk/>
          <pc:sldMk cId="1745738719" sldId="348"/>
        </pc:sldMkLst>
      </pc:sldChg>
      <pc:sldChg chg="add">
        <pc:chgData name="Dr. Afroza Nahar" userId="9d1ccd36-b394-4689-9b8e-4086784d03ec" providerId="ADAL" clId="{4105EA97-54E9-4DE6-967D-3C9141639D77}" dt="2024-01-22T12:22:47.935" v="29"/>
        <pc:sldMkLst>
          <pc:docMk/>
          <pc:sldMk cId="1394922963" sldId="349"/>
        </pc:sldMkLst>
      </pc:sldChg>
      <pc:sldChg chg="add">
        <pc:chgData name="Dr. Afroza Nahar" userId="9d1ccd36-b394-4689-9b8e-4086784d03ec" providerId="ADAL" clId="{4105EA97-54E9-4DE6-967D-3C9141639D77}" dt="2024-01-22T12:22:47.935" v="29"/>
        <pc:sldMkLst>
          <pc:docMk/>
          <pc:sldMk cId="4212825291" sldId="350"/>
        </pc:sldMkLst>
      </pc:sldChg>
      <pc:sldMasterChg chg="delSldLayout">
        <pc:chgData name="Dr. Afroza Nahar" userId="9d1ccd36-b394-4689-9b8e-4086784d03ec" providerId="ADAL" clId="{4105EA97-54E9-4DE6-967D-3C9141639D77}" dt="2024-01-22T12:24:11.279" v="38" actId="47"/>
        <pc:sldMasterMkLst>
          <pc:docMk/>
          <pc:sldMasterMk cId="431782968" sldId="2147483699"/>
        </pc:sldMasterMkLst>
        <pc:sldLayoutChg chg="del">
          <pc:chgData name="Dr. Afroza Nahar" userId="9d1ccd36-b394-4689-9b8e-4086784d03ec" providerId="ADAL" clId="{4105EA97-54E9-4DE6-967D-3C9141639D77}" dt="2024-01-22T12:24:11.279" v="38" actId="47"/>
          <pc:sldLayoutMkLst>
            <pc:docMk/>
            <pc:sldMasterMk cId="431782968" sldId="2147483699"/>
            <pc:sldLayoutMk cId="1837106296" sldId="21474837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Picture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2_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rgbClr val="FF0000"/>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chemeClr val="tx1"/>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rgbClr val="004EA8"/>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rgbClr val="004EA8"/>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FF0000"/>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chemeClr val="tx1"/>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chemeClr val="tx1"/>
                </a:solidFill>
                <a:effectLst/>
                <a:latin typeface="+mn-lt"/>
              </a:rPr>
              <a:t>Mission</a:t>
            </a:r>
            <a:r>
              <a:rPr lang="en-US" sz="1550" b="1" i="0" dirty="0">
                <a:solidFill>
                  <a:srgbClr val="7030A0"/>
                </a:solidFill>
                <a:effectLst/>
                <a:latin typeface="+mn-lt"/>
              </a:rPr>
              <a:t>: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FF000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22" grpId="0"/>
      <p:bldP spid="2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845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7" r:id="rId6"/>
    <p:sldLayoutId id="2147483708" r:id="rId7"/>
    <p:sldLayoutId id="2147483703"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 id="2147483736" r:id="rId3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hyperlink" Target="CSC%203113%20Theory%20of%20Computation_Outline.pdf" TargetMode="Externa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8.xml"/><Relationship Id="rId4" Type="http://schemas.openxmlformats.org/officeDocument/2006/relationships/hyperlink" Target="CSC3113-Pre-requisite.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scholar.google.com/citations?user=oC9CbtcAAAAJ&amp;hl=en"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solidFill>
                  <a:srgbClr val="FF0000"/>
                </a:solidFill>
              </a:rPr>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THEORY OF COMPUTATION </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pPr algn="ctr"/>
            <a:r>
              <a:rPr lang="en-US" dirty="0"/>
              <a:t>Spring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a:bodyPr>
          <a:lstStyle/>
          <a:p>
            <a:pPr>
              <a:lnSpc>
                <a:spcPct val="120000"/>
              </a:lnSpc>
              <a:spcBef>
                <a:spcPts val="0"/>
              </a:spcBef>
            </a:pPr>
            <a:r>
              <a:rPr lang="en-US" dirty="0">
                <a:solidFill>
                  <a:srgbClr val="FF0000"/>
                </a:solidFill>
              </a:rPr>
              <a:t>Dr. Afroza Nahar, Professor</a:t>
            </a:r>
          </a:p>
          <a:p>
            <a:pPr>
              <a:lnSpc>
                <a:spcPct val="120000"/>
              </a:lnSpc>
              <a:spcBef>
                <a:spcPts val="0"/>
              </a:spcBef>
            </a:pPr>
            <a:r>
              <a:rPr lang="en-US" dirty="0"/>
              <a:t>Department of Computer Science, Faculty of Science &amp; Technology.</a:t>
            </a:r>
          </a:p>
          <a:p>
            <a:pPr>
              <a:lnSpc>
                <a:spcPct val="120000"/>
              </a:lnSpc>
              <a:spcBef>
                <a:spcPts val="0"/>
              </a:spcBef>
            </a:pPr>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56E642-9F1C-B5A3-7FCC-EF708CD1D570}"/>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3A8A09D3-8E67-E88D-73C5-C1AF17CB4850}"/>
              </a:ext>
            </a:extLst>
          </p:cNvPr>
          <p:cNvSpPr>
            <a:spLocks noGrp="1"/>
          </p:cNvSpPr>
          <p:nvPr>
            <p:ph type="body" sz="quarter" idx="12"/>
          </p:nvPr>
        </p:nvSpPr>
        <p:spPr/>
        <p:txBody>
          <a:bodyPr/>
          <a:lstStyle/>
          <a:p>
            <a:r>
              <a:rPr lang="en-US" dirty="0">
                <a:solidFill>
                  <a:srgbClr val="FF0000"/>
                </a:solidFill>
              </a:rPr>
              <a:t>Publications: </a:t>
            </a:r>
            <a:r>
              <a:rPr lang="en-US" sz="3200" cap="none" dirty="0">
                <a:solidFill>
                  <a:srgbClr val="5D20CA"/>
                </a:solidFill>
              </a:rPr>
              <a:t>Journal papers</a:t>
            </a:r>
            <a:endParaRPr lang="en-US" dirty="0">
              <a:solidFill>
                <a:srgbClr val="5D20CA"/>
              </a:solidFill>
            </a:endParaRPr>
          </a:p>
        </p:txBody>
      </p:sp>
      <p:sp>
        <p:nvSpPr>
          <p:cNvPr id="4" name="Text Placeholder 3">
            <a:extLst>
              <a:ext uri="{FF2B5EF4-FFF2-40B4-BE49-F238E27FC236}">
                <a16:creationId xmlns:a16="http://schemas.microsoft.com/office/drawing/2014/main" id="{F307CCF1-E71C-F849-EBB9-BB712D6A0A8A}"/>
              </a:ext>
            </a:extLst>
          </p:cNvPr>
          <p:cNvSpPr>
            <a:spLocks noGrp="1"/>
          </p:cNvSpPr>
          <p:nvPr>
            <p:ph type="body" sz="quarter" idx="13"/>
          </p:nvPr>
        </p:nvSpPr>
        <p:spPr/>
        <p:txBody>
          <a:bodyPr>
            <a:normAutofit/>
          </a:bodyPr>
          <a:lstStyle/>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Faruk Abdullah Al </a:t>
            </a:r>
            <a:r>
              <a:rPr lang="en-US" dirty="0" err="1">
                <a:effectLst/>
                <a:latin typeface="Calibri" panose="020F0502020204030204" pitchFamily="34" charset="0"/>
                <a:ea typeface="SimSun" panose="02010600030101010101" pitchFamily="2" charset="-122"/>
                <a:cs typeface="Calibri" panose="020F0502020204030204" pitchFamily="34" charset="0"/>
              </a:rPr>
              <a:t>Sohan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a:effectLst/>
                <a:latin typeface="Calibri" panose="020F0502020204030204" pitchFamily="34" charset="0"/>
                <a:ea typeface="SimSun" panose="02010600030101010101" pitchFamily="2" charset="-122"/>
                <a:cs typeface="Calibri" panose="020F0502020204030204" pitchFamily="34" charset="0"/>
              </a:rPr>
              <a:t>Md Sajid Bin-Faisal, (2021). “LEACH-S2: A Brief Approach on a Proposal of an Energy Efficient LEACH Routing” </a:t>
            </a:r>
            <a:r>
              <a:rPr lang="en-US" dirty="0">
                <a:solidFill>
                  <a:srgbClr val="323130"/>
                </a:solidFill>
                <a:effectLst/>
                <a:latin typeface="Calibri" panose="020F0502020204030204" pitchFamily="34" charset="0"/>
                <a:ea typeface="SimSun" panose="02010600030101010101" pitchFamily="2" charset="-122"/>
                <a:cs typeface="Calibri" panose="020F0502020204030204" pitchFamily="34" charset="0"/>
              </a:rPr>
              <a:t>International Journal of Advanced Networking and Applications. </a:t>
            </a:r>
            <a:r>
              <a:rPr lang="en-US" dirty="0">
                <a:effectLst/>
                <a:latin typeface="Calibri" panose="020F0502020204030204" pitchFamily="34" charset="0"/>
                <a:ea typeface="SimSun" panose="02010600030101010101" pitchFamily="2" charset="-122"/>
                <a:cs typeface="Calibri" panose="020F0502020204030204" pitchFamily="34" charset="0"/>
              </a:rPr>
              <a:t>vol. 13 (2), pp. 4931-4938.</a:t>
            </a:r>
          </a:p>
          <a:p>
            <a:pPr marL="0" marR="0" algn="just">
              <a:lnSpc>
                <a:spcPct val="115000"/>
              </a:lnSpc>
              <a:spcBef>
                <a:spcPts val="0"/>
              </a:spcBef>
              <a:spcAft>
                <a:spcPts val="0"/>
              </a:spcAft>
              <a:buFont typeface="Wingdings" panose="05000000000000000000" pitchFamily="2" charset="2"/>
              <a:buChar char="q"/>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 S. Hossain, </a:t>
            </a:r>
            <a:r>
              <a:rPr lang="en-US" dirty="0" err="1">
                <a:effectLst/>
                <a:latin typeface="Calibri" panose="020F0502020204030204" pitchFamily="34" charset="0"/>
                <a:ea typeface="SimSun" panose="02010600030101010101" pitchFamily="2" charset="-122"/>
                <a:cs typeface="Calibri" panose="020F0502020204030204" pitchFamily="34" charset="0"/>
              </a:rPr>
              <a:t>Laveet</a:t>
            </a:r>
            <a:r>
              <a:rPr lang="en-US" dirty="0">
                <a:effectLst/>
                <a:latin typeface="Calibri" panose="020F0502020204030204" pitchFamily="34" charset="0"/>
                <a:ea typeface="SimSun" panose="02010600030101010101" pitchFamily="2" charset="-122"/>
                <a:cs typeface="Calibri" panose="020F0502020204030204" pitchFamily="34" charset="0"/>
              </a:rPr>
              <a:t> Kumar,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(2021)."A Comparative Performance Analysis between Serpentine-Flow Solar Water Heater and Photovoltaic Thermal Collector under Malaysian Climate Conditions" International Journal of Photoenergy., vol 2021, pp. 1-9.</a:t>
            </a:r>
          </a:p>
          <a:p>
            <a:pPr marL="114300" marR="0" indent="0" algn="just">
              <a:spcBef>
                <a:spcPts val="0"/>
              </a:spcBef>
              <a:spcAft>
                <a:spcPts val="600"/>
              </a:spcAft>
              <a:buNone/>
            </a:pPr>
            <a:endParaRPr lang="en-US"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Faruk Abdullah Al </a:t>
            </a:r>
            <a:r>
              <a:rPr lang="en-US" dirty="0" err="1">
                <a:effectLst/>
                <a:latin typeface="Calibri" panose="020F0502020204030204" pitchFamily="34" charset="0"/>
                <a:ea typeface="SimSun" panose="02010600030101010101" pitchFamily="2" charset="-122"/>
                <a:cs typeface="Calibri" panose="020F0502020204030204" pitchFamily="34" charset="0"/>
              </a:rPr>
              <a:t>Sohan</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and </a:t>
            </a:r>
            <a:r>
              <a:rPr lang="en-US" dirty="0" err="1">
                <a:effectLst/>
                <a:latin typeface="Calibri" panose="020F0502020204030204" pitchFamily="34" charset="0"/>
                <a:ea typeface="SimSun" panose="02010600030101010101" pitchFamily="2" charset="-122"/>
                <a:cs typeface="Calibri" panose="020F0502020204030204" pitchFamily="34" charset="0"/>
              </a:rPr>
              <a:t>Samia</a:t>
            </a:r>
            <a:r>
              <a:rPr lang="en-US" dirty="0">
                <a:effectLst/>
                <a:latin typeface="Calibri" panose="020F0502020204030204" pitchFamily="34" charset="0"/>
                <a:ea typeface="SimSun" panose="02010600030101010101" pitchFamily="2" charset="-122"/>
                <a:cs typeface="Calibri" panose="020F0502020204030204" pitchFamily="34" charset="0"/>
              </a:rPr>
              <a:t> Yasmin (2021), Impact of Prolonged Isolation from the campus on the mental health of the students during Covid-19 pandemic.  AIUB Journal of Science and Engineering AJSE COVID-19 Special Issue, Page 59 – 64</a:t>
            </a: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320551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84F8E-49D7-4852-8A58-4D9C8A925464}"/>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9C902F7-0090-4887-96B4-98D95F56C786}"/>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Content Placeholder 2">
            <a:extLst>
              <a:ext uri="{FF2B5EF4-FFF2-40B4-BE49-F238E27FC236}">
                <a16:creationId xmlns:a16="http://schemas.microsoft.com/office/drawing/2014/main" id="{C589DBD6-D90C-463E-8F03-088719743490}"/>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a:t>Afroza Nahar</a:t>
            </a:r>
            <a:r>
              <a:rPr lang="en-US"/>
              <a:t>, Hasanuzzaman, M., Rahim, N. A., Parvin, S. (2019). Numerical investigation on the effect of different parameters in enhancing heat transfer performance of photovoltaic thermal systems. Renewable energy, 132: 284-295.</a:t>
            </a:r>
          </a:p>
          <a:p>
            <a:pPr algn="just">
              <a:buFont typeface="Wingdings" panose="05000000000000000000" pitchFamily="2" charset="2"/>
              <a:buChar char="q"/>
            </a:pPr>
            <a:endParaRPr lang="en-US"/>
          </a:p>
          <a:p>
            <a:pPr algn="just">
              <a:buFont typeface="Wingdings" panose="05000000000000000000" pitchFamily="2" charset="2"/>
              <a:buChar char="q"/>
            </a:pPr>
            <a:r>
              <a:rPr lang="en-US"/>
              <a:t>Islam M. K., Hasanuzzaman, M., Rahim, N. A., </a:t>
            </a:r>
            <a:r>
              <a:rPr lang="en-US" b="1" i="1"/>
              <a:t>Afroza Nahar</a:t>
            </a:r>
            <a:r>
              <a:rPr lang="en-US"/>
              <a:t> (2019). Effect of Nanofluid Properties and Mass-Flow Rate on Heat Transfer of Parabolic-Trough Concentrating Solar System. Journal of Naval Architecture and Marine Engineering, 16: 33-44.</a:t>
            </a:r>
          </a:p>
          <a:p>
            <a:pPr algn="just">
              <a:buFont typeface="Wingdings" panose="05000000000000000000" pitchFamily="2" charset="2"/>
              <a:buChar char="q"/>
            </a:pPr>
            <a:endParaRPr lang="en-US"/>
          </a:p>
          <a:p>
            <a:pPr algn="just">
              <a:buFont typeface="Wingdings" panose="05000000000000000000" pitchFamily="2" charset="2"/>
              <a:buChar char="q"/>
            </a:pPr>
            <a:r>
              <a:rPr lang="en-US" b="1" i="1"/>
              <a:t>Afroza Nahar</a:t>
            </a:r>
            <a:r>
              <a:rPr lang="en-US"/>
              <a:t>, Hasanuzzaman, M., Rahim, N. A. (2017). Numerical and Experimental Investigation on the Performance of a Photovoltaic Thermal Collector with Parallel Plate Flow Channel under Different Operating Conditions in Malaysia. Solar Energy, 144: 517-528. </a:t>
            </a:r>
          </a:p>
          <a:p>
            <a:pPr algn="just">
              <a:buFont typeface="Wingdings" panose="05000000000000000000" pitchFamily="2" charset="2"/>
              <a:buChar char="q"/>
            </a:pPr>
            <a:endParaRPr lang="en-US"/>
          </a:p>
          <a:p>
            <a:pPr algn="just"/>
            <a:endParaRPr lang="en-US" dirty="0"/>
          </a:p>
        </p:txBody>
      </p:sp>
    </p:spTree>
    <p:extLst>
      <p:ext uri="{BB962C8B-B14F-4D97-AF65-F5344CB8AC3E}">
        <p14:creationId xmlns:p14="http://schemas.microsoft.com/office/powerpoint/2010/main" val="292984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8889E-2F92-4AD6-9B05-63292B6D75C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72A3563-7D81-40BC-BD6D-290B4888868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Rectangle 4">
            <a:extLst>
              <a:ext uri="{FF2B5EF4-FFF2-40B4-BE49-F238E27FC236}">
                <a16:creationId xmlns:a16="http://schemas.microsoft.com/office/drawing/2014/main" id="{2AE0C3D6-371A-4383-907A-D318DF1CD8AF}"/>
              </a:ext>
            </a:extLst>
          </p:cNvPr>
          <p:cNvSpPr/>
          <p:nvPr/>
        </p:nvSpPr>
        <p:spPr>
          <a:xfrm>
            <a:off x="19587" y="1058962"/>
            <a:ext cx="8974511" cy="5401479"/>
          </a:xfrm>
          <a:prstGeom prst="rect">
            <a:avLst/>
          </a:prstGeom>
        </p:spPr>
        <p:txBody>
          <a:bodyPr wrap="square">
            <a:spAutoFit/>
          </a:bodyPr>
          <a:lstStyle/>
          <a:p>
            <a:pPr algn="just">
              <a:buFont typeface="Wingdings" panose="05000000000000000000" pitchFamily="2" charset="2"/>
              <a:buChar char="q"/>
            </a:pPr>
            <a:r>
              <a:rPr lang="en-US" sz="2300" b="1" i="1" dirty="0"/>
              <a:t>Afroza Nahar,</a:t>
            </a:r>
            <a:r>
              <a:rPr lang="en-US" sz="2300" dirty="0"/>
              <a:t> </a:t>
            </a:r>
            <a:r>
              <a:rPr lang="en-US" sz="2300" dirty="0" err="1"/>
              <a:t>Hasanuzzaman</a:t>
            </a:r>
            <a:r>
              <a:rPr lang="en-US" sz="2300" dirty="0"/>
              <a:t>, M., &amp; Rahim, N. A. (2017). A Three-Dimensional Comprehensive Numerical Investigation of Different Operating Parameters on the Performance of a Photovoltaic Thermal System with Pancake Collector. Journal of Solar Energy Engineering, 139: 1-16. </a:t>
            </a:r>
          </a:p>
          <a:p>
            <a:pPr algn="just">
              <a:buFont typeface="Wingdings" panose="05000000000000000000" pitchFamily="2" charset="2"/>
              <a:buChar char="q"/>
            </a:pPr>
            <a:endParaRPr lang="en-US" sz="2300" dirty="0"/>
          </a:p>
          <a:p>
            <a:pPr lvl="0" algn="just">
              <a:buFont typeface="Wingdings" panose="05000000000000000000" pitchFamily="2" charset="2"/>
              <a:buChar char="q"/>
            </a:pPr>
            <a:r>
              <a:rPr lang="en-US" sz="2300" b="1" i="1" dirty="0"/>
              <a:t>Afroza Nahar,</a:t>
            </a:r>
            <a:r>
              <a:rPr lang="en-US" sz="2300" dirty="0"/>
              <a:t> M. </a:t>
            </a:r>
            <a:r>
              <a:rPr lang="en-US" sz="2300" dirty="0" err="1"/>
              <a:t>Hasanuzzaman</a:t>
            </a:r>
            <a:r>
              <a:rPr lang="en-US" sz="2300" dirty="0"/>
              <a:t>, N.A. Rahim, M. </a:t>
            </a:r>
            <a:r>
              <a:rPr lang="en-US" sz="2300" dirty="0" err="1"/>
              <a:t>Hosenuzzaman</a:t>
            </a:r>
            <a:r>
              <a:rPr lang="en-US" sz="2300" dirty="0"/>
              <a:t>. (2014). The effect of PV cell materials on PV system performance.  Advanced Materials Research Journal, 1043: 12-16. </a:t>
            </a:r>
          </a:p>
          <a:p>
            <a:pPr algn="just"/>
            <a:endParaRPr lang="en-US" sz="2300" dirty="0"/>
          </a:p>
          <a:p>
            <a:pPr lvl="0" algn="just">
              <a:buFont typeface="Wingdings" panose="05000000000000000000" pitchFamily="2" charset="2"/>
              <a:buChar char="q"/>
            </a:pPr>
            <a:r>
              <a:rPr lang="en-US" sz="2300" dirty="0"/>
              <a:t>M. </a:t>
            </a:r>
            <a:r>
              <a:rPr lang="en-US" sz="2300" dirty="0" err="1"/>
              <a:t>Hosenuzzaman</a:t>
            </a:r>
            <a:r>
              <a:rPr lang="en-US" sz="2300" dirty="0"/>
              <a:t>, N.A. Rahim, J. Selvaraj M. </a:t>
            </a:r>
            <a:r>
              <a:rPr lang="en-US" sz="2300" dirty="0" err="1"/>
              <a:t>Hasanuzzaman</a:t>
            </a:r>
            <a:r>
              <a:rPr lang="en-US" sz="2300" dirty="0"/>
              <a:t>, A.B.M.A. Malek,  </a:t>
            </a:r>
            <a:r>
              <a:rPr lang="en-US" sz="2300" b="1" i="1" dirty="0"/>
              <a:t>Afroza  Nahar.</a:t>
            </a:r>
            <a:r>
              <a:rPr lang="en-US" sz="2300" dirty="0"/>
              <a:t> (2015). Global prospects, progress, policies, and environmental impact of solar photovoltaic power generation. Renewable and Sustainable Energy Reviews,  41: 284-297. </a:t>
            </a:r>
          </a:p>
          <a:p>
            <a:pPr algn="just">
              <a:buFont typeface="Wingdings" panose="05000000000000000000" pitchFamily="2" charset="2"/>
              <a:buChar char="q"/>
            </a:pPr>
            <a:endParaRPr lang="en-US" sz="2300" dirty="0"/>
          </a:p>
        </p:txBody>
      </p:sp>
    </p:spTree>
    <p:extLst>
      <p:ext uri="{BB962C8B-B14F-4D97-AF65-F5344CB8AC3E}">
        <p14:creationId xmlns:p14="http://schemas.microsoft.com/office/powerpoint/2010/main" val="168137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35CCB7-3427-45E4-B854-E76D4004671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054E363-7F0E-4241-A71B-E75E5D01B8A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Content Placeholder 2">
            <a:extLst>
              <a:ext uri="{FF2B5EF4-FFF2-40B4-BE49-F238E27FC236}">
                <a16:creationId xmlns:a16="http://schemas.microsoft.com/office/drawing/2014/main" id="{D26BF326-80C3-425D-83F6-232C9EAC65D1}"/>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itchFamily="2" charset="2"/>
              <a:buChar char="q"/>
            </a:pPr>
            <a:r>
              <a:rPr lang="en-US"/>
              <a:t> Islam, M. A., Hasanuzzaman, M., Rahim, N.A, </a:t>
            </a:r>
            <a:r>
              <a:rPr lang="en-US" b="1" i="1"/>
              <a:t>Afroza Nahar,</a:t>
            </a:r>
            <a:r>
              <a:rPr lang="en-US"/>
              <a:t> Hosenuzzaman, M. (2014). Global Renewable Energy Based Electricity Generation and Smart Grid System for Energy Security, The Scientific World Journal, 2014, Page 13. </a:t>
            </a:r>
          </a:p>
          <a:p>
            <a:pPr algn="just">
              <a:buFont typeface="Wingdings" pitchFamily="2" charset="2"/>
              <a:buChar char="q"/>
            </a:pPr>
            <a:endParaRPr lang="en-US"/>
          </a:p>
          <a:p>
            <a:pPr algn="just">
              <a:buFont typeface="Wingdings" pitchFamily="2" charset="2"/>
              <a:buChar char="q"/>
            </a:pPr>
            <a:r>
              <a:rPr lang="en-US"/>
              <a:t>Bikash Barua, M. M. Obaidul Islam &amp; </a:t>
            </a:r>
            <a:r>
              <a:rPr lang="en-US" b="1" i="1"/>
              <a:t>Afroza Nahar.  </a:t>
            </a:r>
            <a:r>
              <a:rPr lang="en-US"/>
              <a:t>Use of University-Industry Knowledge Transfer Channels-The Case of American International University-Bangladesh (AIUB). AIUB Journal of Business and Economics, ISSN 1683-8742, 10:  2011</a:t>
            </a:r>
          </a:p>
          <a:p>
            <a:pPr algn="just">
              <a:buFont typeface="Wingdings" pitchFamily="2" charset="2"/>
              <a:buChar char="q"/>
            </a:pPr>
            <a:endParaRPr lang="en-US"/>
          </a:p>
          <a:p>
            <a:pPr algn="just">
              <a:buFont typeface="Wingdings" pitchFamily="2" charset="2"/>
              <a:buChar char="q"/>
            </a:pPr>
            <a:r>
              <a:rPr lang="en-US"/>
              <a:t>Muhammad Mahbubur Rahman, </a:t>
            </a:r>
            <a:r>
              <a:rPr lang="en-US" b="1" i="1"/>
              <a:t>Afroza Nahar, </a:t>
            </a:r>
            <a:r>
              <a:rPr lang="en-US"/>
              <a:t>Modified Bully Algorithm using Election Commission. MASAUM Journal of Computing (MJC), 1(3): 439-446, 2009, ISSN 2076-0833.</a:t>
            </a:r>
          </a:p>
          <a:p>
            <a:pPr algn="just">
              <a:buFont typeface="Wingdings" pitchFamily="2" charset="2"/>
              <a:buChar char="q"/>
            </a:pPr>
            <a:endParaRPr lang="en-US" dirty="0"/>
          </a:p>
        </p:txBody>
      </p:sp>
    </p:spTree>
    <p:extLst>
      <p:ext uri="{BB962C8B-B14F-4D97-AF65-F5344CB8AC3E}">
        <p14:creationId xmlns:p14="http://schemas.microsoft.com/office/powerpoint/2010/main" val="174573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F6D890-BE66-5760-6F53-FC7589622668}"/>
              </a:ext>
            </a:extLst>
          </p:cNvPr>
          <p:cNvSpPr>
            <a:spLocks noGrp="1"/>
          </p:cNvSpPr>
          <p:nvPr>
            <p:ph type="body" sz="quarter" idx="12"/>
          </p:nvPr>
        </p:nvSpPr>
        <p:spPr/>
        <p:txBody>
          <a:bodyPr/>
          <a:lstStyle/>
          <a:p>
            <a:r>
              <a:rPr lang="en-US" dirty="0">
                <a:solidFill>
                  <a:srgbClr val="FF0000"/>
                </a:solidFill>
              </a:rPr>
              <a:t>Publications: </a:t>
            </a:r>
            <a:r>
              <a:rPr lang="en-US" sz="3600" cap="none" dirty="0">
                <a:solidFill>
                  <a:srgbClr val="5D20CA"/>
                </a:solidFill>
              </a:rPr>
              <a:t>Conferences papers</a:t>
            </a:r>
            <a:endParaRPr lang="en-US" cap="none" dirty="0">
              <a:solidFill>
                <a:srgbClr val="5D20CA"/>
              </a:solidFill>
            </a:endParaRPr>
          </a:p>
        </p:txBody>
      </p:sp>
      <p:sp>
        <p:nvSpPr>
          <p:cNvPr id="3" name="Text Placeholder 2">
            <a:extLst>
              <a:ext uri="{FF2B5EF4-FFF2-40B4-BE49-F238E27FC236}">
                <a16:creationId xmlns:a16="http://schemas.microsoft.com/office/drawing/2014/main" id="{C247B2D7-6813-F51F-68AA-5F9C5853F09A}"/>
              </a:ext>
            </a:extLst>
          </p:cNvPr>
          <p:cNvSpPr>
            <a:spLocks noGrp="1"/>
          </p:cNvSpPr>
          <p:nvPr>
            <p:ph type="body" sz="quarter" idx="13"/>
          </p:nvPr>
        </p:nvSpPr>
        <p:spPr/>
        <p:txBody>
          <a:bodyPr>
            <a:normAutofit/>
          </a:bodyPr>
          <a:lstStyle/>
          <a:p>
            <a:pPr algn="just">
              <a:spcBef>
                <a:spcPts val="0"/>
              </a:spcBef>
              <a:spcAft>
                <a:spcPts val="1800"/>
              </a:spcAft>
              <a:buFont typeface="Wingdings" panose="05000000000000000000" pitchFamily="2" charset="2"/>
              <a:buChar char="q"/>
            </a:pPr>
            <a:r>
              <a:rPr lang="en-GB"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Rifat Al Mamun R., Md. Faruk Abdullah Al Sohan and Rubina Islam, “Predicting Photovoltaic Power Generation by Machine Learning Using Time Series Analysis”, 15</a:t>
            </a:r>
            <a:r>
              <a:rPr lang="en-GB" baseline="30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International Conference on Applied Energy (ICAE2023). 03-Dec-2023 - 07-Dec-2023. Doha, Qatar.</a:t>
            </a:r>
            <a:endPar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q"/>
            </a:pP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Rifat Al Mamun R.,</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Md. Faruk Abdullah Al Sohan and Rubina Islam</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Enhancing Elderly Healthcare Access in Smart Cities: A Pathway to Inclusive Wellbeing" ICASF conference. December 5-6, 2023, UAE. </a:t>
            </a:r>
            <a:endPar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q"/>
            </a:pPr>
            <a:r>
              <a:rPr lang="en-IN"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 </a:t>
            </a:r>
            <a:r>
              <a:rPr lang="en-IN"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Rubina Reya, Md. Sohan, Rifat </a:t>
            </a:r>
            <a:r>
              <a:rPr lang="en-IN"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Rudro</a:t>
            </a:r>
            <a:r>
              <a:rPr lang="en-IN"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(2023).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Enhancing Academic Integrity: A Multi-model Deep Learning Approach for Reliable Test Supervision and Dishonesty Detection” </a:t>
            </a:r>
            <a:r>
              <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APQN Academic Conference (AAC), 2-4 November 2023. Dhaka, Bangladesh.</a:t>
            </a:r>
          </a:p>
          <a:p>
            <a:pPr>
              <a:spcBef>
                <a:spcPts val="0"/>
              </a:spcBef>
              <a:spcAft>
                <a:spcPts val="1800"/>
              </a:spcAft>
              <a:buFont typeface="Wingdings" panose="05000000000000000000" pitchFamily="2" charset="2"/>
              <a:buChar char="q"/>
            </a:pPr>
            <a:endParaRPr lang="en-US" sz="3200" dirty="0"/>
          </a:p>
        </p:txBody>
      </p:sp>
    </p:spTree>
    <p:extLst>
      <p:ext uri="{BB962C8B-B14F-4D97-AF65-F5344CB8AC3E}">
        <p14:creationId xmlns:p14="http://schemas.microsoft.com/office/powerpoint/2010/main" val="398871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86EED-EDDF-5D28-A708-B1EEA596395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D33712B-14F3-61E6-4DE7-23AF0F5A4D7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Conferences papers</a:t>
            </a:r>
            <a:endParaRPr lang="en-US" cap="none" dirty="0">
              <a:solidFill>
                <a:srgbClr val="5D20CA"/>
              </a:solidFill>
            </a:endParaRPr>
          </a:p>
        </p:txBody>
      </p:sp>
      <p:sp>
        <p:nvSpPr>
          <p:cNvPr id="4" name="Text Placeholder 3">
            <a:extLst>
              <a:ext uri="{FF2B5EF4-FFF2-40B4-BE49-F238E27FC236}">
                <a16:creationId xmlns:a16="http://schemas.microsoft.com/office/drawing/2014/main" id="{7C09A268-3C76-7F26-2B69-68AA4A2E1BD0}"/>
              </a:ext>
            </a:extLst>
          </p:cNvPr>
          <p:cNvSpPr>
            <a:spLocks noGrp="1"/>
          </p:cNvSpPr>
          <p:nvPr>
            <p:ph type="body" sz="quarter" idx="13"/>
          </p:nvPr>
        </p:nvSpPr>
        <p:spPr/>
        <p:txBody>
          <a:bodyPr>
            <a:normAutofit/>
          </a:bodyPr>
          <a:lstStyle/>
          <a:p>
            <a:pPr marR="0" lvl="0" algn="just">
              <a:lnSpc>
                <a:spcPct val="115000"/>
              </a:lnSpc>
              <a:spcBef>
                <a:spcPts val="600"/>
              </a:spcBef>
              <a:spcAft>
                <a:spcPts val="0"/>
              </a:spcAft>
              <a:buFont typeface="Wingdings" panose="05000000000000000000" pitchFamily="2" charset="2"/>
              <a:buChar char="q"/>
            </a:pPr>
            <a:r>
              <a:rPr lang="en-GB" dirty="0">
                <a:effectLst/>
                <a:latin typeface="Calibri" panose="020F0502020204030204" pitchFamily="34" charset="0"/>
                <a:ea typeface="Times New Roman" panose="02020603050405020304" pitchFamily="18" charset="0"/>
                <a:cs typeface="Calibri" panose="020F0502020204030204" pitchFamily="34" charset="0"/>
              </a:rPr>
              <a:t>Md. Faruk Abdullah Al </a:t>
            </a:r>
            <a:r>
              <a:rPr lang="en-GB" dirty="0" err="1">
                <a:effectLst/>
                <a:latin typeface="Calibri" panose="020F0502020204030204" pitchFamily="34" charset="0"/>
                <a:ea typeface="Times New Roman" panose="02020603050405020304" pitchFamily="18" charset="0"/>
                <a:cs typeface="Calibri" panose="020F0502020204030204" pitchFamily="34" charset="0"/>
              </a:rPr>
              <a:t>Sohan</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dirty="0">
                <a:effectLst/>
                <a:latin typeface="Calibri" panose="020F0502020204030204" pitchFamily="34" charset="0"/>
                <a:ea typeface="Times New Roman" panose="02020603050405020304" pitchFamily="18" charset="0"/>
                <a:cs typeface="Calibri" panose="020F0502020204030204" pitchFamily="34" charset="0"/>
              </a:rPr>
              <a:t>Nusrat Jahan </a:t>
            </a:r>
            <a:r>
              <a:rPr lang="en-GB" dirty="0" err="1">
                <a:effectLst/>
                <a:latin typeface="Calibri" panose="020F0502020204030204" pitchFamily="34" charset="0"/>
                <a:ea typeface="Times New Roman" panose="02020603050405020304" pitchFamily="18" charset="0"/>
                <a:cs typeface="Calibri" panose="020F0502020204030204" pitchFamily="34" charset="0"/>
              </a:rPr>
              <a:t>Anannya</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b="1" i="1" dirty="0">
                <a:effectLst/>
                <a:latin typeface="Calibri" panose="020F0502020204030204" pitchFamily="34" charset="0"/>
                <a:ea typeface="Times New Roman" panose="02020603050405020304" pitchFamily="18" charset="0"/>
                <a:cs typeface="Calibri" panose="020F0502020204030204" pitchFamily="34" charset="0"/>
              </a:rPr>
              <a:t>Afroza Nahar</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dirty="0" err="1">
                <a:effectLst/>
                <a:latin typeface="Calibri" panose="020F0502020204030204" pitchFamily="34" charset="0"/>
                <a:ea typeface="Times New Roman" panose="02020603050405020304" pitchFamily="18" charset="0"/>
                <a:cs typeface="Calibri" panose="020F0502020204030204" pitchFamily="34" charset="0"/>
              </a:rPr>
              <a:t>kalpoma</a:t>
            </a:r>
            <a:r>
              <a:rPr lang="en-GB" dirty="0">
                <a:effectLst/>
                <a:latin typeface="Calibri" panose="020F0502020204030204" pitchFamily="34" charset="0"/>
                <a:ea typeface="Times New Roman" panose="02020603050405020304" pitchFamily="18" charset="0"/>
                <a:cs typeface="Calibri" panose="020F0502020204030204" pitchFamily="34" charset="0"/>
              </a:rPr>
              <a:t> </a:t>
            </a:r>
            <a:r>
              <a:rPr lang="en-GB" dirty="0" err="1">
                <a:effectLst/>
                <a:latin typeface="Calibri" panose="020F0502020204030204" pitchFamily="34" charset="0"/>
                <a:ea typeface="Times New Roman" panose="02020603050405020304" pitchFamily="18" charset="0"/>
                <a:cs typeface="Calibri" panose="020F0502020204030204" pitchFamily="34" charset="0"/>
              </a:rPr>
              <a:t>Kazi</a:t>
            </a:r>
            <a:r>
              <a:rPr lang="en-GB" dirty="0">
                <a:effectLst/>
                <a:latin typeface="Calibri" panose="020F0502020204030204" pitchFamily="34" charset="0"/>
                <a:ea typeface="Times New Roman" panose="02020603050405020304" pitchFamily="18" charset="0"/>
                <a:cs typeface="Calibri" panose="020F0502020204030204" pitchFamily="34" charset="0"/>
              </a:rPr>
              <a:t> A. (2022), “The International Conference on Electrical, Computer, Communications and Mechatronics Engineering (ICECCME)”, 16-18 November 2022, Maldives.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800100"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R="0" lvl="0" algn="just">
              <a:lnSpc>
                <a:spcPct val="115000"/>
              </a:lnSpc>
              <a:spcBef>
                <a:spcPts val="0"/>
              </a:spcBef>
              <a:spcAft>
                <a:spcPts val="0"/>
              </a:spcAft>
              <a:buFont typeface="Wingdings" panose="05000000000000000000" pitchFamily="2" charset="2"/>
              <a:buChar char="q"/>
            </a:pPr>
            <a:r>
              <a:rPr lang="en-GB" dirty="0">
                <a:effectLst/>
                <a:latin typeface="Calibri" panose="020F0502020204030204" pitchFamily="34" charset="0"/>
                <a:ea typeface="Calibri" panose="020F0502020204030204" pitchFamily="34" charset="0"/>
                <a:cs typeface="Calibri" panose="020F0502020204030204" pitchFamily="34" charset="0"/>
              </a:rPr>
              <a:t>Md. Faruk Abdullah Al </a:t>
            </a:r>
            <a:r>
              <a:rPr lang="en-GB" dirty="0" err="1">
                <a:effectLst/>
                <a:latin typeface="Calibri" panose="020F0502020204030204" pitchFamily="34" charset="0"/>
                <a:ea typeface="Calibri" panose="020F0502020204030204" pitchFamily="34" charset="0"/>
                <a:cs typeface="Calibri" panose="020F0502020204030204" pitchFamily="34" charset="0"/>
              </a:rPr>
              <a:t>Sohan</a:t>
            </a:r>
            <a:r>
              <a:rPr lang="en-GB" b="1" dirty="0">
                <a:effectLst/>
                <a:latin typeface="Calibri" panose="020F0502020204030204" pitchFamily="34" charset="0"/>
                <a:ea typeface="Calibri" panose="020F0502020204030204" pitchFamily="34" charset="0"/>
                <a:cs typeface="Calibri" panose="020F0502020204030204" pitchFamily="34" charset="0"/>
              </a:rPr>
              <a:t>, </a:t>
            </a:r>
            <a:r>
              <a:rPr lang="en-GB" b="1" i="1" dirty="0">
                <a:effectLst/>
                <a:latin typeface="Calibri" panose="020F0502020204030204" pitchFamily="34" charset="0"/>
                <a:ea typeface="Calibri" panose="020F0502020204030204" pitchFamily="34" charset="0"/>
                <a:cs typeface="Calibri" panose="020F0502020204030204" pitchFamily="34" charset="0"/>
              </a:rPr>
              <a:t>Afroza Nahar</a:t>
            </a:r>
            <a:r>
              <a:rPr lang="en-GB" dirty="0">
                <a:effectLst/>
                <a:latin typeface="Calibri" panose="020F0502020204030204" pitchFamily="34" charset="0"/>
                <a:ea typeface="Calibri" panose="020F0502020204030204" pitchFamily="34" charset="0"/>
                <a:cs typeface="Calibri" panose="020F0502020204030204" pitchFamily="34" charset="0"/>
              </a:rPr>
              <a:t> (2022). “A low-power wireless sensor network for a smart irrigation system powered by solar energy” </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ICCA 2022 </a:t>
            </a:r>
            <a:r>
              <a:rPr lang="en-US" dirty="0">
                <a:effectLst/>
                <a:latin typeface="Calibri" panose="020F0502020204030204" pitchFamily="34" charset="0"/>
                <a:ea typeface="Calibri" panose="020F0502020204030204" pitchFamily="34" charset="0"/>
                <a:cs typeface="Calibri" panose="020F0502020204030204" pitchFamily="34" charset="0"/>
              </a:rPr>
              <a:t>Conference: March 10-12, 2022, in Dhaka, Bangladesh.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buFont typeface="Wingdings" panose="05000000000000000000" pitchFamily="2" charset="2"/>
              <a:buChar char="q"/>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600"/>
              </a:spcBef>
              <a:spcAft>
                <a:spcPts val="0"/>
              </a:spcAft>
              <a:buFont typeface="Wingdings" panose="05000000000000000000" pitchFamily="2" charset="2"/>
              <a:buChar char="q"/>
            </a:pPr>
            <a:r>
              <a:rPr lang="en-US" b="1" i="1" dirty="0">
                <a:effectLst/>
                <a:latin typeface="Calibri" panose="020F0502020204030204" pitchFamily="34" charset="0"/>
                <a:ea typeface="Calibri" panose="020F0502020204030204" pitchFamily="34" charset="0"/>
                <a:cs typeface="Calibri" panose="020F0502020204030204" pitchFamily="34" charset="0"/>
              </a:rPr>
              <a:t>Afroza Nahar, </a:t>
            </a:r>
            <a:r>
              <a:rPr lang="en-US" dirty="0" err="1">
                <a:effectLst/>
                <a:latin typeface="Calibri" panose="020F0502020204030204" pitchFamily="34" charset="0"/>
                <a:ea typeface="Calibri" panose="020F0502020204030204" pitchFamily="34" charset="0"/>
                <a:cs typeface="Calibri" panose="020F0502020204030204" pitchFamily="34" charset="0"/>
              </a:rPr>
              <a:t>Hasanuzzaman</a:t>
            </a:r>
            <a:r>
              <a:rPr lang="en-US" dirty="0">
                <a:effectLst/>
                <a:latin typeface="Calibri" panose="020F0502020204030204" pitchFamily="34" charset="0"/>
                <a:ea typeface="Calibri" panose="020F0502020204030204" pitchFamily="34" charset="0"/>
                <a:cs typeface="Calibri" panose="020F0502020204030204" pitchFamily="34" charset="0"/>
              </a:rPr>
              <a:t>, M., Parvin, S. (2020). </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"Computational </a:t>
            </a:r>
            <a:r>
              <a:rPr lang="en-GB" dirty="0" err="1">
                <a:solidFill>
                  <a:srgbClr val="201F1E"/>
                </a:solidFill>
                <a:effectLst/>
                <a:latin typeface="Calibri" panose="020F0502020204030204" pitchFamily="34" charset="0"/>
                <a:ea typeface="Calibri" panose="020F0502020204030204" pitchFamily="34" charset="0"/>
                <a:cs typeface="Calibri" panose="020F0502020204030204" pitchFamily="34" charset="0"/>
              </a:rPr>
              <a:t>Modeling</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 for photovoltaic thermal system” ICCA 2020 </a:t>
            </a:r>
            <a:r>
              <a:rPr lang="en-US" dirty="0">
                <a:effectLst/>
                <a:latin typeface="Calibri" panose="020F0502020204030204" pitchFamily="34" charset="0"/>
                <a:ea typeface="Calibri" panose="020F0502020204030204" pitchFamily="34" charset="0"/>
                <a:cs typeface="Calibri" panose="020F0502020204030204" pitchFamily="34" charset="0"/>
              </a:rPr>
              <a:t>Conference: January 10-12, 2020, in Dhaka, Bangladesh.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239555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2EA44F-9109-4C22-B9F7-15855B1A6CF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E44F208-51D4-4E5B-992E-D7CDC03E4D31}"/>
              </a:ext>
            </a:extLst>
          </p:cNvPr>
          <p:cNvSpPr>
            <a:spLocks noGrp="1"/>
          </p:cNvSpPr>
          <p:nvPr>
            <p:ph type="body" sz="quarter" idx="12"/>
          </p:nvPr>
        </p:nvSpPr>
        <p:spPr>
          <a:xfrm>
            <a:off x="-29980" y="0"/>
            <a:ext cx="8354830" cy="693738"/>
          </a:xfrm>
        </p:spPr>
        <p:txBody>
          <a:bodyPr/>
          <a:lstStyle/>
          <a:p>
            <a:r>
              <a:rPr lang="en-US" dirty="0">
                <a:solidFill>
                  <a:srgbClr val="FF0000"/>
                </a:solidFill>
              </a:rPr>
              <a:t>Publications: </a:t>
            </a:r>
            <a:r>
              <a:rPr lang="en-US" sz="2800" cap="none" dirty="0">
                <a:solidFill>
                  <a:srgbClr val="5D20CA"/>
                </a:solidFill>
              </a:rPr>
              <a:t>Conferences papers</a:t>
            </a:r>
            <a:endParaRPr lang="en-US" dirty="0">
              <a:solidFill>
                <a:srgbClr val="FF0000"/>
              </a:solidFill>
            </a:endParaRPr>
          </a:p>
        </p:txBody>
      </p:sp>
      <p:sp>
        <p:nvSpPr>
          <p:cNvPr id="5" name="Content Placeholder 2">
            <a:extLst>
              <a:ext uri="{FF2B5EF4-FFF2-40B4-BE49-F238E27FC236}">
                <a16:creationId xmlns:a16="http://schemas.microsoft.com/office/drawing/2014/main" id="{EFFA121A-E1D4-4965-80A8-6F39CA5CE7A5}"/>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dirty="0"/>
              <a:t>Afroza Nahar, </a:t>
            </a:r>
            <a:r>
              <a:rPr lang="en-US" dirty="0" err="1"/>
              <a:t>Hasanuzzaman</a:t>
            </a:r>
            <a:r>
              <a:rPr lang="en-US" dirty="0"/>
              <a:t>, M., Rahim, N. A. (2019). Effects of the Flow Channel Materials on the Performance of the Photovoltaic Thermal System. The 11th International Conference on Applied Energy, ICAE2019: August 12-15, 2019, in </a:t>
            </a:r>
            <a:r>
              <a:rPr lang="en-US" dirty="0" err="1"/>
              <a:t>Västerås</a:t>
            </a:r>
            <a:r>
              <a:rPr lang="en-US" dirty="0"/>
              <a:t>, Sweden.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b="1" i="1" dirty="0"/>
              <a:t>Afroza Nahar, </a:t>
            </a:r>
            <a:r>
              <a:rPr lang="en-US" dirty="0" err="1"/>
              <a:t>Hasanuzzaman</a:t>
            </a:r>
            <a:r>
              <a:rPr lang="en-US" dirty="0"/>
              <a:t>, M., Rahim, N. A. (2015). Numerical Investigation of the Performance of Photovoltaic Thermal System Using Nanofluid.  International Conference on Power, Energy and Communication Systems, IPECS 2015, August 24 – 25,  2015, Arau, Perlis, Malaysia.</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139492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BC834C-2F6E-4EB7-B920-3A000D2052F8}"/>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F87A25C-AC1D-4E9D-AD09-FE4347529DE5}"/>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Conferences papers</a:t>
            </a:r>
            <a:endParaRPr lang="en-US" dirty="0">
              <a:solidFill>
                <a:srgbClr val="5D20CA"/>
              </a:solidFill>
            </a:endParaRPr>
          </a:p>
        </p:txBody>
      </p:sp>
      <p:sp>
        <p:nvSpPr>
          <p:cNvPr id="5" name="Content Placeholder 2">
            <a:extLst>
              <a:ext uri="{FF2B5EF4-FFF2-40B4-BE49-F238E27FC236}">
                <a16:creationId xmlns:a16="http://schemas.microsoft.com/office/drawing/2014/main" id="{5B770D03-3A70-4BD8-AE61-BCCB4CD2CECA}"/>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dirty="0"/>
              <a:t> Afroza Nahar,</a:t>
            </a:r>
            <a:r>
              <a:rPr lang="en-US" dirty="0"/>
              <a:t> M. </a:t>
            </a:r>
            <a:r>
              <a:rPr lang="en-US" dirty="0" err="1"/>
              <a:t>Hasanuzzaman</a:t>
            </a:r>
            <a:r>
              <a:rPr lang="en-US" dirty="0"/>
              <a:t>, N. A. Rahim, Concentrated Solar Thermal Based Power Generation, Proceeding of the 2nd Power and Energy Conversion Symposium ( PECS, 2014), University Technical Malaysia, Melaka, Malaysia, 12 May 2014, pp.135-140. (Non-ISI/Non-SCOPUS Cited Publication).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M. A. Rahman, A. H. M. R. Karim, S. Akhter</a:t>
            </a:r>
            <a:r>
              <a:rPr lang="en-US" b="1" dirty="0"/>
              <a:t>, </a:t>
            </a:r>
            <a:r>
              <a:rPr lang="en-US" b="1" i="1" dirty="0"/>
              <a:t>Afroza. Nahar,</a:t>
            </a:r>
            <a:r>
              <a:rPr lang="en-US" dirty="0"/>
              <a:t> K. M. Ahmed &amp; R. M. A. P. </a:t>
            </a:r>
            <a:r>
              <a:rPr lang="en-US" dirty="0" err="1"/>
              <a:t>Rajatheva</a:t>
            </a:r>
            <a:r>
              <a:rPr lang="en-US" b="1" dirty="0"/>
              <a:t>, </a:t>
            </a:r>
            <a:r>
              <a:rPr lang="en-US" dirty="0"/>
              <a:t>Agricultural e-Commerce for Marginalized Communities: An Effective Utilization of ICT for Bangladesh</a:t>
            </a:r>
            <a:r>
              <a:rPr lang="en-US" b="1" dirty="0"/>
              <a:t>. </a:t>
            </a:r>
            <a:r>
              <a:rPr lang="en-US" dirty="0"/>
              <a:t> ICNEWS, JAN’ 2 – 4, 2006, Dhaka, Bangladesh.</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42128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dirty="0"/>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pPr>
              <a:buClrTx/>
            </a:pPr>
            <a:r>
              <a:rPr lang="en-US" dirty="0"/>
              <a:t>Mission and Vision</a:t>
            </a:r>
          </a:p>
          <a:p>
            <a:pPr>
              <a:buClrTx/>
            </a:pPr>
            <a:r>
              <a:rPr lang="en-US" dirty="0">
                <a:solidFill>
                  <a:srgbClr val="004EA8"/>
                </a:solidFill>
              </a:rPr>
              <a:t>Learning Objective &amp; Outcome</a:t>
            </a:r>
          </a:p>
          <a:p>
            <a:pPr>
              <a:buClrTx/>
            </a:pPr>
            <a:r>
              <a:rPr lang="en-US" dirty="0"/>
              <a:t>Class &amp; Course Policies</a:t>
            </a:r>
          </a:p>
          <a:p>
            <a:pPr>
              <a:buClrTx/>
            </a:pPr>
            <a:r>
              <a:rPr lang="en-US" dirty="0">
                <a:solidFill>
                  <a:srgbClr val="004EA8"/>
                </a:solidFill>
              </a:rPr>
              <a:t>Exam &amp; Evaluation Policies</a:t>
            </a:r>
          </a:p>
          <a:p>
            <a:pPr>
              <a:buClrTx/>
            </a:pPr>
            <a:r>
              <a:rPr lang="en-US" dirty="0"/>
              <a:t>Course Objective</a:t>
            </a:r>
          </a:p>
          <a:p>
            <a:pPr>
              <a:buClrTx/>
            </a:pPr>
            <a:r>
              <a:rPr lang="en-US" dirty="0">
                <a:solidFill>
                  <a:srgbClr val="004EA8"/>
                </a:solidFill>
              </a:rPr>
              <a:t>Course Outcome</a:t>
            </a:r>
          </a:p>
          <a:p>
            <a:pPr>
              <a:buClrTx/>
            </a:pPr>
            <a:r>
              <a:rPr lang="en-US" dirty="0"/>
              <a:t>Course Outline</a:t>
            </a:r>
          </a:p>
          <a:p>
            <a:pPr>
              <a:buClrTx/>
            </a:pPr>
            <a:r>
              <a:rPr lang="en-US" dirty="0">
                <a:solidFill>
                  <a:srgbClr val="004EA8"/>
                </a:solidFill>
              </a:rPr>
              <a:t>Pre-requisite</a:t>
            </a:r>
          </a:p>
          <a:p>
            <a:pPr>
              <a:buClrTx/>
            </a:pPr>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pPr>
              <a:spcAft>
                <a:spcPts val="1800"/>
              </a:spcAft>
              <a:buClrTx/>
            </a:pPr>
            <a:r>
              <a:rPr lang="en-US" dirty="0"/>
              <a:t>To know the vision &amp; mission of AIUB and the FST.</a:t>
            </a:r>
          </a:p>
          <a:p>
            <a:pPr>
              <a:spcAft>
                <a:spcPts val="1800"/>
              </a:spcAft>
              <a:buClrTx/>
            </a:pPr>
            <a:r>
              <a:rPr lang="en-US" dirty="0">
                <a:solidFill>
                  <a:srgbClr val="004EA8"/>
                </a:solidFill>
              </a:rPr>
              <a:t>To understand the policies regarding class, course, exam and evaluation.</a:t>
            </a:r>
          </a:p>
          <a:p>
            <a:pPr>
              <a:spcAft>
                <a:spcPts val="1800"/>
              </a:spcAft>
              <a:buClrTx/>
            </a:pPr>
            <a:r>
              <a:rPr lang="en-US" dirty="0"/>
              <a:t>To grasp the course content, outline, objective &amp; outcome as a whole.</a:t>
            </a:r>
          </a:p>
          <a:p>
            <a:pPr>
              <a:spcAft>
                <a:spcPts val="1800"/>
              </a:spcAft>
              <a:buClrTx/>
            </a:pPr>
            <a:r>
              <a:rPr lang="en-US" dirty="0">
                <a:solidFill>
                  <a:srgbClr val="004EA8"/>
                </a:solidFill>
              </a:rPr>
              <a:t>To prepare with the pre-requisite course/topic for this course.</a:t>
            </a:r>
          </a:p>
          <a:p>
            <a:pPr>
              <a:spcAft>
                <a:spcPts val="1800"/>
              </a:spcAft>
              <a:buClrTx/>
            </a:pPr>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altLang="ja-JP" dirty="0">
                <a:solidFill>
                  <a:srgbClr val="FF0000"/>
                </a:solidFill>
                <a:latin typeface="Constantia" pitchFamily="18" charset="0"/>
              </a:rPr>
              <a:t>Self Introduction</a:t>
            </a:r>
            <a:endParaRPr lang="en-US" dirty="0">
              <a:solidFill>
                <a:srgbClr val="FF0000"/>
              </a:solidFill>
            </a:endParaRPr>
          </a:p>
        </p:txBody>
      </p:sp>
      <p:sp>
        <p:nvSpPr>
          <p:cNvPr id="6" name="Text Placeholder 5">
            <a:extLst>
              <a:ext uri="{FF2B5EF4-FFF2-40B4-BE49-F238E27FC236}">
                <a16:creationId xmlns:a16="http://schemas.microsoft.com/office/drawing/2014/main" id="{4C3D56D3-CA08-4DE1-8F71-2117523CEC6C}"/>
              </a:ext>
            </a:extLst>
          </p:cNvPr>
          <p:cNvSpPr>
            <a:spLocks noGrp="1"/>
          </p:cNvSpPr>
          <p:nvPr>
            <p:ph type="body" sz="quarter" idx="13"/>
          </p:nvPr>
        </p:nvSpPr>
        <p:spPr/>
        <p:txBody>
          <a:bodyPr/>
          <a:lstStyle/>
          <a:p>
            <a:endParaRPr lang="en-US"/>
          </a:p>
        </p:txBody>
      </p:sp>
      <p:sp>
        <p:nvSpPr>
          <p:cNvPr id="7" name="正方形/長方形 4">
            <a:extLst>
              <a:ext uri="{FF2B5EF4-FFF2-40B4-BE49-F238E27FC236}">
                <a16:creationId xmlns:a16="http://schemas.microsoft.com/office/drawing/2014/main" id="{E725FD4C-6AB8-4F36-90CC-F36629A9B3FD}"/>
              </a:ext>
            </a:extLst>
          </p:cNvPr>
          <p:cNvSpPr>
            <a:spLocks noChangeArrowheads="1"/>
          </p:cNvSpPr>
          <p:nvPr/>
        </p:nvSpPr>
        <p:spPr bwMode="auto">
          <a:xfrm>
            <a:off x="19587" y="1158240"/>
            <a:ext cx="8926293" cy="4600427"/>
          </a:xfrm>
          <a:prstGeom prst="rect">
            <a:avLst/>
          </a:prstGeom>
          <a:noFill/>
          <a:ln w="9525">
            <a:noFill/>
            <a:miter lim="800000"/>
            <a:headEnd/>
            <a:tailEnd/>
          </a:ln>
        </p:spPr>
        <p:txBody>
          <a:bodyPr wrap="square">
            <a:spAutoFit/>
          </a:bodyPr>
          <a:lstStyle/>
          <a:p>
            <a:pPr marL="428625" indent="-428625">
              <a:lnSpc>
                <a:spcPct val="200000"/>
              </a:lnSpc>
              <a:buFont typeface="Wingdings" pitchFamily="2" charset="2"/>
              <a:buChar char="q"/>
            </a:pPr>
            <a:r>
              <a:rPr lang="en-US" altLang="ja-JP" sz="3600" baseline="30000" dirty="0"/>
              <a:t>B.Sc.:  Mathematics, Dhaka University.</a:t>
            </a:r>
          </a:p>
          <a:p>
            <a:pPr marL="428625" indent="-428625">
              <a:lnSpc>
                <a:spcPct val="200000"/>
              </a:lnSpc>
              <a:buFont typeface="Wingdings" pitchFamily="2" charset="2"/>
              <a:buChar char="q"/>
            </a:pPr>
            <a:r>
              <a:rPr lang="en-US" altLang="ja-JP" sz="3600" baseline="30000" dirty="0">
                <a:solidFill>
                  <a:schemeClr val="tx2">
                    <a:lumMod val="60000"/>
                    <a:lumOff val="40000"/>
                  </a:schemeClr>
                </a:solidFill>
              </a:rPr>
              <a:t>1st  M.Sc.:  Applied Mathematics, Dhaka University.</a:t>
            </a:r>
          </a:p>
          <a:p>
            <a:pPr marL="428625" indent="-428625">
              <a:spcBef>
                <a:spcPts val="1350"/>
              </a:spcBef>
              <a:buFont typeface="Wingdings" pitchFamily="2" charset="2"/>
              <a:buChar char="q"/>
            </a:pPr>
            <a:r>
              <a:rPr lang="en-US" altLang="ja-JP" sz="3600" baseline="30000" dirty="0"/>
              <a:t>2nd M.Sc.:  Computer Science, Asian Institute of Technology (AIT). Thailand.</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a:p>
            <a:pPr marL="428625" indent="-428625">
              <a:buFont typeface="Wingdings" pitchFamily="2" charset="2"/>
              <a:buChar char="q"/>
            </a:pPr>
            <a:r>
              <a:rPr lang="en-US" altLang="ja-JP" sz="3600" baseline="30000" dirty="0">
                <a:solidFill>
                  <a:schemeClr val="tx2">
                    <a:lumMod val="60000"/>
                    <a:lumOff val="40000"/>
                  </a:schemeClr>
                </a:solidFill>
              </a:rPr>
              <a:t>PhD. Computational modeling, University of Malaya (UM), Malaysia</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pPr>
              <a:buClrTx/>
            </a:pPr>
            <a:r>
              <a:rPr lang="en-US" dirty="0">
                <a:solidFill>
                  <a:srgbClr val="FF0000"/>
                </a:solidFill>
              </a:rPr>
              <a:t>Students will understand the vision &amp; mission of the university and the faculty the belong to.</a:t>
            </a:r>
          </a:p>
          <a:p>
            <a:pPr>
              <a:buClrTx/>
            </a:pPr>
            <a:r>
              <a:rPr lang="en-US" b="1" dirty="0">
                <a:solidFill>
                  <a:srgbClr val="004EA8"/>
                </a:solidFill>
              </a:rPr>
              <a:t>Students will know the policies regarding – </a:t>
            </a:r>
          </a:p>
          <a:p>
            <a:pPr lvl="1">
              <a:buFont typeface="Wingdings" panose="05000000000000000000" pitchFamily="2" charset="2"/>
              <a:buChar char="Ø"/>
            </a:pPr>
            <a:r>
              <a:rPr lang="en-US" dirty="0"/>
              <a:t>Class attendance; Classroom behavior &amp; interaction; Q/A session rules</a:t>
            </a:r>
          </a:p>
          <a:p>
            <a:pPr lvl="1">
              <a:buFont typeface="Wingdings" panose="05000000000000000000" pitchFamily="2" charset="2"/>
              <a:buChar char="Ø"/>
            </a:pPr>
            <a:r>
              <a:rPr lang="en-US" dirty="0"/>
              <a:t>Outside class interaction, consultation and communication.</a:t>
            </a:r>
          </a:p>
          <a:p>
            <a:pPr lvl="1">
              <a:buFont typeface="Wingdings" panose="05000000000000000000" pitchFamily="2" charset="2"/>
              <a:buChar char="Ø"/>
            </a:pPr>
            <a:r>
              <a:rPr lang="en-US" dirty="0"/>
              <a:t>Exams/viva/assignment… overall assessment policies and marks distribution</a:t>
            </a:r>
          </a:p>
          <a:p>
            <a:pPr>
              <a:buClrTx/>
            </a:pPr>
            <a:r>
              <a:rPr lang="en-US" b="1" dirty="0">
                <a:solidFill>
                  <a:srgbClr val="004EA8"/>
                </a:solidFill>
              </a:rPr>
              <a:t>Students will have a clear idea about the – </a:t>
            </a:r>
          </a:p>
          <a:p>
            <a:pPr lvl="1">
              <a:buFont typeface="Wingdings" panose="05000000000000000000" pitchFamily="2" charset="2"/>
              <a:buChar char="Ø"/>
            </a:pPr>
            <a:r>
              <a:rPr lang="en-US" dirty="0"/>
              <a:t>Objective and outcome of the course; Course outline/syllabus</a:t>
            </a:r>
          </a:p>
          <a:p>
            <a:pPr lvl="1">
              <a:buFont typeface="Wingdings" panose="05000000000000000000" pitchFamily="2" charset="2"/>
              <a:buChar char="Ø"/>
            </a:pPr>
            <a:r>
              <a:rPr lang="en-US" dirty="0"/>
              <a:t>Weekly distribution of the topics; Books and references</a:t>
            </a:r>
          </a:p>
          <a:p>
            <a:pPr lvl="1">
              <a:buFont typeface="Wingdings" panose="05000000000000000000" pitchFamily="2" charset="2"/>
              <a:buChar char="Ø"/>
            </a:pPr>
            <a:r>
              <a:rPr lang="en-US" dirty="0"/>
              <a:t>Pre-requisite course/topics provided as a reading material</a:t>
            </a:r>
          </a:p>
          <a:p>
            <a:pPr>
              <a:spcBef>
                <a:spcPts val="1800"/>
              </a:spcBef>
              <a:buClrTx/>
            </a:pPr>
            <a:r>
              <a:rPr lang="en-US" b="1" dirty="0">
                <a:solidFill>
                  <a:srgbClr val="004EA8"/>
                </a:solidFill>
              </a:rPr>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buClrTx/>
            </a:pPr>
            <a:r>
              <a:rPr lang="en-US" sz="1600" dirty="0"/>
              <a:t>At least 80% presence. Auto/manually attendance is taken via TEAMS.</a:t>
            </a:r>
          </a:p>
          <a:p>
            <a:pPr algn="just">
              <a:buClrTx/>
            </a:pPr>
            <a:r>
              <a:rPr lang="en-US" sz="1600" dirty="0">
                <a:solidFill>
                  <a:srgbClr val="004EA8"/>
                </a:solidFill>
              </a:rPr>
              <a:t>Go through the topics before attending the class (from course outline).</a:t>
            </a:r>
          </a:p>
          <a:p>
            <a:pPr algn="just">
              <a:buClrTx/>
            </a:pPr>
            <a:r>
              <a:rPr lang="en-US" sz="1600" dirty="0"/>
              <a:t>First 10 minutes of the class will be question/answer session of previous class topics.</a:t>
            </a:r>
          </a:p>
          <a:p>
            <a:pPr algn="just">
              <a:buClrTx/>
            </a:pPr>
            <a:r>
              <a:rPr lang="en-US" sz="1600" dirty="0">
                <a:solidFill>
                  <a:srgbClr val="004EA8"/>
                </a:solidFill>
              </a:rPr>
              <a:t>Every 20-25 minutes of the lecture, you will be given time to ask questions. </a:t>
            </a:r>
          </a:p>
          <a:p>
            <a:pPr algn="just">
              <a:buClrTx/>
            </a:pPr>
            <a:r>
              <a:rPr lang="en-US" sz="1600" dirty="0"/>
              <a:t>Use the “Raise Hand” option to ask question. Or you can post the question on the chat/message box of the TEAMS course group.</a:t>
            </a:r>
          </a:p>
          <a:p>
            <a:pPr algn="just">
              <a:buClrTx/>
            </a:pPr>
            <a:r>
              <a:rPr lang="en-US" sz="1600" dirty="0">
                <a:solidFill>
                  <a:srgbClr val="004EA8"/>
                </a:solidFill>
              </a:rPr>
              <a:t>Outside class for any unresolved issue, </a:t>
            </a:r>
          </a:p>
          <a:p>
            <a:pPr lvl="1" algn="just">
              <a:buFont typeface="Wingdings" panose="05000000000000000000" pitchFamily="2" charset="2"/>
              <a:buChar char="Ø"/>
            </a:pPr>
            <a:r>
              <a:rPr lang="en-US" sz="1600" dirty="0"/>
              <a:t>Consultation time will be provided. Make use of these times.</a:t>
            </a:r>
          </a:p>
          <a:p>
            <a:pPr lvl="1" algn="just">
              <a:buFont typeface="Wingdings" panose="05000000000000000000" pitchFamily="2" charset="2"/>
              <a:buChar char="Ø"/>
            </a:pPr>
            <a:r>
              <a:rPr lang="en-US" sz="1600" dirty="0">
                <a:solidFill>
                  <a:srgbClr val="004EA8"/>
                </a:solidFill>
              </a:rPr>
              <a:t>Use the TEAMS message box for appointment</a:t>
            </a:r>
          </a:p>
          <a:p>
            <a:pPr lvl="1" algn="just">
              <a:buFont typeface="Wingdings" panose="05000000000000000000" pitchFamily="2" charset="2"/>
              <a:buChar char="Ø"/>
            </a:pPr>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spcAft>
                <a:spcPts val="1200"/>
              </a:spcAft>
            </a:pPr>
            <a:r>
              <a:rPr lang="en-US" sz="1600" b="1" dirty="0">
                <a:solidFill>
                  <a:srgbClr val="FF0000"/>
                </a:solidFill>
              </a:rPr>
              <a:t>REMEMBER: </a:t>
            </a:r>
          </a:p>
          <a:p>
            <a:pPr lvl="1" algn="just">
              <a:spcAft>
                <a:spcPts val="1200"/>
              </a:spcAft>
              <a:buFont typeface="Wingdings" panose="05000000000000000000" pitchFamily="2" charset="2"/>
              <a:buChar char="Ø"/>
            </a:pPr>
            <a:r>
              <a:rPr lang="en-US" sz="1600" b="1" dirty="0"/>
              <a:t>Your feedback is the key to the completion of this (online) course successfully.</a:t>
            </a:r>
          </a:p>
          <a:p>
            <a:pPr lvl="1" algn="just">
              <a:spcAft>
                <a:spcPts val="1200"/>
              </a:spcAft>
              <a:buFont typeface="Wingdings" panose="05000000000000000000" pitchFamily="2" charset="2"/>
              <a:buChar char="Ø"/>
            </a:pPr>
            <a:r>
              <a:rPr lang="en-US" sz="1600" b="1" dirty="0">
                <a:solidFill>
                  <a:srgbClr val="004EA8"/>
                </a:solidFill>
              </a:rPr>
              <a:t>After a topic is completed, prepare &amp; ask QUESTIONS (during/after the class). </a:t>
            </a:r>
          </a:p>
          <a:p>
            <a:pPr lvl="1" algn="just">
              <a:spcAft>
                <a:spcPts val="1200"/>
              </a:spcAft>
              <a:buFont typeface="Wingdings" panose="05000000000000000000" pitchFamily="2" charset="2"/>
              <a:buChar char="Ø"/>
            </a:pPr>
            <a:r>
              <a:rPr lang="en-US" sz="1600" b="1" dirty="0">
                <a:solidFill>
                  <a:srgbClr val="FF0000"/>
                </a:solidFill>
              </a:rPr>
              <a:t>REPETATION</a:t>
            </a:r>
            <a:r>
              <a:rPr lang="en-US" sz="1600" b="1" dirty="0"/>
              <a:t> is never a good solution as the lecture you heard before will be said again. To answer a question the teacher may repeat the topic in a different way as per your question.</a:t>
            </a:r>
            <a:endParaRPr lang="en-US" sz="1600" dirty="0"/>
          </a:p>
          <a:p>
            <a:pPr>
              <a:spcAft>
                <a:spcPts val="1200"/>
              </a:spcAft>
            </a:pPr>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solidFill>
                  <a:srgbClr val="FF0000"/>
                </a:solidFill>
              </a:rPr>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algn="just">
              <a:buClrTx/>
            </a:pPr>
            <a:r>
              <a:rPr lang="en-US" dirty="0">
                <a:solidFill>
                  <a:srgbClr val="004EA8"/>
                </a:solidFill>
              </a:rPr>
              <a:t>All assessment will be conducted online using Microsoft TEAMS.</a:t>
            </a:r>
          </a:p>
          <a:p>
            <a:pPr lvl="1" algn="just">
              <a:buFont typeface="Wingdings" panose="05000000000000000000" pitchFamily="2" charset="2"/>
              <a:buChar char="Ø"/>
            </a:pPr>
            <a:r>
              <a:rPr lang="en-US" dirty="0"/>
              <a:t>Learn &amp; understand all technical aspect of online quiz and assignment, specially, document upload, time limits, Hand In/Turn In options, submission, etc.</a:t>
            </a:r>
          </a:p>
          <a:p>
            <a:pPr lvl="1" algn="just">
              <a:buFont typeface="Wingdings" panose="05000000000000000000" pitchFamily="2" charset="2"/>
              <a:buChar char="Ø"/>
            </a:pPr>
            <a:r>
              <a:rPr lang="en-US" dirty="0"/>
              <a:t>When you are appearing for the exam, make sure to switch/turn off all other internet/background activities in your machine.</a:t>
            </a:r>
          </a:p>
          <a:p>
            <a:pPr lvl="1" algn="just">
              <a:buFont typeface="Wingdings" panose="05000000000000000000" pitchFamily="2" charset="2"/>
              <a:buChar char="Ø"/>
            </a:pPr>
            <a:r>
              <a:rPr lang="en-US" dirty="0"/>
              <a:t>It is strictly recommended to use PC/Laptop for classes &amp; exams, unless there is an emergency. </a:t>
            </a:r>
          </a:p>
          <a:p>
            <a:pPr algn="just">
              <a:buClrTx/>
            </a:pPr>
            <a:r>
              <a:rPr lang="en-US" dirty="0">
                <a:solidFill>
                  <a:srgbClr val="004EA8"/>
                </a:solidFill>
              </a:rPr>
              <a:t>There will be at least one assessment (quiz/assignment/viva) each week. Most assignment &amp; quiz will be problem solving in nature. Quiz may also contain theoretical questions</a:t>
            </a:r>
            <a:r>
              <a:rPr lang="en-US" dirty="0"/>
              <a:t>.</a:t>
            </a:r>
          </a:p>
          <a:p>
            <a:pPr algn="just">
              <a:buClrTx/>
            </a:pPr>
            <a:r>
              <a:rPr lang="en-US" dirty="0"/>
              <a:t>Mid Semester assessment and Final Assessment will consist of Assignment,  Exam &amp; Viva on the defined week in the academic calendar.</a:t>
            </a:r>
          </a:p>
          <a:p>
            <a:pPr algn="just">
              <a:buClrTx/>
            </a:pPr>
            <a:r>
              <a:rPr lang="en-US" dirty="0"/>
              <a:t> </a:t>
            </a:r>
            <a:r>
              <a:rPr lang="en-US" dirty="0">
                <a:solidFill>
                  <a:srgbClr val="004EA8"/>
                </a:solidFill>
              </a:rPr>
              <a:t>Any plagiarism will be result in grade </a:t>
            </a:r>
            <a:r>
              <a:rPr lang="en-US" b="1" dirty="0">
                <a:solidFill>
                  <a:srgbClr val="FF0000"/>
                </a:solidFill>
              </a:rPr>
              <a:t>“F”.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solidFill>
                  <a:srgbClr val="FF0000"/>
                </a:solidFill>
              </a:rPr>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a:bodyPr>
          <a:lstStyle/>
          <a:p>
            <a:pPr marL="0" marR="0" algn="just">
              <a:spcBef>
                <a:spcPts val="0"/>
              </a:spcBef>
              <a:spcAft>
                <a:spcPts val="0"/>
              </a:spcAft>
              <a:buClrTx/>
            </a:pPr>
            <a:r>
              <a:rPr lang="en-US" sz="2000" b="1" dirty="0">
                <a:solidFill>
                  <a:srgbClr val="004EA8"/>
                </a:solidFill>
                <a:effectLst/>
                <a:ea typeface="Times New Roman" panose="02020603050405020304" pitchFamily="18" charset="0"/>
                <a:cs typeface="Arial" panose="020B0604020202020204" pitchFamily="34" charset="0"/>
              </a:rPr>
              <a:t>Marking system for Theory Classes (all conducted online)</a:t>
            </a:r>
            <a:endParaRPr lang="en-US" sz="2000" dirty="0">
              <a:solidFill>
                <a:srgbClr val="004EA8"/>
              </a:solidFill>
              <a:effectLst/>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Quizzes: 30% (best will be counted)</a:t>
            </a: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Assignments: 20%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Midterm/Final term Assessment [Exam + Viva]: (20 + 20) 40%</a:t>
            </a:r>
            <a:endParaRPr lang="en-US" sz="2000" dirty="0">
              <a:effectLst/>
              <a:ea typeface="Times New Roman" panose="02020603050405020304" pitchFamily="18" charset="0"/>
            </a:endParaRPr>
          </a:p>
          <a:p>
            <a:pPr marL="0" marR="0" algn="just">
              <a:spcBef>
                <a:spcPts val="0"/>
              </a:spcBef>
              <a:spcAft>
                <a:spcPts val="0"/>
              </a:spcAft>
            </a:pPr>
            <a:r>
              <a:rPr lang="en-US" sz="2000" b="1" dirty="0">
                <a:solidFill>
                  <a:srgbClr val="FF0000"/>
                </a:solidFill>
                <a:effectLst/>
                <a:ea typeface="Times New Roman" panose="02020603050405020304" pitchFamily="18" charset="0"/>
                <a:cs typeface="Arial" panose="020B0604020202020204" pitchFamily="34" charset="0"/>
              </a:rPr>
              <a:t>Total: </a:t>
            </a:r>
            <a:r>
              <a:rPr lang="en-US" sz="2000" dirty="0">
                <a:solidFill>
                  <a:srgbClr val="FF0000"/>
                </a:solidFill>
                <a:effectLst/>
                <a:ea typeface="Times New Roman" panose="02020603050405020304" pitchFamily="18" charset="0"/>
                <a:cs typeface="Arial" panose="020B0604020202020204" pitchFamily="34" charset="0"/>
              </a:rPr>
              <a:t>100%</a:t>
            </a:r>
            <a:endParaRPr lang="en-US" sz="2000" dirty="0">
              <a:solidFill>
                <a:srgbClr val="FF0000"/>
              </a:solidFill>
              <a:effectLst/>
              <a:ea typeface="Times New Roman" panose="02020603050405020304" pitchFamily="18" charset="0"/>
            </a:endParaRPr>
          </a:p>
          <a:p>
            <a:pPr marL="0" marR="0" indent="0" algn="just">
              <a:spcBef>
                <a:spcPts val="0"/>
              </a:spcBef>
              <a:spcAft>
                <a:spcPts val="0"/>
              </a:spcAft>
              <a:buNone/>
            </a:pPr>
            <a:endParaRPr lang="en-US" sz="2000" dirty="0">
              <a:solidFill>
                <a:srgbClr val="004EA8"/>
              </a:solidFill>
              <a:effectLst/>
              <a:ea typeface="Times New Roman" panose="02020603050405020304" pitchFamily="18" charset="0"/>
            </a:endParaRPr>
          </a:p>
          <a:p>
            <a:pPr marL="0" marR="0" algn="just">
              <a:spcBef>
                <a:spcPts val="0"/>
              </a:spcBef>
              <a:spcAft>
                <a:spcPts val="0"/>
              </a:spcAft>
            </a:pPr>
            <a:r>
              <a:rPr lang="en-US" sz="2000" b="1" dirty="0">
                <a:solidFill>
                  <a:srgbClr val="004EA8"/>
                </a:solidFill>
                <a:effectLst/>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627063" lvl="1" indent="-342900">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fade">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fade">
                                      <p:cBhvr>
                                        <p:cTn id="51" dur="500"/>
                                        <p:tgtEl>
                                          <p:spTgt spid="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fade">
                                      <p:cBhvr>
                                        <p:cTn id="56" dur="5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fade">
                                      <p:cBhvr>
                                        <p:cTn id="66" dur="5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Effect transition="in" filter="fade">
                                      <p:cBhvr>
                                        <p:cTn id="71" dur="500"/>
                                        <p:tgtEl>
                                          <p:spTgt spid="5">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8" end="8"/>
                                            </p:txEl>
                                          </p:spTgt>
                                        </p:tgtEl>
                                        <p:attrNameLst>
                                          <p:attrName>style.visibility</p:attrName>
                                        </p:attrNameLst>
                                      </p:cBhvr>
                                      <p:to>
                                        <p:strVal val="visible"/>
                                      </p:to>
                                    </p:set>
                                    <p:animEffect transition="in" filter="fade">
                                      <p:cBhvr>
                                        <p:cTn id="76" dur="500"/>
                                        <p:tgtEl>
                                          <p:spTgt spid="5">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Effect transition="in" filter="fade">
                                      <p:cBhvr>
                                        <p:cTn id="8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buClrTx/>
            </a:pPr>
            <a:r>
              <a:rPr lang="en-US" b="0" i="0" dirty="0">
                <a:solidFill>
                  <a:srgbClr val="000000"/>
                </a:solidFill>
                <a:effectLst/>
              </a:rPr>
              <a:t>Learn about different mathematical (formal) model for computation.</a:t>
            </a:r>
          </a:p>
          <a:p>
            <a:pPr algn="just">
              <a:buClrTx/>
            </a:pPr>
            <a:r>
              <a:rPr lang="en-US" b="0" i="0" dirty="0">
                <a:solidFill>
                  <a:srgbClr val="004EA8"/>
                </a:solidFill>
                <a:effectLst/>
              </a:rPr>
              <a:t>Understand how to reason about computation using abstract, formal models.</a:t>
            </a:r>
          </a:p>
          <a:p>
            <a:pPr algn="just">
              <a:buClrTx/>
            </a:pPr>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buClrTx/>
            </a:pPr>
            <a:r>
              <a:rPr lang="en-US" b="0" i="0" dirty="0">
                <a:solidFill>
                  <a:srgbClr val="004EA8"/>
                </a:solidFill>
                <a:effectLst/>
              </a:rPr>
              <a:t>Design and analyze how the nature of computation (solvable, unsolvable, efficient problems by computers) can be formalized as precise mathematical problems for different computational devices</a:t>
            </a:r>
            <a:r>
              <a:rPr lang="en-US" b="0" i="0" dirty="0">
                <a:solidFill>
                  <a:srgbClr val="5D20CA"/>
                </a:solidFill>
                <a:effectLst/>
              </a:rPr>
              <a:t>.</a:t>
            </a:r>
          </a:p>
          <a:p>
            <a:pPr algn="just">
              <a:buClrTx/>
            </a:pPr>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solidFill>
                  <a:srgbClr val="FF0000"/>
                </a:solidFill>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solidFill>
                <a:srgbClr val="FF0000"/>
              </a:solidFill>
            </a:endParaRPr>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lnSpcReduction="10000"/>
          </a:bodyPr>
          <a:lstStyle/>
          <a:p>
            <a:pPr marL="228600" marR="0" algn="just">
              <a:spcBef>
                <a:spcPts val="0"/>
              </a:spcBef>
              <a:spcAft>
                <a:spcPts val="600"/>
              </a:spcAft>
              <a:buClrTx/>
            </a:pPr>
            <a:r>
              <a:rPr lang="en-US" dirty="0">
                <a:effectLst/>
                <a:ea typeface="Times New Roman" panose="02020603050405020304" pitchFamily="18" charset="0"/>
              </a:rPr>
              <a:t>Basic notations used in computer science literature</a:t>
            </a:r>
          </a:p>
          <a:p>
            <a:pPr marL="228600" marR="0" algn="just">
              <a:spcBef>
                <a:spcPts val="0"/>
              </a:spcBef>
              <a:spcAft>
                <a:spcPts val="600"/>
              </a:spcAft>
              <a:buClrTx/>
            </a:pPr>
            <a:r>
              <a:rPr lang="en-US" dirty="0">
                <a:solidFill>
                  <a:srgbClr val="004EA8"/>
                </a:solidFill>
                <a:effectLst/>
                <a:ea typeface="Times New Roman" panose="02020603050405020304" pitchFamily="18" charset="0"/>
              </a:rPr>
              <a:t>Understand the mathematical model of Computation.</a:t>
            </a:r>
          </a:p>
          <a:p>
            <a:pPr marL="228600" marR="0" algn="just">
              <a:spcBef>
                <a:spcPts val="0"/>
              </a:spcBef>
              <a:spcAft>
                <a:spcPts val="600"/>
              </a:spcAft>
              <a:buClrTx/>
            </a:pPr>
            <a:r>
              <a:rPr lang="en-US" dirty="0">
                <a:effectLst/>
                <a:ea typeface="Times New Roman" panose="02020603050405020304" pitchFamily="18" charset="0"/>
              </a:rPr>
              <a:t>Use of Computational models to solve problems for different computational devices</a:t>
            </a:r>
          </a:p>
          <a:p>
            <a:pPr marL="228600" algn="just">
              <a:spcBef>
                <a:spcPts val="0"/>
              </a:spcBef>
              <a:spcAft>
                <a:spcPts val="600"/>
              </a:spcAft>
              <a:buClrTx/>
            </a:pPr>
            <a:r>
              <a:rPr lang="en-US" dirty="0">
                <a:solidFill>
                  <a:srgbClr val="004EA8"/>
                </a:solidFill>
              </a:rPr>
              <a:t>Learn how to formally reason about computation.</a:t>
            </a:r>
          </a:p>
          <a:p>
            <a:pPr marL="228600" marR="0" algn="just">
              <a:spcBef>
                <a:spcPts val="0"/>
              </a:spcBef>
              <a:spcAft>
                <a:spcPts val="600"/>
              </a:spcAft>
              <a:buClrTx/>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600"/>
              </a:spcAft>
              <a:buClrTx/>
            </a:pPr>
            <a:r>
              <a:rPr lang="en-US" dirty="0">
                <a:solidFill>
                  <a:srgbClr val="004EA8"/>
                </a:solidFill>
                <a:effectLst/>
                <a:ea typeface="Times New Roman" panose="02020603050405020304" pitchFamily="18" charset="0"/>
              </a:rPr>
              <a:t>Understand Computability</a:t>
            </a:r>
          </a:p>
          <a:p>
            <a:pPr marL="228600" marR="0" algn="just">
              <a:spcBef>
                <a:spcPts val="0"/>
              </a:spcBef>
              <a:spcAft>
                <a:spcPts val="600"/>
              </a:spcAft>
              <a:buClrTx/>
            </a:pPr>
            <a:r>
              <a:rPr lang="en-US" dirty="0">
                <a:effectLst/>
                <a:ea typeface="Times New Roman" panose="02020603050405020304" pitchFamily="18" charset="0"/>
              </a:rPr>
              <a:t>Determine Complexity of problems</a:t>
            </a:r>
          </a:p>
          <a:p>
            <a:pPr marL="228600" marR="0" algn="just">
              <a:spcBef>
                <a:spcPts val="0"/>
              </a:spcBef>
              <a:spcAft>
                <a:spcPts val="600"/>
              </a:spcAft>
              <a:buClrTx/>
            </a:pPr>
            <a:r>
              <a:rPr lang="en-US" dirty="0">
                <a:solidFill>
                  <a:srgbClr val="004EA8"/>
                </a:solidFill>
              </a:rPr>
              <a:t>Learn the technology-independent foundations of CS</a:t>
            </a:r>
            <a:endParaRPr lang="en-US" dirty="0">
              <a:solidFill>
                <a:srgbClr val="004EA8"/>
              </a:solidFill>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solidFill>
                  <a:srgbClr val="FF0000"/>
                </a:solidFill>
              </a:rPr>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lgn="just">
              <a:buClrTx/>
            </a:pPr>
            <a:r>
              <a:rPr lang="en-US" b="1" i="0" dirty="0">
                <a:solidFill>
                  <a:srgbClr val="004EA8"/>
                </a:solidFill>
                <a:effectLst/>
              </a:rPr>
              <a:t>Automata and Formal Language Theory:</a:t>
            </a:r>
            <a:r>
              <a:rPr lang="en-US" b="0" i="0" dirty="0">
                <a:solidFill>
                  <a:srgbClr val="004EA8"/>
                </a:solidFill>
                <a:effectLst/>
              </a:rPr>
              <a:t> </a:t>
            </a:r>
            <a:r>
              <a:rPr lang="en-US" b="0" i="0" dirty="0">
                <a:solidFill>
                  <a:srgbClr val="000000"/>
                </a:solidFill>
                <a:effectLst/>
              </a:rPr>
              <a:t>Deterministic finite automata, nondeterministic finite automata, regular expressions; Pumping Lemma, non-regular languages; Pushdown automata and context-free languages.</a:t>
            </a:r>
          </a:p>
          <a:p>
            <a:pPr algn="just">
              <a:buClrTx/>
            </a:pPr>
            <a:r>
              <a:rPr lang="en-US" b="1" i="0" dirty="0">
                <a:solidFill>
                  <a:srgbClr val="004EA8"/>
                </a:solidFill>
                <a:effectLst/>
              </a:rPr>
              <a:t>Computability Theory:</a:t>
            </a:r>
            <a:r>
              <a:rPr lang="en-US" b="0" i="0" dirty="0">
                <a:solidFill>
                  <a:srgbClr val="004EA8"/>
                </a:solidFill>
                <a:effectLst/>
              </a:rPr>
              <a:t> </a:t>
            </a:r>
            <a:r>
              <a:rPr lang="en-US" b="0" i="0" dirty="0">
                <a:solidFill>
                  <a:srgbClr val="000000"/>
                </a:solidFill>
                <a:effectLst/>
              </a:rPr>
              <a:t>Turing Machines and the Church-Turing thesis; Decidability, halting problem; </a:t>
            </a:r>
          </a:p>
          <a:p>
            <a:pPr algn="just">
              <a:buClrTx/>
            </a:pPr>
            <a:r>
              <a:rPr lang="en-US" b="1" i="0" dirty="0">
                <a:solidFill>
                  <a:srgbClr val="004EA8"/>
                </a:solidFill>
                <a:effectLst/>
              </a:rPr>
              <a:t>Complexity Theory:</a:t>
            </a:r>
            <a:r>
              <a:rPr lang="en-US" b="0" i="0" dirty="0">
                <a:solidFill>
                  <a:srgbClr val="004EA8"/>
                </a:solidFill>
                <a:effectLst/>
              </a:rPr>
              <a:t> </a:t>
            </a:r>
            <a:r>
              <a:rPr lang="en-US" b="0" i="0" dirty="0">
                <a:solidFill>
                  <a:srgbClr val="000000"/>
                </a:solidFill>
                <a:effectLst/>
              </a:rPr>
              <a:t>Time complexity, space complexity; Complexity classes P, NP, PSPACE and the P vs. NP question. Polynomial time reductions and NP-completeness.</a:t>
            </a:r>
          </a:p>
          <a:p>
            <a:pPr>
              <a:buClrTx/>
            </a:pPr>
            <a:r>
              <a:rPr lang="en-US" b="1" dirty="0">
                <a:solidFill>
                  <a:srgbClr val="FF0000"/>
                </a:solidFill>
                <a:hlinkClick r:id="rId2" action="ppaction://hlinkfile">
                  <a:extLst>
                    <a:ext uri="{A12FA001-AC4F-418D-AE19-62706E023703}">
                      <ahyp:hlinkClr xmlns:ahyp="http://schemas.microsoft.com/office/drawing/2018/hyperlinkcolor" val="tx"/>
                    </a:ext>
                  </a:extLst>
                </a:hlinkClick>
              </a:rPr>
              <a:t>Week wise topic distribution</a:t>
            </a:r>
            <a:r>
              <a:rPr lang="en-US" dirty="0">
                <a:solidFill>
                  <a:srgbClr val="FF0000"/>
                </a:solidFill>
              </a:rPr>
              <a:t>.</a:t>
            </a:r>
          </a:p>
          <a:p>
            <a:pPr marL="257175" lvl="1"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buClrTx/>
            </a:pPr>
            <a:r>
              <a:rPr lang="en-US" sz="2800" b="1" dirty="0">
                <a:solidFill>
                  <a:srgbClr val="FF0000"/>
                </a:solidFill>
              </a:rPr>
              <a:t>Books &amp; References:</a:t>
            </a:r>
          </a:p>
          <a:p>
            <a:pPr lvl="1" algn="just">
              <a:spcAft>
                <a:spcPts val="1800"/>
              </a:spcAft>
              <a:buFont typeface="Wingdings" panose="05000000000000000000" pitchFamily="2" charset="2"/>
              <a:buChar char="Ø"/>
            </a:pPr>
            <a:r>
              <a:rPr lang="en-US" i="1" dirty="0"/>
              <a:t>Introduction to the Theory of Computation</a:t>
            </a:r>
            <a:r>
              <a:rPr lang="en-US" dirty="0"/>
              <a:t>; (Latest Edition) by Michael </a:t>
            </a:r>
            <a:r>
              <a:rPr lang="en-US" dirty="0" err="1"/>
              <a:t>Sipser</a:t>
            </a:r>
            <a:r>
              <a:rPr lang="en-US" dirty="0"/>
              <a:t>.</a:t>
            </a:r>
          </a:p>
          <a:p>
            <a:pPr lvl="1" algn="just">
              <a:spcAft>
                <a:spcPts val="1800"/>
              </a:spcAft>
              <a:buFont typeface="Wingdings" panose="05000000000000000000" pitchFamily="2" charset="2"/>
              <a:buChar char="Ø"/>
            </a:pPr>
            <a:r>
              <a:rPr lang="en-US" i="1" dirty="0">
                <a:solidFill>
                  <a:srgbClr val="5D20CA"/>
                </a:solidFill>
              </a:rPr>
              <a:t>Introduction to Automata Theory, Languages, and Computation</a:t>
            </a:r>
            <a:r>
              <a:rPr lang="en-US" dirty="0">
                <a:solidFill>
                  <a:srgbClr val="5D20CA"/>
                </a:solidFill>
              </a:rPr>
              <a:t>; (Latest Edition) by John E. Hopcroft, et al.</a:t>
            </a:r>
          </a:p>
          <a:p>
            <a:pPr lvl="1" algn="just">
              <a:spcAft>
                <a:spcPts val="1800"/>
              </a:spcAft>
              <a:buFont typeface="Wingdings" panose="05000000000000000000" pitchFamily="2" charset="2"/>
              <a:buChar char="Ø"/>
            </a:pPr>
            <a:r>
              <a:rPr lang="en-US" i="1" dirty="0"/>
              <a:t>Elements of the Theory of Computation</a:t>
            </a:r>
            <a:r>
              <a:rPr lang="en-US" dirty="0"/>
              <a:t>, (Latest Edition) by Harry R. Lewis, Christos H. Papadimitriou.</a:t>
            </a:r>
          </a:p>
          <a:p>
            <a:pPr lvl="1">
              <a:spcAft>
                <a:spcPts val="1800"/>
              </a:spcAft>
            </a:pPr>
            <a:endParaRPr lang="en-US" dirty="0">
              <a:solidFill>
                <a:schemeClr val="tx1"/>
              </a:solidFill>
            </a:endParaRPr>
          </a:p>
          <a:p>
            <a:endParaRPr lang="en-US" dirty="0"/>
          </a:p>
        </p:txBody>
      </p:sp>
    </p:spTree>
    <p:extLst>
      <p:ext uri="{BB962C8B-B14F-4D97-AF65-F5344CB8AC3E}">
        <p14:creationId xmlns:p14="http://schemas.microsoft.com/office/powerpoint/2010/main" val="4176824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solidFill>
                  <a:srgbClr val="FF0000"/>
                </a:solidFill>
              </a:rPr>
              <a:t>Mathematical reasoning and algorithmic thinking is required:</a:t>
            </a:r>
          </a:p>
          <a:p>
            <a:pPr algn="l"/>
            <a:endParaRPr lang="en-US" dirty="0">
              <a:solidFill>
                <a:srgbClr val="FF0000"/>
              </a:solidFill>
            </a:endParaRPr>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buClrTx/>
            </a:pPr>
            <a:r>
              <a:rPr lang="en-US" dirty="0"/>
              <a:t>Set theory (sub-set, power set </a:t>
            </a:r>
            <a:r>
              <a:rPr lang="en-US" dirty="0" err="1"/>
              <a:t>etc</a:t>
            </a:r>
            <a:r>
              <a:rPr lang="en-US" dirty="0"/>
              <a:t>)</a:t>
            </a:r>
          </a:p>
          <a:p>
            <a:pPr marL="541139" indent="-342900" algn="just">
              <a:buClrTx/>
            </a:pPr>
            <a:r>
              <a:rPr lang="en-US" dirty="0">
                <a:solidFill>
                  <a:srgbClr val="5D20CA"/>
                </a:solidFill>
              </a:rPr>
              <a:t>Sequence, Tuple</a:t>
            </a:r>
          </a:p>
          <a:p>
            <a:pPr marL="541139" indent="-342900" algn="just">
              <a:buClrTx/>
            </a:pPr>
            <a:r>
              <a:rPr lang="en-US" dirty="0"/>
              <a:t>Function &amp; relation (domain, range </a:t>
            </a:r>
            <a:r>
              <a:rPr lang="en-US" dirty="0" err="1"/>
              <a:t>etc</a:t>
            </a:r>
            <a:r>
              <a:rPr lang="en-US" dirty="0"/>
              <a:t>)</a:t>
            </a:r>
          </a:p>
          <a:p>
            <a:pPr marL="541139" indent="-342900" algn="just">
              <a:buClrTx/>
            </a:pPr>
            <a:r>
              <a:rPr lang="en-US" dirty="0">
                <a:solidFill>
                  <a:srgbClr val="5D20CA"/>
                </a:solidFill>
              </a:rPr>
              <a:t>Propositional logic</a:t>
            </a:r>
          </a:p>
          <a:p>
            <a:pPr marL="541139" indent="-342900" algn="just">
              <a:buClrTx/>
            </a:pPr>
            <a:r>
              <a:rPr lang="en-US" dirty="0"/>
              <a:t>Graph theory, mathematical representation &amp; algorithms</a:t>
            </a:r>
          </a:p>
          <a:p>
            <a:pPr marL="541139" indent="-342900" algn="just">
              <a:buClrTx/>
            </a:pPr>
            <a:r>
              <a:rPr lang="en-US" dirty="0">
                <a:solidFill>
                  <a:srgbClr val="5D20CA"/>
                </a:solidFill>
              </a:rPr>
              <a:t>Asymptotic notation, NP-completeness</a:t>
            </a:r>
          </a:p>
          <a:p>
            <a:pPr marL="541139" indent="-342900" algn="just">
              <a:buClrTx/>
            </a:pPr>
            <a:r>
              <a:rPr lang="en-US" dirty="0"/>
              <a:t>Proof by : Construction, Contradiction, Induction</a:t>
            </a:r>
          </a:p>
          <a:p>
            <a:pPr marL="541139" indent="-342900" algn="just"/>
            <a:endParaRPr lang="en-US" dirty="0"/>
          </a:p>
          <a:p>
            <a:pPr marL="198239" indent="0" algn="just">
              <a:buNone/>
            </a:pPr>
            <a:r>
              <a:rPr lang="en-US" sz="2000" u="sng" dirty="0">
                <a:solidFill>
                  <a:srgbClr val="FF0000"/>
                </a:solidFill>
              </a:rPr>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a:xfrm>
            <a:off x="179881" y="914400"/>
            <a:ext cx="8769247" cy="5522917"/>
          </a:xfrm>
        </p:spPr>
        <p:txBody>
          <a:bodyPr>
            <a:normAutofit fontScale="77500" lnSpcReduction="20000"/>
          </a:bodyPr>
          <a:lstStyle/>
          <a:p>
            <a:r>
              <a:rPr lang="en-US" sz="2600" b="1" dirty="0">
                <a:solidFill>
                  <a:srgbClr val="0070C0"/>
                </a:solidFill>
              </a:rPr>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b="1" dirty="0">
                <a:solidFill>
                  <a:srgbClr val="0070C0"/>
                </a:solidFill>
              </a:rPr>
              <a:t>Now let us consider 3 conditions – </a:t>
            </a:r>
          </a:p>
          <a:p>
            <a:pPr lvl="1" algn="just">
              <a:buFont typeface="Wingdings" panose="05000000000000000000" pitchFamily="2" charset="2"/>
              <a:buChar char="Ø"/>
            </a:pPr>
            <a:r>
              <a:rPr lang="en-US" dirty="0"/>
              <a:t>If you are crossing the room blindfolded, you would definitely step onto the objects in the room to crossover, but some objects may be too hard to step on which may result in painful experience on your legs.</a:t>
            </a:r>
          </a:p>
          <a:p>
            <a:pPr lvl="1" algn="just">
              <a:buFont typeface="Wingdings" panose="05000000000000000000" pitchFamily="2" charset="2"/>
              <a:buChar char="Ø"/>
            </a:pPr>
            <a:r>
              <a:rPr lang="en-US" dirty="0">
                <a:solidFill>
                  <a:srgbClr val="5D20CA"/>
                </a:solidFill>
              </a:rPr>
              <a:t>If you are crossing with eyes open, you may remove/move away some of the objects while stepping towards the other end but may remove something which shouldn’t be removed or may try to move something which you can never be moved.</a:t>
            </a:r>
          </a:p>
          <a:p>
            <a:pPr lvl="1" algn="just">
              <a:buFont typeface="Wingdings" panose="05000000000000000000" pitchFamily="2" charset="2"/>
              <a:buChar char="Ø"/>
            </a:pPr>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b="1" dirty="0">
                <a:solidFill>
                  <a:srgbClr val="0070C0"/>
                </a:solidFill>
              </a:rPr>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70A607-3B55-4123-9AB9-2357424DE7BE}"/>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77018AAF-E2BC-4B0C-9D6C-701351189CC4}"/>
              </a:ext>
            </a:extLst>
          </p:cNvPr>
          <p:cNvSpPr>
            <a:spLocks noGrp="1"/>
          </p:cNvSpPr>
          <p:nvPr>
            <p:ph type="body" sz="quarter" idx="12"/>
          </p:nvPr>
        </p:nvSpPr>
        <p:spPr/>
        <p:txBody>
          <a:bodyPr/>
          <a:lstStyle/>
          <a:p>
            <a:r>
              <a:rPr lang="en-US" altLang="ja-JP" dirty="0">
                <a:solidFill>
                  <a:srgbClr val="FF0000"/>
                </a:solidFill>
                <a:latin typeface="Constantia" pitchFamily="18" charset="0"/>
              </a:rPr>
              <a:t>Self Introduction</a:t>
            </a:r>
            <a:endParaRPr lang="en-US" dirty="0"/>
          </a:p>
        </p:txBody>
      </p:sp>
      <p:sp>
        <p:nvSpPr>
          <p:cNvPr id="5" name="正方形/長方形 4">
            <a:extLst>
              <a:ext uri="{FF2B5EF4-FFF2-40B4-BE49-F238E27FC236}">
                <a16:creationId xmlns:a16="http://schemas.microsoft.com/office/drawing/2014/main" id="{92BDEF9F-88C7-414B-B7A3-4FC19E8B6E67}"/>
              </a:ext>
            </a:extLst>
          </p:cNvPr>
          <p:cNvSpPr>
            <a:spLocks noGrp="1" noChangeArrowheads="1"/>
          </p:cNvSpPr>
          <p:nvPr>
            <p:ph type="body" sz="quarter" idx="13"/>
          </p:nvPr>
        </p:nvSpPr>
        <p:spPr bwMode="auto">
          <a:xfrm>
            <a:off x="19587" y="1211263"/>
            <a:ext cx="8880573" cy="2923877"/>
          </a:xfrm>
          <a:prstGeom prst="rect">
            <a:avLst/>
          </a:prstGeom>
          <a:noFill/>
          <a:ln w="9525">
            <a:noFill/>
            <a:miter lim="800000"/>
            <a:headEnd/>
            <a:tailEnd/>
          </a:ln>
        </p:spPr>
        <p:txBody>
          <a:bodyPr wrap="square">
            <a:spAutoFit/>
          </a:bodyPr>
          <a:lstStyle/>
          <a:p>
            <a:pPr marL="428625" indent="-428625">
              <a:spcBef>
                <a:spcPts val="600"/>
              </a:spcBef>
              <a:spcAft>
                <a:spcPts val="600"/>
              </a:spcAft>
              <a:buFont typeface="Wingdings" pitchFamily="2" charset="2"/>
              <a:buChar char="q"/>
            </a:pPr>
            <a:r>
              <a:rPr lang="en-US" altLang="ja-JP" sz="3600" baseline="30000" dirty="0"/>
              <a:t>Lecturer, Dept. of Mathematics, AIUB, 2000- 2005</a:t>
            </a:r>
          </a:p>
          <a:p>
            <a:pPr marL="428625" indent="-428625">
              <a:spcBef>
                <a:spcPts val="600"/>
              </a:spcBef>
              <a:spcAft>
                <a:spcPts val="600"/>
              </a:spcAft>
              <a:buFont typeface="Wingdings" pitchFamily="2" charset="2"/>
              <a:buChar char="q"/>
            </a:pPr>
            <a:r>
              <a:rPr lang="en-US" altLang="ja-JP" sz="3600" baseline="30000" dirty="0">
                <a:solidFill>
                  <a:schemeClr val="tx2">
                    <a:lumMod val="60000"/>
                    <a:lumOff val="40000"/>
                  </a:schemeClr>
                </a:solidFill>
              </a:rPr>
              <a:t>Assistant Prof. &amp; IQAC Member, Dept. of CS,  AIUB, 2005~2017</a:t>
            </a:r>
          </a:p>
          <a:p>
            <a:pPr marL="428625" indent="-428625">
              <a:spcBef>
                <a:spcPts val="600"/>
              </a:spcBef>
              <a:spcAft>
                <a:spcPts val="600"/>
              </a:spcAft>
              <a:buFont typeface="Wingdings" pitchFamily="2" charset="2"/>
              <a:buChar char="q"/>
            </a:pPr>
            <a:r>
              <a:rPr lang="en-US" altLang="ja-JP" sz="3600" baseline="30000" dirty="0"/>
              <a:t>Associate Professor, 2017 </a:t>
            </a:r>
          </a:p>
          <a:p>
            <a:pPr marL="428625" indent="-428625">
              <a:spcBef>
                <a:spcPts val="600"/>
              </a:spcBef>
              <a:spcAft>
                <a:spcPts val="600"/>
              </a:spcAft>
              <a:buFont typeface="Wingdings" pitchFamily="2" charset="2"/>
              <a:buChar char="q"/>
            </a:pPr>
            <a:r>
              <a:rPr lang="en-US" altLang="ja-JP" sz="3600" baseline="30000" dirty="0"/>
              <a:t>Professor,</a:t>
            </a:r>
            <a:r>
              <a:rPr lang="en-US" altLang="ja-JP" sz="3600" dirty="0"/>
              <a:t> </a:t>
            </a:r>
            <a:r>
              <a:rPr lang="en-US" altLang="ja-JP" sz="3600" baseline="30000" dirty="0"/>
              <a:t> 2023</a:t>
            </a:r>
          </a:p>
          <a:p>
            <a:pPr marL="428625" indent="-428625">
              <a:spcBef>
                <a:spcPts val="600"/>
              </a:spcBef>
              <a:spcAft>
                <a:spcPts val="600"/>
              </a:spcAft>
              <a:buFont typeface="Wingdings" pitchFamily="2" charset="2"/>
              <a:buChar char="q"/>
            </a:pPr>
            <a:endParaRPr lang="ja-JP" altLang="en-US" sz="3600" dirty="0"/>
          </a:p>
        </p:txBody>
      </p:sp>
    </p:spTree>
    <p:extLst>
      <p:ext uri="{BB962C8B-B14F-4D97-AF65-F5344CB8AC3E}">
        <p14:creationId xmlns:p14="http://schemas.microsoft.com/office/powerpoint/2010/main" val="19235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Autofit/>
          </a:bodyPr>
          <a:lstStyle/>
          <a:p>
            <a:pPr algn="just">
              <a:buClrTx/>
            </a:pPr>
            <a:r>
              <a:rPr lang="en-US" sz="1900"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buClrTx/>
            </a:pPr>
            <a:r>
              <a:rPr lang="en-US" sz="1900"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buClrTx/>
            </a:pPr>
            <a:r>
              <a:rPr lang="en-US" sz="1900" dirty="0">
                <a:solidFill>
                  <a:srgbClr val="0070C0"/>
                </a:solidFill>
              </a:rPr>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buClrTx/>
            </a:pPr>
            <a:r>
              <a:rPr lang="en-US" sz="1900" dirty="0">
                <a:solidFill>
                  <a:srgbClr val="0070C0"/>
                </a:solidFill>
              </a:rPr>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buClrTx/>
            </a:pPr>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buClrTx/>
            </a:pPr>
            <a:r>
              <a:rPr lang="en-US" dirty="0">
                <a:solidFill>
                  <a:srgbClr val="5D20CA"/>
                </a:solidFill>
              </a:rPr>
              <a:t>In present technological world (IoT, </a:t>
            </a:r>
            <a:r>
              <a:rPr lang="en-US" dirty="0" err="1">
                <a:solidFill>
                  <a:srgbClr val="5D20CA"/>
                </a:solidFill>
              </a:rPr>
              <a:t>BigData</a:t>
            </a:r>
            <a:r>
              <a:rPr lang="en-US" dirty="0">
                <a:solidFill>
                  <a:srgbClr val="5D20CA"/>
                </a:solidFill>
              </a:rPr>
              <a:t>, AI, etc.) everything is a blending of hardware and software. To be a better computer professional, you must know the computational models, capabilities, and/or complexities to put a software onto a hardware or engineer a hardware for an intended software</a:t>
            </a:r>
            <a:r>
              <a:rPr lang="en-US" dirty="0"/>
              <a:t>.</a:t>
            </a:r>
          </a:p>
          <a:p>
            <a:pPr algn="just">
              <a:buClrTx/>
            </a:pPr>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solidFill>
                  <a:srgbClr val="5D20CA"/>
                </a:solidFill>
              </a:rPr>
              <a:t>The importance to study the theory of computation is to </a:t>
            </a:r>
          </a:p>
          <a:p>
            <a:pPr lvl="1" algn="just">
              <a:buFont typeface="Wingdings" panose="05000000000000000000" pitchFamily="2" charset="2"/>
              <a:buChar char="Ø"/>
            </a:pPr>
            <a:r>
              <a:rPr lang="en-US" dirty="0"/>
              <a:t>Better understand the development of formal mathematical models of computation that reflect the real-world of computer.</a:t>
            </a:r>
          </a:p>
          <a:p>
            <a:pPr lvl="1" algn="just">
              <a:buFont typeface="Wingdings" panose="05000000000000000000" pitchFamily="2" charset="2"/>
              <a:buChar char="Ø"/>
            </a:pPr>
            <a:r>
              <a:rPr lang="en-US" dirty="0">
                <a:solidFill>
                  <a:srgbClr val="5D20CA"/>
                </a:solidFill>
              </a:rPr>
              <a:t>To achieve deep understanding about the mathematical properties of computer hardware and software.</a:t>
            </a:r>
          </a:p>
          <a:p>
            <a:pPr lvl="1" algn="just">
              <a:buFont typeface="Wingdings" panose="05000000000000000000" pitchFamily="2" charset="2"/>
              <a:buChar char="Ø"/>
            </a:pPr>
            <a:r>
              <a:rPr lang="en-US" dirty="0"/>
              <a:t>Mathematical definitions of the computation and the algorithm.</a:t>
            </a:r>
          </a:p>
          <a:p>
            <a:pPr lvl="1" algn="just">
              <a:buFont typeface="Wingdings" panose="05000000000000000000" pitchFamily="2" charset="2"/>
              <a:buChar char="Ø"/>
            </a:pPr>
            <a:r>
              <a:rPr lang="en-US" dirty="0">
                <a:solidFill>
                  <a:srgbClr val="5D20CA"/>
                </a:solidFill>
              </a:rPr>
              <a:t>To rectify the limitations of computers and answer what kind of problems can be computed?</a:t>
            </a:r>
          </a:p>
          <a:p>
            <a:r>
              <a:rPr lang="en-US" b="1" dirty="0">
                <a:solidFill>
                  <a:srgbClr val="FF0000"/>
                </a:solidFill>
              </a:rPr>
              <a:t>Usability </a:t>
            </a:r>
            <a:r>
              <a:rPr lang="en-US" dirty="0">
                <a:solidFill>
                  <a:srgbClr val="FF0000"/>
                </a:solidFill>
              </a:rPr>
              <a:t>of TOC</a:t>
            </a:r>
            <a:r>
              <a:rPr lang="en-US" b="1" dirty="0">
                <a:solidFill>
                  <a:srgbClr val="FF0000"/>
                </a:solidFill>
              </a:rPr>
              <a:t>:</a:t>
            </a:r>
          </a:p>
          <a:p>
            <a:pPr lvl="1">
              <a:buFont typeface="Wingdings" panose="05000000000000000000" pitchFamily="2" charset="2"/>
              <a:buChar char="Ø"/>
            </a:pPr>
            <a:r>
              <a:rPr lang="en-US" dirty="0"/>
              <a:t>Machines Models (different computational devices/SW tools)</a:t>
            </a:r>
          </a:p>
          <a:p>
            <a:pPr lvl="1">
              <a:buFont typeface="Wingdings" panose="05000000000000000000" pitchFamily="2" charset="2"/>
              <a:buChar char="Ø"/>
            </a:pPr>
            <a:r>
              <a:rPr lang="en-US" dirty="0"/>
              <a:t>Problem/solution Models (machines/algorithms can be used to solve)</a:t>
            </a:r>
          </a:p>
          <a:p>
            <a:pPr lvl="1">
              <a:buFont typeface="Wingdings" panose="05000000000000000000" pitchFamily="2" charset="2"/>
              <a:buChar char="Ø"/>
            </a:pPr>
            <a:r>
              <a:rPr lang="en-US" dirty="0"/>
              <a:t>Theorems about what types of machines can solve what types of problems, and at what cost.</a:t>
            </a:r>
          </a:p>
          <a:p>
            <a:r>
              <a:rPr lang="en-US" dirty="0">
                <a:solidFill>
                  <a:srgbClr val="FF0000"/>
                </a:solidFill>
              </a:rPr>
              <a:t>We will work on </a:t>
            </a:r>
            <a:r>
              <a:rPr lang="en-US" b="1" dirty="0">
                <a:solidFill>
                  <a:srgbClr val="FF0000"/>
                </a:solidFill>
              </a:rPr>
              <a:t>Sequential</a:t>
            </a:r>
            <a:r>
              <a:rPr lang="en-US" dirty="0">
                <a:solidFill>
                  <a:srgbClr val="FF0000"/>
                </a:solidFill>
              </a:rPr>
              <a:t> and </a:t>
            </a:r>
            <a:r>
              <a:rPr lang="en-US" b="1" dirty="0">
                <a:solidFill>
                  <a:srgbClr val="FF0000"/>
                </a:solidFill>
              </a:rPr>
              <a:t>single-processor</a:t>
            </a:r>
            <a:r>
              <a:rPr lang="en-US" dirty="0">
                <a:solidFill>
                  <a:srgbClr val="FF0000"/>
                </a:solidFill>
              </a:rPr>
              <a:t> computing, Focus on </a:t>
            </a:r>
            <a:r>
              <a:rPr lang="en-US" b="1" dirty="0">
                <a:solidFill>
                  <a:srgbClr val="FF0000"/>
                </a:solidFill>
              </a:rPr>
              <a:t>decision problems </a:t>
            </a:r>
            <a:r>
              <a:rPr lang="en-US" dirty="0">
                <a:solidFill>
                  <a:srgbClr val="FF0000"/>
                </a:solidFill>
              </a:rPr>
              <a:t>(yes/no answers) on </a:t>
            </a:r>
            <a:r>
              <a:rPr lang="en-US" b="1" dirty="0">
                <a:solidFill>
                  <a:srgbClr val="FF0000"/>
                </a:solidFill>
              </a:rPr>
              <a:t>discrete </a:t>
            </a:r>
            <a:r>
              <a:rPr lang="en-US" dirty="0">
                <a:solidFill>
                  <a:srgbClr val="FF0000"/>
                </a:solidFill>
              </a:rPr>
              <a:t>inputs.</a:t>
            </a:r>
          </a:p>
          <a:p>
            <a:pPr algn="just"/>
            <a:endParaRPr lang="en-US" dirty="0">
              <a:solidFill>
                <a:srgbClr val="0070C0"/>
              </a:solidFill>
            </a:endParaRPr>
          </a:p>
          <a:p>
            <a:endParaRPr lang="en-US" dirty="0"/>
          </a:p>
        </p:txBody>
      </p:sp>
    </p:spTree>
    <p:extLst>
      <p:ext uri="{BB962C8B-B14F-4D97-AF65-F5344CB8AC3E}">
        <p14:creationId xmlns:p14="http://schemas.microsoft.com/office/powerpoint/2010/main" val="17906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 calcmode="lin" valueType="num">
                                      <p:cBhvr additive="base">
                                        <p:cTn id="4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rgbClr val="FF0000"/>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spcBef>
                <a:spcPts val="1800"/>
              </a:spcBef>
            </a:pPr>
            <a:r>
              <a:rPr lang="en-US" b="1" dirty="0"/>
              <a:t>Computation:</a:t>
            </a:r>
            <a:r>
              <a:rPr lang="en-US" dirty="0"/>
              <a:t> The processing of information by the unlimited application of a finite set of operations or rules.</a:t>
            </a:r>
          </a:p>
          <a:p>
            <a:pPr algn="just">
              <a:spcBef>
                <a:spcPts val="1800"/>
              </a:spcBef>
            </a:pPr>
            <a:r>
              <a:rPr lang="en-US" b="1" dirty="0">
                <a:solidFill>
                  <a:srgbClr val="004EA8"/>
                </a:solidFill>
              </a:rPr>
              <a:t>Theory:</a:t>
            </a:r>
            <a:r>
              <a:rPr lang="en-US" dirty="0">
                <a:solidFill>
                  <a:srgbClr val="004EA8"/>
                </a:solidFill>
              </a:rPr>
              <a:t> General ideas that apply to many different systems (Independence from Technology); Expressed simply, abstractly, and precisely.</a:t>
            </a:r>
          </a:p>
          <a:p>
            <a:pPr lvl="1">
              <a:spcBef>
                <a:spcPts val="1800"/>
              </a:spcBef>
            </a:pPr>
            <a:r>
              <a:rPr lang="en-US" dirty="0"/>
              <a:t>Precision: Can be used to prove formal mathematical theorems</a:t>
            </a:r>
          </a:p>
          <a:p>
            <a:pPr lvl="2">
              <a:buClrTx/>
              <a:buFont typeface="Wingdings" panose="05000000000000000000" pitchFamily="2" charset="2"/>
              <a:buChar char="Ø"/>
            </a:pPr>
            <a:r>
              <a:rPr lang="en-US" dirty="0"/>
              <a:t>Positive results (what can be computed): correctness of algorithms and system designs</a:t>
            </a:r>
          </a:p>
          <a:p>
            <a:pPr lvl="2">
              <a:buClrTx/>
              <a:buFont typeface="Wingdings" panose="05000000000000000000" pitchFamily="2" charset="2"/>
              <a:buChar char="Ø"/>
            </a:pPr>
            <a:r>
              <a:rPr lang="en-US" dirty="0">
                <a:solidFill>
                  <a:srgbClr val="004EA8"/>
                </a:solidFill>
              </a:rPr>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solidFill>
                  <a:srgbClr val="FF0000"/>
                </a:solidFill>
              </a:rPr>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buClrTx/>
            </a:pPr>
            <a:r>
              <a:rPr lang="en-US" dirty="0"/>
              <a:t>Linguistics is the scientific study of language. It involves the analysis of language form, language meaning, and language in context. </a:t>
            </a:r>
          </a:p>
          <a:p>
            <a:pPr algn="just">
              <a:buClrTx/>
            </a:pPr>
            <a:r>
              <a:rPr lang="en-US" dirty="0">
                <a:solidFill>
                  <a:srgbClr val="004EA8"/>
                </a:solidFill>
              </a:rPr>
              <a:t>Language theory is a branch of mathematics concerned with describing languages as a set of operations over an alphabet</a:t>
            </a:r>
            <a:r>
              <a:rPr lang="en-US" dirty="0"/>
              <a:t>.</a:t>
            </a:r>
          </a:p>
          <a:p>
            <a:pPr algn="just">
              <a:buClrTx/>
            </a:pPr>
            <a:r>
              <a:rPr lang="en-US" dirty="0"/>
              <a:t>We, the human, communicate with language. In written form, we use different symbols to express. But a machine has no capability to understand such symbols.</a:t>
            </a:r>
          </a:p>
          <a:p>
            <a:pPr algn="just">
              <a:buClrTx/>
            </a:pPr>
            <a:r>
              <a:rPr lang="en-US" dirty="0">
                <a:solidFill>
                  <a:srgbClr val="004EA8"/>
                </a:solidFill>
              </a:rPr>
              <a:t>We know from our previous courses, that any computing system works on the format – Input </a:t>
            </a:r>
            <a:r>
              <a:rPr lang="en-US" dirty="0">
                <a:solidFill>
                  <a:srgbClr val="004EA8"/>
                </a:solidFill>
                <a:sym typeface="Wingdings" panose="05000000000000000000" pitchFamily="2" charset="2"/>
              </a:rPr>
              <a:t> Process  Output.</a:t>
            </a:r>
          </a:p>
          <a:p>
            <a:pPr algn="just">
              <a:buClrTx/>
            </a:pPr>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buClrTx/>
            </a:pPr>
            <a:r>
              <a:rPr lang="en-US" dirty="0">
                <a:solidFill>
                  <a:srgbClr val="004EA8"/>
                </a:solidFill>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buClrTx/>
            </a:pPr>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rgbClr val="FF0000"/>
                </a:solidFill>
              </a:rPr>
              <a:t>Theory of Computation</a:t>
            </a:r>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buClrTx/>
            </a:pPr>
            <a:r>
              <a:rPr lang="en-US" sz="2000" b="1" dirty="0">
                <a:solidFill>
                  <a:srgbClr val="FF0000"/>
                </a:solidFill>
              </a:rPr>
              <a:t>We will deal with – </a:t>
            </a:r>
          </a:p>
          <a:p>
            <a:pPr lvl="1" algn="just">
              <a:buClrTx/>
            </a:pPr>
            <a:r>
              <a:rPr lang="en-US" sz="2000" dirty="0"/>
              <a:t>Mathematical abstraction of computing devices/systems called a model of computation.</a:t>
            </a:r>
          </a:p>
          <a:p>
            <a:pPr lvl="1" algn="just">
              <a:buClrTx/>
            </a:pPr>
            <a:r>
              <a:rPr lang="en-US" sz="2000" dirty="0">
                <a:solidFill>
                  <a:srgbClr val="6600CC"/>
                </a:solidFill>
              </a:rPr>
              <a:t>What problems can be solved on a model of computation, using some  computational steps (algorithm</a:t>
            </a:r>
            <a:r>
              <a:rPr lang="en-US" sz="2000" dirty="0"/>
              <a:t>), </a:t>
            </a:r>
          </a:p>
          <a:p>
            <a:pPr lvl="1" algn="just">
              <a:buClrTx/>
            </a:pPr>
            <a:r>
              <a:rPr lang="en-US" sz="2000" dirty="0"/>
              <a:t>How efficiently they can be solved or to what degree (e.g., approximate solutions versus precise ones). </a:t>
            </a:r>
          </a:p>
          <a:p>
            <a:pPr algn="just">
              <a:buClrTx/>
            </a:pPr>
            <a:r>
              <a:rPr lang="en-US" sz="2000" dirty="0">
                <a:solidFill>
                  <a:srgbClr val="6600CC"/>
                </a:solidFill>
              </a:rPr>
              <a:t>Theory of computation (TOC) is based on analysis of the fundamental capabilities and limitations of computing devices/systems.</a:t>
            </a:r>
          </a:p>
          <a:p>
            <a:pPr algn="just">
              <a:buClrTx/>
            </a:pPr>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pPr>
              <a:buClrTx/>
            </a:pPr>
            <a:r>
              <a:rPr lang="en-US" sz="2000" b="1" dirty="0">
                <a:solidFill>
                  <a:srgbClr val="FF0000"/>
                </a:solidFill>
              </a:rPr>
              <a:t>Three areas are explored for this purpose –</a:t>
            </a:r>
          </a:p>
          <a:p>
            <a:pPr lvl="1">
              <a:buClrTx/>
            </a:pPr>
            <a:r>
              <a:rPr lang="en-US" sz="2000" dirty="0"/>
              <a:t>Automata (formal languages)</a:t>
            </a:r>
          </a:p>
          <a:p>
            <a:pPr lvl="1">
              <a:buClrTx/>
            </a:pPr>
            <a:r>
              <a:rPr lang="en-US" sz="2000" dirty="0"/>
              <a:t>Computability </a:t>
            </a:r>
          </a:p>
          <a:p>
            <a:pPr lvl="1">
              <a:buClrTx/>
            </a:pPr>
            <a:r>
              <a:rPr lang="en-US" sz="2000" dirty="0"/>
              <a:t>Complexity</a:t>
            </a:r>
          </a:p>
          <a:p>
            <a:pPr algn="just">
              <a:buClrTx/>
            </a:pPr>
            <a:r>
              <a:rPr lang="en-US" sz="2000" dirty="0">
                <a:solidFill>
                  <a:srgbClr val="004EA8"/>
                </a:solidFill>
              </a:rPr>
              <a:t>Though these ideas and models are mathematical in nature, each of these three areas has different interpretation of the analysis. And the solution also very according to the interpretation.</a:t>
            </a:r>
          </a:p>
          <a:p>
            <a:pPr>
              <a:buClrTx/>
            </a:pPr>
            <a:endParaRPr lang="en-US" dirty="0"/>
          </a:p>
        </p:txBody>
      </p:sp>
    </p:spTree>
    <p:extLst>
      <p:ext uri="{BB962C8B-B14F-4D97-AF65-F5344CB8AC3E}">
        <p14:creationId xmlns:p14="http://schemas.microsoft.com/office/powerpoint/2010/main" val="825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rgbClr val="FF0000"/>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buClrTx/>
            </a:pPr>
            <a:r>
              <a:rPr lang="en-US" dirty="0"/>
              <a:t>Automata comes from the Greek word (</a:t>
            </a:r>
            <a:r>
              <a:rPr lang="en-US" dirty="0" err="1"/>
              <a:t>Αυτόμ</a:t>
            </a:r>
            <a:r>
              <a:rPr lang="en-US" dirty="0"/>
              <a:t>ατα) which means that something is doing something by itself. </a:t>
            </a:r>
          </a:p>
          <a:p>
            <a:pPr algn="just">
              <a:buClrTx/>
            </a:pPr>
            <a:r>
              <a:rPr lang="en-US" dirty="0">
                <a:solidFill>
                  <a:srgbClr val="6600CC"/>
                </a:solidFill>
              </a:rPr>
              <a:t>Automata deals with the study of abstract (mathematical model) machines or systems (definition and properties) and the computational problems (defined in terms of formal languages) that can be solved (recognized) using these machines. </a:t>
            </a:r>
          </a:p>
          <a:p>
            <a:pPr lvl="1" algn="just">
              <a:buFont typeface="Wingdings" panose="05000000000000000000" pitchFamily="2" charset="2"/>
              <a:buChar char="Ø"/>
            </a:pPr>
            <a:r>
              <a:rPr lang="en-US" dirty="0"/>
              <a:t>An automaton can be a finite representation of a formal language that may be an infinite set (language theory). Formal languages are the preferred mode of specification (input) for any problem that must be computed (processed).</a:t>
            </a:r>
          </a:p>
          <a:p>
            <a:pPr lvl="1" algn="just">
              <a:buClrTx/>
              <a:buFont typeface="Wingdings" panose="05000000000000000000" pitchFamily="2" charset="2"/>
              <a:buChar char="Ø"/>
            </a:pPr>
            <a:r>
              <a:rPr lang="en-US" dirty="0">
                <a:solidFill>
                  <a:srgbClr val="6600CC"/>
                </a:solidFill>
              </a:rPr>
              <a:t>Automata are used as theoretical models for computing machines (input, process, output),  </a:t>
            </a:r>
          </a:p>
          <a:p>
            <a:pPr lvl="1" algn="just">
              <a:buFont typeface="Wingdings" panose="05000000000000000000" pitchFamily="2" charset="2"/>
              <a:buChar char="Ø"/>
            </a:pPr>
            <a:r>
              <a:rPr lang="en-US" dirty="0"/>
              <a:t>These abstract computing machines are used for proofs about computability (solvability).</a:t>
            </a:r>
          </a:p>
          <a:p>
            <a:pPr algn="just"/>
            <a:r>
              <a:rPr lang="en-US" dirty="0"/>
              <a:t>Such models include –</a:t>
            </a:r>
          </a:p>
          <a:p>
            <a:pPr lvl="1" algn="just">
              <a:buFont typeface="Wingdings" panose="05000000000000000000" pitchFamily="2" charset="2"/>
              <a:buChar char="Ø"/>
            </a:pPr>
            <a:r>
              <a:rPr lang="en-US" b="1" i="1" dirty="0">
                <a:solidFill>
                  <a:schemeClr val="tx1"/>
                </a:solidFill>
              </a:rPr>
              <a:t>finite automaton</a:t>
            </a:r>
            <a:r>
              <a:rPr lang="en-US" dirty="0">
                <a:solidFill>
                  <a:schemeClr val="tx1"/>
                </a:solidFill>
              </a:rPr>
              <a:t>, </a:t>
            </a:r>
            <a:r>
              <a:rPr lang="en-US" dirty="0">
                <a:solidFill>
                  <a:srgbClr val="5D20CA"/>
                </a:solidFill>
              </a:rPr>
              <a:t>used in text processing, compilers, and hardware design</a:t>
            </a:r>
          </a:p>
          <a:p>
            <a:pPr lvl="1" algn="just">
              <a:buFont typeface="Wingdings" panose="05000000000000000000" pitchFamily="2" charset="2"/>
              <a:buChar char="Ø"/>
            </a:pPr>
            <a:r>
              <a:rPr lang="en-US" b="1" i="1" dirty="0">
                <a:solidFill>
                  <a:srgbClr val="5D20CA"/>
                </a:solidFill>
              </a:rPr>
              <a:t>Context-free grammar</a:t>
            </a:r>
            <a:r>
              <a:rPr lang="en-US" b="1" dirty="0">
                <a:solidFill>
                  <a:srgbClr val="5D20CA"/>
                </a:solidFill>
              </a:rPr>
              <a:t>, </a:t>
            </a:r>
            <a:r>
              <a:rPr lang="en-US" dirty="0"/>
              <a:t>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rgbClr val="FF0000"/>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spcAft>
                <a:spcPts val="1200"/>
              </a:spcAft>
              <a:buClrTx/>
            </a:pPr>
            <a:r>
              <a:rPr lang="en-US" dirty="0"/>
              <a:t>Deals with certain basic problems that cannot be solved by computers (how do we know/prove?).</a:t>
            </a:r>
          </a:p>
          <a:p>
            <a:pPr lvl="1" algn="just">
              <a:spcAft>
                <a:spcPts val="1200"/>
              </a:spcAft>
              <a:buClrTx/>
            </a:pPr>
            <a:r>
              <a:rPr lang="en-US" dirty="0">
                <a:solidFill>
                  <a:srgbClr val="6600CC"/>
                </a:solidFill>
              </a:rPr>
              <a:t>For example – Problem of determining whether a mathematical statement is true or false. No computer algorithm can perform this task, at least, no algorithm is known till now.</a:t>
            </a:r>
          </a:p>
          <a:p>
            <a:pPr algn="just">
              <a:spcAft>
                <a:spcPts val="1200"/>
              </a:spcAft>
              <a:buClrTx/>
            </a:pPr>
            <a:r>
              <a:rPr lang="en-US" dirty="0"/>
              <a:t>Development of ideas concerning theoretical models of computers that eventually would help to lead to the construction of actual computers.</a:t>
            </a:r>
          </a:p>
          <a:p>
            <a:pPr algn="just">
              <a:spcAft>
                <a:spcPts val="1200"/>
              </a:spcAft>
              <a:buClrTx/>
            </a:pPr>
            <a:r>
              <a:rPr lang="en-US" dirty="0">
                <a:solidFill>
                  <a:srgbClr val="6600CC"/>
                </a:solidFill>
              </a:rPr>
              <a:t>In computability theory, the classification of problems is by those that are solvable and those that are not.</a:t>
            </a:r>
          </a:p>
          <a:p>
            <a:pPr>
              <a:spcAft>
                <a:spcPts val="1200"/>
              </a:spcAft>
              <a:buClrTx/>
            </a:pPr>
            <a:endParaRPr lang="en-US" dirty="0"/>
          </a:p>
        </p:txBody>
      </p:sp>
    </p:spTree>
    <p:extLst>
      <p:ext uri="{BB962C8B-B14F-4D97-AF65-F5344CB8AC3E}">
        <p14:creationId xmlns:p14="http://schemas.microsoft.com/office/powerpoint/2010/main" val="12357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rgbClr val="FF0000"/>
                </a:solidFill>
              </a:rPr>
              <a:t>Complexity Theory</a:t>
            </a:r>
            <a:endParaRPr lang="en-US" sz="3600" dirty="0">
              <a:solidFill>
                <a:srgbClr val="FF0000"/>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buClrTx/>
            </a:pPr>
            <a:r>
              <a:rPr lang="en-US" dirty="0"/>
              <a:t>Deals with the method and ideas to decide if problems are computationally hard and/or easy.</a:t>
            </a:r>
          </a:p>
          <a:p>
            <a:pPr algn="just">
              <a:buClrTx/>
            </a:pPr>
            <a:r>
              <a:rPr lang="en-US" dirty="0">
                <a:solidFill>
                  <a:srgbClr val="6600CC"/>
                </a:solidFill>
              </a:rPr>
              <a:t>There are elegant schemes for classifying problems according to their computational difficulties. For example –</a:t>
            </a:r>
          </a:p>
          <a:p>
            <a:pPr marL="800100" lvl="1" indent="-342900" algn="just">
              <a:buClrTx/>
            </a:pPr>
            <a:r>
              <a:rPr lang="en-US" dirty="0"/>
              <a:t>Try to alter the aspects of the problem which is at the root of the difficulty so that the problem is more easily solvable.</a:t>
            </a:r>
          </a:p>
          <a:p>
            <a:pPr marL="800100" lvl="1" indent="-342900" algn="just">
              <a:buClrTx/>
            </a:pPr>
            <a:r>
              <a:rPr lang="en-US" dirty="0">
                <a:solidFill>
                  <a:srgbClr val="6600CC"/>
                </a:solidFill>
              </a:rPr>
              <a:t>Settle for less than a perfect solution to the problem. In certain cases finding solutions that only approximate the perfect one is relatively easy.</a:t>
            </a:r>
          </a:p>
          <a:p>
            <a:pPr marL="800100" lvl="1" indent="-342900" algn="just">
              <a:buClrTx/>
            </a:pPr>
            <a:r>
              <a:rPr lang="en-US" dirty="0"/>
              <a:t>Some problems are hard only in the worst-case situation, but easy most of the time.</a:t>
            </a:r>
          </a:p>
          <a:p>
            <a:pPr algn="just">
              <a:buClrTx/>
            </a:pPr>
            <a:r>
              <a:rPr lang="en-US" dirty="0">
                <a:solidFill>
                  <a:srgbClr val="6600CC"/>
                </a:solidFill>
              </a:rPr>
              <a:t>Cryptography is one of the examples which requires computational problems that are hard, rather than easy, because secret codes should be hard to break without the secret key or password.</a:t>
            </a:r>
          </a:p>
          <a:p>
            <a:pPr>
              <a:buClrTx/>
            </a:pPr>
            <a:endParaRPr lang="en-US" dirty="0"/>
          </a:p>
        </p:txBody>
      </p:sp>
    </p:spTree>
    <p:extLst>
      <p:ext uri="{BB962C8B-B14F-4D97-AF65-F5344CB8AC3E}">
        <p14:creationId xmlns:p14="http://schemas.microsoft.com/office/powerpoint/2010/main" val="407824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solidFill>
                  <a:srgbClr val="FF0000"/>
                </a:solidFill>
              </a:rPr>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pPr>
              <a:spcBef>
                <a:spcPts val="1800"/>
              </a:spcBef>
              <a:buClrTx/>
            </a:pPr>
            <a:r>
              <a:rPr lang="it-IT" dirty="0"/>
              <a:t>Finite automata arise in compilers, AI, coding, chemistry.</a:t>
            </a:r>
          </a:p>
          <a:p>
            <a:pPr>
              <a:spcBef>
                <a:spcPts val="1800"/>
              </a:spcBef>
              <a:buClrTx/>
            </a:pPr>
            <a:r>
              <a:rPr lang="en-US" dirty="0"/>
              <a:t>Hard problems are essential to cryptography</a:t>
            </a:r>
            <a:r>
              <a:rPr lang="it-IT" dirty="0"/>
              <a:t>.</a:t>
            </a:r>
          </a:p>
          <a:p>
            <a:pPr>
              <a:spcBef>
                <a:spcPts val="1800"/>
              </a:spcBef>
              <a:buClrTx/>
            </a:pPr>
            <a:r>
              <a:rPr lang="en-US" dirty="0"/>
              <a:t>Computation occurs in cells/DNA, the brain, economic systems, physical systems, social networks, etc.</a:t>
            </a:r>
          </a:p>
          <a:p>
            <a:pPr>
              <a:spcBef>
                <a:spcPts val="1800"/>
              </a:spcBef>
              <a:buClrTx/>
            </a:pPr>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EE987C-AFE1-4348-9C93-2EE2327CAD40}"/>
              </a:ext>
            </a:extLst>
          </p:cNvPr>
          <p:cNvSpPr>
            <a:spLocks noGrp="1"/>
          </p:cNvSpPr>
          <p:nvPr>
            <p:ph type="ftr" sz="quarter" idx="11"/>
          </p:nvPr>
        </p:nvSpPr>
        <p:spPr/>
        <p:txBody>
          <a:bodyPr/>
          <a:lstStyle/>
          <a:p>
            <a:r>
              <a:rPr lang="en-US"/>
              <a:t>CSC3113-Theory of Computation</a:t>
            </a:r>
          </a:p>
        </p:txBody>
      </p:sp>
      <p:sp>
        <p:nvSpPr>
          <p:cNvPr id="4" name="Text Placeholder 3">
            <a:extLst>
              <a:ext uri="{FF2B5EF4-FFF2-40B4-BE49-F238E27FC236}">
                <a16:creationId xmlns:a16="http://schemas.microsoft.com/office/drawing/2014/main" id="{70B67C3E-7F33-4470-B2D4-FEE1570E82EE}"/>
              </a:ext>
            </a:extLst>
          </p:cNvPr>
          <p:cNvSpPr>
            <a:spLocks noGrp="1"/>
          </p:cNvSpPr>
          <p:nvPr>
            <p:ph type="body" sz="quarter" idx="13"/>
          </p:nvPr>
        </p:nvSpPr>
        <p:spPr/>
        <p:txBody>
          <a:bodyPr/>
          <a:lstStyle/>
          <a:p>
            <a:endParaRPr lang="en-US" dirty="0"/>
          </a:p>
        </p:txBody>
      </p:sp>
      <p:sp>
        <p:nvSpPr>
          <p:cNvPr id="5" name="Title 2">
            <a:extLst>
              <a:ext uri="{FF2B5EF4-FFF2-40B4-BE49-F238E27FC236}">
                <a16:creationId xmlns:a16="http://schemas.microsoft.com/office/drawing/2014/main" id="{5A9642E9-BF2C-4B88-B385-1F49BF6D57A2}"/>
              </a:ext>
            </a:extLst>
          </p:cNvPr>
          <p:cNvSpPr txBox="1">
            <a:spLocks/>
          </p:cNvSpPr>
          <p:nvPr/>
        </p:nvSpPr>
        <p:spPr>
          <a:xfrm>
            <a:off x="20814" y="35835"/>
            <a:ext cx="9123186" cy="658025"/>
          </a:xfrm>
          <a:prstGeom prst="rect">
            <a:avLst/>
          </a:prstGeom>
        </p:spPr>
        <p:txBody>
          <a:bodyPr>
            <a:normAutofit fontScale="97500" lnSpcReduction="10000"/>
          </a:bodyPr>
          <a:lstStyle>
            <a:lvl1pPr algn="ctr" defTabSz="514350" rtl="0" eaLnBrk="1" latinLnBrk="0" hangingPunct="1">
              <a:spcBef>
                <a:spcPts val="600"/>
              </a:spcBef>
              <a:buNone/>
              <a:defRPr sz="3200" b="1" i="0" kern="1200" cap="small" baseline="0">
                <a:solidFill>
                  <a:schemeClr val="bg1"/>
                </a:solidFill>
                <a:latin typeface="+mj-lt"/>
                <a:ea typeface="+mj-ea"/>
                <a:cs typeface="+mj-cs"/>
              </a:defRPr>
            </a:lvl1pPr>
          </a:lstStyle>
          <a:p>
            <a:pPr algn="l"/>
            <a:r>
              <a:rPr lang="en-US" sz="4000">
                <a:solidFill>
                  <a:srgbClr val="FF0000"/>
                </a:solidFill>
                <a:latin typeface="Constantia" pitchFamily="18" charset="0"/>
                <a:ea typeface="MS PGothic" charset="0"/>
                <a:cs typeface="MS PGothic" charset="0"/>
              </a:rPr>
              <a:t>The list of courses I taught:</a:t>
            </a:r>
            <a:endParaRPr lang="en-US" sz="4000" dirty="0">
              <a:solidFill>
                <a:srgbClr val="FF0000"/>
              </a:solidFill>
            </a:endParaRPr>
          </a:p>
        </p:txBody>
      </p:sp>
      <p:sp>
        <p:nvSpPr>
          <p:cNvPr id="6" name="Content Placeholder 3">
            <a:extLst>
              <a:ext uri="{FF2B5EF4-FFF2-40B4-BE49-F238E27FC236}">
                <a16:creationId xmlns:a16="http://schemas.microsoft.com/office/drawing/2014/main" id="{1FD5430E-281F-473C-9EF0-5C78E8DB468D}"/>
              </a:ext>
            </a:extLst>
          </p:cNvPr>
          <p:cNvSpPr txBox="1">
            <a:spLocks/>
          </p:cNvSpPr>
          <p:nvPr/>
        </p:nvSpPr>
        <p:spPr>
          <a:xfrm>
            <a:off x="304800" y="1626433"/>
            <a:ext cx="3810000" cy="4525963"/>
          </a:xfrm>
          <a:prstGeom prst="rect">
            <a:avLst/>
          </a:prstGeom>
          <a:ln>
            <a:solidFill>
              <a:schemeClr val="accent1"/>
            </a:solidFill>
          </a:ln>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Math 1</a:t>
            </a:r>
          </a:p>
          <a:p>
            <a:pPr>
              <a:lnSpc>
                <a:spcPct val="150000"/>
              </a:lnSpc>
              <a:buClrTx/>
              <a:defRPr/>
            </a:pPr>
            <a:r>
              <a:rPr lang="en-US" dirty="0">
                <a:ea typeface="MS PGothic" charset="0"/>
                <a:cs typeface="MS PGothic" charset="0"/>
              </a:rPr>
              <a:t> Math 2</a:t>
            </a:r>
          </a:p>
          <a:p>
            <a:pPr>
              <a:lnSpc>
                <a:spcPct val="150000"/>
              </a:lnSpc>
              <a:buClrTx/>
              <a:defRPr/>
            </a:pPr>
            <a:r>
              <a:rPr lang="en-US" dirty="0">
                <a:ea typeface="MS PGothic" charset="0"/>
                <a:cs typeface="MS PGothic" charset="0"/>
              </a:rPr>
              <a:t>Math 3</a:t>
            </a:r>
          </a:p>
          <a:p>
            <a:pPr>
              <a:lnSpc>
                <a:spcPct val="150000"/>
              </a:lnSpc>
              <a:buClrTx/>
              <a:defRPr/>
            </a:pPr>
            <a:r>
              <a:rPr lang="en-US" dirty="0">
                <a:ea typeface="MS PGothic" charset="0"/>
                <a:cs typeface="MS PGothic" charset="0"/>
              </a:rPr>
              <a:t>Math 4</a:t>
            </a:r>
          </a:p>
          <a:p>
            <a:pPr>
              <a:lnSpc>
                <a:spcPct val="150000"/>
              </a:lnSpc>
              <a:buClrTx/>
              <a:defRPr/>
            </a:pPr>
            <a:r>
              <a:rPr lang="en-US" dirty="0">
                <a:ea typeface="MS PGothic" charset="0"/>
                <a:cs typeface="MS PGothic" charset="0"/>
              </a:rPr>
              <a:t>Computer Fundamental</a:t>
            </a:r>
          </a:p>
          <a:p>
            <a:pPr>
              <a:lnSpc>
                <a:spcPct val="150000"/>
              </a:lnSpc>
              <a:buClrTx/>
              <a:defRPr/>
            </a:pPr>
            <a:r>
              <a:rPr lang="en-US" dirty="0">
                <a:ea typeface="MS PGothic" charset="0"/>
                <a:cs typeface="MS PGothic" charset="0"/>
              </a:rPr>
              <a:t>Discrete Mathematics</a:t>
            </a:r>
          </a:p>
          <a:p>
            <a:pPr>
              <a:lnSpc>
                <a:spcPct val="150000"/>
              </a:lnSpc>
              <a:buClrTx/>
              <a:defRPr/>
            </a:pPr>
            <a:r>
              <a:rPr lang="en-US" dirty="0">
                <a:ea typeface="MS PGothic" charset="0"/>
                <a:cs typeface="MS PGothic" charset="0"/>
              </a:rPr>
              <a:t>Operating System</a:t>
            </a:r>
          </a:p>
          <a:p>
            <a:pPr marL="0" indent="0">
              <a:buClrTx/>
              <a:buFont typeface="Wingdings" pitchFamily="2" charset="2"/>
              <a:buNone/>
            </a:pPr>
            <a:endParaRPr lang="en-US" dirty="0"/>
          </a:p>
        </p:txBody>
      </p:sp>
      <p:sp>
        <p:nvSpPr>
          <p:cNvPr id="7" name="Content Placeholder 4">
            <a:extLst>
              <a:ext uri="{FF2B5EF4-FFF2-40B4-BE49-F238E27FC236}">
                <a16:creationId xmlns:a16="http://schemas.microsoft.com/office/drawing/2014/main" id="{5FBE3BB3-C884-4C0E-8010-5E5A15463262}"/>
              </a:ext>
            </a:extLst>
          </p:cNvPr>
          <p:cNvSpPr txBox="1">
            <a:spLocks/>
          </p:cNvSpPr>
          <p:nvPr/>
        </p:nvSpPr>
        <p:spPr>
          <a:xfrm>
            <a:off x="4114800" y="1600200"/>
            <a:ext cx="4572000" cy="4525963"/>
          </a:xfrm>
          <a:prstGeom prst="rect">
            <a:avLst/>
          </a:prstGeom>
          <a:ln>
            <a:solidFill>
              <a:schemeClr val="accent1"/>
            </a:solidFill>
          </a:ln>
        </p:spPr>
        <p:txBody>
          <a:bodyPr>
            <a:normAutofit fontScale="925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Management Information System</a:t>
            </a:r>
          </a:p>
          <a:p>
            <a:pPr>
              <a:lnSpc>
                <a:spcPct val="150000"/>
              </a:lnSpc>
              <a:buClrTx/>
              <a:defRPr/>
            </a:pPr>
            <a:r>
              <a:rPr lang="en-US" dirty="0">
                <a:ea typeface="MS PGothic" charset="0"/>
                <a:cs typeface="MS PGothic" charset="0"/>
              </a:rPr>
              <a:t>CS Mathematics</a:t>
            </a:r>
          </a:p>
          <a:p>
            <a:pPr>
              <a:lnSpc>
                <a:spcPct val="150000"/>
              </a:lnSpc>
              <a:buClrTx/>
              <a:defRPr/>
            </a:pPr>
            <a:r>
              <a:rPr lang="en-US" dirty="0">
                <a:ea typeface="MS PGothic" charset="0"/>
                <a:cs typeface="MS PGothic" charset="0"/>
              </a:rPr>
              <a:t>Data Structure</a:t>
            </a:r>
          </a:p>
          <a:p>
            <a:pPr>
              <a:lnSpc>
                <a:spcPct val="150000"/>
              </a:lnSpc>
              <a:buClrTx/>
              <a:defRPr/>
            </a:pPr>
            <a:r>
              <a:rPr lang="en-US" dirty="0">
                <a:ea typeface="MS PGothic" charset="0"/>
                <a:cs typeface="MS PGothic" charset="0"/>
              </a:rPr>
              <a:t>Theory of Computation</a:t>
            </a:r>
          </a:p>
          <a:p>
            <a:pPr>
              <a:lnSpc>
                <a:spcPct val="150000"/>
              </a:lnSpc>
              <a:buClrTx/>
              <a:defRPr/>
            </a:pPr>
            <a:r>
              <a:rPr lang="en-US" dirty="0">
                <a:ea typeface="MS PGothic" charset="0"/>
                <a:cs typeface="MS PGothic" charset="0"/>
              </a:rPr>
              <a:t>Business Mathematics</a:t>
            </a:r>
          </a:p>
          <a:p>
            <a:pPr>
              <a:lnSpc>
                <a:spcPct val="150000"/>
              </a:lnSpc>
              <a:buClrTx/>
              <a:defRPr/>
            </a:pPr>
            <a:r>
              <a:rPr lang="en-US" dirty="0">
                <a:ea typeface="MS PGothic" charset="0"/>
                <a:cs typeface="MS PGothic" charset="0"/>
              </a:rPr>
              <a:t>E-governance</a:t>
            </a:r>
          </a:p>
          <a:p>
            <a:pPr>
              <a:lnSpc>
                <a:spcPct val="150000"/>
              </a:lnSpc>
              <a:buClrTx/>
              <a:defRPr/>
            </a:pPr>
            <a:r>
              <a:rPr lang="en-US" dirty="0">
                <a:ea typeface="MS PGothic" charset="0"/>
                <a:cs typeface="MS PGothic" charset="0"/>
              </a:rPr>
              <a:t>Research Methodology</a:t>
            </a:r>
          </a:p>
          <a:p>
            <a:pPr>
              <a:lnSpc>
                <a:spcPct val="150000"/>
              </a:lnSpc>
              <a:buClrTx/>
              <a:defRPr/>
            </a:pPr>
            <a:r>
              <a:rPr lang="en-US" dirty="0">
                <a:ea typeface="MS PGothic" charset="0"/>
                <a:cs typeface="MS PGothic" charset="0"/>
              </a:rPr>
              <a:t>Advanced Operating System (MSc.)</a:t>
            </a:r>
          </a:p>
          <a:p>
            <a:pPr>
              <a:buClrTx/>
            </a:pPr>
            <a:endParaRPr lang="en-US" dirty="0"/>
          </a:p>
        </p:txBody>
      </p:sp>
    </p:spTree>
    <p:extLst>
      <p:ext uri="{BB962C8B-B14F-4D97-AF65-F5344CB8AC3E}">
        <p14:creationId xmlns:p14="http://schemas.microsoft.com/office/powerpoint/2010/main" val="2749711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 1</a:t>
            </a:r>
            <a:r>
              <a:rPr lang="en-US" dirty="0"/>
              <a:t>.</a:t>
            </a:r>
          </a:p>
          <a:p>
            <a:r>
              <a:rPr lang="en-US" dirty="0"/>
              <a:t>Elements of the Theory of Computation, Papadimitriou (2</a:t>
            </a:r>
            <a:r>
              <a:rPr lang="en-US" baseline="30000" dirty="0"/>
              <a:t>nd</a:t>
            </a:r>
            <a:r>
              <a:rPr lang="en-US" dirty="0"/>
              <a:t> ed), </a:t>
            </a:r>
            <a:r>
              <a:rPr lang="en-US" dirty="0">
                <a:hlinkClick r:id="rId3" action="ppaction://hlinkfile"/>
              </a:rPr>
              <a:t>Chapter 1</a:t>
            </a:r>
            <a:r>
              <a:rPr lang="en-US" dirty="0"/>
              <a:t>.</a:t>
            </a:r>
          </a:p>
          <a:p>
            <a:r>
              <a:rPr lang="en-US" dirty="0"/>
              <a:t>AIUB Lectures, Mashiour Rahman, </a:t>
            </a:r>
            <a:r>
              <a:rPr lang="en-US" dirty="0">
                <a:hlinkClick r:id="rId4" action="ppaction://hlinkfile"/>
              </a:rPr>
              <a:t>Compilation</a:t>
            </a:r>
            <a:r>
              <a:rPr lang="en-US" dirty="0"/>
              <a:t>.</a:t>
            </a:r>
          </a:p>
        </p:txBody>
      </p:sp>
    </p:spTree>
    <p:extLst>
      <p:ext uri="{BB962C8B-B14F-4D97-AF65-F5344CB8AC3E}">
        <p14:creationId xmlns:p14="http://schemas.microsoft.com/office/powerpoint/2010/main" val="345051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txBody>
          <a:bodyPr/>
          <a:lstStyle/>
          <a:p>
            <a:endParaRPr lang="en-US"/>
          </a:p>
        </p:txBody>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B953D4-2770-4EF4-992A-95B415311AD1}"/>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E088048C-99D5-4272-A6A3-A8D3D1B753DD}"/>
              </a:ext>
            </a:extLst>
          </p:cNvPr>
          <p:cNvSpPr>
            <a:spLocks noGrp="1"/>
          </p:cNvSpPr>
          <p:nvPr>
            <p:ph type="body" sz="quarter" idx="12"/>
          </p:nvPr>
        </p:nvSpPr>
        <p:spPr/>
        <p:txBody>
          <a:bodyPr/>
          <a:lstStyle/>
          <a:p>
            <a:r>
              <a:rPr lang="en-US" dirty="0">
                <a:solidFill>
                  <a:srgbClr val="FF0000"/>
                </a:solidFill>
                <a:latin typeface="Constantia" pitchFamily="18" charset="0"/>
                <a:ea typeface="MS PGothic" charset="0"/>
                <a:cs typeface="MS PGothic" charset="0"/>
              </a:rPr>
              <a:t>My Research Areas:</a:t>
            </a:r>
            <a:endParaRPr lang="en-US" dirty="0"/>
          </a:p>
        </p:txBody>
      </p:sp>
      <p:sp>
        <p:nvSpPr>
          <p:cNvPr id="5" name="Content Placeholder 2">
            <a:extLst>
              <a:ext uri="{FF2B5EF4-FFF2-40B4-BE49-F238E27FC236}">
                <a16:creationId xmlns:a16="http://schemas.microsoft.com/office/drawing/2014/main" id="{64FABAB3-1223-4D1E-B97C-889810A0075C}"/>
              </a:ext>
            </a:extLst>
          </p:cNvPr>
          <p:cNvSpPr txBox="1">
            <a:spLocks/>
          </p:cNvSpPr>
          <p:nvPr/>
        </p:nvSpPr>
        <p:spPr>
          <a:xfrm>
            <a:off x="2" y="1034322"/>
            <a:ext cx="9143999" cy="540271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2400"/>
              </a:spcAft>
              <a:buClrTx/>
            </a:pPr>
            <a:r>
              <a:rPr lang="en-US" sz="2800" dirty="0"/>
              <a:t>Machine Learning</a:t>
            </a:r>
          </a:p>
          <a:p>
            <a:pPr>
              <a:spcBef>
                <a:spcPts val="0"/>
              </a:spcBef>
              <a:spcAft>
                <a:spcPts val="2400"/>
              </a:spcAft>
              <a:buClrTx/>
            </a:pPr>
            <a:r>
              <a:rPr lang="en-US" sz="2800" dirty="0">
                <a:solidFill>
                  <a:schemeClr val="bg2">
                    <a:lumMod val="50000"/>
                  </a:schemeClr>
                </a:solidFill>
              </a:rPr>
              <a:t>Wireless network and IoT</a:t>
            </a:r>
          </a:p>
          <a:p>
            <a:pPr>
              <a:spcBef>
                <a:spcPts val="0"/>
              </a:spcBef>
              <a:spcAft>
                <a:spcPts val="2400"/>
              </a:spcAft>
              <a:buClrTx/>
            </a:pPr>
            <a:r>
              <a:rPr lang="en-US" sz="2800" dirty="0"/>
              <a:t>Computational Modeling </a:t>
            </a:r>
          </a:p>
          <a:p>
            <a:pPr>
              <a:spcBef>
                <a:spcPts val="0"/>
              </a:spcBef>
              <a:spcAft>
                <a:spcPts val="2400"/>
              </a:spcAft>
              <a:buClrTx/>
            </a:pPr>
            <a:r>
              <a:rPr lang="en-US" sz="2800" dirty="0">
                <a:solidFill>
                  <a:schemeClr val="bg2">
                    <a:lumMod val="50000"/>
                  </a:schemeClr>
                </a:solidFill>
              </a:rPr>
              <a:t>Renewable Energy System, </a:t>
            </a:r>
          </a:p>
          <a:p>
            <a:pPr>
              <a:spcBef>
                <a:spcPts val="0"/>
              </a:spcBef>
              <a:spcAft>
                <a:spcPts val="2400"/>
              </a:spcAft>
              <a:buClrTx/>
            </a:pPr>
            <a:r>
              <a:rPr lang="en-US" sz="2800" dirty="0"/>
              <a:t> Solar Energy</a:t>
            </a:r>
          </a:p>
        </p:txBody>
      </p:sp>
    </p:spTree>
    <p:extLst>
      <p:ext uri="{BB962C8B-B14F-4D97-AF65-F5344CB8AC3E}">
        <p14:creationId xmlns:p14="http://schemas.microsoft.com/office/powerpoint/2010/main" val="17640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AA52-6C0B-479B-906E-E1C8FEC6A7DB}"/>
              </a:ext>
            </a:extLst>
          </p:cNvPr>
          <p:cNvSpPr>
            <a:spLocks noGrp="1"/>
          </p:cNvSpPr>
          <p:nvPr>
            <p:ph type="title"/>
          </p:nvPr>
        </p:nvSpPr>
        <p:spPr/>
        <p:txBody>
          <a:bodyPr/>
          <a:lstStyle/>
          <a:p>
            <a:pPr algn="l"/>
            <a:r>
              <a:rPr lang="en-US" dirty="0">
                <a:solidFill>
                  <a:srgbClr val="FF0000"/>
                </a:solidFill>
              </a:rPr>
              <a:t>Special Award</a:t>
            </a:r>
          </a:p>
        </p:txBody>
      </p:sp>
      <p:sp>
        <p:nvSpPr>
          <p:cNvPr id="3" name="Content Placeholder 2">
            <a:extLst>
              <a:ext uri="{FF2B5EF4-FFF2-40B4-BE49-F238E27FC236}">
                <a16:creationId xmlns:a16="http://schemas.microsoft.com/office/drawing/2014/main" id="{27316F1B-81BD-42F8-A3DA-DCFAF827F0AC}"/>
              </a:ext>
            </a:extLst>
          </p:cNvPr>
          <p:cNvSpPr>
            <a:spLocks noGrp="1"/>
          </p:cNvSpPr>
          <p:nvPr>
            <p:ph idx="1"/>
          </p:nvPr>
        </p:nvSpPr>
        <p:spPr>
          <a:xfrm>
            <a:off x="45198" y="846790"/>
            <a:ext cx="9143999" cy="5578050"/>
          </a:xfrm>
        </p:spPr>
        <p:txBody>
          <a:bodyPr>
            <a:normAutofit/>
          </a:bodyPr>
          <a:lstStyle/>
          <a:p>
            <a:pPr>
              <a:buClrTx/>
              <a:buFont typeface="Wingdings" panose="05000000000000000000" pitchFamily="2" charset="2"/>
              <a:buChar char="q"/>
            </a:pPr>
            <a:r>
              <a:rPr lang="en-US" sz="3600" dirty="0"/>
              <a:t>Best Researcher 2021</a:t>
            </a:r>
          </a:p>
          <a:p>
            <a:pPr>
              <a:buClrTx/>
              <a:buFont typeface="Wingdings" panose="05000000000000000000" pitchFamily="2" charset="2"/>
              <a:buChar char="q"/>
            </a:pPr>
            <a:r>
              <a:rPr lang="en-US" sz="3600" b="0" i="0" dirty="0">
                <a:solidFill>
                  <a:srgbClr val="000000"/>
                </a:solidFill>
                <a:effectLst/>
              </a:rPr>
              <a:t>Chebyshev grant 2022</a:t>
            </a:r>
          </a:p>
          <a:p>
            <a:pPr>
              <a:buClrTx/>
              <a:buFont typeface="Wingdings" panose="05000000000000000000" pitchFamily="2" charset="2"/>
              <a:buChar char="q"/>
            </a:pPr>
            <a:endParaRPr lang="en-US" sz="3600" dirty="0">
              <a:solidFill>
                <a:srgbClr val="000000"/>
              </a:solidFill>
            </a:endParaRPr>
          </a:p>
          <a:p>
            <a:pPr>
              <a:buClrTx/>
              <a:buFont typeface="Wingdings" panose="05000000000000000000" pitchFamily="2" charset="2"/>
              <a:buChar char="q"/>
            </a:pPr>
            <a:r>
              <a:rPr lang="en-US" sz="2400" dirty="0">
                <a:solidFill>
                  <a:srgbClr val="000000"/>
                </a:solidFill>
              </a:rPr>
              <a:t>Google scholar ID: </a:t>
            </a:r>
            <a:r>
              <a:rPr lang="en-US" sz="2400" dirty="0">
                <a:solidFill>
                  <a:srgbClr val="000000"/>
                </a:solidFill>
                <a:hlinkClick r:id="rId2"/>
              </a:rPr>
              <a:t>https://scholar.google.com/citations?user=oC9CbtcAAAAJ&amp;hl=en</a:t>
            </a:r>
            <a:endParaRPr lang="en-US" sz="2400" dirty="0">
              <a:solidFill>
                <a:srgbClr val="000000"/>
              </a:solidFill>
            </a:endParaRPr>
          </a:p>
          <a:p>
            <a:pPr>
              <a:buClrTx/>
              <a:buFont typeface="Wingdings" panose="05000000000000000000" pitchFamily="2" charset="2"/>
              <a:buChar char="q"/>
            </a:pPr>
            <a:endParaRPr lang="en-US" sz="2400" dirty="0"/>
          </a:p>
        </p:txBody>
      </p:sp>
      <p:sp>
        <p:nvSpPr>
          <p:cNvPr id="4" name="Slide Number Placeholder 3">
            <a:extLst>
              <a:ext uri="{FF2B5EF4-FFF2-40B4-BE49-F238E27FC236}">
                <a16:creationId xmlns:a16="http://schemas.microsoft.com/office/drawing/2014/main" id="{C3D7549E-0179-4783-B922-49F748C15B1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137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17FA57-3A35-5FCF-E7DF-692032D472A5}"/>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B4CEAEA4-3C6F-D79F-A72C-D8D97663B381}"/>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Afroza Nahar</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Hasanuzzaman</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Rahim, N. A., &amp; Parvin, S. (2023). “Thermo-fluid Physiognomies of a Photovoltaic Thermal Collector: A Comparative Study with Different Flow Channel Materials”. Journal of Solar Energy Engineering. Vol. 145, pp. 1-13</a:t>
            </a:r>
          </a:p>
          <a:p>
            <a:pPr>
              <a:buFont typeface="Wingdings" panose="05000000000000000000" pitchFamily="2" charset="2"/>
              <a:buChar char="q"/>
            </a:pP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Afroza Nahar</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Parvin S. &amp;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Hasanuzzaman</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(2023), “Second law analysis for free convection in an L-shaped cavity filled with nanofluid</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AIUB Journal of Science and Engineering. Vol. 22, issue 2, pp.-132-144.</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40363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B2205A-C871-DE25-26E6-8893826C509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8FFB0C9-32C8-2D2C-F5A7-6097626CA9C9}"/>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cap="none" dirty="0">
              <a:solidFill>
                <a:srgbClr val="5D20CA"/>
              </a:solidFill>
            </a:endParaRPr>
          </a:p>
        </p:txBody>
      </p:sp>
      <p:sp>
        <p:nvSpPr>
          <p:cNvPr id="4" name="Text Placeholder 3">
            <a:extLst>
              <a:ext uri="{FF2B5EF4-FFF2-40B4-BE49-F238E27FC236}">
                <a16:creationId xmlns:a16="http://schemas.microsoft.com/office/drawing/2014/main" id="{CFA580A1-3B19-0664-3334-E031DE866DA1}"/>
              </a:ext>
            </a:extLst>
          </p:cNvPr>
          <p:cNvSpPr>
            <a:spLocks noGrp="1"/>
          </p:cNvSpPr>
          <p:nvPr>
            <p:ph type="body" sz="quarter" idx="13"/>
          </p:nvPr>
        </p:nvSpPr>
        <p:spPr/>
        <p:txBody>
          <a:bodyPr>
            <a:normAutofit/>
          </a:bodyPr>
          <a:lstStyle/>
          <a:p>
            <a:pPr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L="0" marR="0" lvl="0" indent="0" algn="just">
              <a:spcBef>
                <a:spcPts val="0"/>
              </a:spcBef>
              <a:spcAft>
                <a:spcPts val="0"/>
              </a:spcAft>
              <a:buNone/>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Times New Roman" panose="02020603050405020304" pitchFamily="18" charset="0"/>
              </a:rPr>
              <a:t>M.K. Islam,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b="1" i="1" dirty="0">
                <a:effectLst/>
                <a:latin typeface="Calibri" panose="020F0502020204030204" pitchFamily="34" charset="0"/>
                <a:ea typeface="SimSun" panose="02010600030101010101" pitchFamily="2" charset="-122"/>
                <a:cs typeface="Times New Roman" panose="02020603050405020304" pitchFamily="18" charset="0"/>
              </a:rPr>
              <a:t>Afroza Nahar</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Times New Roman" panose="02020603050405020304" pitchFamily="18" charset="0"/>
              </a:rPr>
              <a:t>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err="1">
                <a:effectLst/>
                <a:latin typeface="Calibri" panose="020F0502020204030204" pitchFamily="34" charset="0"/>
                <a:ea typeface="SimSun" panose="02010600030101010101" pitchFamily="2" charset="-122"/>
                <a:cs typeface="Times New Roman" panose="02020603050405020304" pitchFamily="18" charset="0"/>
              </a:rPr>
              <a:t>Hasanuzzaman</a:t>
            </a:r>
            <a:r>
              <a:rPr lang="en-US" dirty="0">
                <a:effectLst/>
                <a:latin typeface="Calibri" panose="020F0502020204030204" pitchFamily="34" charset="0"/>
                <a:ea typeface="SimSun" panose="02010600030101010101" pitchFamily="2" charset="-122"/>
                <a:cs typeface="Times New Roman" panose="02020603050405020304" pitchFamily="18" charset="0"/>
              </a:rPr>
              <a:t>, N.A. Rahim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Times New Roman" panose="02020603050405020304" pitchFamily="18" charset="0"/>
              </a:rPr>
              <a:t>(2022).</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Calibri" panose="020F0502020204030204" pitchFamily="34" charset="0"/>
              </a:rPr>
              <a:t>Experimental Performance Investigation of a Nanofluid Based Parabolic Trough Concentrator in Malaysia”. AIUB Journal of Science and Engineering. </a:t>
            </a:r>
          </a:p>
          <a:p>
            <a:pPr marL="800100"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a:t>
            </a:r>
            <a:r>
              <a:rPr lang="en-US" dirty="0" err="1">
                <a:effectLst/>
                <a:latin typeface="Calibri" panose="020F0502020204030204" pitchFamily="34" charset="0"/>
                <a:ea typeface="SimSun" panose="02010600030101010101" pitchFamily="2" charset="-122"/>
                <a:cs typeface="Calibri" panose="020F0502020204030204" pitchFamily="34" charset="0"/>
              </a:rPr>
              <a:t>Navid</a:t>
            </a:r>
            <a:r>
              <a:rPr lang="en-US" dirty="0">
                <a:effectLst/>
                <a:latin typeface="Calibri" panose="020F0502020204030204" pitchFamily="34" charset="0"/>
                <a:ea typeface="SimSun" panose="02010600030101010101" pitchFamily="2" charset="-122"/>
                <a:cs typeface="Calibri" panose="020F0502020204030204" pitchFamily="34" charset="0"/>
              </a:rPr>
              <a:t> Bin Anwar,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Nashid</a:t>
            </a:r>
            <a:r>
              <a:rPr lang="en-US" dirty="0">
                <a:effectLst/>
                <a:latin typeface="Calibri" panose="020F0502020204030204" pitchFamily="34" charset="0"/>
                <a:ea typeface="SimSun" panose="02010600030101010101" pitchFamily="2" charset="-122"/>
                <a:cs typeface="Calibri" panose="020F0502020204030204" pitchFamily="34" charset="0"/>
              </a:rPr>
              <a:t> Kamal Md., Mehedi Hasan Shuvo (2022). “A Waiting Time Based Bully Algorithm for Leader Node Selection in Distributed System”. Malaysian Journal of Science. Vol.  41(3), pp. 38-43</a:t>
            </a: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86921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E9B762-AE20-25D9-B100-825C212F410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FE614F9-AF13-5869-6BEE-87A617FA9B21}"/>
              </a:ext>
            </a:extLst>
          </p:cNvPr>
          <p:cNvSpPr>
            <a:spLocks noGrp="1"/>
          </p:cNvSpPr>
          <p:nvPr>
            <p:ph type="body" sz="quarter" idx="12"/>
          </p:nvPr>
        </p:nvSpPr>
        <p:spPr/>
        <p:txBody>
          <a:bodyPr/>
          <a:lstStyle/>
          <a:p>
            <a:r>
              <a:rPr lang="en-US" dirty="0">
                <a:solidFill>
                  <a:srgbClr val="FF0000"/>
                </a:solidFill>
              </a:rPr>
              <a:t>Publications: </a:t>
            </a:r>
            <a:r>
              <a:rPr lang="en-US" sz="3200" cap="none" dirty="0">
                <a:solidFill>
                  <a:srgbClr val="5D20CA"/>
                </a:solidFill>
              </a:rPr>
              <a:t>Journal papers</a:t>
            </a:r>
            <a:endParaRPr lang="en-US" dirty="0">
              <a:solidFill>
                <a:srgbClr val="FF0000"/>
              </a:solidFill>
            </a:endParaRPr>
          </a:p>
        </p:txBody>
      </p:sp>
      <p:sp>
        <p:nvSpPr>
          <p:cNvPr id="4" name="Text Placeholder 3">
            <a:extLst>
              <a:ext uri="{FF2B5EF4-FFF2-40B4-BE49-F238E27FC236}">
                <a16:creationId xmlns:a16="http://schemas.microsoft.com/office/drawing/2014/main" id="{B0A3962C-142C-02E5-6D05-0A6FF63D5A7B}"/>
              </a:ext>
            </a:extLst>
          </p:cNvPr>
          <p:cNvSpPr>
            <a:spLocks noGrp="1"/>
          </p:cNvSpPr>
          <p:nvPr>
            <p:ph type="body" sz="quarter" idx="13"/>
          </p:nvPr>
        </p:nvSpPr>
        <p:spPr/>
        <p:txBody>
          <a:bodyPr>
            <a:normAutofit/>
          </a:bodyPr>
          <a:lstStyle/>
          <a:p>
            <a:pPr marR="0" lvl="0" algn="just">
              <a:spcBef>
                <a:spcPts val="0"/>
              </a:spcBef>
              <a:spcAft>
                <a:spcPts val="0"/>
              </a:spcAft>
              <a:buFont typeface="Wingdings" panose="05000000000000000000" pitchFamily="2" charset="2"/>
              <a:buChar char="q"/>
            </a:pP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Hasanuzzaman</a:t>
            </a:r>
            <a:r>
              <a:rPr lang="en-US" dirty="0">
                <a:effectLst/>
                <a:latin typeface="Calibri" panose="020F0502020204030204" pitchFamily="34" charset="0"/>
                <a:ea typeface="SimSun" panose="02010600030101010101" pitchFamily="2" charset="-122"/>
                <a:cs typeface="Calibri" panose="020F0502020204030204" pitchFamily="34" charset="0"/>
              </a:rPr>
              <a:t>, M., Rahim, N. A., &amp; Parvin, S. (2022). “Thermo-fluid Physiognomies of a Photovoltaic Thermal Collector: A Comparative Study with Different Flow Channel Materials”. Journal of Solar Energy Engineering. Vol. 145, pp. 1-13</a:t>
            </a:r>
          </a:p>
          <a:p>
            <a:pPr marL="0" marR="0" algn="just">
              <a:spcBef>
                <a:spcPts val="0"/>
              </a:spcBef>
              <a:spcAft>
                <a:spcPts val="0"/>
              </a:spcAft>
              <a:buFont typeface="Wingdings" panose="05000000000000000000" pitchFamily="2" charset="2"/>
              <a:buChar char="q"/>
            </a:pPr>
            <a:endParaRPr lang="en-US" b="1"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Salma Parvin, Abrar Islam and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(2022). “Performance Analysis of a Direct Absorption Solar Collector using Different Nanofluids: Effect of Physical Parameters,” </a:t>
            </a:r>
            <a:r>
              <a:rPr lang="en-US" dirty="0">
                <a:solidFill>
                  <a:srgbClr val="222222"/>
                </a:solidFill>
                <a:effectLst/>
                <a:latin typeface="Calibri" panose="020F0502020204030204" pitchFamily="34" charset="0"/>
                <a:ea typeface="SimSun" panose="02010600030101010101" pitchFamily="2" charset="-122"/>
                <a:cs typeface="Calibri" panose="020F0502020204030204" pitchFamily="34" charset="0"/>
              </a:rPr>
              <a:t>GANIT: Journal of Bangladesh Mathematical Society, vol 41 (2). Pp. 18-33.</a:t>
            </a: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L="457200" marR="0" algn="just">
              <a:spcBef>
                <a:spcPts val="0"/>
              </a:spcBef>
              <a:spcAft>
                <a:spcPts val="0"/>
              </a:spcAft>
              <a:buFont typeface="Wingdings" panose="05000000000000000000" pitchFamily="2" charset="2"/>
              <a:buChar char="q"/>
            </a:pPr>
            <a:endParaRPr lang="en-US" b="1"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Sohrab Khan,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Faheemullah</a:t>
            </a:r>
            <a:r>
              <a:rPr lang="en-US" dirty="0">
                <a:effectLst/>
                <a:latin typeface="Calibri" panose="020F0502020204030204" pitchFamily="34" charset="0"/>
                <a:ea typeface="SimSun" panose="02010600030101010101" pitchFamily="2" charset="-122"/>
                <a:cs typeface="Calibri" panose="020F0502020204030204" pitchFamily="34" charset="0"/>
              </a:rPr>
              <a:t> Shaikh,</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Mokhi</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Maan</a:t>
            </a:r>
            <a:r>
              <a:rPr lang="en-US" dirty="0">
                <a:effectLst/>
                <a:latin typeface="Calibri" panose="020F0502020204030204" pitchFamily="34" charset="0"/>
                <a:ea typeface="SimSun" panose="02010600030101010101" pitchFamily="2" charset="-122"/>
                <a:cs typeface="Calibri" panose="020F0502020204030204" pitchFamily="34" charset="0"/>
              </a:rPr>
              <a:t> Siddiqui,</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Tanweer</a:t>
            </a:r>
            <a:r>
              <a:rPr lang="en-US" dirty="0">
                <a:effectLst/>
                <a:latin typeface="Calibri" panose="020F0502020204030204" pitchFamily="34" charset="0"/>
                <a:ea typeface="SimSun" panose="02010600030101010101" pitchFamily="2" charset="-122"/>
                <a:cs typeface="Calibri" panose="020F0502020204030204" pitchFamily="34" charset="0"/>
              </a:rPr>
              <a:t> Hussain,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Laveet</a:t>
            </a:r>
            <a:r>
              <a:rPr lang="en-US" dirty="0">
                <a:effectLst/>
                <a:latin typeface="Calibri" panose="020F0502020204030204" pitchFamily="34" charset="0"/>
                <a:ea typeface="SimSun" panose="02010600030101010101" pitchFamily="2" charset="-122"/>
                <a:cs typeface="Calibri" panose="020F0502020204030204" pitchFamily="34" charset="0"/>
              </a:rPr>
              <a:t> Kumar, and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(2021). “Hourly Forecasting of Solar Photovoltaic Power in Pakistan Using Recurrent Neural Networks”. </a:t>
            </a:r>
            <a:r>
              <a:rPr lang="en-US" dirty="0">
                <a:solidFill>
                  <a:srgbClr val="212529"/>
                </a:solidFill>
                <a:effectLst/>
                <a:latin typeface="Calibri" panose="020F0502020204030204" pitchFamily="34" charset="0"/>
                <a:ea typeface="SimSun" panose="02010600030101010101" pitchFamily="2" charset="-122"/>
                <a:cs typeface="Calibri" panose="020F0502020204030204" pitchFamily="34" charset="0"/>
              </a:rPr>
              <a:t>International Journal of Photoenergy., vol 2022, pp. 1-11.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1549154288"/>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AIUB 2020</Template>
  <TotalTime>2407</TotalTime>
  <Words>4615</Words>
  <Application>Microsoft Office PowerPoint</Application>
  <PresentationFormat>On-screen Show (4:3)</PresentationFormat>
  <Paragraphs>317</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MS PGothic</vt:lpstr>
      <vt:lpstr>Arial Black</vt:lpstr>
      <vt:lpstr>Calibri</vt:lpstr>
      <vt:lpstr>Constantia</vt:lpstr>
      <vt:lpstr>Corbel</vt:lpstr>
      <vt:lpstr>Georgia</vt:lpstr>
      <vt:lpstr>Times New Roman</vt:lpstr>
      <vt:lpstr>Wingdings</vt:lpstr>
      <vt:lpstr>AIUB 2020</vt:lpstr>
      <vt:lpstr>Introduction</vt:lpstr>
      <vt:lpstr>PowerPoint Presentation</vt:lpstr>
      <vt:lpstr>PowerPoint Presentation</vt:lpstr>
      <vt:lpstr>PowerPoint Presentation</vt:lpstr>
      <vt:lpstr>PowerPoint Presentation</vt:lpstr>
      <vt:lpstr>Special Award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160</cp:revision>
  <dcterms:created xsi:type="dcterms:W3CDTF">2020-07-02T04:17:10Z</dcterms:created>
  <dcterms:modified xsi:type="dcterms:W3CDTF">2024-01-22T12:25:22Z</dcterms:modified>
</cp:coreProperties>
</file>