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9"/>
  </p:notesMasterIdLst>
  <p:sldIdLst>
    <p:sldId id="256" r:id="rId5"/>
    <p:sldId id="257" r:id="rId6"/>
    <p:sldId id="258" r:id="rId7"/>
    <p:sldId id="259" r:id="rId8"/>
    <p:sldId id="275" r:id="rId9"/>
    <p:sldId id="276" r:id="rId10"/>
    <p:sldId id="294" r:id="rId11"/>
    <p:sldId id="291" r:id="rId12"/>
    <p:sldId id="292" r:id="rId13"/>
    <p:sldId id="293" r:id="rId14"/>
    <p:sldId id="281" r:id="rId15"/>
    <p:sldId id="282" r:id="rId16"/>
    <p:sldId id="300" r:id="rId17"/>
    <p:sldId id="301" r:id="rId18"/>
    <p:sldId id="302" r:id="rId19"/>
    <p:sldId id="289" r:id="rId20"/>
    <p:sldId id="290" r:id="rId21"/>
    <p:sldId id="278" r:id="rId22"/>
    <p:sldId id="279" r:id="rId23"/>
    <p:sldId id="280" r:id="rId24"/>
    <p:sldId id="283" r:id="rId25"/>
    <p:sldId id="284" r:id="rId26"/>
    <p:sldId id="28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7B66F3-0F97-49F2-8DCE-33CE57B62D8F}" v="3" dt="2024-02-12T10:12:25.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2" autoAdjust="0"/>
    <p:restoredTop sz="92393" autoAdjust="0"/>
  </p:normalViewPr>
  <p:slideViewPr>
    <p:cSldViewPr snapToGrid="0">
      <p:cViewPr varScale="1">
        <p:scale>
          <a:sx n="45" d="100"/>
          <a:sy n="45" d="100"/>
        </p:scale>
        <p:origin x="85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927B66F3-0F97-49F2-8DCE-33CE57B62D8F}"/>
    <pc:docChg chg="undo custSel modSld">
      <pc:chgData name="Dr. Afroza Nahar" userId="9d1ccd36-b394-4689-9b8e-4086784d03ec" providerId="ADAL" clId="{927B66F3-0F97-49F2-8DCE-33CE57B62D8F}" dt="2024-02-12T10:12:47.159" v="141" actId="1036"/>
      <pc:docMkLst>
        <pc:docMk/>
      </pc:docMkLst>
      <pc:sldChg chg="modSp mod">
        <pc:chgData name="Dr. Afroza Nahar" userId="9d1ccd36-b394-4689-9b8e-4086784d03ec" providerId="ADAL" clId="{927B66F3-0F97-49F2-8DCE-33CE57B62D8F}" dt="2024-01-29T11:01:37.989" v="5" actId="20577"/>
        <pc:sldMkLst>
          <pc:docMk/>
          <pc:sldMk cId="2004203309" sldId="256"/>
        </pc:sldMkLst>
        <pc:spChg chg="mod">
          <ac:chgData name="Dr. Afroza Nahar" userId="9d1ccd36-b394-4689-9b8e-4086784d03ec" providerId="ADAL" clId="{927B66F3-0F97-49F2-8DCE-33CE57B62D8F}" dt="2024-01-29T11:01:37.989" v="5" actId="20577"/>
          <ac:spMkLst>
            <pc:docMk/>
            <pc:sldMk cId="2004203309" sldId="256"/>
            <ac:spMk id="6" creationId="{FA8C51C5-868C-4051-A04F-FC945CA34685}"/>
          </ac:spMkLst>
        </pc:spChg>
      </pc:sldChg>
      <pc:sldChg chg="addSp delSp modSp mod addAnim delAnim modAnim">
        <pc:chgData name="Dr. Afroza Nahar" userId="9d1ccd36-b394-4689-9b8e-4086784d03ec" providerId="ADAL" clId="{927B66F3-0F97-49F2-8DCE-33CE57B62D8F}" dt="2024-02-12T10:12:47.159" v="141" actId="1036"/>
        <pc:sldMkLst>
          <pc:docMk/>
          <pc:sldMk cId="196033832" sldId="282"/>
        </pc:sldMkLst>
        <pc:spChg chg="add del">
          <ac:chgData name="Dr. Afroza Nahar" userId="9d1ccd36-b394-4689-9b8e-4086784d03ec" providerId="ADAL" clId="{927B66F3-0F97-49F2-8DCE-33CE57B62D8F}" dt="2024-02-12T10:12:24.066" v="57" actId="478"/>
          <ac:spMkLst>
            <pc:docMk/>
            <pc:sldMk cId="196033832" sldId="282"/>
            <ac:spMk id="6" creationId="{E31ED29B-ADA3-4924-AD09-961C276B4F55}"/>
          </ac:spMkLst>
        </pc:spChg>
        <pc:spChg chg="mod">
          <ac:chgData name="Dr. Afroza Nahar" userId="9d1ccd36-b394-4689-9b8e-4086784d03ec" providerId="ADAL" clId="{927B66F3-0F97-49F2-8DCE-33CE57B62D8F}" dt="2024-02-12T10:12:44.420" v="137" actId="1035"/>
          <ac:spMkLst>
            <pc:docMk/>
            <pc:sldMk cId="196033832" sldId="282"/>
            <ac:spMk id="15" creationId="{555D8BE3-D992-4F8B-A55A-4C06E17A9765}"/>
          </ac:spMkLst>
        </pc:spChg>
        <pc:spChg chg="add mod">
          <ac:chgData name="Dr. Afroza Nahar" userId="9d1ccd36-b394-4689-9b8e-4086784d03ec" providerId="ADAL" clId="{927B66F3-0F97-49F2-8DCE-33CE57B62D8F}" dt="2024-02-12T10:12:08.248" v="54" actId="1037"/>
          <ac:spMkLst>
            <pc:docMk/>
            <pc:sldMk cId="196033832" sldId="282"/>
            <ac:spMk id="20" creationId="{C02CA2AF-9B9D-5680-D731-659329907FB9}"/>
          </ac:spMkLst>
        </pc:spChg>
        <pc:spChg chg="add mod">
          <ac:chgData name="Dr. Afroza Nahar" userId="9d1ccd36-b394-4689-9b8e-4086784d03ec" providerId="ADAL" clId="{927B66F3-0F97-49F2-8DCE-33CE57B62D8F}" dt="2024-02-12T10:12:32.545" v="124" actId="1035"/>
          <ac:spMkLst>
            <pc:docMk/>
            <pc:sldMk cId="196033832" sldId="282"/>
            <ac:spMk id="23" creationId="{F325808E-D301-06D3-94EB-CDFE8DD0BCCC}"/>
          </ac:spMkLst>
        </pc:spChg>
        <pc:spChg chg="add mod">
          <ac:chgData name="Dr. Afroza Nahar" userId="9d1ccd36-b394-4689-9b8e-4086784d03ec" providerId="ADAL" clId="{927B66F3-0F97-49F2-8DCE-33CE57B62D8F}" dt="2024-02-12T10:12:32.545" v="124" actId="1035"/>
          <ac:spMkLst>
            <pc:docMk/>
            <pc:sldMk cId="196033832" sldId="282"/>
            <ac:spMk id="24" creationId="{327FEBBB-F062-5F22-AC1A-BB863A3A2F63}"/>
          </ac:spMkLst>
        </pc:spChg>
        <pc:cxnChg chg="mod">
          <ac:chgData name="Dr. Afroza Nahar" userId="9d1ccd36-b394-4689-9b8e-4086784d03ec" providerId="ADAL" clId="{927B66F3-0F97-49F2-8DCE-33CE57B62D8F}" dt="2024-02-12T10:12:24.066" v="57" actId="478"/>
          <ac:cxnSpMkLst>
            <pc:docMk/>
            <pc:sldMk cId="196033832" sldId="282"/>
            <ac:cxnSpMk id="8" creationId="{99323373-7C02-4667-BDA3-CEEEBD46F87A}"/>
          </ac:cxnSpMkLst>
        </pc:cxnChg>
        <pc:cxnChg chg="mod">
          <ac:chgData name="Dr. Afroza Nahar" userId="9d1ccd36-b394-4689-9b8e-4086784d03ec" providerId="ADAL" clId="{927B66F3-0F97-49F2-8DCE-33CE57B62D8F}" dt="2024-02-12T10:12:24.066" v="57" actId="478"/>
          <ac:cxnSpMkLst>
            <pc:docMk/>
            <pc:sldMk cId="196033832" sldId="282"/>
            <ac:cxnSpMk id="9" creationId="{F0357F94-92A8-4538-82E2-4C0965FB5512}"/>
          </ac:cxnSpMkLst>
        </pc:cxnChg>
        <pc:cxnChg chg="mod">
          <ac:chgData name="Dr. Afroza Nahar" userId="9d1ccd36-b394-4689-9b8e-4086784d03ec" providerId="ADAL" clId="{927B66F3-0F97-49F2-8DCE-33CE57B62D8F}" dt="2024-02-12T10:12:47.159" v="141" actId="1036"/>
          <ac:cxnSpMkLst>
            <pc:docMk/>
            <pc:sldMk cId="196033832" sldId="282"/>
            <ac:cxnSpMk id="12" creationId="{1BDAC62D-7E02-4D65-85CB-8379D064B71C}"/>
          </ac:cxnSpMkLst>
        </pc:cxnChg>
        <pc:cxnChg chg="add del mod">
          <ac:chgData name="Dr. Afroza Nahar" userId="9d1ccd36-b394-4689-9b8e-4086784d03ec" providerId="ADAL" clId="{927B66F3-0F97-49F2-8DCE-33CE57B62D8F}" dt="2024-02-12T10:12:37.439" v="125" actId="478"/>
          <ac:cxnSpMkLst>
            <pc:docMk/>
            <pc:sldMk cId="196033832" sldId="282"/>
            <ac:cxnSpMk id="45" creationId="{A4799F0A-9123-4BA4-ADC5-2A86EB3B2F3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2/12/2024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45BB-73CC-411B-B528-E2A4F4F374A4}"/>
              </a:ext>
            </a:extLst>
          </p:cNvPr>
          <p:cNvSpPr>
            <a:spLocks noGrp="1"/>
          </p:cNvSpPr>
          <p:nvPr>
            <p:ph type="title"/>
          </p:nvPr>
        </p:nvSpPr>
        <p:spPr/>
        <p:txBody>
          <a:bodyPr/>
          <a:lstStyle>
            <a:lvl1pPr>
              <a:defRPr>
                <a:solidFill>
                  <a:srgbClr val="FF0000"/>
                </a:solidFill>
                <a:latin typeface="Comic Sans MS" panose="030F0702030302020204" pitchFamily="66"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E6A3BC1-8DEF-4F32-89FB-1200B12D8727}"/>
              </a:ext>
            </a:extLst>
          </p:cNvPr>
          <p:cNvSpPr>
            <a:spLocks noGrp="1"/>
          </p:cNvSpPr>
          <p:nvPr>
            <p:ph idx="1"/>
          </p:nvPr>
        </p:nvSpPr>
        <p:spPr>
          <a:xfrm>
            <a:off x="109537" y="845130"/>
            <a:ext cx="8839200" cy="5562600"/>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800">
                <a:latin typeface="Verdana" panose="020B0604030504040204" pitchFamily="34" charset="0"/>
                <a:ea typeface="Verdana" panose="020B0604030504040204" pitchFamily="34" charset="0"/>
              </a:defRPr>
            </a:lvl3pPr>
            <a:lvl4pPr>
              <a:defRPr sz="2800">
                <a:latin typeface="Verdana" panose="020B0604030504040204" pitchFamily="34" charset="0"/>
                <a:ea typeface="Verdana" panose="020B0604030504040204" pitchFamily="34" charset="0"/>
              </a:defRPr>
            </a:lvl4pPr>
            <a:lvl5pPr>
              <a:defRPr sz="28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F09A93-7044-49CC-9483-1FF5D612B906}"/>
              </a:ext>
            </a:extLst>
          </p:cNvPr>
          <p:cNvSpPr>
            <a:spLocks noGrp="1"/>
          </p:cNvSpPr>
          <p:nvPr>
            <p:ph type="dt" sz="half" idx="10"/>
          </p:nvPr>
        </p:nvSpPr>
        <p:spPr/>
        <p:txBody>
          <a:bodyPr/>
          <a:lstStyle>
            <a:lvl1pPr>
              <a:defRPr sz="1000">
                <a:latin typeface="Comic Sans MS" panose="030F0702030302020204" pitchFamily="66" charset="0"/>
              </a:defRPr>
            </a:lvl1pPr>
          </a:lstStyle>
          <a:p>
            <a:pPr>
              <a:defRPr/>
            </a:pPr>
            <a:fld id="{AE0A7DDB-BDA0-4768-B477-9E015D64D1B8}" type="datetime1">
              <a:rPr lang="en-US" altLang="en-US" smtClean="0"/>
              <a:pPr>
                <a:defRPr/>
              </a:pPr>
              <a:t>2/12/2024</a:t>
            </a:fld>
            <a:endParaRPr lang="en-US" altLang="en-US"/>
          </a:p>
        </p:txBody>
      </p:sp>
      <p:sp>
        <p:nvSpPr>
          <p:cNvPr id="5" name="Footer Placeholder 4">
            <a:extLst>
              <a:ext uri="{FF2B5EF4-FFF2-40B4-BE49-F238E27FC236}">
                <a16:creationId xmlns:a16="http://schemas.microsoft.com/office/drawing/2014/main" id="{5A9CE5B4-B724-4603-A3D5-794E2DA1F063}"/>
              </a:ext>
            </a:extLst>
          </p:cNvPr>
          <p:cNvSpPr>
            <a:spLocks noGrp="1"/>
          </p:cNvSpPr>
          <p:nvPr>
            <p:ph type="ftr" sz="quarter" idx="11"/>
          </p:nvPr>
        </p:nvSpPr>
        <p:spPr/>
        <p:txBody>
          <a:bodyPr/>
          <a:lstStyle>
            <a:lvl1pPr>
              <a:defRPr sz="1000">
                <a:latin typeface="Comic Sans MS" panose="030F0702030302020204" pitchFamily="66" charset="0"/>
              </a:defRPr>
            </a:lvl1pPr>
          </a:lstStyle>
          <a:p>
            <a:pPr>
              <a:defRPr/>
            </a:pPr>
            <a:r>
              <a:rPr lang="en-US" altLang="en-US"/>
              <a:t>Dr. Afroza Nahar</a:t>
            </a:r>
          </a:p>
        </p:txBody>
      </p:sp>
      <p:sp>
        <p:nvSpPr>
          <p:cNvPr id="6" name="Slide Number Placeholder 5">
            <a:extLst>
              <a:ext uri="{FF2B5EF4-FFF2-40B4-BE49-F238E27FC236}">
                <a16:creationId xmlns:a16="http://schemas.microsoft.com/office/drawing/2014/main" id="{57DEF3BF-1A2A-45EE-8CFD-2431C433E8D6}"/>
              </a:ext>
            </a:extLst>
          </p:cNvPr>
          <p:cNvSpPr>
            <a:spLocks noGrp="1"/>
          </p:cNvSpPr>
          <p:nvPr>
            <p:ph type="sldNum" sz="quarter" idx="12"/>
          </p:nvPr>
        </p:nvSpPr>
        <p:spPr/>
        <p:txBody>
          <a:bodyPr/>
          <a:lstStyle>
            <a:lvl1pPr>
              <a:defRPr sz="1050">
                <a:latin typeface="Comic Sans MS" panose="030F0702030302020204" pitchFamily="66" charset="0"/>
              </a:defRPr>
            </a:lvl1pPr>
          </a:lstStyle>
          <a:p>
            <a:pPr>
              <a:defRPr/>
            </a:pPr>
            <a:r>
              <a:rPr lang="en-US" altLang="en-US"/>
              <a:t> 2</a:t>
            </a:r>
            <a:endParaRPr lang="en-US" altLang="en-US" sz="1000" dirty="0"/>
          </a:p>
        </p:txBody>
      </p:sp>
    </p:spTree>
    <p:extLst>
      <p:ext uri="{BB962C8B-B14F-4D97-AF65-F5344CB8AC3E}">
        <p14:creationId xmlns:p14="http://schemas.microsoft.com/office/powerpoint/2010/main" val="182501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36576"/>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 id="2147483799"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1200329"/>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p>
          <a:p>
            <a:endParaRPr lang="en-US" dirty="0"/>
          </a:p>
          <a:p>
            <a:endParaRPr lang="en-US" dirty="0"/>
          </a:p>
          <a:p>
            <a:r>
              <a:rPr lang="en-US" dirty="0">
                <a:highlight>
                  <a:srgbClr val="FFFF00"/>
                </a:highlight>
              </a:rPr>
              <a:t>SEC:M</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cxnSpLocks/>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cxnSpLocks/>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cxnSpLocks/>
          </p:cNvCxnSpPr>
          <p:nvPr/>
        </p:nvCxnSpPr>
        <p:spPr>
          <a:xfrm rot="5400000" flipH="1" flipV="1">
            <a:off x="2369820" y="1831055"/>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24964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7069632"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144946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7166265"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51">
            <a:extLst>
              <a:ext uri="{FF2B5EF4-FFF2-40B4-BE49-F238E27FC236}">
                <a16:creationId xmlns:a16="http://schemas.microsoft.com/office/drawing/2014/main" id="{21DEA58F-B42D-4A0C-9919-F5181E61EA53}"/>
              </a:ext>
            </a:extLst>
          </p:cNvPr>
          <p:cNvSpPr/>
          <p:nvPr/>
        </p:nvSpPr>
        <p:spPr>
          <a:xfrm>
            <a:off x="8223240" y="322267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43" idx="2"/>
          </p:cNvCxnSpPr>
          <p:nvPr/>
        </p:nvCxnSpPr>
        <p:spPr>
          <a:xfrm rot="10800000">
            <a:off x="3967955" y="3894018"/>
            <a:ext cx="1828800" cy="548640"/>
          </a:xfrm>
          <a:prstGeom prst="curvedConnector3">
            <a:avLst>
              <a:gd name="adj1" fmla="val 108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4360124" y="390630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540299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540299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540299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707791"/>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70779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70779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545799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532311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53080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675281"/>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86079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939505"/>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9306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5401666"/>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706466"/>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54437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706466"/>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5323110"/>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grpSp>
        <p:nvGrpSpPr>
          <p:cNvPr id="47" name="Group 46">
            <a:extLst>
              <a:ext uri="{FF2B5EF4-FFF2-40B4-BE49-F238E27FC236}">
                <a16:creationId xmlns:a16="http://schemas.microsoft.com/office/drawing/2014/main" id="{C86DFBE9-92AF-3CAC-74C7-CF556C3099DC}"/>
              </a:ext>
            </a:extLst>
          </p:cNvPr>
          <p:cNvGrpSpPr/>
          <p:nvPr/>
        </p:nvGrpSpPr>
        <p:grpSpPr>
          <a:xfrm>
            <a:off x="5796755" y="4078071"/>
            <a:ext cx="820320" cy="729173"/>
            <a:chOff x="7799403" y="3236663"/>
            <a:chExt cx="820320" cy="729173"/>
          </a:xfrm>
        </p:grpSpPr>
        <p:sp>
          <p:nvSpPr>
            <p:cNvPr id="43" name="Oval 42">
              <a:extLst>
                <a:ext uri="{FF2B5EF4-FFF2-40B4-BE49-F238E27FC236}">
                  <a16:creationId xmlns:a16="http://schemas.microsoft.com/office/drawing/2014/main" id="{F826B138-886E-B4B1-61F9-AEF135E34A02}"/>
                </a:ext>
              </a:extLst>
            </p:cNvPr>
            <p:cNvSpPr/>
            <p:nvPr/>
          </p:nvSpPr>
          <p:spPr>
            <a:xfrm>
              <a:off x="7799403" y="3236663"/>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a:solidFill>
                    <a:sysClr val="windowText" lastClr="000000"/>
                  </a:solidFill>
                </a:rPr>
                <a:t>q5</a:t>
              </a:r>
              <a:endParaRPr lang="en-US" b="1" dirty="0">
                <a:solidFill>
                  <a:sysClr val="windowText" lastClr="000000"/>
                </a:solidFill>
                <a:latin typeface="+mj-lt"/>
              </a:endParaRPr>
            </a:p>
          </p:txBody>
        </p:sp>
        <p:sp>
          <p:nvSpPr>
            <p:cNvPr id="44" name="Oval 43">
              <a:extLst>
                <a:ext uri="{FF2B5EF4-FFF2-40B4-BE49-F238E27FC236}">
                  <a16:creationId xmlns:a16="http://schemas.microsoft.com/office/drawing/2014/main" id="{15D1C070-22D2-EDB2-8A99-97FBE2C8595C}"/>
                </a:ext>
              </a:extLst>
            </p:cNvPr>
            <p:cNvSpPr/>
            <p:nvPr/>
          </p:nvSpPr>
          <p:spPr>
            <a:xfrm>
              <a:off x="7903881" y="3336853"/>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grpSp>
      <p:cxnSp>
        <p:nvCxnSpPr>
          <p:cNvPr id="56" name="Connector: Curved 55">
            <a:extLst>
              <a:ext uri="{FF2B5EF4-FFF2-40B4-BE49-F238E27FC236}">
                <a16:creationId xmlns:a16="http://schemas.microsoft.com/office/drawing/2014/main" id="{2A8A2F21-708A-9AA2-0AE1-E14CACBF65CB}"/>
              </a:ext>
            </a:extLst>
          </p:cNvPr>
          <p:cNvCxnSpPr>
            <a:cxnSpLocks/>
            <a:endCxn id="43" idx="0"/>
          </p:cNvCxnSpPr>
          <p:nvPr/>
        </p:nvCxnSpPr>
        <p:spPr>
          <a:xfrm>
            <a:off x="5424553" y="3814602"/>
            <a:ext cx="782362" cy="263469"/>
          </a:xfrm>
          <a:prstGeom prst="curvedConnector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Connector: Curved 59">
            <a:extLst>
              <a:ext uri="{FF2B5EF4-FFF2-40B4-BE49-F238E27FC236}">
                <a16:creationId xmlns:a16="http://schemas.microsoft.com/office/drawing/2014/main" id="{AC9B6245-B1C2-C005-4F6C-4DFE5678C19F}"/>
              </a:ext>
            </a:extLst>
          </p:cNvPr>
          <p:cNvCxnSpPr>
            <a:cxnSpLocks/>
            <a:endCxn id="29" idx="4"/>
          </p:cNvCxnSpPr>
          <p:nvPr/>
        </p:nvCxnSpPr>
        <p:spPr>
          <a:xfrm rot="10800000">
            <a:off x="5280661" y="3923687"/>
            <a:ext cx="620573" cy="368584"/>
          </a:xfrm>
          <a:prstGeom prst="curvedConnector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51F71A85-C800-3528-01D5-AE58278C711C}"/>
              </a:ext>
            </a:extLst>
          </p:cNvPr>
          <p:cNvSpPr/>
          <p:nvPr/>
        </p:nvSpPr>
        <p:spPr>
          <a:xfrm>
            <a:off x="5365964" y="3741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Rectangle 65">
            <a:extLst>
              <a:ext uri="{FF2B5EF4-FFF2-40B4-BE49-F238E27FC236}">
                <a16:creationId xmlns:a16="http://schemas.microsoft.com/office/drawing/2014/main" id="{BB2DF736-CEA1-8F81-83B1-8E82E4A2BA26}"/>
              </a:ext>
            </a:extLst>
          </p:cNvPr>
          <p:cNvSpPr/>
          <p:nvPr/>
        </p:nvSpPr>
        <p:spPr>
          <a:xfrm>
            <a:off x="5024588" y="405870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8" name="Connector: Curved 67">
            <a:extLst>
              <a:ext uri="{FF2B5EF4-FFF2-40B4-BE49-F238E27FC236}">
                <a16:creationId xmlns:a16="http://schemas.microsoft.com/office/drawing/2014/main" id="{B81CA21B-C89E-6DFE-C3D3-894A251C9B33}"/>
              </a:ext>
            </a:extLst>
          </p:cNvPr>
          <p:cNvCxnSpPr>
            <a:cxnSpLocks/>
          </p:cNvCxnSpPr>
          <p:nvPr/>
        </p:nvCxnSpPr>
        <p:spPr>
          <a:xfrm rot="16200000" flipH="1">
            <a:off x="7653400" y="3562230"/>
            <a:ext cx="457200"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1" name="Connector: Curved 80">
            <a:extLst>
              <a:ext uri="{FF2B5EF4-FFF2-40B4-BE49-F238E27FC236}">
                <a16:creationId xmlns:a16="http://schemas.microsoft.com/office/drawing/2014/main" id="{D3C9049D-503A-BF9E-0FF9-68FB13586E12}"/>
              </a:ext>
            </a:extLst>
          </p:cNvPr>
          <p:cNvCxnSpPr>
            <a:cxnSpLocks/>
          </p:cNvCxnSpPr>
          <p:nvPr/>
        </p:nvCxnSpPr>
        <p:spPr>
          <a:xfrm rot="10800000" flipV="1">
            <a:off x="6617077" y="3988926"/>
            <a:ext cx="985401" cy="578321"/>
          </a:xfrm>
          <a:prstGeom prst="curvedConnector3">
            <a:avLst>
              <a:gd name="adj1" fmla="val -691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C9C84BDD-093F-E1AD-F2D1-00307D9236A1}"/>
              </a:ext>
            </a:extLst>
          </p:cNvPr>
          <p:cNvSpPr/>
          <p:nvPr/>
        </p:nvSpPr>
        <p:spPr>
          <a:xfrm>
            <a:off x="6790816" y="410368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Oval 22">
            <a:extLst>
              <a:ext uri="{FF2B5EF4-FFF2-40B4-BE49-F238E27FC236}">
                <a16:creationId xmlns:a16="http://schemas.microsoft.com/office/drawing/2014/main" id="{F325808E-D301-06D3-94EB-CDFE8DD0BCCC}"/>
              </a:ext>
            </a:extLst>
          </p:cNvPr>
          <p:cNvSpPr/>
          <p:nvPr/>
        </p:nvSpPr>
        <p:spPr>
          <a:xfrm>
            <a:off x="2054352" y="2063496"/>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24" name="Oval 23">
            <a:extLst>
              <a:ext uri="{FF2B5EF4-FFF2-40B4-BE49-F238E27FC236}">
                <a16:creationId xmlns:a16="http://schemas.microsoft.com/office/drawing/2014/main" id="{327FEBBB-F062-5F22-AC1A-BB863A3A2F63}"/>
              </a:ext>
            </a:extLst>
          </p:cNvPr>
          <p:cNvSpPr/>
          <p:nvPr/>
        </p:nvSpPr>
        <p:spPr>
          <a:xfrm>
            <a:off x="2107715" y="2118500"/>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8)">
                                      <p:cBhvr>
                                        <p:cTn id="25" dur="1000"/>
                                        <p:tgtEl>
                                          <p:spTgt spid="10"/>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par>
                          <p:cTn id="33" fill="hold">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heel(8)">
                                      <p:cBhvr>
                                        <p:cTn id="46" dur="1000"/>
                                        <p:tgtEl>
                                          <p:spTgt spid="14"/>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heel(8)">
                                      <p:cBhvr>
                                        <p:cTn id="62" dur="1000"/>
                                        <p:tgtEl>
                                          <p:spTgt spid="12"/>
                                        </p:tgtEl>
                                      </p:cBhvr>
                                    </p:animEffect>
                                  </p:childTnLst>
                                </p:cTn>
                              </p:par>
                            </p:childTnLst>
                          </p:cTn>
                        </p:par>
                        <p:par>
                          <p:cTn id="63" fill="hold">
                            <p:stCondLst>
                              <p:cond delay="1000"/>
                            </p:stCondLst>
                            <p:childTnLst>
                              <p:par>
                                <p:cTn id="64" presetID="1"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1" presetClass="entr" presetSubtype="8"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heel(8)">
                                      <p:cBhvr>
                                        <p:cTn id="70" dur="1000"/>
                                        <p:tgtEl>
                                          <p:spTgt spid="13"/>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par>
                          <p:cTn id="74" fill="hold">
                            <p:stCondLst>
                              <p:cond delay="1000"/>
                            </p:stCondLst>
                            <p:childTnLst>
                              <p:par>
                                <p:cTn id="75" presetID="22" presetClass="entr" presetSubtype="4" fill="hold" grpId="0" nodeType="after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8"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heel(8)">
                                      <p:cBhvr>
                                        <p:cTn id="82" dur="1000"/>
                                        <p:tgtEl>
                                          <p:spTgt spid="31"/>
                                        </p:tgtEl>
                                      </p:cBhvr>
                                    </p:animEffect>
                                  </p:childTnLst>
                                </p:cTn>
                              </p:par>
                            </p:childTnLst>
                          </p:cTn>
                        </p:par>
                        <p:par>
                          <p:cTn id="83" fill="hold">
                            <p:stCondLst>
                              <p:cond delay="1000"/>
                            </p:stCondLst>
                            <p:childTnLst>
                              <p:par>
                                <p:cTn id="84" presetID="1" presetClass="entr" presetSubtype="0" fill="hold" grpId="0" nodeType="after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nodeType="clickEffect">
                                  <p:stCondLst>
                                    <p:cond delay="0"/>
                                  </p:stCondLst>
                                  <p:childTnLst>
                                    <p:set>
                                      <p:cBhvr>
                                        <p:cTn id="93" dur="1" fill="hold">
                                          <p:stCondLst>
                                            <p:cond delay="0"/>
                                          </p:stCondLst>
                                        </p:cTn>
                                        <p:tgtEl>
                                          <p:spTgt spid="33"/>
                                        </p:tgtEl>
                                        <p:attrNameLst>
                                          <p:attrName>style.visibility</p:attrName>
                                        </p:attrNameLst>
                                      </p:cBhvr>
                                      <p:to>
                                        <p:strVal val="visible"/>
                                      </p:to>
                                    </p:set>
                                    <p:anim calcmode="lin" valueType="num">
                                      <p:cBhvr additive="base">
                                        <p:cTn id="94" dur="500" fill="hold"/>
                                        <p:tgtEl>
                                          <p:spTgt spid="33"/>
                                        </p:tgtEl>
                                        <p:attrNameLst>
                                          <p:attrName>ppt_x</p:attrName>
                                        </p:attrNameLst>
                                      </p:cBhvr>
                                      <p:tavLst>
                                        <p:tav tm="0">
                                          <p:val>
                                            <p:strVal val="0-#ppt_w/2"/>
                                          </p:val>
                                        </p:tav>
                                        <p:tav tm="100000">
                                          <p:val>
                                            <p:strVal val="#ppt_x"/>
                                          </p:val>
                                        </p:tav>
                                      </p:tavLst>
                                    </p:anim>
                                    <p:anim calcmode="lin" valueType="num">
                                      <p:cBhvr additive="base">
                                        <p:cTn id="95" dur="500" fill="hold"/>
                                        <p:tgtEl>
                                          <p:spTgt spid="33"/>
                                        </p:tgtEl>
                                        <p:attrNameLst>
                                          <p:attrName>ppt_y</p:attrName>
                                        </p:attrNameLst>
                                      </p:cBhvr>
                                      <p:tavLst>
                                        <p:tav tm="0">
                                          <p:val>
                                            <p:strVal val="#ppt_y"/>
                                          </p:val>
                                        </p:tav>
                                        <p:tav tm="100000">
                                          <p:val>
                                            <p:strVal val="#ppt_y"/>
                                          </p:val>
                                        </p:tav>
                                      </p:tavLst>
                                    </p:anim>
                                  </p:childTnLst>
                                </p:cTn>
                              </p:par>
                            </p:childTnLst>
                          </p:cTn>
                        </p:par>
                        <p:par>
                          <p:cTn id="96" fill="hold">
                            <p:stCondLst>
                              <p:cond delay="500"/>
                            </p:stCondLst>
                            <p:childTnLst>
                              <p:par>
                                <p:cTn id="97" presetID="22" presetClass="entr" presetSubtype="4"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down)">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21" presetClass="entr" presetSubtype="8" fill="hold" nodeType="click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heel(8)">
                                      <p:cBhvr>
                                        <p:cTn id="104" dur="1000"/>
                                        <p:tgtEl>
                                          <p:spTgt spid="35"/>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childTnLst>
                                </p:cTn>
                              </p:par>
                            </p:childTnLst>
                          </p:cTn>
                        </p:par>
                        <p:par>
                          <p:cTn id="108" fill="hold">
                            <p:stCondLst>
                              <p:cond delay="1000"/>
                            </p:stCondLst>
                            <p:childTnLst>
                              <p:par>
                                <p:cTn id="109" presetID="22" presetClass="entr" presetSubtype="4" fill="hold" grpId="0"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down)">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21" presetClass="entr" presetSubtype="8" fill="hold" nodeType="click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wheel(8)">
                                      <p:cBhvr>
                                        <p:cTn id="116" dur="1000"/>
                                        <p:tgtEl>
                                          <p:spTgt spid="36"/>
                                        </p:tgtEl>
                                      </p:cBhvr>
                                    </p:animEffect>
                                  </p:childTnLst>
                                </p:cTn>
                              </p:par>
                            </p:childTnLst>
                          </p:cTn>
                        </p:par>
                        <p:par>
                          <p:cTn id="117" fill="hold">
                            <p:stCondLst>
                              <p:cond delay="1000"/>
                            </p:stCondLst>
                            <p:childTnLst>
                              <p:par>
                                <p:cTn id="118" presetID="1" presetClass="entr" presetSubtype="0" fill="hold" grpId="0" nodeType="after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childTnLst>
                          </p:cTn>
                        </p:par>
                        <p:par>
                          <p:cTn id="120" fill="hold">
                            <p:stCondLst>
                              <p:cond delay="1000"/>
                            </p:stCondLst>
                            <p:childTnLst>
                              <p:par>
                                <p:cTn id="121" presetID="22" presetClass="entr" presetSubtype="4" fill="hold" grpId="0" nodeType="after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500"/>
                                        <p:tgtEl>
                                          <p:spTgt spid="29"/>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wheel(8)">
                                      <p:cBhvr>
                                        <p:cTn id="128" dur="1000"/>
                                        <p:tgtEl>
                                          <p:spTgt spid="37"/>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25"/>
                                        </p:tgtEl>
                                        <p:attrNameLst>
                                          <p:attrName>style.visibility</p:attrName>
                                        </p:attrNameLst>
                                      </p:cBhvr>
                                      <p:to>
                                        <p:strVal val="visible"/>
                                      </p:to>
                                    </p:set>
                                  </p:childTnLst>
                                </p:cTn>
                              </p:par>
                            </p:childTnLst>
                          </p:cTn>
                        </p:par>
                        <p:par>
                          <p:cTn id="132" fill="hold">
                            <p:stCondLst>
                              <p:cond delay="1000"/>
                            </p:stCondLst>
                            <p:childTnLst>
                              <p:par>
                                <p:cTn id="133" presetID="22" presetClass="entr" presetSubtype="4" fill="hold" grpId="0" nodeType="after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wipe(down)">
                                      <p:cBhvr>
                                        <p:cTn id="135" dur="500"/>
                                        <p:tgtEl>
                                          <p:spTgt spid="30"/>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38"/>
                                        </p:tgtEl>
                                        <p:attrNameLst>
                                          <p:attrName>style.visibility</p:attrName>
                                        </p:attrNameLst>
                                      </p:cBhvr>
                                      <p:to>
                                        <p:strVal val="visible"/>
                                      </p:to>
                                    </p:set>
                                    <p:animEffect transition="in" filter="wipe(down)">
                                      <p:cBhvr>
                                        <p:cTn id="140" dur="500"/>
                                        <p:tgtEl>
                                          <p:spTgt spid="38"/>
                                        </p:tgtEl>
                                      </p:cBhvr>
                                    </p:animEffect>
                                  </p:childTnLst>
                                </p:cTn>
                              </p:par>
                            </p:childTnLst>
                          </p:cTn>
                        </p:par>
                      </p:childTnLst>
                    </p:cTn>
                  </p:par>
                  <p:par>
                    <p:cTn id="141" fill="hold">
                      <p:stCondLst>
                        <p:cond delay="indefinite"/>
                      </p:stCondLst>
                      <p:childTnLst>
                        <p:par>
                          <p:cTn id="142" fill="hold">
                            <p:stCondLst>
                              <p:cond delay="0"/>
                            </p:stCondLst>
                            <p:childTnLst>
                              <p:par>
                                <p:cTn id="143" presetID="21" presetClass="entr" presetSubtype="8" fill="hold" nodeType="clickEffect">
                                  <p:stCondLst>
                                    <p:cond delay="0"/>
                                  </p:stCondLst>
                                  <p:childTnLst>
                                    <p:set>
                                      <p:cBhvr>
                                        <p:cTn id="144" dur="1" fill="hold">
                                          <p:stCondLst>
                                            <p:cond delay="0"/>
                                          </p:stCondLst>
                                        </p:cTn>
                                        <p:tgtEl>
                                          <p:spTgt spid="41"/>
                                        </p:tgtEl>
                                        <p:attrNameLst>
                                          <p:attrName>style.visibility</p:attrName>
                                        </p:attrNameLst>
                                      </p:cBhvr>
                                      <p:to>
                                        <p:strVal val="visible"/>
                                      </p:to>
                                    </p:set>
                                    <p:animEffect transition="in" filter="wheel(8)">
                                      <p:cBhvr>
                                        <p:cTn id="145" dur="1000"/>
                                        <p:tgtEl>
                                          <p:spTgt spid="41"/>
                                        </p:tgtEl>
                                      </p:cBhvr>
                                    </p:animEffect>
                                  </p:childTnLst>
                                </p:cTn>
                              </p:par>
                            </p:childTnLst>
                          </p:cTn>
                        </p:par>
                        <p:par>
                          <p:cTn id="146" fill="hold">
                            <p:stCondLst>
                              <p:cond delay="1000"/>
                            </p:stCondLst>
                            <p:childTnLst>
                              <p:par>
                                <p:cTn id="147" presetID="1" presetClass="entr" presetSubtype="0" fill="hold" grpId="0" nodeType="afterEffect">
                                  <p:stCondLst>
                                    <p:cond delay="0"/>
                                  </p:stCondLst>
                                  <p:childTnLst>
                                    <p:set>
                                      <p:cBhvr>
                                        <p:cTn id="148" dur="1" fill="hold">
                                          <p:stCondLst>
                                            <p:cond delay="0"/>
                                          </p:stCondLst>
                                        </p:cTn>
                                        <p:tgtEl>
                                          <p:spTgt spid="42"/>
                                        </p:tgtEl>
                                        <p:attrNameLst>
                                          <p:attrName>style.visibility</p:attrName>
                                        </p:attrNameLst>
                                      </p:cBhvr>
                                      <p:to>
                                        <p:strVal val="visible"/>
                                      </p:to>
                                    </p:se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5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wheel(8)">
                                      <p:cBhvr>
                                        <p:cTn id="156" dur="1000"/>
                                        <p:tgtEl>
                                          <p:spTgt spid="53"/>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54"/>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72"/>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2" presetClass="entr" presetSubtype="8" fill="hold" nodeType="clickEffect">
                                  <p:stCondLst>
                                    <p:cond delay="0"/>
                                  </p:stCondLst>
                                  <p:childTnLst>
                                    <p:set>
                                      <p:cBhvr>
                                        <p:cTn id="167" dur="1" fill="hold">
                                          <p:stCondLst>
                                            <p:cond delay="0"/>
                                          </p:stCondLst>
                                        </p:cTn>
                                        <p:tgtEl>
                                          <p:spTgt spid="73"/>
                                        </p:tgtEl>
                                        <p:attrNameLst>
                                          <p:attrName>style.visibility</p:attrName>
                                        </p:attrNameLst>
                                      </p:cBhvr>
                                      <p:to>
                                        <p:strVal val="visible"/>
                                      </p:to>
                                    </p:set>
                                    <p:anim calcmode="lin" valueType="num">
                                      <p:cBhvr additive="base">
                                        <p:cTn id="168" dur="500" fill="hold"/>
                                        <p:tgtEl>
                                          <p:spTgt spid="73"/>
                                        </p:tgtEl>
                                        <p:attrNameLst>
                                          <p:attrName>ppt_x</p:attrName>
                                        </p:attrNameLst>
                                      </p:cBhvr>
                                      <p:tavLst>
                                        <p:tav tm="0">
                                          <p:val>
                                            <p:strVal val="0-#ppt_w/2"/>
                                          </p:val>
                                        </p:tav>
                                        <p:tav tm="100000">
                                          <p:val>
                                            <p:strVal val="#ppt_x"/>
                                          </p:val>
                                        </p:tav>
                                      </p:tavLst>
                                    </p:anim>
                                    <p:anim calcmode="lin" valueType="num">
                                      <p:cBhvr additive="base">
                                        <p:cTn id="169" dur="500" fill="hold"/>
                                        <p:tgtEl>
                                          <p:spTgt spid="73"/>
                                        </p:tgtEl>
                                        <p:attrNameLst>
                                          <p:attrName>ppt_y</p:attrName>
                                        </p:attrNameLst>
                                      </p:cBhvr>
                                      <p:tavLst>
                                        <p:tav tm="0">
                                          <p:val>
                                            <p:strVal val="#ppt_y"/>
                                          </p:val>
                                        </p:tav>
                                        <p:tav tm="100000">
                                          <p:val>
                                            <p:strVal val="#ppt_y"/>
                                          </p:val>
                                        </p:tav>
                                      </p:tavLst>
                                    </p:anim>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70"/>
                                        </p:tgtEl>
                                        <p:attrNameLst>
                                          <p:attrName>style.visibility</p:attrName>
                                        </p:attrNameLst>
                                      </p:cBhvr>
                                      <p:to>
                                        <p:strVal val="visible"/>
                                      </p:to>
                                    </p:set>
                                    <p:animEffect transition="in" filter="wipe(down)">
                                      <p:cBhvr>
                                        <p:cTn id="173" dur="500"/>
                                        <p:tgtEl>
                                          <p:spTgt spid="70"/>
                                        </p:tgtEl>
                                      </p:cBhvr>
                                    </p:animEffect>
                                  </p:childTnLst>
                                </p:cTn>
                              </p:par>
                            </p:childTnLst>
                          </p:cTn>
                        </p:par>
                      </p:childTnLst>
                    </p:cTn>
                  </p:par>
                  <p:par>
                    <p:cTn id="174" fill="hold">
                      <p:stCondLst>
                        <p:cond delay="indefinite"/>
                      </p:stCondLst>
                      <p:childTnLst>
                        <p:par>
                          <p:cTn id="175" fill="hold">
                            <p:stCondLst>
                              <p:cond delay="0"/>
                            </p:stCondLst>
                            <p:childTnLst>
                              <p:par>
                                <p:cTn id="176" presetID="21" presetClass="entr" presetSubtype="8" fill="hold" nodeType="clickEffect">
                                  <p:stCondLst>
                                    <p:cond delay="0"/>
                                  </p:stCondLst>
                                  <p:childTnLst>
                                    <p:set>
                                      <p:cBhvr>
                                        <p:cTn id="177" dur="1" fill="hold">
                                          <p:stCondLst>
                                            <p:cond delay="0"/>
                                          </p:stCondLst>
                                        </p:cTn>
                                        <p:tgtEl>
                                          <p:spTgt spid="74"/>
                                        </p:tgtEl>
                                        <p:attrNameLst>
                                          <p:attrName>style.visibility</p:attrName>
                                        </p:attrNameLst>
                                      </p:cBhvr>
                                      <p:to>
                                        <p:strVal val="visible"/>
                                      </p:to>
                                    </p:set>
                                    <p:animEffect transition="in" filter="wheel(8)">
                                      <p:cBhvr>
                                        <p:cTn id="178" dur="1000"/>
                                        <p:tgtEl>
                                          <p:spTgt spid="74"/>
                                        </p:tgtEl>
                                      </p:cBhvr>
                                    </p:animEffect>
                                  </p:childTnLst>
                                </p:cTn>
                              </p:par>
                            </p:childTnLst>
                          </p:cTn>
                        </p:par>
                        <p:par>
                          <p:cTn id="179" fill="hold">
                            <p:stCondLst>
                              <p:cond delay="1000"/>
                            </p:stCondLst>
                            <p:childTnLst>
                              <p:par>
                                <p:cTn id="180" presetID="1" presetClass="entr" presetSubtype="0" fill="hold" grpId="0" nodeType="afterEffect">
                                  <p:stCondLst>
                                    <p:cond delay="0"/>
                                  </p:stCondLst>
                                  <p:childTnLst>
                                    <p:set>
                                      <p:cBhvr>
                                        <p:cTn id="181" dur="1" fill="hold">
                                          <p:stCondLst>
                                            <p:cond delay="0"/>
                                          </p:stCondLst>
                                        </p:cTn>
                                        <p:tgtEl>
                                          <p:spTgt spid="77"/>
                                        </p:tgtEl>
                                        <p:attrNameLst>
                                          <p:attrName>style.visibility</p:attrName>
                                        </p:attrNameLst>
                                      </p:cBhvr>
                                      <p:to>
                                        <p:strVal val="visible"/>
                                      </p:to>
                                    </p:set>
                                  </p:childTnLst>
                                </p:cTn>
                              </p:par>
                            </p:childTnLst>
                          </p:cTn>
                        </p:par>
                        <p:par>
                          <p:cTn id="182" fill="hold">
                            <p:stCondLst>
                              <p:cond delay="1000"/>
                            </p:stCondLst>
                            <p:childTnLst>
                              <p:par>
                                <p:cTn id="183" presetID="22" presetClass="entr" presetSubtype="4" fill="hold" grpId="0" nodeType="afterEffect">
                                  <p:stCondLst>
                                    <p:cond delay="0"/>
                                  </p:stCondLst>
                                  <p:childTnLst>
                                    <p:set>
                                      <p:cBhvr>
                                        <p:cTn id="184" dur="1" fill="hold">
                                          <p:stCondLst>
                                            <p:cond delay="0"/>
                                          </p:stCondLst>
                                        </p:cTn>
                                        <p:tgtEl>
                                          <p:spTgt spid="71"/>
                                        </p:tgtEl>
                                        <p:attrNameLst>
                                          <p:attrName>style.visibility</p:attrName>
                                        </p:attrNameLst>
                                      </p:cBhvr>
                                      <p:to>
                                        <p:strVal val="visible"/>
                                      </p:to>
                                    </p:set>
                                    <p:animEffect transition="in" filter="wipe(down)">
                                      <p:cBhvr>
                                        <p:cTn id="185" dur="500"/>
                                        <p:tgtEl>
                                          <p:spTgt spid="71"/>
                                        </p:tgtEl>
                                      </p:cBhvr>
                                    </p:animEffect>
                                  </p:childTnLst>
                                </p:cTn>
                              </p:par>
                            </p:childTnLst>
                          </p:cTn>
                        </p:par>
                      </p:childTnLst>
                    </p:cTn>
                  </p:par>
                  <p:par>
                    <p:cTn id="186" fill="hold">
                      <p:stCondLst>
                        <p:cond delay="indefinite"/>
                      </p:stCondLst>
                      <p:childTnLst>
                        <p:par>
                          <p:cTn id="187" fill="hold">
                            <p:stCondLst>
                              <p:cond delay="0"/>
                            </p:stCondLst>
                            <p:childTnLst>
                              <p:par>
                                <p:cTn id="188" presetID="21" presetClass="entr" presetSubtype="8" fill="hold" nodeType="clickEffect">
                                  <p:stCondLst>
                                    <p:cond delay="0"/>
                                  </p:stCondLst>
                                  <p:childTnLst>
                                    <p:set>
                                      <p:cBhvr>
                                        <p:cTn id="189" dur="1" fill="hold">
                                          <p:stCondLst>
                                            <p:cond delay="0"/>
                                          </p:stCondLst>
                                        </p:cTn>
                                        <p:tgtEl>
                                          <p:spTgt spid="75"/>
                                        </p:tgtEl>
                                        <p:attrNameLst>
                                          <p:attrName>style.visibility</p:attrName>
                                        </p:attrNameLst>
                                      </p:cBhvr>
                                      <p:to>
                                        <p:strVal val="visible"/>
                                      </p:to>
                                    </p:set>
                                    <p:animEffect transition="in" filter="wheel(8)">
                                      <p:cBhvr>
                                        <p:cTn id="190" dur="1000"/>
                                        <p:tgtEl>
                                          <p:spTgt spid="75"/>
                                        </p:tgtEl>
                                      </p:cBhvr>
                                    </p:animEffect>
                                  </p:childTnLst>
                                </p:cTn>
                              </p:par>
                            </p:childTnLst>
                          </p:cTn>
                        </p:par>
                        <p:par>
                          <p:cTn id="191" fill="hold">
                            <p:stCondLst>
                              <p:cond delay="1000"/>
                            </p:stCondLst>
                            <p:childTnLst>
                              <p:par>
                                <p:cTn id="192" presetID="1" presetClass="entr" presetSubtype="0" fill="hold" grpId="0" nodeType="afterEffect">
                                  <p:stCondLst>
                                    <p:cond delay="0"/>
                                  </p:stCondLst>
                                  <p:childTnLst>
                                    <p:set>
                                      <p:cBhvr>
                                        <p:cTn id="193" dur="1" fill="hold">
                                          <p:stCondLst>
                                            <p:cond delay="0"/>
                                          </p:stCondLst>
                                        </p:cTn>
                                        <p:tgtEl>
                                          <p:spTgt spid="78"/>
                                        </p:tgtEl>
                                        <p:attrNameLst>
                                          <p:attrName>style.visibility</p:attrName>
                                        </p:attrNameLst>
                                      </p:cBhvr>
                                      <p:to>
                                        <p:strVal val="visible"/>
                                      </p:to>
                                    </p:set>
                                  </p:childTnLst>
                                </p:cTn>
                              </p:par>
                            </p:childTnLst>
                          </p:cTn>
                        </p:par>
                        <p:par>
                          <p:cTn id="194" fill="hold">
                            <p:stCondLst>
                              <p:cond delay="1000"/>
                            </p:stCondLst>
                            <p:childTnLst>
                              <p:par>
                                <p:cTn id="195" presetID="22" presetClass="entr" presetSubtype="4" fill="hold" grpId="0" nodeType="afterEffect">
                                  <p:stCondLst>
                                    <p:cond delay="0"/>
                                  </p:stCondLst>
                                  <p:childTnLst>
                                    <p:set>
                                      <p:cBhvr>
                                        <p:cTn id="196" dur="1" fill="hold">
                                          <p:stCondLst>
                                            <p:cond delay="0"/>
                                          </p:stCondLst>
                                        </p:cTn>
                                        <p:tgtEl>
                                          <p:spTgt spid="69"/>
                                        </p:tgtEl>
                                        <p:attrNameLst>
                                          <p:attrName>style.visibility</p:attrName>
                                        </p:attrNameLst>
                                      </p:cBhvr>
                                      <p:to>
                                        <p:strVal val="visible"/>
                                      </p:to>
                                    </p:set>
                                    <p:animEffect transition="in" filter="wipe(down)">
                                      <p:cBhvr>
                                        <p:cTn id="197" dur="500"/>
                                        <p:tgtEl>
                                          <p:spTgt spid="69"/>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76"/>
                                        </p:tgtEl>
                                        <p:attrNameLst>
                                          <p:attrName>style.visibility</p:attrName>
                                        </p:attrNameLst>
                                      </p:cBhvr>
                                      <p:to>
                                        <p:strVal val="visible"/>
                                      </p:to>
                                    </p:set>
                                    <p:animEffect transition="in" filter="wipe(down)">
                                      <p:cBhvr>
                                        <p:cTn id="202" dur="500"/>
                                        <p:tgtEl>
                                          <p:spTgt spid="76"/>
                                        </p:tgtEl>
                                      </p:cBhvr>
                                    </p:animEffect>
                                  </p:childTnLst>
                                </p:cTn>
                              </p:par>
                            </p:childTnLst>
                          </p:cTn>
                        </p:par>
                      </p:childTnLst>
                    </p:cTn>
                  </p:par>
                  <p:par>
                    <p:cTn id="203" fill="hold">
                      <p:stCondLst>
                        <p:cond delay="indefinite"/>
                      </p:stCondLst>
                      <p:childTnLst>
                        <p:par>
                          <p:cTn id="204" fill="hold">
                            <p:stCondLst>
                              <p:cond delay="0"/>
                            </p:stCondLst>
                            <p:childTnLst>
                              <p:par>
                                <p:cTn id="205" presetID="21" presetClass="entr" presetSubtype="8" fill="hold" nodeType="clickEffect">
                                  <p:stCondLst>
                                    <p:cond delay="0"/>
                                  </p:stCondLst>
                                  <p:childTnLst>
                                    <p:set>
                                      <p:cBhvr>
                                        <p:cTn id="206" dur="1" fill="hold">
                                          <p:stCondLst>
                                            <p:cond delay="0"/>
                                          </p:stCondLst>
                                        </p:cTn>
                                        <p:tgtEl>
                                          <p:spTgt spid="79"/>
                                        </p:tgtEl>
                                        <p:attrNameLst>
                                          <p:attrName>style.visibility</p:attrName>
                                        </p:attrNameLst>
                                      </p:cBhvr>
                                      <p:to>
                                        <p:strVal val="visible"/>
                                      </p:to>
                                    </p:set>
                                    <p:animEffect transition="in" filter="wheel(8)">
                                      <p:cBhvr>
                                        <p:cTn id="207" dur="1000"/>
                                        <p:tgtEl>
                                          <p:spTgt spid="79"/>
                                        </p:tgtEl>
                                      </p:cBhvr>
                                    </p:animEffect>
                                  </p:childTnLst>
                                </p:cTn>
                              </p:par>
                            </p:childTnLst>
                          </p:cTn>
                        </p:par>
                        <p:par>
                          <p:cTn id="208" fill="hold">
                            <p:stCondLst>
                              <p:cond delay="1000"/>
                            </p:stCondLst>
                            <p:childTnLst>
                              <p:par>
                                <p:cTn id="209" presetID="1" presetClass="entr" presetSubtype="0" fill="hold" grpId="0" nodeType="afterEffect">
                                  <p:stCondLst>
                                    <p:cond delay="0"/>
                                  </p:stCondLst>
                                  <p:childTnLst>
                                    <p:set>
                                      <p:cBhvr>
                                        <p:cTn id="210" dur="1" fill="hold">
                                          <p:stCondLst>
                                            <p:cond delay="0"/>
                                          </p:stCondLst>
                                        </p:cTn>
                                        <p:tgtEl>
                                          <p:spTgt spid="80"/>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wheel(8)">
                                      <p:cBhvr>
                                        <p:cTn id="215" dur="1000"/>
                                        <p:tgtEl>
                                          <p:spTgt spid="100"/>
                                        </p:tgtEl>
                                      </p:cBhvr>
                                    </p:animEffect>
                                  </p:childTnLst>
                                </p:cTn>
                              </p:par>
                            </p:childTnLst>
                          </p:cTn>
                        </p:par>
                        <p:par>
                          <p:cTn id="216" fill="hold">
                            <p:stCondLst>
                              <p:cond delay="1000"/>
                            </p:stCondLst>
                            <p:childTnLst>
                              <p:par>
                                <p:cTn id="217" presetID="1" presetClass="entr" presetSubtype="0" fill="hold" grpId="0" nodeType="after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childTnLst>
                          </p:cTn>
                        </p:par>
                        <p:par>
                          <p:cTn id="219" fill="hold">
                            <p:stCondLst>
                              <p:cond delay="1000"/>
                            </p:stCondLst>
                            <p:childTnLst>
                              <p:par>
                                <p:cTn id="220" presetID="22" presetClass="entr" presetSubtype="4" fill="hold" grpId="0" nodeType="afterEffect">
                                  <p:stCondLst>
                                    <p:cond delay="0"/>
                                  </p:stCondLst>
                                  <p:childTnLst>
                                    <p:set>
                                      <p:cBhvr>
                                        <p:cTn id="221" dur="1" fill="hold">
                                          <p:stCondLst>
                                            <p:cond delay="0"/>
                                          </p:stCondLst>
                                        </p:cTn>
                                        <p:tgtEl>
                                          <p:spTgt spid="86"/>
                                        </p:tgtEl>
                                        <p:attrNameLst>
                                          <p:attrName>style.visibility</p:attrName>
                                        </p:attrNameLst>
                                      </p:cBhvr>
                                      <p:to>
                                        <p:strVal val="visible"/>
                                      </p:to>
                                    </p:set>
                                    <p:animEffect transition="in" filter="wipe(down)">
                                      <p:cBhvr>
                                        <p:cTn id="222" dur="500"/>
                                        <p:tgtEl>
                                          <p:spTgt spid="86"/>
                                        </p:tgtEl>
                                      </p:cBhvr>
                                    </p:animEffect>
                                  </p:childTnLst>
                                </p:cTn>
                              </p:par>
                            </p:childTnLst>
                          </p:cTn>
                        </p:par>
                      </p:childTnLst>
                    </p:cTn>
                  </p:par>
                  <p:par>
                    <p:cTn id="223" fill="hold">
                      <p:stCondLst>
                        <p:cond delay="indefinite"/>
                      </p:stCondLst>
                      <p:childTnLst>
                        <p:par>
                          <p:cTn id="224" fill="hold">
                            <p:stCondLst>
                              <p:cond delay="0"/>
                            </p:stCondLst>
                            <p:childTnLst>
                              <p:par>
                                <p:cTn id="225" presetID="21" presetClass="entr" presetSubtype="8" fill="hold" nodeType="clickEffect">
                                  <p:stCondLst>
                                    <p:cond delay="0"/>
                                  </p:stCondLst>
                                  <p:childTnLst>
                                    <p:set>
                                      <p:cBhvr>
                                        <p:cTn id="226" dur="1" fill="hold">
                                          <p:stCondLst>
                                            <p:cond delay="0"/>
                                          </p:stCondLst>
                                        </p:cTn>
                                        <p:tgtEl>
                                          <p:spTgt spid="87"/>
                                        </p:tgtEl>
                                        <p:attrNameLst>
                                          <p:attrName>style.visibility</p:attrName>
                                        </p:attrNameLst>
                                      </p:cBhvr>
                                      <p:to>
                                        <p:strVal val="visible"/>
                                      </p:to>
                                    </p:set>
                                    <p:animEffect transition="in" filter="wheel(8)">
                                      <p:cBhvr>
                                        <p:cTn id="227" dur="1000"/>
                                        <p:tgtEl>
                                          <p:spTgt spid="87"/>
                                        </p:tgtEl>
                                      </p:cBhvr>
                                    </p:animEffect>
                                  </p:childTnLst>
                                </p:cTn>
                              </p:par>
                            </p:childTnLst>
                          </p:cTn>
                        </p:par>
                        <p:par>
                          <p:cTn id="228" fill="hold">
                            <p:stCondLst>
                              <p:cond delay="1000"/>
                            </p:stCondLst>
                            <p:childTnLst>
                              <p:par>
                                <p:cTn id="229" presetID="1" presetClass="entr" presetSubtype="0" fill="hold" grpId="0" nodeType="afterEffect">
                                  <p:stCondLst>
                                    <p:cond delay="0"/>
                                  </p:stCondLst>
                                  <p:childTnLst>
                                    <p:set>
                                      <p:cBhvr>
                                        <p:cTn id="230" dur="1" fill="hold">
                                          <p:stCondLst>
                                            <p:cond delay="0"/>
                                          </p:stCondLst>
                                        </p:cTn>
                                        <p:tgtEl>
                                          <p:spTgt spid="8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21" presetClass="entr" presetSubtype="8" fill="hold" nodeType="clickEffect">
                                  <p:stCondLst>
                                    <p:cond delay="0"/>
                                  </p:stCondLst>
                                  <p:childTnLst>
                                    <p:set>
                                      <p:cBhvr>
                                        <p:cTn id="234" dur="1" fill="hold">
                                          <p:stCondLst>
                                            <p:cond delay="0"/>
                                          </p:stCondLst>
                                        </p:cTn>
                                        <p:tgtEl>
                                          <p:spTgt spid="84"/>
                                        </p:tgtEl>
                                        <p:attrNameLst>
                                          <p:attrName>style.visibility</p:attrName>
                                        </p:attrNameLst>
                                      </p:cBhvr>
                                      <p:to>
                                        <p:strVal val="visible"/>
                                      </p:to>
                                    </p:set>
                                    <p:animEffect transition="in" filter="wheel(8)">
                                      <p:cBhvr>
                                        <p:cTn id="235" dur="1000"/>
                                        <p:tgtEl>
                                          <p:spTgt spid="84"/>
                                        </p:tgtEl>
                                      </p:cBhvr>
                                    </p:animEffect>
                                  </p:childTnLst>
                                </p:cTn>
                              </p:par>
                            </p:childTnLst>
                          </p:cTn>
                        </p:par>
                        <p:par>
                          <p:cTn id="236" fill="hold">
                            <p:stCondLst>
                              <p:cond delay="1000"/>
                            </p:stCondLst>
                            <p:childTnLst>
                              <p:par>
                                <p:cTn id="237" presetID="1" presetClass="entr" presetSubtype="0" fill="hold" grpId="0" nodeType="after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21" presetClass="entr" presetSubtype="8" fill="hold" nodeType="clickEffect">
                                  <p:stCondLst>
                                    <p:cond delay="0"/>
                                  </p:stCondLst>
                                  <p:childTnLst>
                                    <p:set>
                                      <p:cBhvr>
                                        <p:cTn id="242" dur="1" fill="hold">
                                          <p:stCondLst>
                                            <p:cond delay="0"/>
                                          </p:stCondLst>
                                        </p:cTn>
                                        <p:tgtEl>
                                          <p:spTgt spid="56"/>
                                        </p:tgtEl>
                                        <p:attrNameLst>
                                          <p:attrName>style.visibility</p:attrName>
                                        </p:attrNameLst>
                                      </p:cBhvr>
                                      <p:to>
                                        <p:strVal val="visible"/>
                                      </p:to>
                                    </p:set>
                                    <p:animEffect transition="in" filter="wheel(8)">
                                      <p:cBhvr>
                                        <p:cTn id="243" dur="1000"/>
                                        <p:tgtEl>
                                          <p:spTgt spid="56"/>
                                        </p:tgtEl>
                                      </p:cBhvr>
                                    </p:animEffect>
                                  </p:childTnLst>
                                </p:cTn>
                              </p:par>
                            </p:childTnLst>
                          </p:cTn>
                        </p:par>
                      </p:childTnLst>
                    </p:cTn>
                  </p:par>
                  <p:par>
                    <p:cTn id="244" fill="hold">
                      <p:stCondLst>
                        <p:cond delay="indefinite"/>
                      </p:stCondLst>
                      <p:childTnLst>
                        <p:par>
                          <p:cTn id="245" fill="hold">
                            <p:stCondLst>
                              <p:cond delay="0"/>
                            </p:stCondLst>
                            <p:childTnLst>
                              <p:par>
                                <p:cTn id="246" presetID="21" presetClass="entr" presetSubtype="8" fill="hold" nodeType="clickEffect">
                                  <p:stCondLst>
                                    <p:cond delay="0"/>
                                  </p:stCondLst>
                                  <p:childTnLst>
                                    <p:set>
                                      <p:cBhvr>
                                        <p:cTn id="247" dur="1" fill="hold">
                                          <p:stCondLst>
                                            <p:cond delay="0"/>
                                          </p:stCondLst>
                                        </p:cTn>
                                        <p:tgtEl>
                                          <p:spTgt spid="60"/>
                                        </p:tgtEl>
                                        <p:attrNameLst>
                                          <p:attrName>style.visibility</p:attrName>
                                        </p:attrNameLst>
                                      </p:cBhvr>
                                      <p:to>
                                        <p:strVal val="visible"/>
                                      </p:to>
                                    </p:set>
                                    <p:animEffect transition="in" filter="wheel(8)">
                                      <p:cBhvr>
                                        <p:cTn id="248" dur="1000"/>
                                        <p:tgtEl>
                                          <p:spTgt spid="60"/>
                                        </p:tgtEl>
                                      </p:cBhvr>
                                    </p:animEffect>
                                  </p:childTnLst>
                                </p:cTn>
                              </p:par>
                            </p:childTnLst>
                          </p:cTn>
                        </p:par>
                        <p:par>
                          <p:cTn id="249" fill="hold">
                            <p:stCondLst>
                              <p:cond delay="1000"/>
                            </p:stCondLst>
                            <p:childTnLst>
                              <p:par>
                                <p:cTn id="250" presetID="1" presetClass="entr" presetSubtype="0" fill="hold" grpId="0" nodeType="afterEffect">
                                  <p:stCondLst>
                                    <p:cond delay="0"/>
                                  </p:stCondLst>
                                  <p:childTnLst>
                                    <p:set>
                                      <p:cBhvr>
                                        <p:cTn id="251" dur="1" fill="hold">
                                          <p:stCondLst>
                                            <p:cond delay="0"/>
                                          </p:stCondLst>
                                        </p:cTn>
                                        <p:tgtEl>
                                          <p:spTgt spid="65"/>
                                        </p:tgtEl>
                                        <p:attrNameLst>
                                          <p:attrName>style.visibility</p:attrName>
                                        </p:attrNameLst>
                                      </p:cBhvr>
                                      <p:to>
                                        <p:strVal val="visible"/>
                                      </p:to>
                                    </p:set>
                                  </p:childTnLst>
                                </p:cTn>
                              </p:par>
                            </p:childTnLst>
                          </p:cTn>
                        </p:par>
                        <p:par>
                          <p:cTn id="252" fill="hold">
                            <p:stCondLst>
                              <p:cond delay="1000"/>
                            </p:stCondLst>
                            <p:childTnLst>
                              <p:par>
                                <p:cTn id="253" presetID="1" presetClass="entr" presetSubtype="0" fill="hold" grpId="0" nodeType="afterEffect">
                                  <p:stCondLst>
                                    <p:cond delay="0"/>
                                  </p:stCondLst>
                                  <p:childTnLst>
                                    <p:set>
                                      <p:cBhvr>
                                        <p:cTn id="254" dur="1" fill="hold">
                                          <p:stCondLst>
                                            <p:cond delay="0"/>
                                          </p:stCondLst>
                                        </p:cTn>
                                        <p:tgtEl>
                                          <p:spTgt spid="66"/>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21" presetClass="entr" presetSubtype="8" fill="hold" nodeType="clickEffect">
                                  <p:stCondLst>
                                    <p:cond delay="0"/>
                                  </p:stCondLst>
                                  <p:childTnLst>
                                    <p:set>
                                      <p:cBhvr>
                                        <p:cTn id="258" dur="1" fill="hold">
                                          <p:stCondLst>
                                            <p:cond delay="0"/>
                                          </p:stCondLst>
                                        </p:cTn>
                                        <p:tgtEl>
                                          <p:spTgt spid="68"/>
                                        </p:tgtEl>
                                        <p:attrNameLst>
                                          <p:attrName>style.visibility</p:attrName>
                                        </p:attrNameLst>
                                      </p:cBhvr>
                                      <p:to>
                                        <p:strVal val="visible"/>
                                      </p:to>
                                    </p:set>
                                    <p:animEffect transition="in" filter="wheel(8)">
                                      <p:cBhvr>
                                        <p:cTn id="259" dur="1000"/>
                                        <p:tgtEl>
                                          <p:spTgt spid="68"/>
                                        </p:tgtEl>
                                      </p:cBhvr>
                                    </p:animEffect>
                                  </p:childTnLst>
                                </p:cTn>
                              </p:par>
                            </p:childTnLst>
                          </p:cTn>
                        </p:par>
                      </p:childTnLst>
                    </p:cTn>
                  </p:par>
                  <p:par>
                    <p:cTn id="260" fill="hold">
                      <p:stCondLst>
                        <p:cond delay="indefinite"/>
                      </p:stCondLst>
                      <p:childTnLst>
                        <p:par>
                          <p:cTn id="261" fill="hold">
                            <p:stCondLst>
                              <p:cond delay="0"/>
                            </p:stCondLst>
                            <p:childTnLst>
                              <p:par>
                                <p:cTn id="262" presetID="21" presetClass="entr" presetSubtype="8" fill="hold" nodeType="clickEffect">
                                  <p:stCondLst>
                                    <p:cond delay="0"/>
                                  </p:stCondLst>
                                  <p:childTnLst>
                                    <p:set>
                                      <p:cBhvr>
                                        <p:cTn id="263" dur="1" fill="hold">
                                          <p:stCondLst>
                                            <p:cond delay="0"/>
                                          </p:stCondLst>
                                        </p:cTn>
                                        <p:tgtEl>
                                          <p:spTgt spid="81"/>
                                        </p:tgtEl>
                                        <p:attrNameLst>
                                          <p:attrName>style.visibility</p:attrName>
                                        </p:attrNameLst>
                                      </p:cBhvr>
                                      <p:to>
                                        <p:strVal val="visible"/>
                                      </p:to>
                                    </p:set>
                                    <p:animEffect transition="in" filter="wheel(8)">
                                      <p:cBhvr>
                                        <p:cTn id="264" dur="1000"/>
                                        <p:tgtEl>
                                          <p:spTgt spid="81"/>
                                        </p:tgtEl>
                                      </p:cBhvr>
                                    </p:animEffect>
                                  </p:childTnLst>
                                </p:cTn>
                              </p:par>
                            </p:childTnLst>
                          </p:cTn>
                        </p:par>
                        <p:par>
                          <p:cTn id="265" fill="hold">
                            <p:stCondLst>
                              <p:cond delay="1000"/>
                            </p:stCondLst>
                            <p:childTnLst>
                              <p:par>
                                <p:cTn id="266" presetID="1" presetClass="entr" presetSubtype="0" fill="hold" grpId="0" nodeType="afterEffect">
                                  <p:stCondLst>
                                    <p:cond delay="0"/>
                                  </p:stCondLst>
                                  <p:childTnLst>
                                    <p:set>
                                      <p:cBhvr>
                                        <p:cTn id="267" dur="1" fill="hold">
                                          <p:stCondLst>
                                            <p:cond delay="0"/>
                                          </p:stCondLst>
                                        </p:cTn>
                                        <p:tgtEl>
                                          <p:spTgt spid="9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47"/>
                                        </p:tgtEl>
                                        <p:attrNameLst>
                                          <p:attrName>style.visibility</p:attrName>
                                        </p:attrNameLst>
                                      </p:cBhvr>
                                      <p:to>
                                        <p:strVal val="visible"/>
                                      </p:to>
                                    </p:set>
                                  </p:childTnLst>
                                </p:cTn>
                              </p:par>
                            </p:childTnLst>
                          </p:cTn>
                        </p:par>
                        <p:par>
                          <p:cTn id="272" fill="hold">
                            <p:stCondLst>
                              <p:cond delay="0"/>
                            </p:stCondLst>
                            <p:childTnLst>
                              <p:par>
                                <p:cTn id="273" presetID="22" presetClass="entr" presetSubtype="4" fill="hold" grpId="0" nodeType="afterEffect">
                                  <p:stCondLst>
                                    <p:cond delay="0"/>
                                  </p:stCondLst>
                                  <p:childTnLst>
                                    <p:set>
                                      <p:cBhvr>
                                        <p:cTn id="274" dur="1" fill="hold">
                                          <p:stCondLst>
                                            <p:cond delay="0"/>
                                          </p:stCondLst>
                                        </p:cTn>
                                        <p:tgtEl>
                                          <p:spTgt spid="23"/>
                                        </p:tgtEl>
                                        <p:attrNameLst>
                                          <p:attrName>style.visibility</p:attrName>
                                        </p:attrNameLst>
                                      </p:cBhvr>
                                      <p:to>
                                        <p:strVal val="visible"/>
                                      </p:to>
                                    </p:set>
                                    <p:animEffect transition="in" filter="wipe(down)">
                                      <p:cBhvr>
                                        <p:cTn id="275" dur="500"/>
                                        <p:tgtEl>
                                          <p:spTgt spid="23"/>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4" fill="hold" grpId="0" nodeType="clickEffect">
                                  <p:stCondLst>
                                    <p:cond delay="0"/>
                                  </p:stCondLst>
                                  <p:childTnLst>
                                    <p:set>
                                      <p:cBhvr>
                                        <p:cTn id="279" dur="1" fill="hold">
                                          <p:stCondLst>
                                            <p:cond delay="0"/>
                                          </p:stCondLst>
                                        </p:cTn>
                                        <p:tgtEl>
                                          <p:spTgt spid="24"/>
                                        </p:tgtEl>
                                        <p:attrNameLst>
                                          <p:attrName>style.visibility</p:attrName>
                                        </p:attrNameLst>
                                      </p:cBhvr>
                                      <p:to>
                                        <p:strVal val="visible"/>
                                      </p:to>
                                    </p:set>
                                    <p:animEffect transition="in" filter="wipe(down)">
                                      <p:cBhvr>
                                        <p:cTn id="28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P spid="65" grpId="0"/>
      <p:bldP spid="66" grpId="0"/>
      <p:bldP spid="90" grpId="0"/>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5205-BC2F-4E17-B77C-6CE8F6139A3D}"/>
              </a:ext>
            </a:extLst>
          </p:cNvPr>
          <p:cNvSpPr>
            <a:spLocks noGrp="1"/>
          </p:cNvSpPr>
          <p:nvPr>
            <p:ph type="title"/>
          </p:nvPr>
        </p:nvSpPr>
        <p:spPr/>
        <p:txBody>
          <a:bodyPr/>
          <a:lstStyle/>
          <a:p>
            <a:r>
              <a:rPr lang="en-US" dirty="0"/>
              <a:t>DFA: examples</a:t>
            </a:r>
          </a:p>
        </p:txBody>
      </p:sp>
      <p:sp>
        <p:nvSpPr>
          <p:cNvPr id="3" name="Content Placeholder 2">
            <a:extLst>
              <a:ext uri="{FF2B5EF4-FFF2-40B4-BE49-F238E27FC236}">
                <a16:creationId xmlns:a16="http://schemas.microsoft.com/office/drawing/2014/main" id="{1ED9ED87-2608-4EE7-A790-B0618EC11183}"/>
              </a:ext>
            </a:extLst>
          </p:cNvPr>
          <p:cNvSpPr>
            <a:spLocks noGrp="1"/>
          </p:cNvSpPr>
          <p:nvPr>
            <p:ph idx="1"/>
          </p:nvPr>
        </p:nvSpPr>
        <p:spPr>
          <a:xfrm>
            <a:off x="90084" y="862735"/>
            <a:ext cx="8839200" cy="5562600"/>
          </a:xfrm>
        </p:spPr>
        <p:txBody>
          <a:bodyPr/>
          <a:lstStyle/>
          <a:p>
            <a:pPr marL="514350" indent="-514350" algn="just">
              <a:spcBef>
                <a:spcPts val="0"/>
              </a:spcBef>
              <a:spcAft>
                <a:spcPts val="1800"/>
              </a:spcAft>
              <a:buClrTx/>
              <a:buFont typeface="+mj-lt"/>
              <a:buAutoNum type="arabicPeriod"/>
            </a:pPr>
            <a:r>
              <a:rPr lang="en-US" dirty="0"/>
              <a:t> </a:t>
            </a:r>
            <a:r>
              <a:rPr lang="en-US" sz="2200" dirty="0"/>
              <a:t>Draw the state diagram of the DFA for the Language, L={w | w begins with </a:t>
            </a:r>
            <a:r>
              <a:rPr lang="en-US" sz="2200"/>
              <a:t>a </a:t>
            </a:r>
            <a:r>
              <a:rPr lang="en-US" sz="2200" b="1"/>
              <a:t>0}, </a:t>
            </a:r>
            <a:r>
              <a:rPr lang="en-US" sz="2200" dirty="0"/>
              <a:t>where alphabet is {0, 1}. </a:t>
            </a:r>
          </a:p>
          <a:p>
            <a:pPr marL="457200" indent="-457200" algn="just">
              <a:spcBef>
                <a:spcPts val="0"/>
              </a:spcBef>
              <a:spcAft>
                <a:spcPts val="1800"/>
              </a:spcAft>
              <a:buClrTx/>
              <a:buFont typeface="+mj-lt"/>
              <a:buAutoNum type="arabicPeriod"/>
            </a:pPr>
            <a:r>
              <a:rPr lang="en-US" sz="2200" dirty="0">
                <a:solidFill>
                  <a:srgbClr val="0070C0"/>
                </a:solidFill>
              </a:rPr>
              <a:t>Draw the state diagram of the DFA for the Language, L={w | w begins with a </a:t>
            </a:r>
            <a:r>
              <a:rPr lang="en-US" sz="2200" b="1" dirty="0">
                <a:solidFill>
                  <a:srgbClr val="0070C0"/>
                </a:solidFill>
              </a:rPr>
              <a:t>01}, </a:t>
            </a:r>
            <a:r>
              <a:rPr lang="en-US" sz="2200" dirty="0">
                <a:solidFill>
                  <a:srgbClr val="0070C0"/>
                </a:solidFill>
              </a:rPr>
              <a:t>where alphabet is {0, 1}.</a:t>
            </a:r>
          </a:p>
          <a:p>
            <a:pPr marL="457200" indent="-457200" algn="just">
              <a:spcBef>
                <a:spcPts val="0"/>
              </a:spcBef>
              <a:spcAft>
                <a:spcPts val="1800"/>
              </a:spcAft>
              <a:buClrTx/>
              <a:buFont typeface="+mj-lt"/>
              <a:buAutoNum type="arabicPeriod"/>
            </a:pPr>
            <a:r>
              <a:rPr lang="en-US" sz="2200" dirty="0"/>
              <a:t>Draw the state diagram of the DFA for the Language, L={w | w ends with a </a:t>
            </a:r>
            <a:r>
              <a:rPr lang="en-US" sz="2200" b="1" dirty="0"/>
              <a:t>01}, </a:t>
            </a:r>
            <a:r>
              <a:rPr lang="en-US" sz="2200" dirty="0"/>
              <a:t>where alphabet is {0, 1}</a:t>
            </a:r>
          </a:p>
          <a:p>
            <a:pPr marL="457200" indent="-457200" algn="just">
              <a:spcBef>
                <a:spcPts val="0"/>
              </a:spcBef>
              <a:spcAft>
                <a:spcPts val="1800"/>
              </a:spcAft>
              <a:buClrTx/>
              <a:buFont typeface="+mj-lt"/>
              <a:buAutoNum type="arabicPeriod"/>
            </a:pPr>
            <a:r>
              <a:rPr lang="en-US" sz="2200" dirty="0">
                <a:solidFill>
                  <a:srgbClr val="0070C0"/>
                </a:solidFill>
              </a:rPr>
              <a:t>Draw the state diagram of the DFA for the Language, L={w | w stars and ends with a </a:t>
            </a:r>
            <a:r>
              <a:rPr lang="en-US" sz="2200" b="1" dirty="0">
                <a:solidFill>
                  <a:srgbClr val="0070C0"/>
                </a:solidFill>
              </a:rPr>
              <a:t>01}, </a:t>
            </a:r>
            <a:r>
              <a:rPr lang="en-US" sz="2200" dirty="0">
                <a:solidFill>
                  <a:srgbClr val="0070C0"/>
                </a:solidFill>
              </a:rPr>
              <a:t>where alphabet is {0, 1}</a:t>
            </a:r>
          </a:p>
          <a:p>
            <a:pPr marL="457200" indent="-457200" algn="just">
              <a:spcBef>
                <a:spcPts val="0"/>
              </a:spcBef>
              <a:spcAft>
                <a:spcPts val="1800"/>
              </a:spcAft>
              <a:buClrTx/>
              <a:buFont typeface="+mj-lt"/>
              <a:buAutoNum type="arabicPeriod"/>
            </a:pPr>
            <a:r>
              <a:rPr lang="en-US" sz="2200" dirty="0"/>
              <a:t>Draw the state diagram of the DFA for the Language, L={w | w ends with a </a:t>
            </a:r>
            <a:r>
              <a:rPr lang="en-US" sz="2200" b="1" dirty="0"/>
              <a:t>11}, </a:t>
            </a:r>
            <a:r>
              <a:rPr lang="en-US" sz="2200" dirty="0"/>
              <a:t>where alphabet is {0, 1}</a:t>
            </a:r>
          </a:p>
          <a:p>
            <a:pPr marL="457200" indent="-457200" algn="just">
              <a:spcBef>
                <a:spcPts val="0"/>
              </a:spcBef>
              <a:spcAft>
                <a:spcPts val="1800"/>
              </a:spcAft>
              <a:buClrTx/>
              <a:buFont typeface="+mj-lt"/>
              <a:buAutoNum type="arabicPeriod"/>
            </a:pPr>
            <a:endParaRPr lang="en-US" sz="2400" dirty="0"/>
          </a:p>
          <a:p>
            <a:pPr marL="457200" indent="-457200" algn="just">
              <a:spcBef>
                <a:spcPts val="0"/>
              </a:spcBef>
              <a:spcAft>
                <a:spcPts val="1800"/>
              </a:spcAft>
              <a:buClrTx/>
              <a:buFont typeface="+mj-lt"/>
              <a:buAutoNum type="arabicPeriod"/>
            </a:pPr>
            <a:endParaRPr lang="en-US" sz="2400" dirty="0"/>
          </a:p>
        </p:txBody>
      </p:sp>
      <p:sp>
        <p:nvSpPr>
          <p:cNvPr id="4" name="Date Placeholder 3">
            <a:extLst>
              <a:ext uri="{FF2B5EF4-FFF2-40B4-BE49-F238E27FC236}">
                <a16:creationId xmlns:a16="http://schemas.microsoft.com/office/drawing/2014/main" id="{1809BAFB-EC92-4025-BD7A-3F19302C3AF7}"/>
              </a:ext>
            </a:extLst>
          </p:cNvPr>
          <p:cNvSpPr>
            <a:spLocks noGrp="1"/>
          </p:cNvSpPr>
          <p:nvPr>
            <p:ph type="dt" sz="half" idx="10"/>
          </p:nvPr>
        </p:nvSpPr>
        <p:spPr/>
        <p:txBody>
          <a:bodyPr/>
          <a:lstStyle/>
          <a:p>
            <a:pPr>
              <a:defRPr/>
            </a:pPr>
            <a:fld id="{AE0A7DDB-BDA0-4768-B477-9E015D64D1B8}" type="datetime1">
              <a:rPr lang="en-US" altLang="en-US" smtClean="0"/>
              <a:pPr>
                <a:defRPr/>
              </a:pPr>
              <a:t>2/12/2024</a:t>
            </a:fld>
            <a:endParaRPr lang="en-US" altLang="en-US"/>
          </a:p>
        </p:txBody>
      </p:sp>
      <p:sp>
        <p:nvSpPr>
          <p:cNvPr id="5" name="Footer Placeholder 4">
            <a:extLst>
              <a:ext uri="{FF2B5EF4-FFF2-40B4-BE49-F238E27FC236}">
                <a16:creationId xmlns:a16="http://schemas.microsoft.com/office/drawing/2014/main" id="{EAA5933D-040D-4943-959C-42B85D59324F}"/>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1E2D95EB-0699-46FF-A285-D086EFF61584}"/>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62185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8740-D527-EEEC-3CDD-377FA5018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2E1FE-A98D-E33E-15CE-51CB1EA360A1}"/>
              </a:ext>
            </a:extLst>
          </p:cNvPr>
          <p:cNvSpPr>
            <a:spLocks noGrp="1"/>
          </p:cNvSpPr>
          <p:nvPr>
            <p:ph idx="1"/>
          </p:nvPr>
        </p:nvSpPr>
        <p:spPr/>
        <p:txBody>
          <a:bodyPr>
            <a:normAutofit/>
          </a:bodyPr>
          <a:lstStyle/>
          <a:p>
            <a:pPr marL="457200" marR="0" lvl="0" indent="-457200">
              <a:lnSpc>
                <a:spcPct val="107000"/>
              </a:lnSpc>
              <a:spcBef>
                <a:spcPts val="0"/>
              </a:spcBef>
              <a:spcAft>
                <a:spcPts val="800"/>
              </a:spcAft>
              <a:buClrTx/>
              <a:buFont typeface="+mj-lt"/>
              <a:buAutoNum type="arabicPeriod" startAt="5"/>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length of w is divisible by 2/multiple of 2/even length/mode 2</a:t>
            </a: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Length of string is not divisible by 2 or not multiple of 2, odd length}</a:t>
            </a:r>
          </a:p>
          <a:p>
            <a:pPr marL="742950" marR="0" lvl="1" indent="-285750">
              <a:lnSpc>
                <a:spcPct val="107000"/>
              </a:lnSpc>
              <a:spcBef>
                <a:spcPts val="0"/>
              </a:spcBef>
              <a:spcAft>
                <a:spcPts val="600"/>
              </a:spcAft>
              <a:buFont typeface="+mj-lt"/>
              <a:buAutoNum type="alphaLcParenR"/>
              <a:tabLst>
                <a:tab pos="9144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startAt="5"/>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is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2}</a:t>
            </a: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3}</a:t>
            </a:r>
          </a:p>
          <a:p>
            <a:pPr marL="914400" marR="0" lvl="1" indent="-457200">
              <a:lnSpc>
                <a:spcPct val="107000"/>
              </a:lnSpc>
              <a:spcBef>
                <a:spcPts val="0"/>
              </a:spcBef>
              <a:spcAft>
                <a:spcPts val="600"/>
              </a:spcAft>
              <a:buFont typeface="+mj-lt"/>
              <a:buAutoNum type="alphaLcParenR"/>
              <a:tabLst>
                <a:tab pos="9144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DC04AFEB-86E9-7837-E1B1-6DFC6B90DF89}"/>
              </a:ext>
            </a:extLst>
          </p:cNvPr>
          <p:cNvSpPr>
            <a:spLocks noGrp="1"/>
          </p:cNvSpPr>
          <p:nvPr>
            <p:ph type="dt" sz="half" idx="10"/>
          </p:nvPr>
        </p:nvSpPr>
        <p:spPr/>
        <p:txBody>
          <a:bodyPr/>
          <a:lstStyle/>
          <a:p>
            <a:pPr>
              <a:defRPr/>
            </a:pPr>
            <a:fld id="{AE0A7DDB-BDA0-4768-B477-9E015D64D1B8}" type="datetime1">
              <a:rPr lang="en-US" altLang="en-US" smtClean="0"/>
              <a:pPr>
                <a:defRPr/>
              </a:pPr>
              <a:t>2/12/2024</a:t>
            </a:fld>
            <a:endParaRPr lang="en-US" altLang="en-US"/>
          </a:p>
        </p:txBody>
      </p:sp>
      <p:sp>
        <p:nvSpPr>
          <p:cNvPr id="5" name="Footer Placeholder 4">
            <a:extLst>
              <a:ext uri="{FF2B5EF4-FFF2-40B4-BE49-F238E27FC236}">
                <a16:creationId xmlns:a16="http://schemas.microsoft.com/office/drawing/2014/main" id="{0CEB0E99-A82C-261A-462D-FB8318E2F925}"/>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E6BD8F7A-E4AC-9012-B7FA-DFE2987971AE}"/>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274721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8740-D527-EEEC-3CDD-377FA5018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2E1FE-A98D-E33E-15CE-51CB1EA360A1}"/>
              </a:ext>
            </a:extLst>
          </p:cNvPr>
          <p:cNvSpPr>
            <a:spLocks noGrp="1"/>
          </p:cNvSpPr>
          <p:nvPr>
            <p:ph idx="1"/>
          </p:nvPr>
        </p:nvSpPr>
        <p:spPr/>
        <p:txBody>
          <a:bodyPr>
            <a:normAutofit/>
          </a:bodyPr>
          <a:lstStyle/>
          <a:p>
            <a:pPr marL="457200" marR="0" lvl="0" indent="-457200">
              <a:lnSpc>
                <a:spcPct val="107000"/>
              </a:lnSpc>
              <a:spcBef>
                <a:spcPts val="0"/>
              </a:spcBef>
              <a:spcAft>
                <a:spcPts val="800"/>
              </a:spcAft>
              <a:buFont typeface="+mj-lt"/>
              <a:buAutoNum type="arabicPeriod"/>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length of w is divisible by 2/multiple of 2/even length/mode 2</a:t>
            </a: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Length of string is not divisible by 2 or not multiple of 2, odd length}</a:t>
            </a:r>
          </a:p>
          <a:p>
            <a:pPr marL="742950" marR="0" lvl="1" indent="-285750">
              <a:lnSpc>
                <a:spcPct val="107000"/>
              </a:lnSpc>
              <a:spcBef>
                <a:spcPts val="0"/>
              </a:spcBef>
              <a:spcAft>
                <a:spcPts val="600"/>
              </a:spcAft>
              <a:buFont typeface="+mj-lt"/>
              <a:buAutoNum type="alphaLcParenR"/>
              <a:tabLst>
                <a:tab pos="9144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is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2}</a:t>
            </a: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3}</a:t>
            </a:r>
          </a:p>
          <a:p>
            <a:pPr marL="742950" marR="0" lvl="1" indent="-285750">
              <a:lnSpc>
                <a:spcPct val="107000"/>
              </a:lnSpc>
              <a:spcBef>
                <a:spcPts val="0"/>
              </a:spcBef>
              <a:spcAft>
                <a:spcPts val="600"/>
              </a:spcAft>
              <a:buFont typeface="+mj-lt"/>
              <a:buAutoNum type="alphaLcParenR"/>
              <a:tabLst>
                <a:tab pos="9144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DC04AFEB-86E9-7837-E1B1-6DFC6B90DF89}"/>
              </a:ext>
            </a:extLst>
          </p:cNvPr>
          <p:cNvSpPr>
            <a:spLocks noGrp="1"/>
          </p:cNvSpPr>
          <p:nvPr>
            <p:ph type="dt" sz="half"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0CEB0E99-A82C-261A-462D-FB8318E2F925}"/>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E6BD8F7A-E4AC-9012-B7FA-DFE2987971AE}"/>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370680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pPr>
                  <a:spcBef>
                    <a:spcPts val="0"/>
                  </a:spcBef>
                  <a:spcAft>
                    <a:spcPts val="1200"/>
                  </a:spcAft>
                  <a:buClrTx/>
                </a:pPr>
                <a:r>
                  <a:rPr lang="en-US" dirty="0"/>
                  <a:t>In algebra, we try to identify operations which are common to many different mathematical structures.</a:t>
                </a:r>
              </a:p>
              <a:p>
                <a:pPr>
                  <a:spcBef>
                    <a:spcPts val="0"/>
                  </a:spcBef>
                  <a:spcAft>
                    <a:spcPts val="1200"/>
                  </a:spcAft>
                  <a:buClrTx/>
                </a:pPr>
                <a:r>
                  <a:rPr lang="en-US" dirty="0">
                    <a:solidFill>
                      <a:srgbClr val="C00000"/>
                    </a:solidFill>
                  </a:rPr>
                  <a:t>Example: </a:t>
                </a:r>
              </a:p>
              <a:p>
                <a:pPr lvl="1">
                  <a:spcBef>
                    <a:spcPts val="0"/>
                  </a:spcBef>
                  <a:spcAft>
                    <a:spcPts val="1200"/>
                  </a:spcAft>
                  <a:buClrTx/>
                </a:pPr>
                <a:r>
                  <a:rPr lang="en-US" sz="2200" dirty="0">
                    <a:solidFill>
                      <a:srgbClr val="0070C0"/>
                    </a:solidFill>
                  </a:rPr>
                  <a:t>The integers </a:t>
                </a:r>
                <a14:m>
                  <m:oMath xmlns:m="http://schemas.openxmlformats.org/officeDocument/2006/math">
                    <m:r>
                      <a:rPr lang="en-US" sz="2200" i="1" smtClean="0">
                        <a:solidFill>
                          <a:srgbClr val="0070C0"/>
                        </a:solidFill>
                        <a:latin typeface="Cambria Math" panose="02040503050406030204" pitchFamily="18" charset="0"/>
                        <a:ea typeface="Cambria Math" panose="02040503050406030204" pitchFamily="18" charset="0"/>
                      </a:rPr>
                      <m:t>ℤ</m:t>
                    </m:r>
                    <m:r>
                      <a:rPr lang="en-US" sz="2200" b="0" i="1" smtClean="0">
                        <a:solidFill>
                          <a:srgbClr val="0070C0"/>
                        </a:solidFill>
                        <a:latin typeface="Cambria Math" panose="02040503050406030204" pitchFamily="18" charset="0"/>
                        <a:ea typeface="Cambria Math" panose="02040503050406030204" pitchFamily="18" charset="0"/>
                      </a:rPr>
                      <m:t>=</m:t>
                    </m:r>
                    <m:d>
                      <m:dPr>
                        <m:begChr m:val="{"/>
                        <m:endChr m:val="}"/>
                        <m:ctrlPr>
                          <a:rPr lang="en-US" sz="2200" b="0" i="1" smtClean="0">
                            <a:solidFill>
                              <a:srgbClr val="0070C0"/>
                            </a:solidFill>
                            <a:latin typeface="Cambria Math" panose="02040503050406030204" pitchFamily="18" charset="0"/>
                            <a:ea typeface="Cambria Math" panose="02040503050406030204" pitchFamily="18" charset="0"/>
                          </a:rPr>
                        </m:ctrlPr>
                      </m:dPr>
                      <m:e>
                        <m:r>
                          <a:rPr lang="en-US" sz="2200" b="0" i="1" smtClean="0">
                            <a:solidFill>
                              <a:srgbClr val="0070C0"/>
                            </a:solidFill>
                            <a:latin typeface="Cambria Math" panose="02040503050406030204" pitchFamily="18" charset="0"/>
                            <a:ea typeface="Cambria Math" panose="02040503050406030204" pitchFamily="18" charset="0"/>
                          </a:rPr>
                          <m:t>…,−2,−1, 0, 1, 2,</m:t>
                        </m:r>
                        <m:r>
                          <a:rPr lang="en-US" sz="2200" i="1">
                            <a:solidFill>
                              <a:srgbClr val="0070C0"/>
                            </a:solidFill>
                            <a:latin typeface="Cambria Math" panose="02040503050406030204" pitchFamily="18" charset="0"/>
                            <a:ea typeface="Cambria Math" panose="02040503050406030204" pitchFamily="18" charset="0"/>
                          </a:rPr>
                          <m:t>…</m:t>
                        </m:r>
                      </m:e>
                    </m:d>
                    <m:r>
                      <a:rPr lang="en-US" sz="2200" b="0" i="1" smtClean="0">
                        <a:solidFill>
                          <a:srgbClr val="0070C0"/>
                        </a:solidFill>
                        <a:latin typeface="Cambria Math" panose="02040503050406030204" pitchFamily="18" charset="0"/>
                        <a:ea typeface="Cambria Math" panose="02040503050406030204" pitchFamily="18" charset="0"/>
                      </a:rPr>
                      <m:t> </m:t>
                    </m:r>
                  </m:oMath>
                </a14:m>
                <a:r>
                  <a:rPr lang="en-US" sz="2200" dirty="0">
                    <a:solidFill>
                      <a:srgbClr val="0070C0"/>
                    </a:solidFill>
                  </a:rPr>
                  <a:t>are closed under – </a:t>
                </a:r>
              </a:p>
              <a:p>
                <a:pPr lvl="2">
                  <a:spcBef>
                    <a:spcPts val="0"/>
                  </a:spcBef>
                  <a:spcAft>
                    <a:spcPts val="1200"/>
                  </a:spcAft>
                  <a:buClrTx/>
                  <a:buFont typeface="Wingdings" panose="05000000000000000000" pitchFamily="2" charset="2"/>
                  <a:buChar char="Ø"/>
                </a:pPr>
                <a:r>
                  <a:rPr lang="en-US" dirty="0">
                    <a:solidFill>
                      <a:srgbClr val="0070C0"/>
                    </a:solidFill>
                  </a:rPr>
                  <a:t>Addition: </a:t>
                </a:r>
                <a14:m>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𝑌</m:t>
                    </m:r>
                  </m:oMath>
                </a14:m>
                <a:endParaRPr lang="en-US" dirty="0">
                  <a:solidFill>
                    <a:srgbClr val="0070C0"/>
                  </a:solidFill>
                </a:endParaRPr>
              </a:p>
              <a:p>
                <a:pPr lvl="2">
                  <a:spcBef>
                    <a:spcPts val="0"/>
                  </a:spcBef>
                  <a:spcAft>
                    <a:spcPts val="1200"/>
                  </a:spcAft>
                  <a:buClrTx/>
                  <a:buFont typeface="Wingdings" panose="05000000000000000000" pitchFamily="2" charset="2"/>
                  <a:buChar char="Ø"/>
                </a:pPr>
                <a:r>
                  <a:rPr lang="en-US" dirty="0">
                    <a:solidFill>
                      <a:srgbClr val="0070C0"/>
                    </a:solidFill>
                  </a:rPr>
                  <a:t>Multiplication: </a:t>
                </a:r>
                <a14:m>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rPr>
                      <m:t>𝑌</m:t>
                    </m:r>
                  </m:oMath>
                </a14:m>
                <a:r>
                  <a:rPr lang="en-US" dirty="0">
                    <a:solidFill>
                      <a:srgbClr val="0070C0"/>
                    </a:solidFill>
                  </a:rPr>
                  <a:t> </a:t>
                </a:r>
              </a:p>
              <a:p>
                <a:pPr lvl="2">
                  <a:spcBef>
                    <a:spcPts val="0"/>
                  </a:spcBef>
                  <a:spcAft>
                    <a:spcPts val="1200"/>
                  </a:spcAft>
                  <a:buClrTx/>
                  <a:buFont typeface="Wingdings" panose="05000000000000000000" pitchFamily="2" charset="2"/>
                  <a:buChar char="Ø"/>
                </a:pPr>
                <a:r>
                  <a:rPr lang="en-US" dirty="0">
                    <a:solidFill>
                      <a:srgbClr val="0070C0"/>
                    </a:solidFill>
                  </a:rPr>
                  <a:t>Negation: </a:t>
                </a:r>
                <a14:m>
                  <m:oMath xmlns:m="http://schemas.openxmlformats.org/officeDocument/2006/math">
                    <m:r>
                      <a:rPr lang="en-US" b="0" i="0"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𝑋</m:t>
                    </m:r>
                  </m:oMath>
                </a14:m>
                <a:endParaRPr lang="en-US" dirty="0">
                  <a:solidFill>
                    <a:srgbClr val="0070C0"/>
                  </a:solidFill>
                </a:endParaRPr>
              </a:p>
              <a:p>
                <a:pPr lvl="2">
                  <a:spcBef>
                    <a:spcPts val="0"/>
                  </a:spcBef>
                  <a:spcAft>
                    <a:spcPts val="1200"/>
                  </a:spcAft>
                  <a:buClrTx/>
                  <a:buFont typeface="Wingdings" panose="05000000000000000000" pitchFamily="2" charset="2"/>
                  <a:buChar char="Ø"/>
                </a:pPr>
                <a:r>
                  <a:rPr lang="en-US" dirty="0">
                    <a:solidFill>
                      <a:srgbClr val="0070C0"/>
                    </a:solidFill>
                  </a:rPr>
                  <a:t>…but NOT Division: </a:t>
                </a:r>
                <a14:m>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𝑌</m:t>
                    </m:r>
                  </m:oMath>
                </a14:m>
                <a:endParaRPr lang="en-US" dirty="0">
                  <a:solidFill>
                    <a:srgbClr val="0070C0"/>
                  </a:solidFill>
                </a:endParaRPr>
              </a:p>
              <a:p>
                <a:pPr algn="just">
                  <a:spcBef>
                    <a:spcPts val="0"/>
                  </a:spcBef>
                  <a:spcAft>
                    <a:spcPts val="1200"/>
                  </a:spcAft>
                  <a:buClrTx/>
                </a:pPr>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solidFill>
                  <a:srgbClr val="FF0000"/>
                </a:solidFill>
              </a:rPr>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Bef>
                    <a:spcPts val="0"/>
                  </a:spcBef>
                  <a:spcAft>
                    <a:spcPts val="2400"/>
                  </a:spcAft>
                  <a:buClrTx/>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Bef>
                    <a:spcPts val="0"/>
                  </a:spcBef>
                  <a:spcAft>
                    <a:spcPts val="2400"/>
                  </a:spcAft>
                  <a:buClrTx/>
                </a:pPr>
                <a:r>
                  <a:rPr lang="en-US" b="1" dirty="0">
                    <a:solidFill>
                      <a:srgbClr val="0070C0"/>
                    </a:solidFill>
                  </a:rPr>
                  <a:t>Union</a:t>
                </a:r>
                <a:r>
                  <a:rPr lang="en-US" dirty="0"/>
                  <a:t>: </a:t>
                </a:r>
                <a14:m>
                  <m:oMath xmlns:m="http://schemas.openxmlformats.org/officeDocument/2006/math">
                    <m:r>
                      <a:rPr lang="en-US" b="1" i="1" smtClean="0">
                        <a:solidFill>
                          <a:srgbClr val="C00000"/>
                        </a:solidFill>
                        <a:latin typeface="Cambria Math" panose="02040503050406030204" pitchFamily="18" charset="0"/>
                      </a:rPr>
                      <m:t>𝑨</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𝑩</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Bef>
                    <a:spcPts val="0"/>
                  </a:spcBef>
                  <a:spcAft>
                    <a:spcPts val="2400"/>
                  </a:spcAft>
                  <a:buClrTx/>
                </a:pPr>
                <a:r>
                  <a:rPr lang="en-US" b="1" dirty="0">
                    <a:solidFill>
                      <a:srgbClr val="0070C0"/>
                    </a:solidFill>
                  </a:rPr>
                  <a:t>Concatenation</a:t>
                </a:r>
                <a:r>
                  <a:rPr lang="en-US" dirty="0"/>
                  <a:t>: </a:t>
                </a:r>
                <a14:m>
                  <m:oMath xmlns:m="http://schemas.openxmlformats.org/officeDocument/2006/math">
                    <m:r>
                      <a:rPr lang="en-US" b="1" i="1" smtClean="0">
                        <a:solidFill>
                          <a:srgbClr val="C00000"/>
                        </a:solidFill>
                        <a:latin typeface="Cambria Math" panose="02040503050406030204" pitchFamily="18" charset="0"/>
                      </a:rPr>
                      <m:t>𝑨</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𝑩</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Bef>
                    <a:spcPts val="0"/>
                  </a:spcBef>
                  <a:spcAft>
                    <a:spcPts val="2400"/>
                  </a:spcAft>
                  <a:buClrTx/>
                </a:pPr>
                <a:r>
                  <a:rPr lang="en-US" b="1" dirty="0">
                    <a:solidFill>
                      <a:srgbClr val="0070C0"/>
                    </a:solidFill>
                  </a:rPr>
                  <a:t>Star: </a:t>
                </a:r>
                <a14:m>
                  <m:oMath xmlns:m="http://schemas.openxmlformats.org/officeDocument/2006/math">
                    <m:sSup>
                      <m:sSupPr>
                        <m:ctrlPr>
                          <a:rPr lang="en-US" b="1" i="1" smtClean="0">
                            <a:solidFill>
                              <a:srgbClr val="C00000"/>
                            </a:solidFill>
                            <a:latin typeface="Cambria Math" panose="02040503050406030204" pitchFamily="18" charset="0"/>
                          </a:rPr>
                        </m:ctrlPr>
                      </m:sSupPr>
                      <m:e>
                        <m:r>
                          <a:rPr lang="en-US" b="1" i="1" smtClean="0">
                            <a:solidFill>
                              <a:srgbClr val="C00000"/>
                            </a:solidFill>
                            <a:latin typeface="Cambria Math" panose="02040503050406030204" pitchFamily="18" charset="0"/>
                          </a:rPr>
                          <m:t>𝑨</m:t>
                        </m:r>
                      </m:e>
                      <m:sup>
                        <m:r>
                          <a:rPr lang="en-US" b="1" i="1" smtClean="0">
                            <a:solidFill>
                              <a:srgbClr val="C00000"/>
                            </a:solidFill>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Bef>
                    <a:spcPts val="0"/>
                  </a:spcBef>
                  <a:spcAft>
                    <a:spcPts val="2400"/>
                  </a:spcAft>
                  <a:buClrTx/>
                </a:pPr>
                <a:r>
                  <a:rPr lang="en-US" b="1" dirty="0">
                    <a:solidFill>
                      <a:srgbClr val="0070C0"/>
                    </a:solidFill>
                  </a:rPr>
                  <a:t>Complement</a:t>
                </a:r>
                <a:r>
                  <a:rPr lang="en-US" dirty="0"/>
                  <a:t>: </a:t>
                </a:r>
                <a14:m>
                  <m:oMath xmlns:m="http://schemas.openxmlformats.org/officeDocument/2006/math">
                    <m:acc>
                      <m:accPr>
                        <m:chr m:val="̅"/>
                        <m:ctrlPr>
                          <a:rPr lang="en-US" b="1" i="1" smtClean="0">
                            <a:solidFill>
                              <a:srgbClr val="C00000"/>
                            </a:solidFill>
                            <a:latin typeface="Cambria Math" panose="02040503050406030204" pitchFamily="18" charset="0"/>
                          </a:rPr>
                        </m:ctrlPr>
                      </m:accPr>
                      <m:e>
                        <m:r>
                          <a:rPr lang="en-US" b="1" i="1" smtClean="0">
                            <a:solidFill>
                              <a:srgbClr val="C00000"/>
                            </a:solidFill>
                            <a:latin typeface="Cambria Math" panose="02040503050406030204" pitchFamily="18" charset="0"/>
                          </a:rPr>
                          <m:t>𝑨</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Bef>
                    <a:spcPts val="0"/>
                  </a:spcBef>
                  <a:spcAft>
                    <a:spcPts val="2400"/>
                  </a:spcAft>
                  <a:buClrTx/>
                </a:pPr>
                <a:r>
                  <a:rPr lang="en-US" b="1" dirty="0">
                    <a:solidFill>
                      <a:srgbClr val="0070C0"/>
                    </a:solidFill>
                  </a:rPr>
                  <a:t>Intersection</a:t>
                </a:r>
                <a:r>
                  <a:rPr lang="en-US" dirty="0"/>
                  <a:t>:</a:t>
                </a:r>
                <a:r>
                  <a:rPr lang="en-US" b="1" dirty="0">
                    <a:solidFill>
                      <a:srgbClr val="C00000"/>
                    </a:solidFill>
                  </a:rPr>
                  <a:t> </a:t>
                </a:r>
                <a14:m>
                  <m:oMath xmlns:m="http://schemas.openxmlformats.org/officeDocument/2006/math">
                    <m:r>
                      <a:rPr lang="en-US" b="1" i="1" smtClean="0">
                        <a:solidFill>
                          <a:srgbClr val="C00000"/>
                        </a:solidFill>
                        <a:latin typeface="Cambria Math" panose="02040503050406030204" pitchFamily="18" charset="0"/>
                      </a:rPr>
                      <m:t>𝑨</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𝑩</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Bef>
                    <a:spcPts val="0"/>
                  </a:spcBef>
                  <a:spcAft>
                    <a:spcPts val="2400"/>
                  </a:spcAft>
                  <a:buClrTx/>
                </a:pPr>
                <a:r>
                  <a:rPr lang="en-US" b="1" dirty="0">
                    <a:solidFill>
                      <a:srgbClr val="0070C0"/>
                    </a:solidFill>
                  </a:rPr>
                  <a:t>Reverse</a:t>
                </a:r>
                <a:r>
                  <a:rPr lang="en-US" dirty="0"/>
                  <a:t>: </a:t>
                </a:r>
                <a14:m>
                  <m:oMath xmlns:m="http://schemas.openxmlformats.org/officeDocument/2006/math">
                    <m:sSup>
                      <m:sSupPr>
                        <m:ctrlPr>
                          <a:rPr lang="en-US" b="1" i="1" smtClean="0">
                            <a:solidFill>
                              <a:srgbClr val="C00000"/>
                            </a:solidFill>
                            <a:latin typeface="Cambria Math" panose="02040503050406030204" pitchFamily="18" charset="0"/>
                          </a:rPr>
                        </m:ctrlPr>
                      </m:sSupPr>
                      <m:e>
                        <m:r>
                          <a:rPr lang="en-US" b="1" i="1" smtClean="0">
                            <a:solidFill>
                              <a:srgbClr val="C00000"/>
                            </a:solidFill>
                            <a:latin typeface="Cambria Math" panose="02040503050406030204" pitchFamily="18" charset="0"/>
                          </a:rPr>
                          <m:t>𝑨</m:t>
                        </m:r>
                      </m:e>
                      <m:sup>
                        <m:r>
                          <a:rPr lang="en-US" b="1" i="1" smtClean="0">
                            <a:solidFill>
                              <a:srgbClr val="C00000"/>
                            </a:solidFill>
                            <a:latin typeface="Cambria Math" panose="02040503050406030204" pitchFamily="18" charset="0"/>
                          </a:rPr>
                          <m:t>𝑹</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Bef>
                    <a:spcPts val="0"/>
                  </a:spcBef>
                  <a:spcAft>
                    <a:spcPts val="2400"/>
                  </a:spcAft>
                  <a:buClrTx/>
                </a:pPr>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solidFill>
                  <a:srgbClr val="FF0000"/>
                </a:solidFill>
              </a:rPr>
              <a:t>Regular Language</a:t>
            </a:r>
            <a:endParaRPr lang="en-US" dirty="0">
              <a:solidFill>
                <a:srgbClr val="FF0000"/>
              </a:solidFill>
            </a:endParaRPr>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buClrTx/>
            </a:pPr>
            <a:r>
              <a:rPr lang="en-US" altLang="en-US" sz="2400" dirty="0"/>
              <a:t>A language is called a </a:t>
            </a:r>
            <a:r>
              <a:rPr lang="en-US" altLang="en-US" sz="2400" b="1" i="1" dirty="0"/>
              <a:t>regular language</a:t>
            </a:r>
            <a:r>
              <a:rPr lang="en-US" altLang="en-US" sz="2400" dirty="0"/>
              <a:t> if some finite automaton recognizes it.</a:t>
            </a:r>
          </a:p>
          <a:p>
            <a:pPr eaLnBrk="1" hangingPunct="1">
              <a:buClrTx/>
            </a:pPr>
            <a:r>
              <a:rPr lang="en-US" altLang="en-US" sz="2400" dirty="0">
                <a:solidFill>
                  <a:srgbClr val="0070C0"/>
                </a:solidFill>
              </a:rPr>
              <a:t>Regular Operations: Let </a:t>
            </a:r>
            <a:r>
              <a:rPr lang="en-US" altLang="en-US" sz="2400" i="1" dirty="0">
                <a:solidFill>
                  <a:srgbClr val="0070C0"/>
                </a:solidFill>
              </a:rPr>
              <a:t>A</a:t>
            </a:r>
            <a:r>
              <a:rPr lang="en-US" altLang="en-US" sz="2400" dirty="0">
                <a:solidFill>
                  <a:srgbClr val="0070C0"/>
                </a:solidFill>
              </a:rPr>
              <a:t>={good, bad}, </a:t>
            </a:r>
            <a:r>
              <a:rPr lang="en-US" altLang="en-US" sz="2400" i="1" dirty="0">
                <a:solidFill>
                  <a:srgbClr val="0070C0"/>
                </a:solidFill>
              </a:rPr>
              <a:t>B</a:t>
            </a:r>
            <a:r>
              <a:rPr lang="en-US" altLang="en-US" sz="2400" dirty="0">
                <a:solidFill>
                  <a:srgbClr val="0070C0"/>
                </a:solidFill>
              </a:rPr>
              <a:t> = {boy, girl}. </a:t>
            </a:r>
          </a:p>
          <a:p>
            <a:pPr>
              <a:buClrTx/>
            </a:pPr>
            <a:r>
              <a:rPr lang="en-US" altLang="en-US" dirty="0"/>
              <a:t>Basic 3 operations used to study the properties of the regular languages – </a:t>
            </a:r>
          </a:p>
          <a:p>
            <a:pPr lvl="1"/>
            <a:r>
              <a:rPr lang="en-US" altLang="en-US" sz="2200" b="1" i="1" dirty="0">
                <a:solidFill>
                  <a:srgbClr val="0070C0"/>
                </a:solidFill>
              </a:rPr>
              <a:t>Union</a:t>
            </a:r>
            <a:r>
              <a:rPr lang="en-US" altLang="en-US" sz="2200" dirty="0">
                <a:solidFill>
                  <a:srgbClr val="0070C0"/>
                </a:solidFill>
              </a:rPr>
              <a:t>: </a:t>
            </a:r>
            <a:r>
              <a:rPr lang="en-US" altLang="en-US" sz="2200" i="1" dirty="0">
                <a:solidFill>
                  <a:srgbClr val="0070C0"/>
                </a:solidFill>
              </a:rPr>
              <a:t>A</a:t>
            </a:r>
            <a:r>
              <a:rPr lang="en-US" altLang="en-US" sz="2200" dirty="0">
                <a:solidFill>
                  <a:srgbClr val="0070C0"/>
                </a:solidFill>
                <a:sym typeface="Symbol" panose="05050102010706020507" pitchFamily="18" charset="2"/>
              </a:rPr>
              <a:t></a:t>
            </a:r>
            <a:r>
              <a:rPr lang="en-US" altLang="en-US" sz="2200" i="1" dirty="0">
                <a:solidFill>
                  <a:srgbClr val="0070C0"/>
                </a:solidFill>
                <a:sym typeface="Symbol" panose="05050102010706020507" pitchFamily="18" charset="2"/>
              </a:rPr>
              <a:t>B</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x</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x</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A</a:t>
            </a:r>
            <a:r>
              <a:rPr lang="en-US" altLang="en-US" sz="2200" dirty="0">
                <a:solidFill>
                  <a:srgbClr val="0070C0"/>
                </a:solidFill>
                <a:sym typeface="Symbol" panose="05050102010706020507" pitchFamily="18" charset="2"/>
              </a:rPr>
              <a:t> or </a:t>
            </a:r>
            <a:r>
              <a:rPr lang="en-US" altLang="en-US" sz="2200" i="1" dirty="0">
                <a:solidFill>
                  <a:srgbClr val="0070C0"/>
                </a:solidFill>
                <a:sym typeface="Symbol" panose="05050102010706020507" pitchFamily="18" charset="2"/>
              </a:rPr>
              <a:t>x</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B</a:t>
            </a:r>
            <a:r>
              <a:rPr lang="en-US" altLang="en-US" sz="2200" dirty="0">
                <a:solidFill>
                  <a:srgbClr val="0070C0"/>
                </a:solidFill>
                <a:sym typeface="Symbol" panose="05050102010706020507" pitchFamily="18" charset="2"/>
              </a:rPr>
              <a:t>} = {good, bad, boy, girl}.</a:t>
            </a:r>
          </a:p>
          <a:p>
            <a:pPr lvl="2">
              <a:buClrTx/>
              <a:buFont typeface="Wingdings" panose="05000000000000000000" pitchFamily="2" charset="2"/>
              <a:buChar char="Ø"/>
            </a:pPr>
            <a:r>
              <a:rPr lang="en-US" altLang="en-US" sz="1900" dirty="0">
                <a:solidFill>
                  <a:srgbClr val="0070C0"/>
                </a:solidFill>
                <a:sym typeface="Symbol" panose="05050102010706020507" pitchFamily="18" charset="2"/>
              </a:rPr>
              <a:t>Takes all the strings in both </a:t>
            </a:r>
            <a:r>
              <a:rPr lang="en-US" altLang="en-US" sz="1900" i="1" dirty="0">
                <a:solidFill>
                  <a:srgbClr val="0070C0"/>
                </a:solidFill>
                <a:sym typeface="Symbol" panose="05050102010706020507" pitchFamily="18" charset="2"/>
              </a:rPr>
              <a:t>A</a:t>
            </a:r>
            <a:r>
              <a:rPr lang="en-US" altLang="en-US" sz="1900" dirty="0">
                <a:solidFill>
                  <a:srgbClr val="0070C0"/>
                </a:solidFill>
                <a:sym typeface="Symbol" panose="05050102010706020507" pitchFamily="18" charset="2"/>
              </a:rPr>
              <a:t> and </a:t>
            </a:r>
            <a:r>
              <a:rPr lang="en-US" altLang="en-US" sz="1900" i="1" dirty="0">
                <a:solidFill>
                  <a:srgbClr val="0070C0"/>
                </a:solidFill>
                <a:sym typeface="Symbol" panose="05050102010706020507" pitchFamily="18" charset="2"/>
              </a:rPr>
              <a:t>B</a:t>
            </a:r>
            <a:r>
              <a:rPr lang="en-US" altLang="en-US" sz="1900" dirty="0">
                <a:solidFill>
                  <a:srgbClr val="0070C0"/>
                </a:solidFill>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buClrTx/>
              <a:buFont typeface="Wingdings" panose="05000000000000000000" pitchFamily="2" charset="2"/>
              <a:buChar char="Ø"/>
            </a:pPr>
            <a:r>
              <a:rPr lang="en-US" altLang="en-US" sz="1900" dirty="0">
                <a:solidFill>
                  <a:srgbClr val="0070C0"/>
                </a:solidFill>
                <a:sym typeface="Symbol" panose="05050102010706020507" pitchFamily="18" charset="2"/>
              </a:rPr>
              <a:t>Attaches a string from </a:t>
            </a:r>
            <a:r>
              <a:rPr lang="en-US" altLang="en-US" sz="1900" i="1" dirty="0">
                <a:solidFill>
                  <a:srgbClr val="0070C0"/>
                </a:solidFill>
                <a:sym typeface="Symbol" panose="05050102010706020507" pitchFamily="18" charset="2"/>
              </a:rPr>
              <a:t>A</a:t>
            </a:r>
            <a:r>
              <a:rPr lang="en-US" altLang="en-US" sz="1900" dirty="0">
                <a:solidFill>
                  <a:srgbClr val="0070C0"/>
                </a:solidFill>
                <a:sym typeface="Symbol" panose="05050102010706020507" pitchFamily="18" charset="2"/>
              </a:rPr>
              <a:t> in front of a string </a:t>
            </a:r>
            <a:r>
              <a:rPr lang="en-US" altLang="en-US" sz="1900" i="1" dirty="0">
                <a:solidFill>
                  <a:srgbClr val="0070C0"/>
                </a:solidFill>
                <a:sym typeface="Symbol" panose="05050102010706020507" pitchFamily="18" charset="2"/>
              </a:rPr>
              <a:t>B</a:t>
            </a:r>
            <a:r>
              <a:rPr lang="en-US" altLang="en-US" sz="1900" dirty="0">
                <a:solidFill>
                  <a:srgbClr val="0070C0"/>
                </a:solidFill>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buClrTx/>
              <a:buFont typeface="Wingdings" panose="05000000000000000000" pitchFamily="2" charset="2"/>
              <a:buChar char="Ø"/>
            </a:pPr>
            <a:r>
              <a:rPr lang="en-US" altLang="en-US" sz="1900" dirty="0">
                <a:solidFill>
                  <a:srgbClr val="0070C0"/>
                </a:solidFill>
              </a:rPr>
              <a:t>Attaching any number of strings in </a:t>
            </a:r>
            <a:r>
              <a:rPr lang="en-US" altLang="en-US" sz="1900" i="1" dirty="0">
                <a:solidFill>
                  <a:srgbClr val="0070C0"/>
                </a:solidFill>
              </a:rPr>
              <a:t>A</a:t>
            </a:r>
            <a:r>
              <a:rPr lang="en-US" altLang="en-US" sz="1900" dirty="0">
                <a:solidFill>
                  <a:srgbClr val="0070C0"/>
                </a:solidFill>
              </a:rPr>
              <a:t> together to get a string in the new language. It is a unary operation, where </a:t>
            </a:r>
            <a:r>
              <a:rPr lang="el-GR" altLang="en-US" sz="1900" i="1" dirty="0">
                <a:solidFill>
                  <a:srgbClr val="0070C0"/>
                </a:solidFill>
                <a:cs typeface="Arial" panose="020B0604020202020204" pitchFamily="34" charset="0"/>
              </a:rPr>
              <a:t>ε</a:t>
            </a:r>
            <a:r>
              <a:rPr lang="en-US" altLang="en-US" sz="1900" dirty="0">
                <a:solidFill>
                  <a:srgbClr val="0070C0"/>
                </a:solidFill>
                <a:cs typeface="Arial" panose="020B0604020202020204" pitchFamily="34" charset="0"/>
              </a:rPr>
              <a:t> </a:t>
            </a:r>
            <a:r>
              <a:rPr lang="en-US" altLang="en-US" sz="1900" dirty="0">
                <a:solidFill>
                  <a:srgbClr val="0070C0"/>
                </a:solidFill>
              </a:rPr>
              <a:t>is always a member of </a:t>
            </a:r>
            <a:r>
              <a:rPr lang="en-US" altLang="en-US" sz="1900" i="1" dirty="0">
                <a:solidFill>
                  <a:srgbClr val="0070C0"/>
                </a:solidFill>
              </a:rPr>
              <a:t>A</a:t>
            </a:r>
            <a:r>
              <a:rPr lang="en-US" altLang="en-US" sz="1900" dirty="0">
                <a:solidFill>
                  <a:srgbClr val="0070C0"/>
                </a:solidFill>
              </a:rPr>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solidFill>
                  <a:srgbClr val="FF0000"/>
                </a:solidFill>
              </a:rPr>
              <a:t>Closure</a:t>
            </a:r>
            <a:endParaRPr lang="en-US" dirty="0">
              <a:solidFill>
                <a:srgbClr val="FF0000"/>
              </a:solidFill>
            </a:endParaRPr>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spcBef>
                <a:spcPts val="0"/>
              </a:spcBef>
              <a:spcAft>
                <a:spcPts val="1800"/>
              </a:spcAft>
              <a:buClrTx/>
            </a:pPr>
            <a:r>
              <a:rPr lang="en-US" altLang="en-US" dirty="0"/>
              <a:t>A collection of objects is closed under some operation, if applying that operation to the members of the collection returns an object still in the collection.</a:t>
            </a:r>
          </a:p>
          <a:p>
            <a:pPr algn="just" eaLnBrk="1" hangingPunct="1">
              <a:spcBef>
                <a:spcPts val="0"/>
              </a:spcBef>
              <a:spcAft>
                <a:spcPts val="1800"/>
              </a:spcAft>
              <a:buClrTx/>
            </a:pPr>
            <a:r>
              <a:rPr lang="en-US" altLang="en-US" dirty="0">
                <a:solidFill>
                  <a:srgbClr val="0070C0"/>
                </a:solidFill>
              </a:rPr>
              <a:t>Theorem: </a:t>
            </a:r>
            <a:r>
              <a:rPr lang="en-US" dirty="0">
                <a:solidFill>
                  <a:srgbClr val="0070C0"/>
                </a:solidFill>
              </a:rPr>
              <a:t>The class of regular languages is closed under all three regular operations (union, concatenation, star), as well as under complement, intersection, and reverse</a:t>
            </a:r>
            <a:r>
              <a:rPr lang="en-US" altLang="en-US" dirty="0">
                <a:solidFill>
                  <a:srgbClr val="0070C0"/>
                </a:solidFill>
              </a:rPr>
              <a:t>.</a:t>
            </a:r>
          </a:p>
          <a:p>
            <a:pPr lvl="1" algn="just">
              <a:spcBef>
                <a:spcPts val="0"/>
              </a:spcBef>
              <a:spcAft>
                <a:spcPts val="1800"/>
              </a:spcAft>
              <a:buClrTx/>
              <a:buFont typeface="Wingdings" panose="05000000000000000000" pitchFamily="2" charset="2"/>
              <a:buChar char="Ø"/>
            </a:pPr>
            <a:r>
              <a:rPr lang="en-US" sz="2200" dirty="0">
                <a:solidFill>
                  <a:schemeClr val="tx1"/>
                </a:solidFill>
              </a:rPr>
              <a:t>i.e., if set </a:t>
            </a:r>
            <a:r>
              <a:rPr lang="en-US" sz="2200" i="1" dirty="0">
                <a:solidFill>
                  <a:schemeClr val="tx1"/>
                </a:solidFill>
              </a:rPr>
              <a:t>A</a:t>
            </a:r>
            <a:r>
              <a:rPr lang="en-US" sz="2200" dirty="0">
                <a:solidFill>
                  <a:schemeClr val="tx1"/>
                </a:solidFill>
              </a:rPr>
              <a:t> and </a:t>
            </a:r>
            <a:r>
              <a:rPr lang="en-US" sz="2200" i="1" dirty="0">
                <a:solidFill>
                  <a:schemeClr val="tx1"/>
                </a:solidFill>
              </a:rPr>
              <a:t>B</a:t>
            </a:r>
            <a:r>
              <a:rPr lang="en-US" sz="2200" dirty="0">
                <a:solidFill>
                  <a:schemeClr val="tx1"/>
                </a:solidFill>
              </a:rPr>
              <a:t> are regular, applying any of these operations on these sets yields a regular language.</a:t>
            </a:r>
            <a:endParaRPr lang="en-US" altLang="en-US" sz="2200" dirty="0">
              <a:solidFill>
                <a:schemeClr val="tx1"/>
              </a:solidFill>
            </a:endParaRPr>
          </a:p>
          <a:p>
            <a:pPr eaLnBrk="1" hangingPunct="1">
              <a:spcBef>
                <a:spcPts val="0"/>
              </a:spcBef>
              <a:spcAft>
                <a:spcPts val="1800"/>
              </a:spcAft>
              <a:buClrTx/>
            </a:pPr>
            <a:r>
              <a:rPr lang="en-US" altLang="en-US" dirty="0">
                <a:solidFill>
                  <a:srgbClr val="0070C0"/>
                </a:solidFill>
              </a:rPr>
              <a:t>Next, we will prove it for </a:t>
            </a:r>
            <a:r>
              <a:rPr lang="en-US" altLang="en-US" i="1" dirty="0">
                <a:solidFill>
                  <a:srgbClr val="0070C0"/>
                </a:solidFill>
              </a:rPr>
              <a:t>Union</a:t>
            </a:r>
            <a:r>
              <a:rPr lang="en-US" altLang="en-US" dirty="0">
                <a:solidFill>
                  <a:srgbClr val="0070C0"/>
                </a:solidFill>
              </a:rPr>
              <a:t> operation.</a:t>
            </a:r>
          </a:p>
          <a:p>
            <a:pPr>
              <a:spcBef>
                <a:spcPts val="0"/>
              </a:spcBef>
              <a:spcAft>
                <a:spcPts val="1800"/>
              </a:spcAft>
              <a:buClrTx/>
            </a:pPr>
            <a:endParaRPr lang="en-US" dirty="0"/>
          </a:p>
        </p:txBody>
      </p:sp>
    </p:spTree>
    <p:extLst>
      <p:ext uri="{BB962C8B-B14F-4D97-AF65-F5344CB8AC3E}">
        <p14:creationId xmlns:p14="http://schemas.microsoft.com/office/powerpoint/2010/main" val="131808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solidFill>
                  <a:srgbClr val="FF0000"/>
                </a:solidFill>
              </a:rPr>
              <a:t>Regular Language closed under Union</a:t>
            </a:r>
            <a:endParaRPr lang="en-US" sz="2800" dirty="0">
              <a:solidFill>
                <a:srgbClr val="FF0000"/>
              </a:solidFill>
            </a:endParaRPr>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buClrTx/>
            </a:pPr>
            <a:r>
              <a:rPr lang="en-US" altLang="en-US" sz="3100" dirty="0"/>
              <a:t>We will prove it by construction.</a:t>
            </a:r>
          </a:p>
          <a:p>
            <a:pPr eaLnBrk="1" hangingPunct="1">
              <a:lnSpc>
                <a:spcPct val="110000"/>
              </a:lnSpc>
              <a:buClrTx/>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buClrTx/>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buFont typeface="Wingdings" panose="05000000000000000000" pitchFamily="2" charset="2"/>
              <a:buChar char="q"/>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buClrTx/>
              <a:buFont typeface="Wingdings" panose="05000000000000000000" pitchFamily="2" charset="2"/>
              <a:buChar char="Ø"/>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buFont typeface="Wingdings" panose="05000000000000000000" pitchFamily="2" charset="2"/>
              <a:buChar char="q"/>
            </a:pPr>
            <a:r>
              <a:rPr lang="el-GR" altLang="en-US" sz="2800" b="1" dirty="0">
                <a:solidFill>
                  <a:srgbClr val="FF0000"/>
                </a:solidFill>
                <a:cs typeface="Arial" panose="020B0604020202020204" pitchFamily="34" charset="0"/>
              </a:rPr>
              <a:t>Σ</a:t>
            </a:r>
            <a:r>
              <a:rPr lang="en-US" altLang="en-US" sz="2800" b="1" dirty="0">
                <a:solidFill>
                  <a:srgbClr val="FF0000"/>
                </a:solidFill>
                <a:cs typeface="Arial" panose="020B0604020202020204" pitchFamily="34" charset="0"/>
              </a:rPr>
              <a:t> = </a:t>
            </a:r>
            <a:r>
              <a:rPr lang="el-GR" altLang="en-US" sz="2800" b="1" dirty="0">
                <a:solidFill>
                  <a:srgbClr val="FF0000"/>
                </a:solidFill>
                <a:cs typeface="Arial" panose="020B0604020202020204" pitchFamily="34" charset="0"/>
              </a:rPr>
              <a:t>Σ</a:t>
            </a:r>
            <a:r>
              <a:rPr lang="en-US" altLang="en-US" sz="2800" b="1" baseline="-25000" dirty="0">
                <a:solidFill>
                  <a:srgbClr val="FF0000"/>
                </a:solidFill>
                <a:cs typeface="Arial" panose="020B0604020202020204" pitchFamily="34" charset="0"/>
              </a:rPr>
              <a:t>1</a:t>
            </a:r>
            <a:r>
              <a:rPr lang="en-US" altLang="en-US" sz="2800" b="1" dirty="0">
                <a:solidFill>
                  <a:srgbClr val="FF0000"/>
                </a:solidFill>
                <a:cs typeface="Arial" panose="020B0604020202020204" pitchFamily="34" charset="0"/>
              </a:rPr>
              <a:t> </a:t>
            </a:r>
            <a:r>
              <a:rPr lang="en-US" altLang="en-US" sz="2800" b="1" dirty="0">
                <a:solidFill>
                  <a:srgbClr val="FF0000"/>
                </a:solidFill>
                <a:sym typeface="Symbol" panose="05050102010706020507" pitchFamily="18" charset="2"/>
              </a:rPr>
              <a:t> </a:t>
            </a:r>
            <a:r>
              <a:rPr lang="el-GR" altLang="en-US" sz="2800" b="1" dirty="0">
                <a:solidFill>
                  <a:srgbClr val="FF0000"/>
                </a:solidFill>
                <a:cs typeface="Arial" panose="020B0604020202020204" pitchFamily="34" charset="0"/>
              </a:rPr>
              <a:t>Σ</a:t>
            </a:r>
            <a:r>
              <a:rPr lang="en-US" altLang="en-US" sz="2800" b="1" baseline="-25000" dirty="0">
                <a:solidFill>
                  <a:srgbClr val="FF0000"/>
                </a:solidFill>
                <a:cs typeface="Arial" panose="020B0604020202020204" pitchFamily="34" charset="0"/>
              </a:rPr>
              <a:t>2</a:t>
            </a:r>
            <a:r>
              <a:rPr lang="en-US" altLang="en-US" sz="2800" b="1" dirty="0">
                <a:solidFill>
                  <a:srgbClr val="FF0000"/>
                </a:solidFill>
                <a:cs typeface="Arial" panose="020B0604020202020204" pitchFamily="34" charset="0"/>
              </a:rPr>
              <a:t>. </a:t>
            </a:r>
          </a:p>
          <a:p>
            <a:pPr lvl="2" eaLnBrk="1" hangingPunct="1">
              <a:lnSpc>
                <a:spcPct val="120000"/>
              </a:lnSpc>
              <a:buClrTx/>
              <a:buFont typeface="Wingdings" panose="05000000000000000000" pitchFamily="2" charset="2"/>
              <a:buChar char="Ø"/>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buFont typeface="Wingdings" panose="05000000000000000000" pitchFamily="2" charset="2"/>
              <a:buChar char="q"/>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buFont typeface="Wingdings" panose="05000000000000000000" pitchFamily="2" charset="2"/>
              <a:buChar char="Ø"/>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buFont typeface="Wingdings" panose="05000000000000000000" pitchFamily="2" charset="2"/>
              <a:buChar char="q"/>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buFont typeface="Wingdings" panose="05000000000000000000" pitchFamily="2" charset="2"/>
              <a:buChar char="q"/>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buClrTx/>
              <a:buFont typeface="Wingdings" panose="05000000000000000000" pitchFamily="2" charset="2"/>
              <a:buChar char="Ø"/>
            </a:pPr>
            <a:r>
              <a:rPr lang="en-US" altLang="en-US" sz="2600" b="1" i="1" dirty="0">
                <a:solidFill>
                  <a:srgbClr val="FF0000"/>
                </a:solidFill>
                <a:cs typeface="Arial" panose="020B0604020202020204" pitchFamily="34" charset="0"/>
                <a:sym typeface="Symbol" panose="05050102010706020507" pitchFamily="18" charset="2"/>
              </a:rPr>
              <a:t>F</a:t>
            </a:r>
            <a:r>
              <a:rPr lang="en-US" altLang="en-US" sz="2600" b="1" dirty="0">
                <a:solidFill>
                  <a:srgbClr val="FF0000"/>
                </a:solidFill>
                <a:cs typeface="Arial" panose="020B0604020202020204" pitchFamily="34" charset="0"/>
                <a:sym typeface="Symbol" panose="05050102010706020507" pitchFamily="18" charset="2"/>
              </a:rPr>
              <a:t> = (</a:t>
            </a:r>
            <a:r>
              <a:rPr lang="en-US" altLang="en-US" sz="2600" b="1" i="1" dirty="0">
                <a:solidFill>
                  <a:srgbClr val="FF0000"/>
                </a:solidFill>
                <a:cs typeface="Arial" panose="020B0604020202020204" pitchFamily="34" charset="0"/>
                <a:sym typeface="Symbol" panose="05050102010706020507" pitchFamily="18" charset="2"/>
              </a:rPr>
              <a:t>F</a:t>
            </a:r>
            <a:r>
              <a:rPr lang="en-US" altLang="en-US" sz="2600" b="1" baseline="-25000" dirty="0">
                <a:solidFill>
                  <a:srgbClr val="FF0000"/>
                </a:solidFill>
                <a:cs typeface="Arial" panose="020B0604020202020204" pitchFamily="34" charset="0"/>
                <a:sym typeface="Symbol" panose="05050102010706020507" pitchFamily="18" charset="2"/>
              </a:rPr>
              <a:t>1</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dirty="0">
                <a:solidFill>
                  <a:srgbClr val="FF0000"/>
                </a:solidFill>
                <a:sym typeface="Symbol" panose="05050102010706020507" pitchFamily="18" charset="2"/>
              </a:rPr>
              <a:t></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i="1" dirty="0">
                <a:solidFill>
                  <a:srgbClr val="FF0000"/>
                </a:solidFill>
                <a:cs typeface="Arial" panose="020B0604020202020204" pitchFamily="34" charset="0"/>
                <a:sym typeface="Symbol" panose="05050102010706020507" pitchFamily="18" charset="2"/>
              </a:rPr>
              <a:t>Q</a:t>
            </a:r>
            <a:r>
              <a:rPr lang="en-US" altLang="en-US" sz="2600" b="1" baseline="-25000" dirty="0">
                <a:solidFill>
                  <a:srgbClr val="FF0000"/>
                </a:solidFill>
                <a:cs typeface="Arial" panose="020B0604020202020204" pitchFamily="34" charset="0"/>
                <a:sym typeface="Symbol" panose="05050102010706020507" pitchFamily="18" charset="2"/>
              </a:rPr>
              <a:t>2</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dirty="0">
                <a:solidFill>
                  <a:srgbClr val="FF0000"/>
                </a:solidFill>
                <a:sym typeface="Symbol" panose="05050102010706020507" pitchFamily="18" charset="2"/>
              </a:rPr>
              <a:t></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i="1" dirty="0">
                <a:solidFill>
                  <a:srgbClr val="FF0000"/>
                </a:solidFill>
                <a:cs typeface="Arial" panose="020B0604020202020204" pitchFamily="34" charset="0"/>
                <a:sym typeface="Symbol" panose="05050102010706020507" pitchFamily="18" charset="2"/>
              </a:rPr>
              <a:t>Q</a:t>
            </a:r>
            <a:r>
              <a:rPr lang="en-US" altLang="en-US" sz="2600" b="1" baseline="-25000" dirty="0">
                <a:solidFill>
                  <a:srgbClr val="FF0000"/>
                </a:solidFill>
                <a:cs typeface="Arial" panose="020B0604020202020204" pitchFamily="34" charset="0"/>
                <a:sym typeface="Symbol" panose="05050102010706020507" pitchFamily="18" charset="2"/>
              </a:rPr>
              <a:t>1</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dirty="0">
                <a:solidFill>
                  <a:srgbClr val="FF0000"/>
                </a:solidFill>
                <a:sym typeface="Symbol" panose="05050102010706020507" pitchFamily="18" charset="2"/>
              </a:rPr>
              <a:t></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i="1" dirty="0">
                <a:solidFill>
                  <a:srgbClr val="FF0000"/>
                </a:solidFill>
                <a:cs typeface="Arial" panose="020B0604020202020204" pitchFamily="34" charset="0"/>
                <a:sym typeface="Symbol" panose="05050102010706020507" pitchFamily="18" charset="2"/>
              </a:rPr>
              <a:t>F</a:t>
            </a:r>
            <a:r>
              <a:rPr lang="en-US" altLang="en-US" sz="2600" b="1" baseline="-25000" dirty="0">
                <a:solidFill>
                  <a:srgbClr val="FF0000"/>
                </a:solidFill>
                <a:cs typeface="Arial" panose="020B0604020202020204" pitchFamily="34" charset="0"/>
                <a:sym typeface="Symbol" panose="05050102010706020507" pitchFamily="18" charset="2"/>
              </a:rPr>
              <a:t>2</a:t>
            </a:r>
            <a:r>
              <a:rPr lang="en-US" altLang="en-US" sz="2600" b="1" dirty="0">
                <a:solidFill>
                  <a:srgbClr val="FF0000"/>
                </a:solidFill>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625475" lvl="1" indent="-285750">
              <a:lnSpc>
                <a:spcPct val="80000"/>
              </a:lnSpc>
              <a:buFont typeface="Wingdings" panose="05000000000000000000" pitchFamily="2" charset="2"/>
              <a:buChar char="§"/>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625475" lvl="1" indent="-285750">
              <a:lnSpc>
                <a:spcPct val="80000"/>
              </a:lnSpc>
              <a:buFont typeface="Wingdings" panose="05000000000000000000" pitchFamily="2" charset="2"/>
              <a:buChar char="§"/>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625475" lvl="1" indent="-285750">
              <a:lnSpc>
                <a:spcPct val="80000"/>
              </a:lnSpc>
              <a:buFont typeface="Wingdings" panose="05000000000000000000" pitchFamily="2" charset="2"/>
              <a:buChar char="§"/>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625475" lvl="1" indent="-285750">
              <a:lnSpc>
                <a:spcPct val="80000"/>
              </a:lnSpc>
              <a:buFont typeface="Wingdings" panose="05000000000000000000" pitchFamily="2" charset="2"/>
              <a:buChar char="§"/>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625475" lvl="1" indent="-285750">
              <a:lnSpc>
                <a:spcPct val="80000"/>
              </a:lnSpc>
              <a:buFont typeface="Wingdings" panose="05000000000000000000" pitchFamily="2" charset="2"/>
              <a:buChar char="§"/>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b="1" i="1" dirty="0">
                <a:solidFill>
                  <a:srgbClr val="FF0000"/>
                </a:solidFill>
              </a:rPr>
              <a:t>Q</a:t>
            </a:r>
            <a:r>
              <a:rPr lang="en-US" sz="1900" b="1" dirty="0">
                <a:solidFill>
                  <a:srgbClr val="FF0000"/>
                </a:solidFill>
              </a:rPr>
              <a:t> </a:t>
            </a:r>
            <a:r>
              <a:rPr lang="en-US" altLang="en-US" sz="1900" b="1" dirty="0">
                <a:solidFill>
                  <a:srgbClr val="FF0000"/>
                </a:solidFill>
              </a:rPr>
              <a:t>= {(</a:t>
            </a:r>
            <a:r>
              <a:rPr lang="en-US" altLang="en-US" sz="1900" b="1" i="1" dirty="0">
                <a:solidFill>
                  <a:srgbClr val="FF0000"/>
                </a:solidFill>
              </a:rPr>
              <a:t>r</a:t>
            </a:r>
            <a:r>
              <a:rPr lang="en-US" altLang="en-US" sz="1900" b="1" baseline="-25000" dirty="0">
                <a:solidFill>
                  <a:srgbClr val="FF0000"/>
                </a:solidFill>
              </a:rPr>
              <a:t>1</a:t>
            </a:r>
            <a:r>
              <a:rPr lang="en-US" altLang="en-US" sz="1900" b="1" dirty="0">
                <a:solidFill>
                  <a:srgbClr val="FF0000"/>
                </a:solidFill>
              </a:rPr>
              <a:t>, </a:t>
            </a:r>
            <a:r>
              <a:rPr lang="en-US" altLang="en-US" sz="1900" b="1" i="1" dirty="0">
                <a:solidFill>
                  <a:srgbClr val="FF0000"/>
                </a:solidFill>
              </a:rPr>
              <a:t>r</a:t>
            </a:r>
            <a:r>
              <a:rPr lang="en-US" altLang="en-US" sz="1900" b="1" baseline="-25000" dirty="0">
                <a:solidFill>
                  <a:srgbClr val="FF0000"/>
                </a:solidFill>
              </a:rPr>
              <a:t>2</a:t>
            </a:r>
            <a:r>
              <a:rPr lang="en-US" altLang="en-US" sz="1900" b="1" dirty="0">
                <a:solidFill>
                  <a:srgbClr val="FF0000"/>
                </a:solidFill>
              </a:rPr>
              <a:t>) : </a:t>
            </a:r>
            <a:r>
              <a:rPr lang="en-US" altLang="en-US" sz="1900" b="1" i="1" dirty="0">
                <a:solidFill>
                  <a:srgbClr val="FF0000"/>
                </a:solidFill>
              </a:rPr>
              <a:t>r</a:t>
            </a:r>
            <a:r>
              <a:rPr lang="en-US" altLang="en-US" sz="1900" b="1" baseline="-25000" dirty="0">
                <a:solidFill>
                  <a:srgbClr val="FF0000"/>
                </a:solidFill>
              </a:rPr>
              <a:t>1</a:t>
            </a:r>
            <a:r>
              <a:rPr lang="en-US" altLang="en-US" sz="1900" b="1" dirty="0">
                <a:solidFill>
                  <a:srgbClr val="FF0000"/>
                </a:solidFill>
              </a:rPr>
              <a:t> </a:t>
            </a:r>
            <a:r>
              <a:rPr lang="en-US" altLang="en-US" sz="1900" b="1" dirty="0">
                <a:solidFill>
                  <a:srgbClr val="FF0000"/>
                </a:solidFill>
                <a:sym typeface="Symbol" panose="05050102010706020507" pitchFamily="18" charset="2"/>
              </a:rPr>
              <a:t> </a:t>
            </a:r>
            <a:r>
              <a:rPr lang="en-US" altLang="en-US" sz="1900" b="1" i="1" dirty="0">
                <a:solidFill>
                  <a:srgbClr val="FF0000"/>
                </a:solidFill>
                <a:sym typeface="Symbol" panose="05050102010706020507" pitchFamily="18" charset="2"/>
              </a:rPr>
              <a:t>Q</a:t>
            </a:r>
            <a:r>
              <a:rPr lang="en-US" altLang="en-US" sz="1900" b="1" baseline="-25000" dirty="0">
                <a:solidFill>
                  <a:srgbClr val="FF0000"/>
                </a:solidFill>
                <a:sym typeface="Symbol" panose="05050102010706020507" pitchFamily="18" charset="2"/>
              </a:rPr>
              <a:t>1</a:t>
            </a:r>
            <a:r>
              <a:rPr lang="en-US" altLang="en-US" sz="1900" b="1" dirty="0">
                <a:solidFill>
                  <a:srgbClr val="FF0000"/>
                </a:solidFill>
                <a:sym typeface="Symbol" panose="05050102010706020507" pitchFamily="18" charset="2"/>
              </a:rPr>
              <a:t> and </a:t>
            </a:r>
            <a:r>
              <a:rPr lang="en-US" altLang="en-US" sz="1900" b="1" i="1" dirty="0">
                <a:solidFill>
                  <a:srgbClr val="FF0000"/>
                </a:solidFill>
                <a:sym typeface="Symbol" panose="05050102010706020507" pitchFamily="18" charset="2"/>
              </a:rPr>
              <a:t>r</a:t>
            </a:r>
            <a:r>
              <a:rPr lang="en-US" altLang="en-US" sz="1900" b="1" baseline="-25000" dirty="0">
                <a:solidFill>
                  <a:srgbClr val="FF0000"/>
                </a:solidFill>
                <a:sym typeface="Symbol" panose="05050102010706020507" pitchFamily="18" charset="2"/>
              </a:rPr>
              <a:t>2</a:t>
            </a:r>
            <a:r>
              <a:rPr lang="en-US" altLang="en-US" sz="1900" b="1" dirty="0">
                <a:solidFill>
                  <a:srgbClr val="FF0000"/>
                </a:solidFill>
                <a:sym typeface="Symbol" panose="05050102010706020507" pitchFamily="18" charset="2"/>
              </a:rPr>
              <a:t>  </a:t>
            </a:r>
            <a:r>
              <a:rPr lang="en-US" altLang="en-US" sz="1900" b="1" i="1" dirty="0">
                <a:solidFill>
                  <a:srgbClr val="FF0000"/>
                </a:solidFill>
                <a:sym typeface="Symbol" panose="05050102010706020507" pitchFamily="18" charset="2"/>
              </a:rPr>
              <a:t>Q</a:t>
            </a:r>
            <a:r>
              <a:rPr lang="en-US" altLang="en-US" sz="1900" b="1" baseline="-25000" dirty="0">
                <a:solidFill>
                  <a:srgbClr val="FF0000"/>
                </a:solidFill>
                <a:sym typeface="Symbol" panose="05050102010706020507" pitchFamily="18" charset="2"/>
              </a:rPr>
              <a:t>2</a:t>
            </a:r>
            <a:r>
              <a:rPr lang="en-US" altLang="en-US" sz="1900" b="1" dirty="0">
                <a:solidFill>
                  <a:srgbClr val="FF0000"/>
                </a:solidFill>
              </a:rPr>
              <a:t>} </a:t>
            </a:r>
            <a:r>
              <a:rPr lang="en-US" sz="1900" b="1" dirty="0">
                <a:solidFill>
                  <a:srgbClr val="FF0000"/>
                </a:solidFill>
              </a:rPr>
              <a:t>= Q</a:t>
            </a:r>
            <a:r>
              <a:rPr lang="en-US" sz="1900" b="1" baseline="-25000" dirty="0">
                <a:solidFill>
                  <a:srgbClr val="FF0000"/>
                </a:solidFill>
              </a:rPr>
              <a:t>1</a:t>
            </a:r>
            <a:r>
              <a:rPr lang="en-US" sz="1900" b="1" dirty="0">
                <a:solidFill>
                  <a:srgbClr val="FF0000"/>
                </a:solidFill>
              </a:rPr>
              <a:t> × Q</a:t>
            </a:r>
            <a:r>
              <a:rPr lang="en-US" sz="1900" b="1" baseline="-25000" dirty="0">
                <a:solidFill>
                  <a:srgbClr val="FF0000"/>
                </a:solidFill>
              </a:rPr>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b="1" dirty="0">
                <a:solidFill>
                  <a:srgbClr val="FF0000"/>
                </a:solidFill>
                <a:cs typeface="Arial" panose="020B0604020202020204" pitchFamily="34" charset="0"/>
              </a:rPr>
              <a:t>Σ</a:t>
            </a:r>
            <a:r>
              <a:rPr lang="en-US" altLang="en-US" sz="1700" b="1" dirty="0">
                <a:solidFill>
                  <a:srgbClr val="FF0000"/>
                </a:solidFill>
                <a:cs typeface="Arial" panose="020B0604020202020204" pitchFamily="34" charset="0"/>
              </a:rPr>
              <a:t> = </a:t>
            </a:r>
            <a:r>
              <a:rPr lang="el-GR" altLang="en-US" sz="1900" b="1" dirty="0">
                <a:solidFill>
                  <a:srgbClr val="FF0000"/>
                </a:solidFill>
                <a:cs typeface="Arial" panose="020B0604020202020204" pitchFamily="34" charset="0"/>
              </a:rPr>
              <a:t>Σ</a:t>
            </a:r>
            <a:r>
              <a:rPr lang="en-US" sz="1900" b="1" baseline="-25000" dirty="0">
                <a:solidFill>
                  <a:srgbClr val="FF0000"/>
                </a:solidFill>
              </a:rPr>
              <a:t>1</a:t>
            </a:r>
            <a:r>
              <a:rPr lang="en-US" sz="1900" b="1" dirty="0">
                <a:solidFill>
                  <a:srgbClr val="FF0000"/>
                </a:solidFill>
              </a:rPr>
              <a:t> </a:t>
            </a:r>
            <a:r>
              <a:rPr lang="en-US" sz="1900" b="1" dirty="0">
                <a:solidFill>
                  <a:srgbClr val="FF0000"/>
                </a:solidFill>
                <a:sym typeface="Symbol" panose="05050102010706020507" pitchFamily="18" charset="2"/>
              </a:rPr>
              <a:t></a:t>
            </a:r>
            <a:r>
              <a:rPr lang="en-US" sz="1900" b="1" dirty="0">
                <a:solidFill>
                  <a:srgbClr val="FF0000"/>
                </a:solidFill>
              </a:rPr>
              <a:t> </a:t>
            </a:r>
            <a:r>
              <a:rPr lang="el-GR" altLang="en-US" sz="1900" b="1" dirty="0">
                <a:solidFill>
                  <a:srgbClr val="FF0000"/>
                </a:solidFill>
                <a:cs typeface="Arial" panose="020B0604020202020204" pitchFamily="34" charset="0"/>
              </a:rPr>
              <a:t>Σ</a:t>
            </a:r>
            <a:r>
              <a:rPr lang="en-US" sz="1900" b="1" baseline="-25000" dirty="0">
                <a:solidFill>
                  <a:srgbClr val="FF0000"/>
                </a:solidFill>
              </a:rPr>
              <a:t>2 </a:t>
            </a:r>
            <a:r>
              <a:rPr lang="en-US" altLang="en-US" sz="1900" b="1" dirty="0">
                <a:solidFill>
                  <a:srgbClr val="FF0000"/>
                </a:solidFill>
                <a:cs typeface="Arial" panose="020B0604020202020204" pitchFamily="34" charset="0"/>
              </a:rPr>
              <a:t>= </a:t>
            </a:r>
            <a:r>
              <a:rPr lang="en-US" altLang="en-US" sz="1700" b="1" dirty="0">
                <a:solidFill>
                  <a:srgbClr val="FF0000"/>
                </a:solidFill>
                <a:cs typeface="Arial" panose="020B0604020202020204" pitchFamily="34" charset="0"/>
              </a:rPr>
              <a:t>{0, 1, 2}</a:t>
            </a:r>
            <a:endParaRPr lang="en-US" altLang="en-US" sz="1000" b="1" dirty="0">
              <a:solidFill>
                <a:srgbClr val="FF0000"/>
              </a:solidFill>
            </a:endParaRPr>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a:t>
            </a:r>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b="1" dirty="0">
                <a:solidFill>
                  <a:srgbClr val="FF0000"/>
                </a:solidFill>
                <a:cs typeface="Arial" panose="020B0604020202020204" pitchFamily="34" charset="0"/>
                <a:sym typeface="Symbol" panose="05050102010706020507" pitchFamily="18" charset="2"/>
              </a:rPr>
              <a:t>(</a:t>
            </a:r>
            <a:r>
              <a:rPr lang="en-US" altLang="en-US" sz="1900" b="1" i="1" dirty="0">
                <a:solidFill>
                  <a:srgbClr val="FF0000"/>
                </a:solidFill>
                <a:cs typeface="Arial" panose="020B0604020202020204" pitchFamily="34" charset="0"/>
                <a:sym typeface="Symbol" panose="05050102010706020507" pitchFamily="18" charset="2"/>
              </a:rPr>
              <a:t>F</a:t>
            </a:r>
            <a:r>
              <a:rPr lang="en-US" altLang="en-US" sz="1900" b="1" baseline="-25000" dirty="0">
                <a:solidFill>
                  <a:srgbClr val="FF0000"/>
                </a:solidFill>
                <a:cs typeface="Arial" panose="020B0604020202020204" pitchFamily="34" charset="0"/>
                <a:sym typeface="Symbol" panose="05050102010706020507" pitchFamily="18" charset="2"/>
              </a:rPr>
              <a:t>1</a:t>
            </a:r>
            <a:r>
              <a:rPr lang="en-US" altLang="en-US" sz="1900" b="1" dirty="0">
                <a:solidFill>
                  <a:srgbClr val="FF0000"/>
                </a:solidFill>
                <a:cs typeface="Arial" panose="020B0604020202020204" pitchFamily="34" charset="0"/>
                <a:sym typeface="Symbol" panose="05050102010706020507" pitchFamily="18" charset="2"/>
              </a:rPr>
              <a:t>  </a:t>
            </a:r>
            <a:r>
              <a:rPr lang="en-US" altLang="en-US" sz="1900" b="1" i="1" dirty="0">
                <a:solidFill>
                  <a:srgbClr val="FF0000"/>
                </a:solidFill>
                <a:cs typeface="Arial" panose="020B0604020202020204" pitchFamily="34" charset="0"/>
                <a:sym typeface="Symbol" panose="05050102010706020507" pitchFamily="18" charset="2"/>
              </a:rPr>
              <a:t>Q</a:t>
            </a:r>
            <a:r>
              <a:rPr lang="en-US" altLang="en-US" sz="1900" b="1" baseline="-25000" dirty="0">
                <a:solidFill>
                  <a:srgbClr val="FF0000"/>
                </a:solidFill>
                <a:cs typeface="Arial" panose="020B0604020202020204" pitchFamily="34" charset="0"/>
                <a:sym typeface="Symbol" panose="05050102010706020507" pitchFamily="18" charset="2"/>
              </a:rPr>
              <a:t>2</a:t>
            </a:r>
            <a:r>
              <a:rPr lang="en-US" altLang="en-US" sz="1900" b="1" dirty="0">
                <a:solidFill>
                  <a:srgbClr val="FF0000"/>
                </a:solidFill>
                <a:cs typeface="Arial" panose="020B0604020202020204" pitchFamily="34" charset="0"/>
                <a:sym typeface="Symbol" panose="05050102010706020507" pitchFamily="18" charset="2"/>
              </a:rPr>
              <a:t>)  (</a:t>
            </a:r>
            <a:r>
              <a:rPr lang="en-US" altLang="en-US" sz="1900" b="1" i="1" dirty="0">
                <a:solidFill>
                  <a:srgbClr val="FF0000"/>
                </a:solidFill>
                <a:cs typeface="Arial" panose="020B0604020202020204" pitchFamily="34" charset="0"/>
                <a:sym typeface="Symbol" panose="05050102010706020507" pitchFamily="18" charset="2"/>
              </a:rPr>
              <a:t>Q</a:t>
            </a:r>
            <a:r>
              <a:rPr lang="en-US" altLang="en-US" sz="1900" b="1" baseline="-25000" dirty="0">
                <a:solidFill>
                  <a:srgbClr val="FF0000"/>
                </a:solidFill>
                <a:cs typeface="Arial" panose="020B0604020202020204" pitchFamily="34" charset="0"/>
                <a:sym typeface="Symbol" panose="05050102010706020507" pitchFamily="18" charset="2"/>
              </a:rPr>
              <a:t>1</a:t>
            </a:r>
            <a:r>
              <a:rPr lang="en-US" altLang="en-US" sz="1900" b="1" dirty="0">
                <a:solidFill>
                  <a:srgbClr val="FF0000"/>
                </a:solidFill>
                <a:cs typeface="Arial" panose="020B0604020202020204" pitchFamily="34" charset="0"/>
                <a:sym typeface="Symbol" panose="05050102010706020507" pitchFamily="18" charset="2"/>
              </a:rPr>
              <a:t>  </a:t>
            </a:r>
            <a:r>
              <a:rPr lang="en-US" altLang="en-US" sz="1900" b="1" i="1" dirty="0">
                <a:solidFill>
                  <a:srgbClr val="FF0000"/>
                </a:solidFill>
                <a:cs typeface="Arial" panose="020B0604020202020204" pitchFamily="34" charset="0"/>
                <a:sym typeface="Symbol" panose="05050102010706020507" pitchFamily="18" charset="2"/>
              </a:rPr>
              <a:t>F</a:t>
            </a:r>
            <a:r>
              <a:rPr lang="en-US" altLang="en-US" sz="1900" b="1" baseline="-25000" dirty="0">
                <a:solidFill>
                  <a:srgbClr val="FF0000"/>
                </a:solidFill>
                <a:cs typeface="Arial" panose="020B0604020202020204" pitchFamily="34" charset="0"/>
                <a:sym typeface="Symbol" panose="05050102010706020507" pitchFamily="18" charset="2"/>
              </a:rPr>
              <a:t>2</a:t>
            </a:r>
            <a:r>
              <a:rPr lang="en-US" altLang="en-US" sz="1900" b="1" dirty="0">
                <a:solidFill>
                  <a:srgbClr val="FF0000"/>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buClrTx/>
            </a:pPr>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buClrTx/>
            </a:pPr>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buClrTx/>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buClrTx/>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solidFill>
                  <a:srgbClr val="FF0000"/>
                </a:solidFill>
              </a:rPr>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solidFill>
                  <a:srgbClr val="FF0000"/>
                </a:solidFill>
              </a:rPr>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solidFill>
                  <a:srgbClr val="FF0000"/>
                </a:solidFill>
              </a:rPr>
              <a:t>Closure under Concatenation</a:t>
            </a:r>
            <a:endParaRPr lang="en-US" dirty="0">
              <a:solidFill>
                <a:srgbClr val="FF0000"/>
              </a:solidFill>
            </a:endParaRPr>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spcBef>
                <a:spcPts val="0"/>
              </a:spcBef>
              <a:spcAft>
                <a:spcPts val="1800"/>
              </a:spcAft>
              <a:buClrTx/>
            </a:pPr>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spcBef>
                <a:spcPts val="0"/>
              </a:spcBef>
              <a:spcAft>
                <a:spcPts val="1800"/>
              </a:spcAft>
              <a:buClrTx/>
            </a:pPr>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spcBef>
                <a:spcPts val="0"/>
              </a:spcBef>
              <a:spcAft>
                <a:spcPts val="1800"/>
              </a:spcAft>
              <a:buClrTx/>
            </a:pPr>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spcBef>
                <a:spcPts val="0"/>
              </a:spcBef>
              <a:spcAft>
                <a:spcPts val="1800"/>
              </a:spcAft>
              <a:buClrTx/>
            </a:pPr>
            <a:endParaRPr lang="en-US" altLang="en-US" sz="2400" b="1" i="1" dirty="0"/>
          </a:p>
          <a:p>
            <a:pPr algn="just" eaLnBrk="1" hangingPunct="1">
              <a:spcBef>
                <a:spcPts val="0"/>
              </a:spcBef>
              <a:spcAft>
                <a:spcPts val="1800"/>
              </a:spcAft>
              <a:buClrTx/>
            </a:pPr>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spcBef>
                <a:spcPts val="0"/>
              </a:spcBef>
              <a:spcAft>
                <a:spcPts val="1800"/>
              </a:spcAft>
              <a:buClrTx/>
            </a:pPr>
            <a:r>
              <a:rPr lang="en-US" altLang="en-US" sz="2400" dirty="0"/>
              <a:t>To solve the problem we will learn a new technique called </a:t>
            </a:r>
            <a:r>
              <a:rPr lang="en-US" altLang="en-US" sz="2400" i="1" dirty="0"/>
              <a:t>nondeterministic automaton</a:t>
            </a:r>
            <a:r>
              <a:rPr lang="en-US" altLang="en-US" sz="2400" dirty="0"/>
              <a:t>. </a:t>
            </a:r>
          </a:p>
          <a:p>
            <a:pPr algn="just">
              <a:spcBef>
                <a:spcPts val="0"/>
              </a:spcBef>
              <a:spcAft>
                <a:spcPts val="1800"/>
              </a:spcAft>
              <a:buClrTx/>
            </a:pPr>
            <a:endParaRPr lang="en-US" dirty="0"/>
          </a:p>
        </p:txBody>
      </p:sp>
    </p:spTree>
    <p:extLst>
      <p:ext uri="{BB962C8B-B14F-4D97-AF65-F5344CB8AC3E}">
        <p14:creationId xmlns:p14="http://schemas.microsoft.com/office/powerpoint/2010/main" val="134176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pPr>
              <a:spcBef>
                <a:spcPts val="0"/>
              </a:spcBef>
              <a:spcAft>
                <a:spcPts val="2400"/>
              </a:spcAft>
            </a:pPr>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pPr>
              <a:spcBef>
                <a:spcPts val="0"/>
              </a:spcBef>
              <a:spcAft>
                <a:spcPts val="2400"/>
              </a:spcAft>
            </a:pPr>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pPr>
              <a:spcBef>
                <a:spcPts val="0"/>
              </a:spcBef>
              <a:spcAft>
                <a:spcPts val="2400"/>
              </a:spcAft>
            </a:pPr>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solidFill>
                  <a:srgbClr val="FF0000"/>
                </a:solidFill>
              </a:rPr>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solidFill>
                  <a:srgbClr val="0070C0"/>
                </a:solidFill>
              </a:rPr>
              <a:t>Type/pattern of input strings that the language gives.</a:t>
            </a:r>
          </a:p>
          <a:p>
            <a:pPr lvl="1"/>
            <a:r>
              <a:rPr lang="en-US" dirty="0"/>
              <a:t>Match the pattern from left to right with the states &amp; transitions of the state diagram, one by one.</a:t>
            </a:r>
          </a:p>
          <a:p>
            <a:pPr lvl="1"/>
            <a:r>
              <a:rPr lang="en-US" dirty="0">
                <a:solidFill>
                  <a:srgbClr val="0070C0"/>
                </a:solidFill>
              </a:rPr>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lgn="just"/>
            <a:r>
              <a:rPr lang="en-US" dirty="0">
                <a:solidFill>
                  <a:srgbClr val="0070C0"/>
                </a:solidFill>
              </a:rPr>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2505E7-E9CD-4E1E-9231-0DAD42C30B62}">
  <ds:schemaRefs>
    <ds:schemaRef ds:uri="http://schemas.microsoft.com/sharepoint/v3/contenttype/forms"/>
  </ds:schemaRefs>
</ds:datastoreItem>
</file>

<file path=customXml/itemProps3.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1256</TotalTime>
  <Words>3122</Words>
  <Application>Microsoft Office PowerPoint</Application>
  <PresentationFormat>On-screen Show (4:3)</PresentationFormat>
  <Paragraphs>427</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Black</vt:lpstr>
      <vt:lpstr>Bookman Old Style</vt:lpstr>
      <vt:lpstr>Calibri</vt:lpstr>
      <vt:lpstr>Cambria Math</vt:lpstr>
      <vt:lpstr>Comic Sans MS</vt:lpstr>
      <vt:lpstr>Corbel</vt:lpstr>
      <vt:lpstr>Symbol</vt:lpstr>
      <vt:lpstr>Verdana</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DFA: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166</cp:revision>
  <dcterms:created xsi:type="dcterms:W3CDTF">2020-07-03T15:11:23Z</dcterms:created>
  <dcterms:modified xsi:type="dcterms:W3CDTF">2024-02-12T10:12:53Z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