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7"/>
  </p:notesMasterIdLst>
  <p:sldIdLst>
    <p:sldId id="256" r:id="rId5"/>
    <p:sldId id="257" r:id="rId6"/>
    <p:sldId id="258" r:id="rId7"/>
    <p:sldId id="259" r:id="rId8"/>
    <p:sldId id="278" r:id="rId9"/>
    <p:sldId id="279" r:id="rId10"/>
    <p:sldId id="280" r:id="rId11"/>
    <p:sldId id="281" r:id="rId12"/>
    <p:sldId id="282" r:id="rId13"/>
    <p:sldId id="298" r:id="rId14"/>
    <p:sldId id="299" r:id="rId15"/>
    <p:sldId id="300" r:id="rId16"/>
    <p:sldId id="301" r:id="rId17"/>
    <p:sldId id="302" r:id="rId18"/>
    <p:sldId id="303" r:id="rId19"/>
    <p:sldId id="304" r:id="rId20"/>
    <p:sldId id="305" r:id="rId21"/>
    <p:sldId id="288" r:id="rId22"/>
    <p:sldId id="289" r:id="rId23"/>
    <p:sldId id="295" r:id="rId24"/>
    <p:sldId id="290"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AA4"/>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BB032D-FF29-4291-90AE-FC2E53A237A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8C60FBB-6B9C-4868-8840-BF8369C85E85}"/>
              </a:ext>
            </a:extLst>
          </p:cNvPr>
          <p:cNvSpPr>
            <a:spLocks noGrp="1"/>
          </p:cNvSpPr>
          <p:nvPr>
            <p:ph type="body" sz="quarter" idx="12"/>
          </p:nvPr>
        </p:nvSpPr>
        <p:spPr/>
        <p:txBody>
          <a:bodyPr/>
          <a:lstStyle/>
          <a:p>
            <a:r>
              <a:rPr lang="en-US" altLang="en-US" dirty="0">
                <a:solidFill>
                  <a:srgbClr val="FF0000"/>
                </a:solidFill>
              </a:rPr>
              <a:t>DFA </a:t>
            </a:r>
            <a:r>
              <a:rPr lang="en-US" altLang="en-US" dirty="0">
                <a:solidFill>
                  <a:srgbClr val="FF0000"/>
                </a:solidFill>
                <a:sym typeface="Symbol" panose="05050102010706020507" pitchFamily="18" charset="2"/>
              </a:rPr>
              <a:t></a:t>
            </a:r>
            <a:r>
              <a:rPr lang="en-US" altLang="en-US" dirty="0">
                <a:solidFill>
                  <a:srgbClr val="FF0000"/>
                </a:solidFill>
              </a:rPr>
              <a:t> RE: </a:t>
            </a:r>
            <a:r>
              <a:rPr lang="en-US" altLang="en-US" sz="2800" i="1" dirty="0">
                <a:solidFill>
                  <a:srgbClr val="0070C0"/>
                </a:solidFill>
              </a:rPr>
              <a:t>State Elimination method</a:t>
            </a:r>
            <a:endParaRPr lang="en-US" dirty="0"/>
          </a:p>
        </p:txBody>
      </p:sp>
      <p:sp>
        <p:nvSpPr>
          <p:cNvPr id="5" name="Content Placeholder 2">
            <a:extLst>
              <a:ext uri="{FF2B5EF4-FFF2-40B4-BE49-F238E27FC236}">
                <a16:creationId xmlns:a16="http://schemas.microsoft.com/office/drawing/2014/main" id="{B8D463C5-41FF-4711-B080-A11E9DA13B7A}"/>
              </a:ext>
            </a:extLst>
          </p:cNvPr>
          <p:cNvSpPr txBox="1">
            <a:spLocks/>
          </p:cNvSpPr>
          <p:nvPr/>
        </p:nvSpPr>
        <p:spPr>
          <a:xfrm>
            <a:off x="274320" y="1051220"/>
            <a:ext cx="8595360" cy="5399671"/>
          </a:xfrm>
          <a:prstGeom prst="rect">
            <a:avLst/>
          </a:prstGeom>
        </p:spPr>
        <p:txBody>
          <a:bodyPr>
            <a:normAutofit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fontAlgn="base">
              <a:lnSpc>
                <a:spcPct val="110000"/>
              </a:lnSpc>
              <a:spcBef>
                <a:spcPts val="0"/>
              </a:spcBef>
              <a:spcAft>
                <a:spcPts val="1200"/>
              </a:spcAft>
              <a:buFont typeface="Wingdings" panose="05000000000000000000" pitchFamily="2" charset="2"/>
              <a:buChar char="q"/>
            </a:pPr>
            <a:r>
              <a:rPr lang="en-US" sz="2600" b="1" dirty="0">
                <a:solidFill>
                  <a:srgbClr val="0070C0"/>
                </a:solidFill>
              </a:rPr>
              <a:t>The initial state of the DFA must not have any incoming edge.</a:t>
            </a:r>
          </a:p>
          <a:p>
            <a:pPr marL="0" indent="0" algn="just" fontAlgn="base">
              <a:lnSpc>
                <a:spcPct val="110000"/>
              </a:lnSpc>
              <a:spcBef>
                <a:spcPts val="0"/>
              </a:spcBef>
              <a:spcAft>
                <a:spcPts val="1200"/>
              </a:spcAft>
              <a:buFont typeface="Wingdings" pitchFamily="2" charset="2"/>
              <a:buNone/>
            </a:pPr>
            <a:r>
              <a:rPr lang="en-US" sz="2800" b="1" u="sng" dirty="0">
                <a:solidFill>
                  <a:srgbClr val="FF0000"/>
                </a:solidFill>
              </a:rPr>
              <a:t>Step-01:</a:t>
            </a:r>
          </a:p>
          <a:p>
            <a:pPr marL="0" indent="0" algn="just" fontAlgn="base">
              <a:lnSpc>
                <a:spcPct val="110000"/>
              </a:lnSpc>
              <a:spcBef>
                <a:spcPts val="0"/>
              </a:spcBef>
              <a:spcAft>
                <a:spcPts val="1200"/>
              </a:spcAft>
              <a:buFont typeface="Wingdings" pitchFamily="2" charset="2"/>
              <a:buNone/>
            </a:pPr>
            <a:endParaRPr lang="en-US" sz="1600" b="1" dirty="0">
              <a:solidFill>
                <a:srgbClr val="FF0000"/>
              </a:solidFill>
            </a:endParaRPr>
          </a:p>
          <a:p>
            <a:pPr lvl="1" algn="just" fontAlgn="base">
              <a:lnSpc>
                <a:spcPct val="110000"/>
              </a:lnSpc>
              <a:spcBef>
                <a:spcPts val="0"/>
              </a:spcBef>
              <a:spcAft>
                <a:spcPts val="1200"/>
              </a:spcAft>
              <a:buFont typeface="Wingdings" pitchFamily="2" charset="2"/>
              <a:buChar char="Ø"/>
            </a:pPr>
            <a:r>
              <a:rPr lang="en-US" sz="2400" dirty="0"/>
              <a:t>If there exists any incoming edge to the initial state, then create a new initial state having no incoming edge to it.</a:t>
            </a:r>
          </a:p>
          <a:p>
            <a:pPr marL="0" lvl="1" indent="0" algn="just" fontAlgn="base">
              <a:lnSpc>
                <a:spcPct val="110000"/>
              </a:lnSpc>
              <a:spcBef>
                <a:spcPts val="0"/>
              </a:spcBef>
              <a:spcAft>
                <a:spcPts val="1200"/>
              </a:spcAft>
              <a:buFont typeface="Wingdings" pitchFamily="2" charset="2"/>
              <a:buNone/>
            </a:pPr>
            <a:r>
              <a:rPr lang="en-US" sz="2800" b="1" u="sng" dirty="0">
                <a:solidFill>
                  <a:srgbClr val="FF0000"/>
                </a:solidFill>
              </a:rPr>
              <a:t>Step-02:</a:t>
            </a:r>
            <a:endParaRPr lang="en-US" sz="2800" b="1" dirty="0">
              <a:solidFill>
                <a:srgbClr val="FF0000"/>
              </a:solidFill>
            </a:endParaRPr>
          </a:p>
          <a:p>
            <a:pPr marL="342900" lvl="1" indent="-342900" algn="just" fontAlgn="base">
              <a:lnSpc>
                <a:spcPct val="110000"/>
              </a:lnSpc>
              <a:spcBef>
                <a:spcPts val="0"/>
              </a:spcBef>
              <a:spcAft>
                <a:spcPts val="1200"/>
              </a:spcAft>
              <a:buFont typeface="Wingdings" pitchFamily="2" charset="2"/>
              <a:buChar char="q"/>
            </a:pPr>
            <a:r>
              <a:rPr lang="en-US" sz="2600" b="1" dirty="0">
                <a:solidFill>
                  <a:srgbClr val="0070C0"/>
                </a:solidFill>
              </a:rPr>
              <a:t>There must exist only one final state in the DFA</a:t>
            </a:r>
            <a:r>
              <a:rPr lang="en-US" sz="2600" b="1" dirty="0"/>
              <a:t>.</a:t>
            </a:r>
          </a:p>
          <a:p>
            <a:pPr lvl="1" algn="just" fontAlgn="base">
              <a:lnSpc>
                <a:spcPct val="110000"/>
              </a:lnSpc>
              <a:spcBef>
                <a:spcPts val="0"/>
              </a:spcBef>
              <a:spcAft>
                <a:spcPts val="1200"/>
              </a:spcAft>
              <a:buFont typeface="Wingdings" pitchFamily="2" charset="2"/>
              <a:buChar char="Ø"/>
            </a:pPr>
            <a:r>
              <a:rPr lang="en-US" sz="2200" dirty="0"/>
              <a:t>If there exists multiple final states in the DFA, then convert all the final states into non-final states and create a new single final state.</a:t>
            </a:r>
          </a:p>
          <a:p>
            <a:pPr lvl="1" algn="just" fontAlgn="base">
              <a:lnSpc>
                <a:spcPct val="110000"/>
              </a:lnSpc>
              <a:spcBef>
                <a:spcPts val="0"/>
              </a:spcBef>
              <a:spcAft>
                <a:spcPts val="1200"/>
              </a:spcAft>
              <a:buFont typeface="Wingdings" pitchFamily="2" charset="2"/>
              <a:buChar char="Ø"/>
            </a:pPr>
            <a:r>
              <a:rPr lang="en-US" sz="2200" dirty="0"/>
              <a:t>The final state of the DFA must not have any outgoing edge</a:t>
            </a:r>
          </a:p>
        </p:txBody>
      </p:sp>
      <p:grpSp>
        <p:nvGrpSpPr>
          <p:cNvPr id="4" name="Group 3">
            <a:extLst>
              <a:ext uri="{FF2B5EF4-FFF2-40B4-BE49-F238E27FC236}">
                <a16:creationId xmlns:a16="http://schemas.microsoft.com/office/drawing/2014/main" id="{184271AA-F587-AF71-B69D-7709E27B6277}"/>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DFED9F84-DF26-E227-008A-F2325146880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63D0F709-0BF0-EA2C-AEAE-E44CAA30188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80DD38EA-AE8A-3AD6-B506-478004224CD6}"/>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36441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2585CA-8F5F-4ECF-AEBA-D5D49B55CD3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FF639F-6927-4A58-A7C0-CC8785AB9DB9}"/>
              </a:ext>
            </a:extLst>
          </p:cNvPr>
          <p:cNvSpPr>
            <a:spLocks noGrp="1"/>
          </p:cNvSpPr>
          <p:nvPr>
            <p:ph type="body" sz="quarter" idx="12"/>
          </p:nvPr>
        </p:nvSpPr>
        <p:spPr/>
        <p:txBody>
          <a:bodyPr/>
          <a:lstStyle/>
          <a:p>
            <a:r>
              <a:rPr lang="en-US" altLang="en-US" dirty="0">
                <a:solidFill>
                  <a:srgbClr val="FF0000"/>
                </a:solidFill>
              </a:rPr>
              <a:t>DFA </a:t>
            </a:r>
            <a:r>
              <a:rPr lang="en-US" altLang="en-US" dirty="0">
                <a:solidFill>
                  <a:srgbClr val="FF0000"/>
                </a:solidFill>
                <a:sym typeface="Symbol" panose="05050102010706020507" pitchFamily="18" charset="2"/>
              </a:rPr>
              <a:t></a:t>
            </a:r>
            <a:r>
              <a:rPr lang="en-US" altLang="en-US" dirty="0">
                <a:solidFill>
                  <a:srgbClr val="FF0000"/>
                </a:solidFill>
              </a:rPr>
              <a:t> RE: </a:t>
            </a:r>
            <a:r>
              <a:rPr lang="en-US" altLang="en-US" sz="2800" i="1" dirty="0">
                <a:solidFill>
                  <a:srgbClr val="0070C0"/>
                </a:solidFill>
              </a:rPr>
              <a:t>State Elimination method</a:t>
            </a:r>
            <a:endParaRPr lang="en-US" dirty="0"/>
          </a:p>
        </p:txBody>
      </p:sp>
      <p:sp>
        <p:nvSpPr>
          <p:cNvPr id="5" name="Content Placeholder 2">
            <a:extLst>
              <a:ext uri="{FF2B5EF4-FFF2-40B4-BE49-F238E27FC236}">
                <a16:creationId xmlns:a16="http://schemas.microsoft.com/office/drawing/2014/main" id="{3C8D616D-8DE6-4037-A6BB-BF3427F074D9}"/>
              </a:ext>
            </a:extLst>
          </p:cNvPr>
          <p:cNvSpPr txBox="1">
            <a:spLocks/>
          </p:cNvSpPr>
          <p:nvPr/>
        </p:nvSpPr>
        <p:spPr>
          <a:xfrm>
            <a:off x="259079" y="1005839"/>
            <a:ext cx="8590849" cy="5445051"/>
          </a:xfrm>
          <a:prstGeom prst="rect">
            <a:avLst/>
          </a:prstGeom>
        </p:spPr>
        <p:txBody>
          <a:bodyPr>
            <a:normAutofit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spcAft>
                <a:spcPts val="1200"/>
              </a:spcAft>
              <a:buClrTx/>
              <a:buFont typeface="Wingdings" panose="05000000000000000000" pitchFamily="2" charset="2"/>
              <a:buChar char="q"/>
            </a:pPr>
            <a:r>
              <a:rPr lang="en-US" sz="2600" b="1" u="sng" dirty="0">
                <a:solidFill>
                  <a:srgbClr val="FF0000"/>
                </a:solidFill>
              </a:rPr>
              <a:t>Step-03:</a:t>
            </a:r>
            <a:endParaRPr lang="en-US" sz="2600" b="1" dirty="0">
              <a:solidFill>
                <a:srgbClr val="FF0000"/>
              </a:solidFill>
            </a:endParaRPr>
          </a:p>
          <a:p>
            <a:pPr lvl="1">
              <a:lnSpc>
                <a:spcPct val="120000"/>
              </a:lnSpc>
              <a:spcBef>
                <a:spcPts val="0"/>
              </a:spcBef>
              <a:spcAft>
                <a:spcPts val="1200"/>
              </a:spcAft>
              <a:buClrTx/>
              <a:buFont typeface="Wingdings" panose="05000000000000000000" pitchFamily="2" charset="2"/>
              <a:buChar char="q"/>
            </a:pPr>
            <a:r>
              <a:rPr lang="en-US" sz="2600" dirty="0"/>
              <a:t> If there exists any outgoing edge from the final state, then create a new final state having no outgoing edge from it.</a:t>
            </a:r>
          </a:p>
          <a:p>
            <a:pPr fontAlgn="base">
              <a:lnSpc>
                <a:spcPct val="120000"/>
              </a:lnSpc>
              <a:spcBef>
                <a:spcPts val="0"/>
              </a:spcBef>
              <a:spcAft>
                <a:spcPts val="1200"/>
              </a:spcAft>
              <a:buClrTx/>
              <a:buFont typeface="Wingdings" panose="05000000000000000000" pitchFamily="2" charset="2"/>
              <a:buChar char="q"/>
            </a:pPr>
            <a:r>
              <a:rPr lang="en-US" sz="2600" b="1" u="sng" dirty="0">
                <a:solidFill>
                  <a:srgbClr val="FF0000"/>
                </a:solidFill>
              </a:rPr>
              <a:t>Step-04:</a:t>
            </a:r>
            <a:endParaRPr lang="en-US" sz="2600" b="1" dirty="0">
              <a:solidFill>
                <a:srgbClr val="FF0000"/>
              </a:solidFill>
            </a:endParaRPr>
          </a:p>
          <a:p>
            <a:pPr lvl="1" fontAlgn="base">
              <a:lnSpc>
                <a:spcPct val="120000"/>
              </a:lnSpc>
              <a:spcBef>
                <a:spcPts val="0"/>
              </a:spcBef>
              <a:spcAft>
                <a:spcPts val="1200"/>
              </a:spcAft>
              <a:buClrTx/>
              <a:buFont typeface="Wingdings" panose="05000000000000000000" pitchFamily="2" charset="2"/>
              <a:buChar char="q"/>
            </a:pPr>
            <a:r>
              <a:rPr lang="en-US" sz="2600" dirty="0"/>
              <a:t> Eliminate all the intermediate states one by one.</a:t>
            </a:r>
          </a:p>
          <a:p>
            <a:pPr lvl="1" fontAlgn="base">
              <a:lnSpc>
                <a:spcPct val="120000"/>
              </a:lnSpc>
              <a:spcBef>
                <a:spcPts val="0"/>
              </a:spcBef>
              <a:spcAft>
                <a:spcPts val="1200"/>
              </a:spcAft>
              <a:buClrTx/>
              <a:buFont typeface="Wingdings" panose="05000000000000000000" pitchFamily="2" charset="2"/>
              <a:buChar char="q"/>
            </a:pPr>
            <a:r>
              <a:rPr lang="en-US" sz="2600" dirty="0">
                <a:solidFill>
                  <a:srgbClr val="0070C0"/>
                </a:solidFill>
              </a:rPr>
              <a:t>These states may be eliminated in any order.</a:t>
            </a:r>
          </a:p>
          <a:p>
            <a:pPr marL="0" indent="0" fontAlgn="base">
              <a:lnSpc>
                <a:spcPct val="120000"/>
              </a:lnSpc>
              <a:spcBef>
                <a:spcPts val="0"/>
              </a:spcBef>
              <a:spcAft>
                <a:spcPts val="1200"/>
              </a:spcAft>
              <a:buNone/>
            </a:pPr>
            <a:r>
              <a:rPr lang="en-US" sz="3000" dirty="0">
                <a:solidFill>
                  <a:srgbClr val="FF0000"/>
                </a:solidFill>
              </a:rPr>
              <a:t>In the end</a:t>
            </a:r>
          </a:p>
          <a:p>
            <a:pPr fontAlgn="base">
              <a:lnSpc>
                <a:spcPct val="120000"/>
              </a:lnSpc>
              <a:spcBef>
                <a:spcPts val="0"/>
              </a:spcBef>
              <a:spcAft>
                <a:spcPts val="1200"/>
              </a:spcAft>
              <a:buFont typeface="Wingdings" pitchFamily="2" charset="2"/>
              <a:buChar char="Ø"/>
            </a:pPr>
            <a:r>
              <a:rPr lang="en-US" sz="2600" dirty="0">
                <a:solidFill>
                  <a:srgbClr val="0070C0"/>
                </a:solidFill>
              </a:rPr>
              <a:t>Only an initial state going to the final state will be left.</a:t>
            </a:r>
          </a:p>
          <a:p>
            <a:pPr fontAlgn="base">
              <a:lnSpc>
                <a:spcPct val="120000"/>
              </a:lnSpc>
              <a:spcBef>
                <a:spcPts val="0"/>
              </a:spcBef>
              <a:spcAft>
                <a:spcPts val="1200"/>
              </a:spcAft>
              <a:buFont typeface="Wingdings" pitchFamily="2" charset="2"/>
              <a:buChar char="Ø"/>
            </a:pPr>
            <a:r>
              <a:rPr lang="en-US" sz="2600" dirty="0">
                <a:solidFill>
                  <a:schemeClr val="tx1"/>
                </a:solidFill>
              </a:rPr>
              <a:t>The cost of this transition is the required regular expression.</a:t>
            </a:r>
          </a:p>
          <a:p>
            <a:pPr lvl="1" fontAlgn="base">
              <a:lnSpc>
                <a:spcPct val="120000"/>
              </a:lnSpc>
              <a:spcBef>
                <a:spcPts val="0"/>
              </a:spcBef>
              <a:spcAft>
                <a:spcPts val="1200"/>
              </a:spcAft>
              <a:buClrTx/>
              <a:buFont typeface="Wingdings" panose="05000000000000000000" pitchFamily="2" charset="2"/>
              <a:buChar char="q"/>
            </a:pPr>
            <a:endParaRPr lang="en-US" sz="2600" dirty="0">
              <a:solidFill>
                <a:srgbClr val="0070C0"/>
              </a:solidFill>
            </a:endParaRPr>
          </a:p>
        </p:txBody>
      </p:sp>
      <p:grpSp>
        <p:nvGrpSpPr>
          <p:cNvPr id="4" name="Group 3">
            <a:extLst>
              <a:ext uri="{FF2B5EF4-FFF2-40B4-BE49-F238E27FC236}">
                <a16:creationId xmlns:a16="http://schemas.microsoft.com/office/drawing/2014/main" id="{4410B887-1B15-09B8-568B-50CA83E85BEE}"/>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BE0ABA66-C384-1347-B4C5-743CA004DD92}"/>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656FDC63-E014-DDB1-3239-528835E0F7A3}"/>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2CD0F8DE-6C25-E973-7BF3-33A29D998726}"/>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4402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olidFill>
                  <a:srgbClr val="FF0000"/>
                </a:solidFill>
                <a:sym typeface="Symbol" pitchFamily="18" charset="2"/>
              </a:rPr>
              <a:t>Converting a DFA to a regular expression</a:t>
            </a:r>
            <a:endParaRPr lang="en-US" sz="3200" dirty="0">
              <a:solidFill>
                <a:srgbClr val="FF0000"/>
              </a:solidFill>
            </a:endParaRPr>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a:xfrm>
            <a:off x="-106360" y="844550"/>
            <a:ext cx="9136063" cy="5591175"/>
          </a:xfrm>
        </p:spPr>
        <p:txBody>
          <a:bodyPr>
            <a:normAutofit/>
          </a:bodyPr>
          <a:lstStyle/>
          <a:p>
            <a:pPr eaLnBrk="1" hangingPunct="1">
              <a:spcAft>
                <a:spcPts val="600"/>
              </a:spcAft>
              <a:buClrTx/>
            </a:pPr>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spcAft>
                <a:spcPts val="600"/>
              </a:spcAft>
              <a:buClrTx/>
            </a:pPr>
            <a:r>
              <a:rPr lang="en-US" altLang="en-US" sz="1800" dirty="0">
                <a:solidFill>
                  <a:srgbClr val="0070C0"/>
                </a:solidFill>
              </a:rPr>
              <a:t>First, we will convert a DFA to GNFA, and </a:t>
            </a:r>
          </a:p>
          <a:p>
            <a:pPr lvl="1" eaLnBrk="1" hangingPunct="1">
              <a:spcAft>
                <a:spcPts val="600"/>
              </a:spcAft>
              <a:buClrTx/>
            </a:pPr>
            <a:r>
              <a:rPr lang="en-US" altLang="en-US" sz="1800" dirty="0">
                <a:solidFill>
                  <a:srgbClr val="0070C0"/>
                </a:solidFill>
              </a:rPr>
              <a:t>then GNFA to regular expression.</a:t>
            </a:r>
          </a:p>
          <a:p>
            <a:pPr eaLnBrk="1" hangingPunct="1">
              <a:spcAft>
                <a:spcPts val="600"/>
              </a:spcAft>
            </a:pPr>
            <a:r>
              <a:rPr lang="en-US" altLang="en-US" sz="2000" dirty="0"/>
              <a:t>GNFA has the following special form – </a:t>
            </a:r>
          </a:p>
          <a:p>
            <a:pPr lvl="1" eaLnBrk="1" hangingPunct="1">
              <a:spcAft>
                <a:spcPts val="600"/>
              </a:spcAft>
            </a:pPr>
            <a:r>
              <a:rPr lang="en-US" altLang="en-US" sz="1800" dirty="0"/>
              <a:t>Transition labels might be in regular expression form.</a:t>
            </a:r>
          </a:p>
          <a:p>
            <a:pPr lvl="1" eaLnBrk="1" hangingPunct="1">
              <a:spcAft>
                <a:spcPts val="600"/>
              </a:spcAft>
            </a:pPr>
            <a:r>
              <a:rPr lang="en-US" altLang="en-US" sz="1800" dirty="0">
                <a:solidFill>
                  <a:srgbClr val="0070C0"/>
                </a:solidFill>
              </a:rPr>
              <a:t>The start state doesn’t have any incoming arrow </a:t>
            </a:r>
            <a:br>
              <a:rPr lang="en-US" altLang="en-US" sz="1800" dirty="0">
                <a:solidFill>
                  <a:srgbClr val="0070C0"/>
                </a:solidFill>
              </a:rPr>
            </a:br>
            <a:r>
              <a:rPr lang="en-US" altLang="en-US" sz="1800" dirty="0">
                <a:solidFill>
                  <a:srgbClr val="0070C0"/>
                </a:solidFill>
              </a:rPr>
              <a:t>from any other state</a:t>
            </a:r>
            <a:r>
              <a:rPr lang="en-US" altLang="en-US" sz="1800" dirty="0"/>
              <a:t>.</a:t>
            </a:r>
          </a:p>
          <a:p>
            <a:pPr lvl="1" eaLnBrk="1" hangingPunct="1">
              <a:spcAft>
                <a:spcPts val="600"/>
              </a:spcAft>
            </a:pPr>
            <a:r>
              <a:rPr lang="en-US" altLang="en-US" sz="1800" dirty="0"/>
              <a:t>There is only one accept state, and it doesn’t </a:t>
            </a:r>
            <a:br>
              <a:rPr lang="en-US" altLang="en-US" sz="1800" dirty="0"/>
            </a:br>
            <a:r>
              <a:rPr lang="en-US" altLang="en-US" sz="1800" dirty="0"/>
              <a:t>have any outgoing arrow to any other state.</a:t>
            </a:r>
          </a:p>
          <a:p>
            <a:pPr lvl="1" eaLnBrk="1" hangingPunct="1">
              <a:spcAft>
                <a:spcPts val="600"/>
              </a:spcAft>
            </a:pPr>
            <a:r>
              <a:rPr lang="en-US" altLang="en-US" sz="1800" dirty="0">
                <a:solidFill>
                  <a:srgbClr val="0070C0"/>
                </a:solidFill>
              </a:rPr>
              <a:t>Start state is never the same as accept state</a:t>
            </a:r>
            <a:r>
              <a:rPr lang="en-US" altLang="en-US" sz="1800" dirty="0"/>
              <a:t>.</a:t>
            </a:r>
          </a:p>
          <a:p>
            <a:pPr lvl="1" eaLnBrk="1" hangingPunct="1">
              <a:spcAft>
                <a:spcPts val="600"/>
              </a:spcAft>
            </a:pPr>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grpSp>
        <p:nvGrpSpPr>
          <p:cNvPr id="28" name="Group 27">
            <a:extLst>
              <a:ext uri="{FF2B5EF4-FFF2-40B4-BE49-F238E27FC236}">
                <a16:creationId xmlns:a16="http://schemas.microsoft.com/office/drawing/2014/main" id="{180D3D6E-912B-66B3-5386-880FB3980DEF}"/>
              </a:ext>
            </a:extLst>
          </p:cNvPr>
          <p:cNvGrpSpPr/>
          <p:nvPr/>
        </p:nvGrpSpPr>
        <p:grpSpPr>
          <a:xfrm>
            <a:off x="5733" y="693860"/>
            <a:ext cx="8319118" cy="151690"/>
            <a:chOff x="284163" y="1577847"/>
            <a:chExt cx="8576373" cy="137411"/>
          </a:xfrm>
        </p:grpSpPr>
        <p:sp>
          <p:nvSpPr>
            <p:cNvPr id="29" name="Rectangle 28">
              <a:extLst>
                <a:ext uri="{FF2B5EF4-FFF2-40B4-BE49-F238E27FC236}">
                  <a16:creationId xmlns:a16="http://schemas.microsoft.com/office/drawing/2014/main" id="{5D604093-EB3E-D766-878B-607F84C16DC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0659AF55-B741-72D8-A8BB-E99F3C81074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67FC23B0-F7E3-F7F6-1AD6-24DAC183F4B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62640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childTnLst>
                                </p:cTn>
                              </p:par>
                              <p:par>
                                <p:cTn id="76" presetID="1" presetClass="entr" presetSubtype="0" fill="hold" grpId="2" nodeType="withEffect">
                                  <p:stCondLst>
                                    <p:cond delay="0"/>
                                  </p:stCondLst>
                                  <p:childTnLst>
                                    <p:set>
                                      <p:cBhvr>
                                        <p:cTn id="77" dur="1" fill="hold">
                                          <p:stCondLst>
                                            <p:cond delay="0"/>
                                          </p:stCondLst>
                                        </p:cTn>
                                        <p:tgtEl>
                                          <p:spTgt spid="19"/>
                                        </p:tgtEl>
                                        <p:attrNameLst>
                                          <p:attrName>style.visibility</p:attrName>
                                        </p:attrNameLst>
                                      </p:cBhvr>
                                      <p:to>
                                        <p:strVal val="visible"/>
                                      </p:to>
                                    </p:set>
                                  </p:childTnLst>
                                </p:cTn>
                              </p:par>
                              <p:par>
                                <p:cTn id="78" presetID="1" presetClass="entr" presetSubtype="0" fill="hold" grpId="2" nodeType="withEffect">
                                  <p:stCondLst>
                                    <p:cond delay="0"/>
                                  </p:stCondLst>
                                  <p:childTnLst>
                                    <p:set>
                                      <p:cBhvr>
                                        <p:cTn id="79" dur="1" fill="hold">
                                          <p:stCondLst>
                                            <p:cond delay="0"/>
                                          </p:stCondLst>
                                        </p:cTn>
                                        <p:tgtEl>
                                          <p:spTgt spid="20"/>
                                        </p:tgtEl>
                                        <p:attrNameLst>
                                          <p:attrName>style.visibility</p:attrName>
                                        </p:attrNameLst>
                                      </p:cBhvr>
                                      <p:to>
                                        <p:strVal val="visible"/>
                                      </p:to>
                                    </p:set>
                                  </p:childTnLst>
                                </p:cTn>
                              </p:par>
                              <p:par>
                                <p:cTn id="80" presetID="1" presetClass="entr" presetSubtype="0" fill="hold" grpId="2" nodeType="withEffect">
                                  <p:stCondLst>
                                    <p:cond delay="0"/>
                                  </p:stCondLst>
                                  <p:childTnLst>
                                    <p:set>
                                      <p:cBhvr>
                                        <p:cTn id="81" dur="1" fill="hold">
                                          <p:stCondLst>
                                            <p:cond delay="0"/>
                                          </p:stCondLst>
                                        </p:cTn>
                                        <p:tgtEl>
                                          <p:spTgt spid="21"/>
                                        </p:tgtEl>
                                        <p:attrNameLst>
                                          <p:attrName>style.visibility</p:attrName>
                                        </p:attrNameLst>
                                      </p:cBhvr>
                                      <p:to>
                                        <p:strVal val="visible"/>
                                      </p:to>
                                    </p:set>
                                  </p:childTnLst>
                                </p:cTn>
                              </p:par>
                              <p:par>
                                <p:cTn id="82" presetID="1" presetClass="entr" presetSubtype="0" fill="hold" grpId="1" nodeType="withEffect">
                                  <p:stCondLst>
                                    <p:cond delay="0"/>
                                  </p:stCondLst>
                                  <p:childTnLst>
                                    <p:set>
                                      <p:cBhvr>
                                        <p:cTn id="83" dur="1" fill="hold">
                                          <p:stCondLst>
                                            <p:cond delay="0"/>
                                          </p:stCondLst>
                                        </p:cTn>
                                        <p:tgtEl>
                                          <p:spTgt spid="22"/>
                                        </p:tgtEl>
                                        <p:attrNameLst>
                                          <p:attrName>style.visibility</p:attrName>
                                        </p:attrNameLst>
                                      </p:cBhvr>
                                      <p:to>
                                        <p:strVal val="visible"/>
                                      </p:to>
                                    </p:set>
                                  </p:childTnLst>
                                </p:cTn>
                              </p:par>
                              <p:par>
                                <p:cTn id="84" presetID="1" presetClass="entr" presetSubtype="0" fill="hold" grpId="2" nodeType="withEffect">
                                  <p:stCondLst>
                                    <p:cond delay="0"/>
                                  </p:stCondLst>
                                  <p:childTnLst>
                                    <p:set>
                                      <p:cBhvr>
                                        <p:cTn id="85" dur="1" fill="hold">
                                          <p:stCondLst>
                                            <p:cond delay="0"/>
                                          </p:stCondLst>
                                        </p:cTn>
                                        <p:tgtEl>
                                          <p:spTgt spid="2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par>
                          <p:cTn id="94" fill="hold">
                            <p:stCondLst>
                              <p:cond delay="0"/>
                            </p:stCondLst>
                            <p:childTnLst>
                              <p:par>
                                <p:cTn id="95" presetID="3" presetClass="emph" presetSubtype="1" grpId="0" nodeType="afterEffect">
                                  <p:stCondLst>
                                    <p:cond delay="0"/>
                                  </p:stCondLst>
                                  <p:childTnLst>
                                    <p:set>
                                      <p:cBhvr override="childStyle">
                                        <p:cTn id="96" dur="indefinite"/>
                                        <p:tgtEl>
                                          <p:spTgt spid="19"/>
                                        </p:tgtEl>
                                        <p:attrNameLst>
                                          <p:attrName>style.color</p:attrName>
                                        </p:attrNameLst>
                                      </p:cBhvr>
                                      <p:to>
                                        <p:clrVal>
                                          <a:srgbClr val="FF0000"/>
                                        </p:clrVal>
                                      </p:to>
                                    </p:set>
                                  </p:childTnLst>
                                </p:cTn>
                              </p:par>
                              <p:par>
                                <p:cTn id="97" presetID="3" presetClass="emph" presetSubtype="1" grpId="0" nodeType="withEffect">
                                  <p:stCondLst>
                                    <p:cond delay="0"/>
                                  </p:stCondLst>
                                  <p:childTnLst>
                                    <p:set>
                                      <p:cBhvr override="childStyle">
                                        <p:cTn id="98" dur="indefinite"/>
                                        <p:tgtEl>
                                          <p:spTgt spid="24"/>
                                        </p:tgtEl>
                                        <p:attrNameLst>
                                          <p:attrName>style.color</p:attrName>
                                        </p:attrNameLst>
                                      </p:cBhvr>
                                      <p:to>
                                        <p:clrVal>
                                          <a:srgbClr val="FF0000"/>
                                        </p:clrVal>
                                      </p:to>
                                    </p:set>
                                  </p:childTnLst>
                                </p:cTn>
                              </p:par>
                              <p:par>
                                <p:cTn id="99" presetID="3" presetClass="emph" presetSubtype="1" grpId="0" nodeType="withEffect">
                                  <p:stCondLst>
                                    <p:cond delay="0"/>
                                  </p:stCondLst>
                                  <p:childTnLst>
                                    <p:set>
                                      <p:cBhvr override="childStyle">
                                        <p:cTn id="100" dur="indefinite"/>
                                        <p:tgtEl>
                                          <p:spTgt spid="25"/>
                                        </p:tgtEl>
                                        <p:attrNameLst>
                                          <p:attrName>style.color</p:attrName>
                                        </p:attrNameLst>
                                      </p:cBhvr>
                                      <p:to>
                                        <p:clrVal>
                                          <a:srgbClr val="FF0000"/>
                                        </p:clrVal>
                                      </p:to>
                                    </p:set>
                                  </p:childTnLst>
                                </p:cTn>
                              </p:par>
                              <p:par>
                                <p:cTn id="101" presetID="3" presetClass="emph" presetSubtype="1" grpId="0" nodeType="withEffect">
                                  <p:stCondLst>
                                    <p:cond delay="0"/>
                                  </p:stCondLst>
                                  <p:childTnLst>
                                    <p:set>
                                      <p:cBhvr override="childStyle">
                                        <p:cTn id="102" dur="indefinite"/>
                                        <p:tgtEl>
                                          <p:spTgt spid="21"/>
                                        </p:tgtEl>
                                        <p:attrNameLst>
                                          <p:attrName>style.color</p:attrName>
                                        </p:attrNameLst>
                                      </p:cBhvr>
                                      <p:to>
                                        <p:clrVal>
                                          <a:srgbClr val="FF0000"/>
                                        </p:clrVal>
                                      </p:to>
                                    </p:set>
                                  </p:childTnLst>
                                </p:cTn>
                              </p:par>
                              <p:par>
                                <p:cTn id="103" presetID="3" presetClass="emph" presetSubtype="1" grpId="0" nodeType="withEffect">
                                  <p:stCondLst>
                                    <p:cond delay="0"/>
                                  </p:stCondLst>
                                  <p:childTnLst>
                                    <p:set>
                                      <p:cBhvr override="childStyle">
                                        <p:cTn id="104" dur="indefinite"/>
                                        <p:tgtEl>
                                          <p:spTgt spid="20"/>
                                        </p:tgtEl>
                                        <p:attrNameLst>
                                          <p:attrName>style.color</p:attrName>
                                        </p:attrNameLst>
                                      </p:cBhvr>
                                      <p:to>
                                        <p:clrVal>
                                          <a:srgbClr val="FF0000"/>
                                        </p:clrVal>
                                      </p:to>
                                    </p:set>
                                  </p:childTnLst>
                                </p:cTn>
                              </p:par>
                              <p:par>
                                <p:cTn id="105" presetID="3" presetClass="emph" presetSubtype="1" grpId="0" nodeType="withEffect">
                                  <p:stCondLst>
                                    <p:cond delay="0"/>
                                  </p:stCondLst>
                                  <p:childTnLst>
                                    <p:set>
                                      <p:cBhvr override="childStyle">
                                        <p:cTn id="106" dur="indefinite"/>
                                        <p:tgtEl>
                                          <p:spTgt spid="23"/>
                                        </p:tgtEl>
                                        <p:attrNameLst>
                                          <p:attrName>style.color</p:attrName>
                                        </p:attrNameLst>
                                      </p:cBhvr>
                                      <p:to>
                                        <p:clrVal>
                                          <a:srgbClr val="FF0000"/>
                                        </p:clrVal>
                                      </p:to>
                                    </p:set>
                                  </p:childTnLst>
                                </p:cTn>
                              </p:par>
                              <p:par>
                                <p:cTn id="107" presetID="3" presetClass="emph" presetSubtype="1" grpId="0" nodeType="withEffect">
                                  <p:stCondLst>
                                    <p:cond delay="0"/>
                                  </p:stCondLst>
                                  <p:childTnLst>
                                    <p:set>
                                      <p:cBhvr override="childStyle">
                                        <p:cTn id="108" dur="indefinite"/>
                                        <p:tgtEl>
                                          <p:spTgt spid="26"/>
                                        </p:tgtEl>
                                        <p:attrNameLst>
                                          <p:attrName>style.color</p:attrName>
                                        </p:attrNameLst>
                                      </p:cBhvr>
                                      <p:to>
                                        <p:clrVal>
                                          <a:srgbClr val="FF0000"/>
                                        </p:clrVal>
                                      </p:to>
                                    </p:set>
                                  </p:childTnLst>
                                </p:cTn>
                              </p:par>
                              <p:par>
                                <p:cTn id="109" presetID="3" presetClass="emph" presetSubtype="1" grpId="0" nodeType="withEffect">
                                  <p:stCondLst>
                                    <p:cond delay="0"/>
                                  </p:stCondLst>
                                  <p:childTnLst>
                                    <p:set>
                                      <p:cBhvr override="childStyle">
                                        <p:cTn id="110" dur="indefinite"/>
                                        <p:tgtEl>
                                          <p:spTgt spid="27"/>
                                        </p:tgtEl>
                                        <p:attrNameLst>
                                          <p:attrName>style.color</p:attrName>
                                        </p:attrNameLst>
                                      </p:cBhvr>
                                      <p:to>
                                        <p:clrVal>
                                          <a:srgbClr val="FF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1" nodeType="clickEffect">
                                  <p:stCondLst>
                                    <p:cond delay="0"/>
                                  </p:stCondLst>
                                  <p:childTnLst>
                                    <p:set>
                                      <p:cBhvr override="childStyle">
                                        <p:cTn id="114" dur="indefinite"/>
                                        <p:tgtEl>
                                          <p:spTgt spid="19"/>
                                        </p:tgtEl>
                                        <p:attrNameLst>
                                          <p:attrName>style.color</p:attrName>
                                        </p:attrNameLst>
                                      </p:cBhvr>
                                      <p:to>
                                        <p:clrVal>
                                          <a:schemeClr val="tx2"/>
                                        </p:clrVal>
                                      </p:to>
                                    </p:set>
                                  </p:childTnLst>
                                </p:cTn>
                              </p:par>
                              <p:par>
                                <p:cTn id="115" presetID="3" presetClass="emph" presetSubtype="1" grpId="1" nodeType="withEffect">
                                  <p:stCondLst>
                                    <p:cond delay="0"/>
                                  </p:stCondLst>
                                  <p:childTnLst>
                                    <p:set>
                                      <p:cBhvr override="childStyle">
                                        <p:cTn id="116" dur="indefinite"/>
                                        <p:tgtEl>
                                          <p:spTgt spid="24"/>
                                        </p:tgtEl>
                                        <p:attrNameLst>
                                          <p:attrName>style.color</p:attrName>
                                        </p:attrNameLst>
                                      </p:cBhvr>
                                      <p:to>
                                        <p:clrVal>
                                          <a:schemeClr val="tx2"/>
                                        </p:clrVal>
                                      </p:to>
                                    </p:set>
                                  </p:childTnLst>
                                </p:cTn>
                              </p:par>
                              <p:par>
                                <p:cTn id="117" presetID="3" presetClass="emph" presetSubtype="1" grpId="1" nodeType="withEffect">
                                  <p:stCondLst>
                                    <p:cond delay="0"/>
                                  </p:stCondLst>
                                  <p:childTnLst>
                                    <p:set>
                                      <p:cBhvr override="childStyle">
                                        <p:cTn id="118" dur="indefinite"/>
                                        <p:tgtEl>
                                          <p:spTgt spid="25"/>
                                        </p:tgtEl>
                                        <p:attrNameLst>
                                          <p:attrName>style.color</p:attrName>
                                        </p:attrNameLst>
                                      </p:cBhvr>
                                      <p:to>
                                        <p:clrVal>
                                          <a:schemeClr val="tx2"/>
                                        </p:clrVal>
                                      </p:to>
                                    </p:set>
                                  </p:childTnLst>
                                </p:cTn>
                              </p:par>
                              <p:par>
                                <p:cTn id="119" presetID="3" presetClass="emph" presetSubtype="1" grpId="1" nodeType="withEffect">
                                  <p:stCondLst>
                                    <p:cond delay="0"/>
                                  </p:stCondLst>
                                  <p:childTnLst>
                                    <p:set>
                                      <p:cBhvr override="childStyle">
                                        <p:cTn id="120" dur="indefinite"/>
                                        <p:tgtEl>
                                          <p:spTgt spid="21"/>
                                        </p:tgtEl>
                                        <p:attrNameLst>
                                          <p:attrName>style.color</p:attrName>
                                        </p:attrNameLst>
                                      </p:cBhvr>
                                      <p:to>
                                        <p:clrVal>
                                          <a:schemeClr val="tx2"/>
                                        </p:clrVal>
                                      </p:to>
                                    </p:set>
                                  </p:childTnLst>
                                </p:cTn>
                              </p:par>
                              <p:par>
                                <p:cTn id="121" presetID="3" presetClass="emph" presetSubtype="1" grpId="1" nodeType="withEffect">
                                  <p:stCondLst>
                                    <p:cond delay="0"/>
                                  </p:stCondLst>
                                  <p:childTnLst>
                                    <p:set>
                                      <p:cBhvr override="childStyle">
                                        <p:cTn id="122" dur="indefinite"/>
                                        <p:tgtEl>
                                          <p:spTgt spid="20"/>
                                        </p:tgtEl>
                                        <p:attrNameLst>
                                          <p:attrName>style.color</p:attrName>
                                        </p:attrNameLst>
                                      </p:cBhvr>
                                      <p:to>
                                        <p:clrVal>
                                          <a:schemeClr val="tx2"/>
                                        </p:clrVal>
                                      </p:to>
                                    </p:set>
                                  </p:childTnLst>
                                </p:cTn>
                              </p:par>
                              <p:par>
                                <p:cTn id="123" presetID="3" presetClass="emph" presetSubtype="1" grpId="0" nodeType="withEffect">
                                  <p:stCondLst>
                                    <p:cond delay="0"/>
                                  </p:stCondLst>
                                  <p:childTnLst>
                                    <p:set>
                                      <p:cBhvr override="childStyle">
                                        <p:cTn id="124" dur="indefinite"/>
                                        <p:tgtEl>
                                          <p:spTgt spid="22"/>
                                        </p:tgtEl>
                                        <p:attrNameLst>
                                          <p:attrName>style.color</p:attrName>
                                        </p:attrNameLst>
                                      </p:cBhvr>
                                      <p:to>
                                        <p:clrVal>
                                          <a:schemeClr val="tx2"/>
                                        </p:clrVal>
                                      </p:to>
                                    </p:set>
                                  </p:childTnLst>
                                </p:cTn>
                              </p:par>
                              <p:par>
                                <p:cTn id="125" presetID="3" presetClass="emph" presetSubtype="1" grpId="1" nodeType="withEffect">
                                  <p:stCondLst>
                                    <p:cond delay="0"/>
                                  </p:stCondLst>
                                  <p:childTnLst>
                                    <p:set>
                                      <p:cBhvr override="childStyle">
                                        <p:cTn id="126" dur="indefinite"/>
                                        <p:tgtEl>
                                          <p:spTgt spid="23"/>
                                        </p:tgtEl>
                                        <p:attrNameLst>
                                          <p:attrName>style.color</p:attrName>
                                        </p:attrNameLst>
                                      </p:cBhvr>
                                      <p:to>
                                        <p:clrVal>
                                          <a:schemeClr val="tx2"/>
                                        </p:clrVal>
                                      </p:to>
                                    </p:set>
                                  </p:childTnLst>
                                </p:cTn>
                              </p:par>
                              <p:par>
                                <p:cTn id="127" presetID="3" presetClass="emph" presetSubtype="1" grpId="1" nodeType="withEffect">
                                  <p:stCondLst>
                                    <p:cond delay="0"/>
                                  </p:stCondLst>
                                  <p:childTnLst>
                                    <p:set>
                                      <p:cBhvr override="childStyle">
                                        <p:cTn id="128" dur="indefinite"/>
                                        <p:tgtEl>
                                          <p:spTgt spid="26"/>
                                        </p:tgtEl>
                                        <p:attrNameLst>
                                          <p:attrName>style.color</p:attrName>
                                        </p:attrNameLst>
                                      </p:cBhvr>
                                      <p:to>
                                        <p:clrVal>
                                          <a:schemeClr val="tx2"/>
                                        </p:clrVal>
                                      </p:to>
                                    </p:set>
                                  </p:childTnLst>
                                </p:cTn>
                              </p:par>
                              <p:par>
                                <p:cTn id="129" presetID="3" presetClass="emph" presetSubtype="1" grpId="1" nodeType="withEffect">
                                  <p:stCondLst>
                                    <p:cond delay="0"/>
                                  </p:stCondLst>
                                  <p:childTnLst>
                                    <p:set>
                                      <p:cBhvr override="childStyle">
                                        <p:cTn id="130" dur="indefinite"/>
                                        <p:tgtEl>
                                          <p:spTgt spid="27"/>
                                        </p:tgtEl>
                                        <p:attrNameLst>
                                          <p:attrName>style.color</p:attrName>
                                        </p:attrNameLst>
                                      </p:cBhvr>
                                      <p:to>
                                        <p:clrVal>
                                          <a:schemeClr val="tx2"/>
                                        </p:clrVal>
                                      </p:to>
                                    </p:set>
                                  </p:childTnLst>
                                </p:cTn>
                              </p:par>
                            </p:childTnLst>
                          </p:cTn>
                        </p:par>
                        <p:par>
                          <p:cTn id="131" fill="hold">
                            <p:stCondLst>
                              <p:cond delay="0"/>
                            </p:stCondLst>
                            <p:childTnLst>
                              <p:par>
                                <p:cTn id="132" presetID="1" presetClass="emph" presetSubtype="1" nodeType="after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7"/>
                                        </p:tgtEl>
                                        <p:attrNameLst>
                                          <p:attrName>fillcolor</p:attrName>
                                        </p:attrNameLst>
                                      </p:cBhvr>
                                      <p:to>
                                        <p:clrVal>
                                          <a:schemeClr val="bg1"/>
                                        </p:clrVal>
                                      </p:to>
                                    </p:set>
                                    <p:set>
                                      <p:cBhvr>
                                        <p:cTn id="140" dur="indefinite"/>
                                        <p:tgtEl>
                                          <p:spTgt spid="7"/>
                                        </p:tgtEl>
                                        <p:attrNameLst>
                                          <p:attrName>fill.type</p:attrName>
                                        </p:attrNameLst>
                                      </p:cBhvr>
                                      <p:to>
                                        <p:strVal val="solid"/>
                                      </p:to>
                                    </p:set>
                                    <p:set>
                                      <p:cBhvr>
                                        <p:cTn id="141" dur="indefinite"/>
                                        <p:tgtEl>
                                          <p:spTgt spid="7"/>
                                        </p:tgtEl>
                                        <p:attrNameLst>
                                          <p:attrName>fill.on</p:attrName>
                                        </p:attrNameLst>
                                      </p:cBhvr>
                                      <p:to>
                                        <p:strVal val="true"/>
                                      </p:to>
                                    </p:set>
                                  </p:childTnLst>
                                </p:cTn>
                              </p:par>
                            </p:childTnLst>
                          </p:cTn>
                        </p:par>
                        <p:par>
                          <p:cTn id="142" fill="hold">
                            <p:stCondLst>
                              <p:cond delay="0"/>
                            </p:stCondLst>
                            <p:childTnLst>
                              <p:par>
                                <p:cTn id="143" presetID="1" presetClass="emph" presetSubtype="1" nodeType="afterEffect">
                                  <p:stCondLst>
                                    <p:cond delay="0"/>
                                  </p:stCondLst>
                                  <p:childTnLst>
                                    <p:set>
                                      <p:cBhvr>
                                        <p:cTn id="144" dur="indefinite"/>
                                        <p:tgtEl>
                                          <p:spTgt spid="8"/>
                                        </p:tgtEl>
                                        <p:attrNameLst>
                                          <p:attrName>fillcolor</p:attrName>
                                        </p:attrNameLst>
                                      </p:cBhvr>
                                      <p:to>
                                        <p:clrVal>
                                          <a:srgbClr val="FF0000"/>
                                        </p:clrVal>
                                      </p:to>
                                    </p:set>
                                    <p:set>
                                      <p:cBhvr>
                                        <p:cTn id="145" dur="indefinite"/>
                                        <p:tgtEl>
                                          <p:spTgt spid="8"/>
                                        </p:tgtEl>
                                        <p:attrNameLst>
                                          <p:attrName>fill.type</p:attrName>
                                        </p:attrNameLst>
                                      </p:cBhvr>
                                      <p:to>
                                        <p:strVal val="solid"/>
                                      </p:to>
                                    </p:set>
                                    <p:set>
                                      <p:cBhvr>
                                        <p:cTn id="146" dur="indefinite"/>
                                        <p:tgtEl>
                                          <p:spTgt spid="8"/>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8"/>
                                        </p:tgtEl>
                                        <p:attrNameLst>
                                          <p:attrName>fillcolor</p:attrName>
                                        </p:attrNameLst>
                                      </p:cBhvr>
                                      <p:to>
                                        <p:clrVal>
                                          <a:schemeClr val="bg1"/>
                                        </p:clrVal>
                                      </p:to>
                                    </p:set>
                                    <p:set>
                                      <p:cBhvr>
                                        <p:cTn id="151" dur="indefinite"/>
                                        <p:tgtEl>
                                          <p:spTgt spid="8"/>
                                        </p:tgtEl>
                                        <p:attrNameLst>
                                          <p:attrName>fill.type</p:attrName>
                                        </p:attrNameLst>
                                      </p:cBhvr>
                                      <p:to>
                                        <p:strVal val="solid"/>
                                      </p:to>
                                    </p:set>
                                    <p:set>
                                      <p:cBhvr>
                                        <p:cTn id="152" dur="indefinite"/>
                                        <p:tgtEl>
                                          <p:spTgt spid="8"/>
                                        </p:tgtEl>
                                        <p:attrNameLst>
                                          <p:attrName>fill.on</p:attrName>
                                        </p:attrNameLst>
                                      </p:cBhvr>
                                      <p:to>
                                        <p:strVal val="true"/>
                                      </p:to>
                                    </p:set>
                                  </p:childTnLst>
                                </p:cTn>
                              </p:par>
                            </p:childTnLst>
                          </p:cTn>
                        </p:par>
                        <p:par>
                          <p:cTn id="153" fill="hold">
                            <p:stCondLst>
                              <p:cond delay="0"/>
                            </p:stCondLst>
                            <p:childTnLst>
                              <p:par>
                                <p:cTn id="154" presetID="1" presetClass="emph" presetSubtype="1" nodeType="afterEffect">
                                  <p:stCondLst>
                                    <p:cond delay="0"/>
                                  </p:stCondLst>
                                  <p:childTnLst>
                                    <p:set>
                                      <p:cBhvr>
                                        <p:cTn id="155" dur="indefinite"/>
                                        <p:tgtEl>
                                          <p:spTgt spid="7"/>
                                        </p:tgtEl>
                                        <p:attrNameLst>
                                          <p:attrName>fillcolor</p:attrName>
                                        </p:attrNameLst>
                                      </p:cBhvr>
                                      <p:to>
                                        <p:clrVal>
                                          <a:srgbClr val="FF0000"/>
                                        </p:clrVal>
                                      </p:to>
                                    </p:set>
                                    <p:set>
                                      <p:cBhvr>
                                        <p:cTn id="156" dur="indefinite"/>
                                        <p:tgtEl>
                                          <p:spTgt spid="7"/>
                                        </p:tgtEl>
                                        <p:attrNameLst>
                                          <p:attrName>fill.type</p:attrName>
                                        </p:attrNameLst>
                                      </p:cBhvr>
                                      <p:to>
                                        <p:strVal val="solid"/>
                                      </p:to>
                                    </p:set>
                                    <p:set>
                                      <p:cBhvr>
                                        <p:cTn id="157" dur="indefinite"/>
                                        <p:tgtEl>
                                          <p:spTgt spid="7"/>
                                        </p:tgtEl>
                                        <p:attrNameLst>
                                          <p:attrName>fill.on</p:attrName>
                                        </p:attrNameLst>
                                      </p:cBhvr>
                                      <p:to>
                                        <p:strVal val="true"/>
                                      </p:to>
                                    </p:set>
                                  </p:childTnLst>
                                </p:cTn>
                              </p:par>
                            </p:childTnLst>
                          </p:cTn>
                        </p:par>
                        <p:par>
                          <p:cTn id="158" fill="hold">
                            <p:stCondLst>
                              <p:cond delay="0"/>
                            </p:stCondLst>
                            <p:childTnLst>
                              <p:par>
                                <p:cTn id="159" presetID="1" presetClass="emph" presetSubtype="1" nodeType="afterEffect">
                                  <p:stCondLst>
                                    <p:cond delay="0"/>
                                  </p:stCondLst>
                                  <p:childTnLst>
                                    <p:set>
                                      <p:cBhvr>
                                        <p:cTn id="160" dur="indefinite"/>
                                        <p:tgtEl>
                                          <p:spTgt spid="8"/>
                                        </p:tgtEl>
                                        <p:attrNameLst>
                                          <p:attrName>fillcolor</p:attrName>
                                        </p:attrNameLst>
                                      </p:cBhvr>
                                      <p:to>
                                        <p:clrVal>
                                          <a:srgbClr val="FF0000"/>
                                        </p:clrVal>
                                      </p:to>
                                    </p:set>
                                    <p:set>
                                      <p:cBhvr>
                                        <p:cTn id="161" dur="indefinite"/>
                                        <p:tgtEl>
                                          <p:spTgt spid="8"/>
                                        </p:tgtEl>
                                        <p:attrNameLst>
                                          <p:attrName>fill.type</p:attrName>
                                        </p:attrNameLst>
                                      </p:cBhvr>
                                      <p:to>
                                        <p:strVal val="solid"/>
                                      </p:to>
                                    </p:set>
                                    <p:set>
                                      <p:cBhvr>
                                        <p:cTn id="162" dur="indefinite"/>
                                        <p:tgtEl>
                                          <p:spTgt spid="8"/>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7"/>
                                        </p:tgtEl>
                                        <p:attrNameLst>
                                          <p:attrName>fillcolor</p:attrName>
                                        </p:attrNameLst>
                                      </p:cBhvr>
                                      <p:to>
                                        <p:clrVal>
                                          <a:schemeClr val="bg1"/>
                                        </p:clrVal>
                                      </p:to>
                                    </p:set>
                                    <p:set>
                                      <p:cBhvr>
                                        <p:cTn id="167" dur="indefinite"/>
                                        <p:tgtEl>
                                          <p:spTgt spid="7"/>
                                        </p:tgtEl>
                                        <p:attrNameLst>
                                          <p:attrName>fill.type</p:attrName>
                                        </p:attrNameLst>
                                      </p:cBhvr>
                                      <p:to>
                                        <p:strVal val="solid"/>
                                      </p:to>
                                    </p:set>
                                    <p:set>
                                      <p:cBhvr>
                                        <p:cTn id="168" dur="indefinite"/>
                                        <p:tgtEl>
                                          <p:spTgt spid="7"/>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8"/>
                                        </p:tgtEl>
                                        <p:attrNameLst>
                                          <p:attrName>fillcolor</p:attrName>
                                        </p:attrNameLst>
                                      </p:cBhvr>
                                      <p:to>
                                        <p:clrVal>
                                          <a:schemeClr val="bg1"/>
                                        </p:clrVal>
                                      </p:to>
                                    </p:set>
                                    <p:set>
                                      <p:cBhvr>
                                        <p:cTn id="171" dur="indefinite"/>
                                        <p:tgtEl>
                                          <p:spTgt spid="8"/>
                                        </p:tgtEl>
                                        <p:attrNameLst>
                                          <p:attrName>fill.type</p:attrName>
                                        </p:attrNameLst>
                                      </p:cBhvr>
                                      <p:to>
                                        <p:strVal val="solid"/>
                                      </p:to>
                                    </p:set>
                                    <p:set>
                                      <p:cBhvr>
                                        <p:cTn id="172" dur="indefinite"/>
                                        <p:tgtEl>
                                          <p:spTgt spid="8"/>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mph" presetSubtype="1" nodeType="clickEffect">
                                  <p:stCondLst>
                                    <p:cond delay="0"/>
                                  </p:stCondLst>
                                  <p:childTnLst>
                                    <p:set>
                                      <p:cBhvr>
                                        <p:cTn id="176" dur="indefinite"/>
                                        <p:tgtEl>
                                          <p:spTgt spid="7"/>
                                        </p:tgtEl>
                                        <p:attrNameLst>
                                          <p:attrName>fillcolor</p:attrName>
                                        </p:attrNameLst>
                                      </p:cBhvr>
                                      <p:to>
                                        <p:clrVal>
                                          <a:srgbClr val="FF0000"/>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9"/>
                                        </p:tgtEl>
                                        <p:attrNameLst>
                                          <p:attrName>stroke.color</p:attrName>
                                        </p:attrNameLst>
                                      </p:cBhvr>
                                      <p:to>
                                        <p:clrVal>
                                          <a:srgbClr val="FF0000"/>
                                        </p:clrVal>
                                      </p:to>
                                    </p:set>
                                    <p:set>
                                      <p:cBhvr>
                                        <p:cTn id="181" dur="indefinite"/>
                                        <p:tgtEl>
                                          <p:spTgt spid="9"/>
                                        </p:tgtEl>
                                        <p:attrNameLst>
                                          <p:attrName>stroke.on</p:attrName>
                                        </p:attrNameLst>
                                      </p:cBhvr>
                                      <p:to>
                                        <p:strVal val="true"/>
                                      </p:to>
                                    </p:set>
                                  </p:childTnLst>
                                </p:cTn>
                              </p:par>
                              <p:par>
                                <p:cTn id="182" presetID="7" presetClass="emph" presetSubtype="1" nodeType="withEffect">
                                  <p:stCondLst>
                                    <p:cond delay="0"/>
                                  </p:stCondLst>
                                  <p:childTnLst>
                                    <p:set>
                                      <p:cBhvr>
                                        <p:cTn id="183" dur="indefinite"/>
                                        <p:tgtEl>
                                          <p:spTgt spid="10"/>
                                        </p:tgtEl>
                                        <p:attrNameLst>
                                          <p:attrName>stroke.color</p:attrName>
                                        </p:attrNameLst>
                                      </p:cBhvr>
                                      <p:to>
                                        <p:clrVal>
                                          <a:srgbClr val="FF0000"/>
                                        </p:clrVal>
                                      </p:to>
                                    </p:set>
                                    <p:set>
                                      <p:cBhvr>
                                        <p:cTn id="184" dur="indefinite"/>
                                        <p:tgtEl>
                                          <p:spTgt spid="10"/>
                                        </p:tgtEl>
                                        <p:attrNameLst>
                                          <p:attrName>stroke.on</p:attrName>
                                        </p:attrNameLst>
                                      </p:cBhvr>
                                      <p:to>
                                        <p:strVal val="true"/>
                                      </p:to>
                                    </p:set>
                                  </p:childTnLst>
                                </p:cTn>
                              </p:par>
                              <p:par>
                                <p:cTn id="185" presetID="7" presetClass="emph" presetSubtype="1" nodeType="withEffect">
                                  <p:stCondLst>
                                    <p:cond delay="0"/>
                                  </p:stCondLst>
                                  <p:childTnLst>
                                    <p:set>
                                      <p:cBhvr>
                                        <p:cTn id="186" dur="indefinite"/>
                                        <p:tgtEl>
                                          <p:spTgt spid="11"/>
                                        </p:tgtEl>
                                        <p:attrNameLst>
                                          <p:attrName>stroke.color</p:attrName>
                                        </p:attrNameLst>
                                      </p:cBhvr>
                                      <p:to>
                                        <p:clrVal>
                                          <a:srgbClr val="FF0000"/>
                                        </p:clrVal>
                                      </p:to>
                                    </p:set>
                                    <p:set>
                                      <p:cBhvr>
                                        <p:cTn id="187" dur="indefinite"/>
                                        <p:tgtEl>
                                          <p:spTgt spid="11"/>
                                        </p:tgtEl>
                                        <p:attrNameLst>
                                          <p:attrName>stroke.on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mph" presetSubtype="1" nodeType="clickEffect">
                                  <p:stCondLst>
                                    <p:cond delay="0"/>
                                  </p:stCondLst>
                                  <p:childTnLst>
                                    <p:set>
                                      <p:cBhvr>
                                        <p:cTn id="191" dur="indefinite"/>
                                        <p:tgtEl>
                                          <p:spTgt spid="5"/>
                                        </p:tgtEl>
                                        <p:attrNameLst>
                                          <p:attrName>fillcolor</p:attrName>
                                        </p:attrNameLst>
                                      </p:cBhvr>
                                      <p:to>
                                        <p:clrVal>
                                          <a:schemeClr val="accent2"/>
                                        </p:clrVal>
                                      </p:to>
                                    </p:set>
                                    <p:set>
                                      <p:cBhvr>
                                        <p:cTn id="192" dur="indefinite"/>
                                        <p:tgtEl>
                                          <p:spTgt spid="5"/>
                                        </p:tgtEl>
                                        <p:attrNameLst>
                                          <p:attrName>fill.type</p:attrName>
                                        </p:attrNameLst>
                                      </p:cBhvr>
                                      <p:to>
                                        <p:strVal val="solid"/>
                                      </p:to>
                                    </p:set>
                                    <p:set>
                                      <p:cBhvr>
                                        <p:cTn id="193" dur="indefinite"/>
                                        <p:tgtEl>
                                          <p:spTgt spid="5"/>
                                        </p:tgtEl>
                                        <p:attrNameLst>
                                          <p:attrName>fill.on</p:attrName>
                                        </p:attrNameLst>
                                      </p:cBhvr>
                                      <p:to>
                                        <p:strVal val="true"/>
                                      </p:to>
                                    </p:set>
                                  </p:childTnLst>
                                </p:cTn>
                              </p:par>
                              <p:par>
                                <p:cTn id="194" presetID="7" presetClass="emph" presetSubtype="1" nodeType="withEffect">
                                  <p:stCondLst>
                                    <p:cond delay="0"/>
                                  </p:stCondLst>
                                  <p:childTnLst>
                                    <p:set>
                                      <p:cBhvr>
                                        <p:cTn id="195" dur="indefinite"/>
                                        <p:tgtEl>
                                          <p:spTgt spid="12"/>
                                        </p:tgtEl>
                                        <p:attrNameLst>
                                          <p:attrName>stroke.color</p:attrName>
                                        </p:attrNameLst>
                                      </p:cBhvr>
                                      <p:to>
                                        <p:clrVal>
                                          <a:schemeClr val="accent2"/>
                                        </p:clrVal>
                                      </p:to>
                                    </p:set>
                                    <p:set>
                                      <p:cBhvr>
                                        <p:cTn id="196" dur="indefinite"/>
                                        <p:tgtEl>
                                          <p:spTgt spid="12"/>
                                        </p:tgtEl>
                                        <p:attrNameLst>
                                          <p:attrName>stroke.on</p:attrName>
                                        </p:attrNameLst>
                                      </p:cBhvr>
                                      <p:to>
                                        <p:strVal val="true"/>
                                      </p:to>
                                    </p:set>
                                  </p:childTnLst>
                                </p:cTn>
                              </p:par>
                              <p:par>
                                <p:cTn id="197" presetID="7" presetClass="emph" presetSubtype="1" nodeType="withEffect">
                                  <p:stCondLst>
                                    <p:cond delay="0"/>
                                  </p:stCondLst>
                                  <p:childTnLst>
                                    <p:set>
                                      <p:cBhvr>
                                        <p:cTn id="198" dur="indefinite"/>
                                        <p:tgtEl>
                                          <p:spTgt spid="17"/>
                                        </p:tgtEl>
                                        <p:attrNameLst>
                                          <p:attrName>stroke.color</p:attrName>
                                        </p:attrNameLst>
                                      </p:cBhvr>
                                      <p:to>
                                        <p:clrVal>
                                          <a:schemeClr val="accent2"/>
                                        </p:clrVal>
                                      </p:to>
                                    </p:set>
                                    <p:set>
                                      <p:cBhvr>
                                        <p:cTn id="199" dur="indefinite"/>
                                        <p:tgtEl>
                                          <p:spTgt spid="17"/>
                                        </p:tgtEl>
                                        <p:attrNameLst>
                                          <p:attrName>stroke.on</p:attrName>
                                        </p:attrNameLst>
                                      </p:cBhvr>
                                      <p:to>
                                        <p:strVal val="true"/>
                                      </p:to>
                                    </p:set>
                                  </p:childTnLst>
                                </p:cTn>
                              </p:par>
                              <p:par>
                                <p:cTn id="200" presetID="7" presetClass="emph" presetSubtype="1" nodeType="withEffect">
                                  <p:stCondLst>
                                    <p:cond delay="0"/>
                                  </p:stCondLst>
                                  <p:childTnLst>
                                    <p:set>
                                      <p:cBhvr>
                                        <p:cTn id="201" dur="indefinite"/>
                                        <p:tgtEl>
                                          <p:spTgt spid="14"/>
                                        </p:tgtEl>
                                        <p:attrNameLst>
                                          <p:attrName>stroke.color</p:attrName>
                                        </p:attrNameLst>
                                      </p:cBhvr>
                                      <p:to>
                                        <p:clrVal>
                                          <a:schemeClr val="accent2"/>
                                        </p:clrVal>
                                      </p:to>
                                    </p:set>
                                    <p:set>
                                      <p:cBhvr>
                                        <p:cTn id="202" dur="indefinite"/>
                                        <p:tgtEl>
                                          <p:spTgt spid="14"/>
                                        </p:tgtEl>
                                        <p:attrNameLst>
                                          <p:attrName>stroke.on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800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7" presetClass="emph" presetSubtype="1" nodeType="withEffect">
                                  <p:stCondLst>
                                    <p:cond delay="0"/>
                                  </p:stCondLst>
                                  <p:childTnLst>
                                    <p:set>
                                      <p:cBhvr>
                                        <p:cTn id="210" dur="indefinite"/>
                                        <p:tgtEl>
                                          <p:spTgt spid="16"/>
                                        </p:tgtEl>
                                        <p:attrNameLst>
                                          <p:attrName>stroke.color</p:attrName>
                                        </p:attrNameLst>
                                      </p:cBhvr>
                                      <p:to>
                                        <p:clrVal>
                                          <a:srgbClr val="008000"/>
                                        </p:clrVal>
                                      </p:to>
                                    </p:set>
                                    <p:set>
                                      <p:cBhvr>
                                        <p:cTn id="211" dur="indefinite"/>
                                        <p:tgtEl>
                                          <p:spTgt spid="16"/>
                                        </p:tgtEl>
                                        <p:attrNameLst>
                                          <p:attrName>stroke.on</p:attrName>
                                        </p:attrNameLst>
                                      </p:cBhvr>
                                      <p:to>
                                        <p:strVal val="true"/>
                                      </p:to>
                                    </p:set>
                                  </p:childTnLst>
                                </p:cTn>
                              </p:par>
                              <p:par>
                                <p:cTn id="212" presetID="7" presetClass="emph" presetSubtype="1" nodeType="withEffect">
                                  <p:stCondLst>
                                    <p:cond delay="0"/>
                                  </p:stCondLst>
                                  <p:childTnLst>
                                    <p:set>
                                      <p:cBhvr>
                                        <p:cTn id="213" dur="indefinite"/>
                                        <p:tgtEl>
                                          <p:spTgt spid="13"/>
                                        </p:tgtEl>
                                        <p:attrNameLst>
                                          <p:attrName>stroke.color</p:attrName>
                                        </p:attrNameLst>
                                      </p:cBhvr>
                                      <p:to>
                                        <p:clrVal>
                                          <a:srgbClr val="008000"/>
                                        </p:clrVal>
                                      </p:to>
                                    </p:set>
                                    <p:set>
                                      <p:cBhvr>
                                        <p:cTn id="214" dur="indefinite"/>
                                        <p:tgtEl>
                                          <p:spTgt spid="13"/>
                                        </p:tgtEl>
                                        <p:attrNameLst>
                                          <p:attrName>stroke.on</p:attrName>
                                        </p:attrNameLst>
                                      </p:cBhvr>
                                      <p:to>
                                        <p:strVal val="true"/>
                                      </p:to>
                                    </p:set>
                                  </p:childTnLst>
                                </p:cTn>
                              </p:par>
                              <p:par>
                                <p:cTn id="215" presetID="7" presetClass="emph" presetSubtype="1" nodeType="withEffect">
                                  <p:stCondLst>
                                    <p:cond delay="0"/>
                                  </p:stCondLst>
                                  <p:childTnLst>
                                    <p:set>
                                      <p:cBhvr>
                                        <p:cTn id="216" dur="indefinite"/>
                                        <p:tgtEl>
                                          <p:spTgt spid="15"/>
                                        </p:tgtEl>
                                        <p:attrNameLst>
                                          <p:attrName>stroke.color</p:attrName>
                                        </p:attrNameLst>
                                      </p:cBhvr>
                                      <p:to>
                                        <p:clrVal>
                                          <a:srgbClr val="008000"/>
                                        </p:clrVal>
                                      </p:to>
                                    </p:set>
                                    <p:set>
                                      <p:cBhvr>
                                        <p:cTn id="217" dur="indefinite"/>
                                        <p:tgtEl>
                                          <p:spTgt spid="15"/>
                                        </p:tgtEl>
                                        <p:attrNameLst>
                                          <p:attrName>stroke.on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nodeType="clickEffect">
                                  <p:stCondLst>
                                    <p:cond delay="0"/>
                                  </p:stCondLst>
                                  <p:childTnLst>
                                    <p:set>
                                      <p:cBhvr>
                                        <p:cTn id="221" dur="indefinite"/>
                                        <p:tgtEl>
                                          <p:spTgt spid="8"/>
                                        </p:tgtEl>
                                        <p:attrNameLst>
                                          <p:attrName>fillcolor</p:attrName>
                                        </p:attrNameLst>
                                      </p:cBhvr>
                                      <p:to>
                                        <p:clrVal>
                                          <a:srgbClr val="FFFF00"/>
                                        </p:clrVal>
                                      </p:to>
                                    </p:set>
                                    <p:set>
                                      <p:cBhvr>
                                        <p:cTn id="222" dur="indefinite"/>
                                        <p:tgtEl>
                                          <p:spTgt spid="8"/>
                                        </p:tgtEl>
                                        <p:attrNameLst>
                                          <p:attrName>fill.type</p:attrName>
                                        </p:attrNameLst>
                                      </p:cBhvr>
                                      <p:to>
                                        <p:strVal val="solid"/>
                                      </p:to>
                                    </p:set>
                                    <p:set>
                                      <p:cBhvr>
                                        <p:cTn id="223"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olidFill>
                  <a:srgbClr val="FF0000"/>
                </a:solidFill>
                <a:sym typeface="Symbol" pitchFamily="18" charset="2"/>
              </a:rPr>
              <a:t>Converting a DFA to GNFA</a:t>
            </a:r>
            <a:endParaRPr lang="en-US" dirty="0">
              <a:solidFill>
                <a:srgbClr val="FF0000"/>
              </a:solidFill>
            </a:endParaRPr>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80212" cy="5591175"/>
          </a:xfrm>
        </p:spPr>
        <p:txBody>
          <a:bodyPr>
            <a:normAutofit/>
          </a:bodyPr>
          <a:lstStyle/>
          <a:p>
            <a:pPr algn="just" eaLnBrk="1" hangingPunct="1">
              <a:spcAft>
                <a:spcPts val="600"/>
              </a:spcAft>
              <a:buClrTx/>
            </a:pPr>
            <a:r>
              <a:rPr lang="en-US" altLang="en-US" sz="2200" dirty="0"/>
              <a:t>Add a new start state with an </a:t>
            </a:r>
            <a:r>
              <a:rPr lang="en-US" altLang="en-US" sz="2200" i="1" dirty="0">
                <a:sym typeface="Symbol" panose="05050102010706020507" pitchFamily="18" charset="2"/>
              </a:rPr>
              <a:t></a:t>
            </a:r>
            <a:r>
              <a:rPr lang="en-US" altLang="en-US" sz="2200" dirty="0">
                <a:sym typeface="Symbol" panose="05050102010706020507" pitchFamily="18" charset="2"/>
              </a:rPr>
              <a:t> </a:t>
            </a:r>
            <a:r>
              <a:rPr lang="en-US" altLang="en-US" sz="2200" dirty="0"/>
              <a:t>arrow to the old start state.</a:t>
            </a:r>
          </a:p>
          <a:p>
            <a:pPr algn="just" eaLnBrk="1" hangingPunct="1">
              <a:spcAft>
                <a:spcPts val="600"/>
              </a:spcAft>
              <a:buClrTx/>
            </a:pPr>
            <a:r>
              <a:rPr lang="en-US" altLang="en-US" sz="2200" dirty="0">
                <a:solidFill>
                  <a:schemeClr val="bg2">
                    <a:lumMod val="50000"/>
                  </a:schemeClr>
                </a:solidFill>
              </a:rPr>
              <a:t>Add new accept state with </a:t>
            </a:r>
            <a:r>
              <a:rPr lang="en-US" altLang="en-US" sz="2200" i="1" dirty="0">
                <a:solidFill>
                  <a:schemeClr val="bg2">
                    <a:lumMod val="50000"/>
                  </a:schemeClr>
                </a:solidFill>
                <a:sym typeface="Symbol" panose="05050102010706020507" pitchFamily="18" charset="2"/>
              </a:rPr>
              <a:t></a:t>
            </a:r>
            <a:r>
              <a:rPr lang="en-US" altLang="en-US" sz="2200" dirty="0">
                <a:solidFill>
                  <a:schemeClr val="bg2">
                    <a:lumMod val="50000"/>
                  </a:schemeClr>
                </a:solidFill>
              </a:rPr>
              <a:t>  arrows from the old accept states.</a:t>
            </a:r>
          </a:p>
          <a:p>
            <a:pPr algn="just" eaLnBrk="1" hangingPunct="1">
              <a:spcAft>
                <a:spcPts val="600"/>
              </a:spcAft>
              <a:buClrTx/>
            </a:pPr>
            <a:r>
              <a:rPr lang="en-US" altLang="en-US" sz="2200" dirty="0"/>
              <a:t>If any arrows have multiple labels, union the previous labels into one label.</a:t>
            </a:r>
          </a:p>
          <a:p>
            <a:pPr algn="just" eaLnBrk="1" hangingPunct="1">
              <a:spcAft>
                <a:spcPts val="600"/>
              </a:spcAft>
              <a:buClrTx/>
            </a:pPr>
            <a:r>
              <a:rPr lang="en-US" altLang="en-US" sz="2200" dirty="0">
                <a:solidFill>
                  <a:schemeClr val="bg2">
                    <a:lumMod val="50000"/>
                  </a:schemeClr>
                </a:solidFill>
              </a:rPr>
              <a:t>Add arrows with </a:t>
            </a:r>
            <a:r>
              <a:rPr lang="en-US" altLang="en-US" sz="2200" i="1" dirty="0">
                <a:solidFill>
                  <a:schemeClr val="bg2">
                    <a:lumMod val="50000"/>
                  </a:schemeClr>
                </a:solidFill>
                <a:sym typeface="Symbol" panose="05050102010706020507" pitchFamily="18" charset="2"/>
              </a:rPr>
              <a:t></a:t>
            </a:r>
            <a:r>
              <a:rPr lang="en-US" altLang="en-US" sz="2200" dirty="0">
                <a:solidFill>
                  <a:schemeClr val="bg2">
                    <a:lumMod val="50000"/>
                  </a:schemeClr>
                </a:solidFill>
                <a:sym typeface="Symbol" panose="05050102010706020507" pitchFamily="18" charset="2"/>
              </a:rPr>
              <a:t> label between states where there are no arrows. This won’t change the language as </a:t>
            </a:r>
            <a:br>
              <a:rPr lang="en-US" altLang="en-US" sz="2200" dirty="0">
                <a:solidFill>
                  <a:schemeClr val="bg2">
                    <a:lumMod val="50000"/>
                  </a:schemeClr>
                </a:solidFill>
                <a:sym typeface="Symbol" panose="05050102010706020507" pitchFamily="18" charset="2"/>
              </a:rPr>
            </a:br>
            <a:r>
              <a:rPr lang="en-US" altLang="en-US" sz="2200" i="1" dirty="0">
                <a:solidFill>
                  <a:schemeClr val="bg2">
                    <a:lumMod val="50000"/>
                  </a:schemeClr>
                </a:solidFill>
                <a:sym typeface="Symbol" panose="05050102010706020507" pitchFamily="18" charset="2"/>
              </a:rPr>
              <a:t></a:t>
            </a:r>
            <a:r>
              <a:rPr lang="en-US" altLang="en-US" sz="2200" dirty="0">
                <a:solidFill>
                  <a:schemeClr val="bg2">
                    <a:lumMod val="50000"/>
                  </a:schemeClr>
                </a:solidFill>
                <a:sym typeface="Symbol" panose="05050102010706020507" pitchFamily="18" charset="2"/>
              </a:rPr>
              <a:t> label arrows can never be used. </a:t>
            </a:r>
          </a:p>
          <a:p>
            <a:pPr lvl="1" algn="just" eaLnBrk="1" hangingPunct="1">
              <a:spcAft>
                <a:spcPts val="600"/>
              </a:spcAft>
              <a:buClrTx/>
            </a:pPr>
            <a:r>
              <a:rPr lang="en-US" altLang="en-US" sz="22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dirty="0"/>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dirty="0">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grpSp>
        <p:nvGrpSpPr>
          <p:cNvPr id="5" name="Group 4">
            <a:extLst>
              <a:ext uri="{FF2B5EF4-FFF2-40B4-BE49-F238E27FC236}">
                <a16:creationId xmlns:a16="http://schemas.microsoft.com/office/drawing/2014/main" id="{BBB98825-8BC8-B18A-C4E1-CD049EBE1380}"/>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A9A9E100-DBCE-B812-2ED1-9998E9F117A5}"/>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38DADDB8-7270-7435-769A-43E5CF1DEAD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3" name="Rectangle 32">
              <a:extLst>
                <a:ext uri="{FF2B5EF4-FFF2-40B4-BE49-F238E27FC236}">
                  <a16:creationId xmlns:a16="http://schemas.microsoft.com/office/drawing/2014/main" id="{A4E6E9E4-A2B5-F075-3F91-10B2EF18D8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8108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
                                            <p:txEl>
                                              <p:pRg st="0" end="0"/>
                                            </p:txEl>
                                          </p:spTgt>
                                        </p:tgtEl>
                                        <p:attrNameLst>
                                          <p:attrName>style.visibility</p:attrName>
                                        </p:attrNameLst>
                                      </p:cBhvr>
                                      <p:to>
                                        <p:strVal val="visible"/>
                                      </p:to>
                                    </p:set>
                                    <p:animEffect transition="in" filter="fade">
                                      <p:cBhvr>
                                        <p:cTn id="83" dur="500"/>
                                        <p:tgtEl>
                                          <p:spTgt spid="4">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animEffect transition="in" filter="fade">
                                      <p:cBhvr>
                                        <p:cTn id="88" dur="500"/>
                                        <p:tgtEl>
                                          <p:spTgt spid="4">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
                                            <p:txEl>
                                              <p:pRg st="2" end="2"/>
                                            </p:txEl>
                                          </p:spTgt>
                                        </p:tgtEl>
                                        <p:attrNameLst>
                                          <p:attrName>style.visibility</p:attrName>
                                        </p:attrNameLst>
                                      </p:cBhvr>
                                      <p:to>
                                        <p:strVal val="visible"/>
                                      </p:to>
                                    </p:set>
                                    <p:animEffect transition="in" filter="fade">
                                      <p:cBhvr>
                                        <p:cTn id="93" dur="500"/>
                                        <p:tgtEl>
                                          <p:spTgt spid="4">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
                                            <p:txEl>
                                              <p:pRg st="3" end="3"/>
                                            </p:txEl>
                                          </p:spTgt>
                                        </p:tgtEl>
                                        <p:attrNameLst>
                                          <p:attrName>style.visibility</p:attrName>
                                        </p:attrNameLst>
                                      </p:cBhvr>
                                      <p:to>
                                        <p:strVal val="visible"/>
                                      </p:to>
                                    </p:set>
                                    <p:animEffect transition="in" filter="fade">
                                      <p:cBhvr>
                                        <p:cTn id="98" dur="500"/>
                                        <p:tgtEl>
                                          <p:spTgt spid="4">
                                            <p:txEl>
                                              <p:pRg st="3" end="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
                                            <p:txEl>
                                              <p:pRg st="4" end="4"/>
                                            </p:txEl>
                                          </p:spTgt>
                                        </p:tgtEl>
                                        <p:attrNameLst>
                                          <p:attrName>style.visibility</p:attrName>
                                        </p:attrNameLst>
                                      </p:cBhvr>
                                      <p:to>
                                        <p:strVal val="visible"/>
                                      </p:to>
                                    </p:set>
                                    <p:animEffect transition="in" filter="fade">
                                      <p:cBhvr>
                                        <p:cTn id="103" dur="500"/>
                                        <p:tgtEl>
                                          <p:spTgt spid="4">
                                            <p:txEl>
                                              <p:pRg st="4" end="4"/>
                                            </p:txEl>
                                          </p:spTgt>
                                        </p:tgtEl>
                                      </p:cBhvr>
                                    </p:animEffect>
                                  </p:childTnLst>
                                </p:cTn>
                              </p:par>
                              <p:par>
                                <p:cTn id="104" presetID="1" presetClass="exit" presetSubtype="0" fill="hold" grpId="1"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solidFill>
                  <a:srgbClr val="FF0000"/>
                </a:solidFill>
              </a:rPr>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a:xfrm>
            <a:off x="2" y="819248"/>
            <a:ext cx="9136063" cy="5844218"/>
          </a:xfrm>
        </p:spPr>
        <p:txBody>
          <a:bodyPr>
            <a:normAutofit lnSpcReduction="10000"/>
          </a:bodyPr>
          <a:lstStyle/>
          <a:p>
            <a:pPr eaLnBrk="1" hangingPunct="1">
              <a:buClrTx/>
            </a:pPr>
            <a:r>
              <a:rPr lang="en-US" altLang="en-US" sz="2600" dirty="0">
                <a:solidFill>
                  <a:schemeClr val="bg2">
                    <a:lumMod val="50000"/>
                  </a:schemeClr>
                </a:solidFill>
              </a:rPr>
              <a:t>A generalized nondeterministic finite automaton is a 5-tuple,  </a:t>
            </a:r>
            <a:r>
              <a:rPr lang="en-US" altLang="en-US" sz="2800" dirty="0">
                <a:solidFill>
                  <a:schemeClr val="bg2">
                    <a:lumMod val="50000"/>
                  </a:schemeClr>
                </a:solidFill>
              </a:rPr>
              <a:t>(</a:t>
            </a:r>
            <a:r>
              <a:rPr lang="en-US" altLang="en-US" sz="2800" i="1" dirty="0">
                <a:solidFill>
                  <a:schemeClr val="bg2">
                    <a:lumMod val="50000"/>
                  </a:schemeClr>
                </a:solidFill>
              </a:rPr>
              <a:t>Q</a:t>
            </a:r>
            <a:r>
              <a:rPr lang="en-US" altLang="en-US" sz="2800" dirty="0">
                <a:solidFill>
                  <a:schemeClr val="bg2">
                    <a:lumMod val="50000"/>
                  </a:schemeClr>
                </a:solidFill>
              </a:rPr>
              <a:t>,</a:t>
            </a:r>
            <a:r>
              <a:rPr lang="en-US" altLang="en-US" sz="2800" i="1" dirty="0">
                <a:solidFill>
                  <a:schemeClr val="bg2">
                    <a:lumMod val="50000"/>
                  </a:schemeClr>
                </a:solidFill>
              </a:rPr>
              <a:t>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rPr>
              <a:t>, </a:t>
            </a:r>
            <a:r>
              <a:rPr lang="en-US" altLang="en-US" sz="2800" i="1" dirty="0">
                <a:solidFill>
                  <a:schemeClr val="bg2">
                    <a:lumMod val="50000"/>
                  </a:schemeClr>
                </a:solidFill>
                <a:sym typeface="Symbol" panose="05050102010706020507" pitchFamily="18" charset="2"/>
              </a:rPr>
              <a:t></a:t>
            </a:r>
            <a:r>
              <a:rPr lang="en-US" altLang="en-US" sz="2800" dirty="0">
                <a:solidFill>
                  <a:schemeClr val="bg2">
                    <a:lumMod val="50000"/>
                  </a:schemeClr>
                </a:solidFill>
              </a:rPr>
              <a:t>,</a:t>
            </a:r>
            <a:r>
              <a:rPr lang="en-US" altLang="en-US" sz="2800" i="1" dirty="0">
                <a:solidFill>
                  <a:schemeClr val="bg2">
                    <a:lumMod val="50000"/>
                  </a:schemeClr>
                </a:solidFill>
              </a:rPr>
              <a:t> </a:t>
            </a:r>
            <a:r>
              <a:rPr lang="en-US" altLang="en-US" sz="2800" i="1" dirty="0" err="1">
                <a:solidFill>
                  <a:schemeClr val="bg2">
                    <a:lumMod val="50000"/>
                  </a:schemeClr>
                </a:solidFill>
              </a:rPr>
              <a:t>q</a:t>
            </a:r>
            <a:r>
              <a:rPr lang="en-US" altLang="en-US" sz="2800" baseline="-25000" dirty="0" err="1">
                <a:solidFill>
                  <a:schemeClr val="bg2">
                    <a:lumMod val="50000"/>
                  </a:schemeClr>
                </a:solidFill>
              </a:rPr>
              <a:t>start</a:t>
            </a:r>
            <a:r>
              <a:rPr lang="en-US" altLang="en-US" sz="2800" dirty="0">
                <a:solidFill>
                  <a:schemeClr val="bg2">
                    <a:lumMod val="50000"/>
                  </a:schemeClr>
                </a:solidFill>
              </a:rPr>
              <a:t>,</a:t>
            </a:r>
            <a:r>
              <a:rPr lang="en-US" altLang="en-US" sz="2800" i="1" dirty="0">
                <a:solidFill>
                  <a:schemeClr val="bg2">
                    <a:lumMod val="50000"/>
                  </a:schemeClr>
                </a:solidFill>
              </a:rPr>
              <a:t> </a:t>
            </a:r>
            <a:r>
              <a:rPr lang="en-US" altLang="en-US" sz="2800" i="1" dirty="0" err="1">
                <a:solidFill>
                  <a:schemeClr val="bg2">
                    <a:lumMod val="50000"/>
                  </a:schemeClr>
                </a:solidFill>
              </a:rPr>
              <a:t>q</a:t>
            </a:r>
            <a:r>
              <a:rPr lang="en-US" altLang="en-US" sz="2800" baseline="-25000" dirty="0" err="1">
                <a:solidFill>
                  <a:schemeClr val="bg2">
                    <a:lumMod val="50000"/>
                  </a:schemeClr>
                </a:solidFill>
              </a:rPr>
              <a:t>accept</a:t>
            </a:r>
            <a:r>
              <a:rPr lang="en-US" altLang="en-US" sz="2800" dirty="0">
                <a:solidFill>
                  <a:schemeClr val="bg2">
                    <a:lumMod val="50000"/>
                  </a:schemeClr>
                </a:solidFill>
              </a:rPr>
              <a:t>) where – </a:t>
            </a:r>
          </a:p>
          <a:p>
            <a:pPr lvl="2">
              <a:spcBef>
                <a:spcPts val="1800"/>
              </a:spcBef>
              <a:buClrTx/>
              <a:buFont typeface="Wingdings" panose="05000000000000000000" pitchFamily="2" charset="2"/>
              <a:buChar char="Ø"/>
            </a:pPr>
            <a:r>
              <a:rPr lang="en-US" altLang="en-US" sz="2200" i="1" dirty="0"/>
              <a:t>Q</a:t>
            </a:r>
            <a:r>
              <a:rPr lang="en-US" altLang="en-US" sz="2200" dirty="0"/>
              <a:t> is the finite set of states,</a:t>
            </a:r>
          </a:p>
          <a:p>
            <a:pPr lvl="2">
              <a:buClrTx/>
              <a:buFont typeface="Wingdings" panose="05000000000000000000" pitchFamily="2" charset="2"/>
              <a:buChar char="Ø"/>
            </a:pPr>
            <a:r>
              <a:rPr lang="el-GR" altLang="en-US" sz="2200" dirty="0">
                <a:cs typeface="Arial" panose="020B0604020202020204" pitchFamily="34" charset="0"/>
              </a:rPr>
              <a:t>Σ</a:t>
            </a:r>
            <a:r>
              <a:rPr lang="en-US" altLang="en-US" sz="2200" dirty="0">
                <a:cs typeface="Arial" panose="020B0604020202020204" pitchFamily="34" charset="0"/>
              </a:rPr>
              <a:t> is the input alphabet,</a:t>
            </a:r>
          </a:p>
          <a:p>
            <a:pPr lvl="2">
              <a:buClrTx/>
              <a:buFont typeface="Wingdings" panose="05000000000000000000" pitchFamily="2" charset="2"/>
              <a:buChar char="Ø"/>
            </a:pPr>
            <a:r>
              <a:rPr lang="en-US" altLang="en-US" sz="2200" i="1" dirty="0">
                <a:sym typeface="Symbol" panose="05050102010706020507" pitchFamily="18" charset="2"/>
              </a:rPr>
              <a:t></a:t>
            </a:r>
            <a:r>
              <a:rPr lang="en-US" altLang="en-US" sz="2200" dirty="0"/>
              <a:t> : (</a:t>
            </a:r>
            <a:r>
              <a:rPr lang="en-US" altLang="en-US" sz="2200" i="1" dirty="0"/>
              <a:t>Q </a:t>
            </a:r>
            <a:r>
              <a:rPr lang="en-US" altLang="en-US" sz="2200" dirty="0"/>
              <a:t>- {</a:t>
            </a:r>
            <a:r>
              <a:rPr lang="en-US" altLang="en-US" sz="2200" i="1" dirty="0" err="1"/>
              <a:t>q</a:t>
            </a:r>
            <a:r>
              <a:rPr lang="en-US" altLang="en-US" sz="2200" baseline="-25000" dirty="0" err="1"/>
              <a:t>start</a:t>
            </a:r>
            <a:r>
              <a:rPr lang="en-US" altLang="en-US" sz="2200" dirty="0"/>
              <a:t>}) </a:t>
            </a:r>
            <a:r>
              <a:rPr lang="en-US" altLang="en-US" sz="2200" dirty="0">
                <a:sym typeface="Symbol" panose="05050102010706020507" pitchFamily="18" charset="2"/>
              </a:rPr>
              <a:t> </a:t>
            </a:r>
            <a:r>
              <a:rPr lang="en-US" altLang="en-US" sz="2200" dirty="0"/>
              <a:t>(</a:t>
            </a:r>
            <a:r>
              <a:rPr lang="en-US" altLang="en-US" sz="2200" i="1" dirty="0"/>
              <a:t>Q </a:t>
            </a:r>
            <a:r>
              <a:rPr lang="en-US" altLang="en-US" sz="2200" dirty="0"/>
              <a:t>- {</a:t>
            </a:r>
            <a:r>
              <a:rPr lang="en-US" altLang="en-US" sz="2200" i="1" dirty="0" err="1"/>
              <a:t>q</a:t>
            </a:r>
            <a:r>
              <a:rPr lang="en-US" altLang="en-US" sz="2200" baseline="-25000" dirty="0" err="1"/>
              <a:t>accept</a:t>
            </a:r>
            <a:r>
              <a:rPr lang="en-US" altLang="en-US" sz="2200" dirty="0"/>
              <a:t>})</a:t>
            </a:r>
            <a:r>
              <a:rPr lang="en-US" altLang="en-US" sz="2200" dirty="0">
                <a:sym typeface="Symbol" panose="05050102010706020507" pitchFamily="18" charset="2"/>
              </a:rPr>
              <a:t>  </a:t>
            </a:r>
            <a:r>
              <a:rPr lang="en-US" altLang="en-US" sz="2200"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cs typeface="Times New Roman" panose="02020603050405020304" pitchFamily="18" charset="0"/>
                <a:sym typeface="Symbol" panose="05050102010706020507" pitchFamily="18" charset="2"/>
              </a:rPr>
              <a:t>is the transition function,</a:t>
            </a:r>
          </a:p>
          <a:p>
            <a:pPr lvl="2">
              <a:buClrTx/>
              <a:buFont typeface="Wingdings" panose="05000000000000000000" pitchFamily="2" charset="2"/>
              <a:buChar char="Ø"/>
            </a:pPr>
            <a:r>
              <a:rPr lang="en-US" altLang="en-US" sz="2200" i="1" dirty="0" err="1"/>
              <a:t>q</a:t>
            </a:r>
            <a:r>
              <a:rPr lang="en-US" altLang="en-US" sz="2200" baseline="-25000" dirty="0" err="1"/>
              <a:t>start</a:t>
            </a:r>
            <a:r>
              <a:rPr lang="en-US" altLang="en-US" sz="2200" dirty="0"/>
              <a:t> is the start state,</a:t>
            </a:r>
          </a:p>
          <a:p>
            <a:pPr lvl="2">
              <a:buClrTx/>
              <a:buFont typeface="Wingdings" panose="05000000000000000000" pitchFamily="2" charset="2"/>
              <a:buChar char="Ø"/>
            </a:pPr>
            <a:r>
              <a:rPr lang="en-US" altLang="en-US" sz="2200" i="1" dirty="0" err="1"/>
              <a:t>q</a:t>
            </a:r>
            <a:r>
              <a:rPr lang="en-US" altLang="en-US" sz="2200" baseline="-25000" dirty="0" err="1"/>
              <a:t>accept</a:t>
            </a:r>
            <a:r>
              <a:rPr lang="en-US" altLang="en-US" sz="2200" dirty="0"/>
              <a:t> is the accept state.</a:t>
            </a:r>
          </a:p>
          <a:p>
            <a:pPr lvl="2">
              <a:buClrTx/>
              <a:buFont typeface="Wingdings" panose="05000000000000000000" pitchFamily="2" charset="2"/>
              <a:buChar char="Ø"/>
            </a:pPr>
            <a:endParaRPr lang="en-US" altLang="en-US" sz="2200" dirty="0"/>
          </a:p>
          <a:p>
            <a:pPr algn="just" eaLnBrk="1" hangingPunct="1">
              <a:buClrTx/>
            </a:pPr>
            <a:r>
              <a:rPr lang="en-US" altLang="en-US" sz="2600" dirty="0">
                <a:solidFill>
                  <a:schemeClr val="bg2">
                    <a:lumMod val="50000"/>
                  </a:schemeClr>
                </a:solidFill>
              </a:rPr>
              <a:t>A GNFA accepts a string </a:t>
            </a:r>
            <a:r>
              <a:rPr lang="en-US" altLang="en-US" sz="2600" i="1" dirty="0">
                <a:solidFill>
                  <a:schemeClr val="bg2">
                    <a:lumMod val="50000"/>
                  </a:schemeClr>
                </a:solidFill>
              </a:rPr>
              <a:t>w</a:t>
            </a:r>
            <a:r>
              <a:rPr lang="en-US" altLang="en-US" sz="2600" dirty="0">
                <a:solidFill>
                  <a:schemeClr val="bg2">
                    <a:lumMod val="50000"/>
                  </a:schemeClr>
                </a:solidFill>
              </a:rPr>
              <a:t> in </a:t>
            </a:r>
            <a:r>
              <a:rPr lang="el-GR" altLang="en-US" sz="2600" dirty="0">
                <a:solidFill>
                  <a:schemeClr val="bg2">
                    <a:lumMod val="50000"/>
                  </a:schemeClr>
                </a:solidFill>
                <a:cs typeface="Arial" panose="020B0604020202020204" pitchFamily="34" charset="0"/>
              </a:rPr>
              <a:t>Σ</a:t>
            </a:r>
            <a:r>
              <a:rPr lang="en-US" altLang="en-US" sz="2600" dirty="0">
                <a:solidFill>
                  <a:schemeClr val="bg2">
                    <a:lumMod val="50000"/>
                  </a:schemeClr>
                </a:solidFill>
                <a:cs typeface="Arial" panose="020B0604020202020204" pitchFamily="34" charset="0"/>
              </a:rPr>
              <a:t>* if </a:t>
            </a:r>
            <a:r>
              <a:rPr lang="en-US" altLang="en-US" sz="2600" i="1" dirty="0">
                <a:solidFill>
                  <a:schemeClr val="bg2">
                    <a:lumMod val="50000"/>
                  </a:schemeClr>
                </a:solidFill>
                <a:cs typeface="Arial" panose="020B0604020202020204" pitchFamily="34" charset="0"/>
              </a:rPr>
              <a:t>w</a:t>
            </a:r>
            <a:r>
              <a:rPr lang="en-US" altLang="en-US" sz="2600" dirty="0">
                <a:solidFill>
                  <a:schemeClr val="bg2">
                    <a:lumMod val="50000"/>
                  </a:schemeClr>
                </a:solidFill>
                <a:cs typeface="Arial" panose="020B0604020202020204" pitchFamily="34" charset="0"/>
              </a:rPr>
              <a:t> = </a:t>
            </a:r>
            <a:r>
              <a:rPr lang="en-US" altLang="en-US" sz="2600" i="1" dirty="0">
                <a:solidFill>
                  <a:schemeClr val="bg2">
                    <a:lumMod val="50000"/>
                  </a:schemeClr>
                </a:solidFill>
                <a:cs typeface="Arial" panose="020B0604020202020204" pitchFamily="34" charset="0"/>
              </a:rPr>
              <a:t>w</a:t>
            </a:r>
            <a:r>
              <a:rPr lang="en-US" altLang="en-US" sz="2600" baseline="-25000" dirty="0">
                <a:solidFill>
                  <a:schemeClr val="bg2">
                    <a:lumMod val="50000"/>
                  </a:schemeClr>
                </a:solidFill>
                <a:cs typeface="Arial" panose="020B0604020202020204" pitchFamily="34" charset="0"/>
              </a:rPr>
              <a:t>1</a:t>
            </a:r>
            <a:r>
              <a:rPr lang="en-US" altLang="en-US" sz="2600" i="1" dirty="0">
                <a:solidFill>
                  <a:schemeClr val="bg2">
                    <a:lumMod val="50000"/>
                  </a:schemeClr>
                </a:solidFill>
                <a:cs typeface="Arial" panose="020B0604020202020204" pitchFamily="34" charset="0"/>
              </a:rPr>
              <a:t>w</a:t>
            </a:r>
            <a:r>
              <a:rPr lang="en-US" altLang="en-US" sz="2600" baseline="-25000" dirty="0">
                <a:solidFill>
                  <a:schemeClr val="bg2">
                    <a:lumMod val="50000"/>
                  </a:schemeClr>
                </a:solidFill>
                <a:cs typeface="Arial" panose="020B0604020202020204" pitchFamily="34" charset="0"/>
              </a:rPr>
              <a:t>2</a:t>
            </a:r>
            <a:r>
              <a:rPr lang="en-US" altLang="en-US" sz="2600" dirty="0">
                <a:solidFill>
                  <a:schemeClr val="bg2">
                    <a:lumMod val="50000"/>
                  </a:schemeClr>
                </a:solidFill>
                <a:cs typeface="Arial" panose="020B0604020202020204" pitchFamily="34" charset="0"/>
              </a:rPr>
              <a:t>…</a:t>
            </a:r>
            <a:r>
              <a:rPr lang="en-US" altLang="en-US" sz="2600" i="1" dirty="0" err="1">
                <a:solidFill>
                  <a:schemeClr val="bg2">
                    <a:lumMod val="50000"/>
                  </a:schemeClr>
                </a:solidFill>
                <a:cs typeface="Arial" panose="020B0604020202020204" pitchFamily="34" charset="0"/>
              </a:rPr>
              <a:t>w</a:t>
            </a:r>
            <a:r>
              <a:rPr lang="en-US" altLang="en-US" sz="2600" baseline="-25000" dirty="0" err="1">
                <a:solidFill>
                  <a:schemeClr val="bg2">
                    <a:lumMod val="50000"/>
                  </a:schemeClr>
                </a:solidFill>
                <a:cs typeface="Arial" panose="020B0604020202020204" pitchFamily="34" charset="0"/>
              </a:rPr>
              <a:t>k</a:t>
            </a:r>
            <a:r>
              <a:rPr lang="en-US" altLang="en-US" sz="2600" dirty="0">
                <a:solidFill>
                  <a:schemeClr val="bg2">
                    <a:lumMod val="50000"/>
                  </a:schemeClr>
                </a:solidFill>
                <a:cs typeface="Arial" panose="020B0604020202020204" pitchFamily="34" charset="0"/>
              </a:rPr>
              <a:t>, where each </a:t>
            </a:r>
            <a:br>
              <a:rPr lang="en-US" altLang="en-US" sz="2600" dirty="0">
                <a:solidFill>
                  <a:schemeClr val="bg2">
                    <a:lumMod val="50000"/>
                  </a:schemeClr>
                </a:solidFill>
                <a:cs typeface="Arial" panose="020B0604020202020204" pitchFamily="34" charset="0"/>
              </a:rPr>
            </a:br>
            <a:r>
              <a:rPr lang="en-US" altLang="en-US" sz="2600" i="1" dirty="0" err="1">
                <a:solidFill>
                  <a:schemeClr val="bg2">
                    <a:lumMod val="50000"/>
                  </a:schemeClr>
                </a:solidFill>
                <a:cs typeface="Arial" panose="020B0604020202020204" pitchFamily="34" charset="0"/>
              </a:rPr>
              <a:t>w</a:t>
            </a:r>
            <a:r>
              <a:rPr lang="en-US" altLang="en-US" sz="2600" baseline="-25000" dirty="0" err="1">
                <a:solidFill>
                  <a:schemeClr val="bg2">
                    <a:lumMod val="50000"/>
                  </a:schemeClr>
                </a:solidFill>
                <a:cs typeface="Arial" panose="020B0604020202020204" pitchFamily="34" charset="0"/>
              </a:rPr>
              <a:t>i</a:t>
            </a:r>
            <a:r>
              <a:rPr lang="en-US" altLang="en-US" sz="2600" dirty="0">
                <a:solidFill>
                  <a:schemeClr val="bg2">
                    <a:lumMod val="50000"/>
                  </a:schemeClr>
                </a:solidFill>
                <a:cs typeface="Arial" panose="020B0604020202020204" pitchFamily="34" charset="0"/>
              </a:rPr>
              <a:t> is in </a:t>
            </a:r>
            <a:r>
              <a:rPr lang="el-GR" altLang="en-US" sz="2600" dirty="0">
                <a:solidFill>
                  <a:schemeClr val="bg2">
                    <a:lumMod val="50000"/>
                  </a:schemeClr>
                </a:solidFill>
                <a:cs typeface="Arial" panose="020B0604020202020204" pitchFamily="34" charset="0"/>
              </a:rPr>
              <a:t>Σ</a:t>
            </a:r>
            <a:r>
              <a:rPr lang="en-US" altLang="en-US" sz="2600" dirty="0">
                <a:solidFill>
                  <a:schemeClr val="bg2">
                    <a:lumMod val="50000"/>
                  </a:schemeClr>
                </a:solidFill>
                <a:cs typeface="Arial" panose="020B0604020202020204" pitchFamily="34" charset="0"/>
              </a:rPr>
              <a:t>* and a sequence of states q</a:t>
            </a:r>
            <a:r>
              <a:rPr lang="en-US" altLang="en-US" sz="2600" baseline="-25000" dirty="0">
                <a:solidFill>
                  <a:schemeClr val="bg2">
                    <a:lumMod val="50000"/>
                  </a:schemeClr>
                </a:solidFill>
                <a:cs typeface="Arial" panose="020B0604020202020204" pitchFamily="34" charset="0"/>
              </a:rPr>
              <a:t>0</a:t>
            </a:r>
            <a:r>
              <a:rPr lang="en-US" altLang="en-US" sz="2600" dirty="0">
                <a:solidFill>
                  <a:schemeClr val="bg2">
                    <a:lumMod val="50000"/>
                  </a:schemeClr>
                </a:solidFill>
                <a:cs typeface="Arial" panose="020B0604020202020204" pitchFamily="34" charset="0"/>
              </a:rPr>
              <a:t>, </a:t>
            </a:r>
            <a:r>
              <a:rPr lang="en-US" altLang="en-US" sz="2600" i="1" dirty="0">
                <a:solidFill>
                  <a:schemeClr val="bg2">
                    <a:lumMod val="50000"/>
                  </a:schemeClr>
                </a:solidFill>
                <a:cs typeface="Arial" panose="020B0604020202020204" pitchFamily="34" charset="0"/>
              </a:rPr>
              <a:t>q</a:t>
            </a:r>
            <a:r>
              <a:rPr lang="en-US" altLang="en-US" sz="2600" baseline="-25000" dirty="0">
                <a:solidFill>
                  <a:schemeClr val="bg2">
                    <a:lumMod val="50000"/>
                  </a:schemeClr>
                </a:solidFill>
                <a:cs typeface="Arial" panose="020B0604020202020204" pitchFamily="34" charset="0"/>
              </a:rPr>
              <a:t>1</a:t>
            </a:r>
            <a:r>
              <a:rPr lang="en-US" altLang="en-US" sz="2600" dirty="0">
                <a:solidFill>
                  <a:schemeClr val="bg2">
                    <a:lumMod val="50000"/>
                  </a:schemeClr>
                </a:solidFill>
                <a:cs typeface="Arial" panose="020B0604020202020204" pitchFamily="34" charset="0"/>
              </a:rPr>
              <a:t>, …</a:t>
            </a:r>
            <a:r>
              <a:rPr lang="en-US" altLang="en-US" sz="2600" i="1" dirty="0" err="1">
                <a:solidFill>
                  <a:schemeClr val="bg2">
                    <a:lumMod val="50000"/>
                  </a:schemeClr>
                </a:solidFill>
                <a:cs typeface="Arial" panose="020B0604020202020204" pitchFamily="34" charset="0"/>
              </a:rPr>
              <a:t>q</a:t>
            </a:r>
            <a:r>
              <a:rPr lang="en-US" altLang="en-US" sz="2600" baseline="-25000" dirty="0" err="1">
                <a:solidFill>
                  <a:schemeClr val="bg2">
                    <a:lumMod val="50000"/>
                  </a:schemeClr>
                </a:solidFill>
                <a:cs typeface="Arial" panose="020B0604020202020204" pitchFamily="34" charset="0"/>
              </a:rPr>
              <a:t>k</a:t>
            </a:r>
            <a:r>
              <a:rPr lang="en-US" altLang="en-US" sz="2600" dirty="0">
                <a:solidFill>
                  <a:schemeClr val="bg2">
                    <a:lumMod val="50000"/>
                  </a:schemeClr>
                </a:solidFill>
                <a:cs typeface="Arial" panose="020B0604020202020204" pitchFamily="34" charset="0"/>
              </a:rPr>
              <a:t> exists such that </a:t>
            </a:r>
            <a:r>
              <a:rPr lang="en-US" altLang="en-US" sz="2600" dirty="0">
                <a:cs typeface="Arial" panose="020B0604020202020204" pitchFamily="34" charset="0"/>
              </a:rPr>
              <a:t>– </a:t>
            </a:r>
          </a:p>
          <a:p>
            <a:pPr lvl="2">
              <a:buClrTx/>
              <a:buFont typeface="Wingdings" panose="05000000000000000000" pitchFamily="2" charset="2"/>
              <a:buChar char="Ø"/>
            </a:pPr>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2">
              <a:buClrTx/>
              <a:buFont typeface="Wingdings" panose="05000000000000000000" pitchFamily="2" charset="2"/>
              <a:buChar char="Ø"/>
            </a:pPr>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2">
              <a:buClrTx/>
              <a:buFont typeface="Wingdings" panose="05000000000000000000" pitchFamily="2" charset="2"/>
              <a:buChar char="Ø"/>
            </a:pPr>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p>
          <a:p>
            <a:pPr marL="514350" lvl="2" indent="0">
              <a:lnSpc>
                <a:spcPct val="110000"/>
              </a:lnSpc>
              <a:spcBef>
                <a:spcPts val="0"/>
              </a:spcBef>
              <a:buClrTx/>
              <a:buNone/>
            </a:pPr>
            <a:br>
              <a:rPr lang="en-US" altLang="en-US" dirty="0">
                <a:cs typeface="Arial" panose="020B0604020202020204" pitchFamily="34" charset="0"/>
              </a:rPr>
            </a:br>
            <a:r>
              <a:rPr lang="en-US" altLang="en-US" dirty="0">
                <a:solidFill>
                  <a:srgbClr val="FF0000"/>
                </a:solidFill>
                <a:cs typeface="Arial" panose="020B0604020202020204" pitchFamily="34" charset="0"/>
              </a:rPr>
              <a:t>i.e., </a:t>
            </a:r>
            <a:r>
              <a:rPr lang="en-US" altLang="en-US" i="1" dirty="0">
                <a:solidFill>
                  <a:srgbClr val="FF0000"/>
                </a:solidFill>
                <a:cs typeface="Arial" panose="020B0604020202020204" pitchFamily="34" charset="0"/>
              </a:rPr>
              <a:t>R</a:t>
            </a:r>
            <a:r>
              <a:rPr lang="en-US" altLang="en-US" baseline="-25000" dirty="0">
                <a:solidFill>
                  <a:srgbClr val="FF0000"/>
                </a:solidFill>
                <a:cs typeface="Arial" panose="020B0604020202020204" pitchFamily="34" charset="0"/>
              </a:rPr>
              <a:t>i</a:t>
            </a:r>
            <a:r>
              <a:rPr lang="en-US" altLang="en-US" dirty="0">
                <a:solidFill>
                  <a:srgbClr val="FF0000"/>
                </a:solidFill>
                <a:cs typeface="Arial" panose="020B0604020202020204" pitchFamily="34" charset="0"/>
              </a:rPr>
              <a:t> is the expression on the arrow from </a:t>
            </a:r>
            <a:r>
              <a:rPr lang="en-US" altLang="en-US" i="1" dirty="0">
                <a:solidFill>
                  <a:srgbClr val="FF0000"/>
                </a:solidFill>
                <a:cs typeface="Arial" panose="020B0604020202020204" pitchFamily="34" charset="0"/>
              </a:rPr>
              <a:t>q</a:t>
            </a:r>
            <a:r>
              <a:rPr lang="en-US" altLang="en-US" baseline="-25000" dirty="0">
                <a:solidFill>
                  <a:srgbClr val="FF0000"/>
                </a:solidFill>
                <a:cs typeface="Arial" panose="020B0604020202020204" pitchFamily="34" charset="0"/>
              </a:rPr>
              <a:t>i-1</a:t>
            </a:r>
            <a:r>
              <a:rPr lang="en-US" altLang="en-US" dirty="0">
                <a:solidFill>
                  <a:srgbClr val="FF0000"/>
                </a:solidFill>
                <a:cs typeface="Arial" panose="020B0604020202020204" pitchFamily="34" charset="0"/>
              </a:rPr>
              <a:t> to </a:t>
            </a:r>
            <a:r>
              <a:rPr lang="en-US" altLang="en-US" i="1" dirty="0">
                <a:solidFill>
                  <a:srgbClr val="FF0000"/>
                </a:solidFill>
                <a:cs typeface="Arial" panose="020B0604020202020204" pitchFamily="34" charset="0"/>
              </a:rPr>
              <a:t>q</a:t>
            </a:r>
            <a:r>
              <a:rPr lang="en-US" altLang="en-US" baseline="-25000" dirty="0">
                <a:solidFill>
                  <a:srgbClr val="FF0000"/>
                </a:solidFill>
                <a:cs typeface="Arial" panose="020B0604020202020204" pitchFamily="34" charset="0"/>
              </a:rPr>
              <a:t>i</a:t>
            </a:r>
            <a:r>
              <a:rPr lang="en-US" altLang="en-US" dirty="0">
                <a:solidFill>
                  <a:srgbClr val="FF0000"/>
                </a:solidFill>
                <a:cs typeface="Arial" panose="020B0604020202020204" pitchFamily="34" charset="0"/>
              </a:rPr>
              <a:t>.</a:t>
            </a:r>
            <a:endParaRPr lang="el-GR" altLang="en-US" dirty="0">
              <a:solidFill>
                <a:srgbClr val="FF0000"/>
              </a:solidFill>
              <a:cs typeface="Arial" panose="020B0604020202020204" pitchFamily="34" charset="0"/>
            </a:endParaRPr>
          </a:p>
        </p:txBody>
      </p:sp>
      <p:grpSp>
        <p:nvGrpSpPr>
          <p:cNvPr id="5" name="Group 4">
            <a:extLst>
              <a:ext uri="{FF2B5EF4-FFF2-40B4-BE49-F238E27FC236}">
                <a16:creationId xmlns:a16="http://schemas.microsoft.com/office/drawing/2014/main" id="{81A644A6-08DE-881B-C87B-C056058890DD}"/>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37094942-FDE0-B573-544A-44A545F9B552}"/>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4B6530E0-91A7-BF59-E9BB-3D02A8202F2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B23A23FF-14C0-E38E-C0D3-E99CD9EC869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461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olidFill>
                  <a:srgbClr val="FF0000"/>
                </a:solidFill>
                <a:sym typeface="Symbol" pitchFamily="18" charset="2"/>
              </a:rPr>
              <a:t>Converting a GNFA to a regular expression</a:t>
            </a:r>
            <a:endParaRPr lang="en-US" sz="3200" dirty="0">
              <a:solidFill>
                <a:srgbClr val="FF0000"/>
              </a:solidFill>
            </a:endParaRPr>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spcAft>
                <a:spcPts val="600"/>
              </a:spcAft>
              <a:buClrTx/>
            </a:pPr>
            <a:r>
              <a:rPr lang="en-US" altLang="en-US" sz="2800" dirty="0">
                <a:solidFill>
                  <a:schemeClr val="tx1"/>
                </a:solidFill>
              </a:rPr>
              <a:t>Let consider the GNFA to be with </a:t>
            </a:r>
            <a:r>
              <a:rPr lang="en-US" altLang="en-US" sz="2800" i="1" dirty="0">
                <a:solidFill>
                  <a:schemeClr val="tx1"/>
                </a:solidFill>
              </a:rPr>
              <a:t>k</a:t>
            </a:r>
            <a:r>
              <a:rPr lang="en-US" altLang="en-US" sz="2800" dirty="0">
                <a:solidFill>
                  <a:schemeClr val="tx1"/>
                </a:solidFill>
              </a:rPr>
              <a:t> states.</a:t>
            </a:r>
          </a:p>
          <a:p>
            <a:pPr algn="just" eaLnBrk="1" hangingPunct="1">
              <a:spcAft>
                <a:spcPts val="600"/>
              </a:spcAft>
              <a:buClrTx/>
            </a:pPr>
            <a:r>
              <a:rPr lang="en-US" altLang="en-US" sz="2800" dirty="0">
                <a:solidFill>
                  <a:schemeClr val="bg2">
                    <a:lumMod val="50000"/>
                  </a:schemeClr>
                </a:solidFill>
              </a:rPr>
              <a:t>We will continuously remove one state from the GNFA until </a:t>
            </a:r>
            <a:r>
              <a:rPr lang="en-US" altLang="en-US" sz="2800" i="1" dirty="0">
                <a:solidFill>
                  <a:schemeClr val="bg2">
                    <a:lumMod val="50000"/>
                  </a:schemeClr>
                </a:solidFill>
              </a:rPr>
              <a:t>k </a:t>
            </a:r>
            <a:r>
              <a:rPr lang="en-US" altLang="en-US" sz="2800" dirty="0">
                <a:solidFill>
                  <a:schemeClr val="bg2">
                    <a:lumMod val="50000"/>
                  </a:schemeClr>
                </a:solidFill>
              </a:rPr>
              <a:t>= 2. These last two states are actually the start and the accept states</a:t>
            </a:r>
            <a:r>
              <a:rPr lang="en-US" altLang="en-US" sz="2800" dirty="0">
                <a:solidFill>
                  <a:schemeClr val="tx1"/>
                </a:solidFill>
              </a:rPr>
              <a:t>.</a:t>
            </a:r>
          </a:p>
          <a:p>
            <a:pPr algn="just" eaLnBrk="1" hangingPunct="1">
              <a:spcAft>
                <a:spcPts val="600"/>
              </a:spcAft>
              <a:buClrTx/>
            </a:pPr>
            <a:r>
              <a:rPr lang="en-US" altLang="en-US" sz="2800" dirty="0">
                <a:solidFill>
                  <a:schemeClr val="tx1"/>
                </a:solidFill>
              </a:rPr>
              <a:t>We do so by selecting a state, ripping it out of the machine, and </a:t>
            </a:r>
            <a:r>
              <a:rPr lang="en-US" altLang="en-US" sz="2800" b="1" i="1" dirty="0">
                <a:solidFill>
                  <a:schemeClr val="tx1"/>
                </a:solidFill>
              </a:rPr>
              <a:t>repairing</a:t>
            </a:r>
            <a:r>
              <a:rPr lang="en-US" altLang="en-US" sz="2800" dirty="0">
                <a:solidFill>
                  <a:schemeClr val="tx1"/>
                </a:solidFill>
              </a:rPr>
              <a:t> the remainder so that the same language is still recognized.</a:t>
            </a:r>
          </a:p>
          <a:p>
            <a:pPr algn="just" eaLnBrk="1" hangingPunct="1">
              <a:spcAft>
                <a:spcPts val="600"/>
              </a:spcAft>
              <a:buClrTx/>
            </a:pPr>
            <a:r>
              <a:rPr lang="en-US" altLang="en-US" sz="2800" dirty="0">
                <a:solidFill>
                  <a:schemeClr val="bg2">
                    <a:lumMod val="50000"/>
                  </a:schemeClr>
                </a:solidFill>
              </a:rPr>
              <a:t>Any state will do, provided that the state is not the start or the accept states.</a:t>
            </a:r>
          </a:p>
          <a:p>
            <a:pPr marL="0" indent="0" algn="just">
              <a:spcAft>
                <a:spcPts val="600"/>
              </a:spcAft>
              <a:buClrTx/>
              <a:buNone/>
            </a:pPr>
            <a:endParaRPr lang="en-US" sz="2800" dirty="0">
              <a:solidFill>
                <a:schemeClr val="tx1"/>
              </a:solidFill>
            </a:endParaRPr>
          </a:p>
        </p:txBody>
      </p:sp>
      <p:grpSp>
        <p:nvGrpSpPr>
          <p:cNvPr id="5" name="Group 4">
            <a:extLst>
              <a:ext uri="{FF2B5EF4-FFF2-40B4-BE49-F238E27FC236}">
                <a16:creationId xmlns:a16="http://schemas.microsoft.com/office/drawing/2014/main" id="{51FAC485-21AB-B1DE-34F6-7B054DC11028}"/>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C4EF9491-89D9-62E2-8C37-CC477B7431E9}"/>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D95AF495-B0BC-8378-2358-AA5D4B00CE8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D3888213-5B74-2850-E5D4-178B80A12C86}"/>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72345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solidFill>
                  <a:srgbClr val="FF0000"/>
                </a:solidFill>
              </a:rPr>
              <a:t>Repairing after removing a state</a:t>
            </a:r>
            <a:endParaRPr lang="en-US" dirty="0">
              <a:solidFill>
                <a:srgbClr val="FF0000"/>
              </a:solidFill>
            </a:endParaRPr>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spcAft>
                <a:spcPts val="600"/>
              </a:spcAft>
              <a:buClrTx/>
            </a:pPr>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spcAft>
                <a:spcPts val="600"/>
              </a:spcAft>
              <a:buClrTx/>
            </a:pPr>
            <a:r>
              <a:rPr lang="en-US" altLang="en-US" sz="2400" dirty="0">
                <a:solidFill>
                  <a:schemeClr val="bg2">
                    <a:lumMod val="50000"/>
                  </a:schemeClr>
                </a:solidFill>
              </a:rPr>
              <a:t>Repair the machine by altering the regular expressions that label each of the remaining arrows. This change is done for each arrow going from any state </a:t>
            </a:r>
            <a:r>
              <a:rPr lang="en-US" altLang="en-US" sz="2400" i="1" dirty="0" err="1">
                <a:solidFill>
                  <a:schemeClr val="bg2">
                    <a:lumMod val="50000"/>
                  </a:schemeClr>
                </a:solidFill>
              </a:rPr>
              <a:t>q</a:t>
            </a:r>
            <a:r>
              <a:rPr lang="en-US" altLang="en-US" sz="2400" baseline="-25000" dirty="0" err="1">
                <a:solidFill>
                  <a:schemeClr val="bg2">
                    <a:lumMod val="50000"/>
                  </a:schemeClr>
                </a:solidFill>
              </a:rPr>
              <a:t>s</a:t>
            </a:r>
            <a:r>
              <a:rPr lang="en-US" altLang="en-US" sz="2400" dirty="0">
                <a:solidFill>
                  <a:schemeClr val="bg2">
                    <a:lumMod val="50000"/>
                  </a:schemeClr>
                </a:solidFill>
              </a:rPr>
              <a:t> to </a:t>
            </a:r>
            <a:r>
              <a:rPr lang="en-US" altLang="en-US" sz="2400" i="1" dirty="0" err="1">
                <a:solidFill>
                  <a:schemeClr val="bg2">
                    <a:lumMod val="50000"/>
                  </a:schemeClr>
                </a:solidFill>
              </a:rPr>
              <a:t>q</a:t>
            </a:r>
            <a:r>
              <a:rPr lang="en-US" altLang="en-US" sz="2400" baseline="-25000" dirty="0" err="1">
                <a:solidFill>
                  <a:schemeClr val="bg2">
                    <a:lumMod val="50000"/>
                  </a:schemeClr>
                </a:solidFill>
              </a:rPr>
              <a:t>d</a:t>
            </a:r>
            <a:r>
              <a:rPr lang="en-US" altLang="en-US" sz="2400" dirty="0">
                <a:solidFill>
                  <a:schemeClr val="bg2">
                    <a:lumMod val="50000"/>
                  </a:schemeClr>
                </a:solidFill>
              </a:rPr>
              <a:t>, including the case where </a:t>
            </a:r>
            <a:r>
              <a:rPr lang="en-US" altLang="en-US" sz="2400" i="1" dirty="0" err="1">
                <a:solidFill>
                  <a:schemeClr val="bg2">
                    <a:lumMod val="50000"/>
                  </a:schemeClr>
                </a:solidFill>
              </a:rPr>
              <a:t>q</a:t>
            </a:r>
            <a:r>
              <a:rPr lang="en-US" altLang="en-US" sz="2400" baseline="-25000" dirty="0" err="1">
                <a:solidFill>
                  <a:schemeClr val="bg2">
                    <a:lumMod val="50000"/>
                  </a:schemeClr>
                </a:solidFill>
              </a:rPr>
              <a:t>s</a:t>
            </a:r>
            <a:r>
              <a:rPr lang="en-US" altLang="en-US" sz="2400" dirty="0">
                <a:solidFill>
                  <a:schemeClr val="bg2">
                    <a:lumMod val="50000"/>
                  </a:schemeClr>
                </a:solidFill>
              </a:rPr>
              <a:t> = </a:t>
            </a:r>
            <a:r>
              <a:rPr lang="en-US" altLang="en-US" sz="2400" i="1" dirty="0" err="1">
                <a:solidFill>
                  <a:schemeClr val="bg2">
                    <a:lumMod val="50000"/>
                  </a:schemeClr>
                </a:solidFill>
              </a:rPr>
              <a:t>q</a:t>
            </a:r>
            <a:r>
              <a:rPr lang="en-US" altLang="en-US" sz="2400" baseline="-25000" dirty="0" err="1">
                <a:solidFill>
                  <a:schemeClr val="bg2">
                    <a:lumMod val="50000"/>
                  </a:schemeClr>
                </a:solidFill>
              </a:rPr>
              <a:t>d</a:t>
            </a:r>
            <a:r>
              <a:rPr lang="en-US" altLang="en-US" sz="2400" dirty="0">
                <a:solidFill>
                  <a:schemeClr val="bg2">
                    <a:lumMod val="50000"/>
                  </a:schemeClr>
                </a:solidFill>
              </a:rPr>
              <a:t>.</a:t>
            </a:r>
          </a:p>
          <a:p>
            <a:pPr algn="just" eaLnBrk="1" hangingPunct="1">
              <a:spcAft>
                <a:spcPts val="600"/>
              </a:spcAft>
              <a:buClrTx/>
            </a:pPr>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grpSp>
        <p:nvGrpSpPr>
          <p:cNvPr id="21" name="Group 20">
            <a:extLst>
              <a:ext uri="{FF2B5EF4-FFF2-40B4-BE49-F238E27FC236}">
                <a16:creationId xmlns:a16="http://schemas.microsoft.com/office/drawing/2014/main" id="{16C17DAE-8D07-FFC9-B8AF-08BDAE67461C}"/>
              </a:ext>
            </a:extLst>
          </p:cNvPr>
          <p:cNvGrpSpPr/>
          <p:nvPr/>
        </p:nvGrpSpPr>
        <p:grpSpPr>
          <a:xfrm>
            <a:off x="5733" y="693860"/>
            <a:ext cx="8319118" cy="151690"/>
            <a:chOff x="284163" y="1577847"/>
            <a:chExt cx="8576373" cy="137411"/>
          </a:xfrm>
        </p:grpSpPr>
        <p:sp>
          <p:nvSpPr>
            <p:cNvPr id="22" name="Rectangle 21">
              <a:extLst>
                <a:ext uri="{FF2B5EF4-FFF2-40B4-BE49-F238E27FC236}">
                  <a16:creationId xmlns:a16="http://schemas.microsoft.com/office/drawing/2014/main" id="{07D00BB1-701B-7A87-9F75-127BD8E172C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0BBBB81C-E299-EFD4-6C85-61C1D264DBB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4" name="Rectangle 23">
              <a:extLst>
                <a:ext uri="{FF2B5EF4-FFF2-40B4-BE49-F238E27FC236}">
                  <a16:creationId xmlns:a16="http://schemas.microsoft.com/office/drawing/2014/main" id="{F47214FB-0303-BE8F-542E-BE09AFEE5EC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83930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1000"/>
                                        <p:tgtEl>
                                          <p:spTgt spid="4">
                                            <p:txEl>
                                              <p:pRg st="2" end="2"/>
                                            </p:txEl>
                                          </p:spTgt>
                                        </p:tgtEl>
                                      </p:cBhvr>
                                    </p:animEffect>
                                    <p:anim calcmode="lin" valueType="num">
                                      <p:cBhvr>
                                        <p:cTn id="1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9"/>
                                        </p:tgtEl>
                                        <p:attrNameLst>
                                          <p:attrName>stroke.color</p:attrName>
                                        </p:attrNameLst>
                                      </p:cBhvr>
                                      <p:to>
                                        <p:clrVal>
                                          <a:srgbClr val="FF0000"/>
                                        </p:clrVal>
                                      </p:to>
                                    </p:set>
                                    <p:set>
                                      <p:cBhvr>
                                        <p:cTn id="49" dur="indefinite"/>
                                        <p:tgtEl>
                                          <p:spTgt spid="9"/>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11"/>
                                        </p:tgtEl>
                                        <p:attrNameLst>
                                          <p:attrName>stroke.color</p:attrName>
                                        </p:attrNameLst>
                                      </p:cBhvr>
                                      <p:to>
                                        <p:clrVal>
                                          <a:srgbClr val="FF0000"/>
                                        </p:clrVal>
                                      </p:to>
                                    </p:set>
                                    <p:set>
                                      <p:cBhvr>
                                        <p:cTn id="58" dur="indefinite"/>
                                        <p:tgtEl>
                                          <p:spTgt spid="11"/>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10"/>
                                        </p:tgtEl>
                                        <p:attrNameLst>
                                          <p:attrName>stroke.color</p:attrName>
                                        </p:attrNameLst>
                                      </p:cBhvr>
                                      <p:to>
                                        <p:clrVal>
                                          <a:srgbClr val="FF0000"/>
                                        </p:clrVal>
                                      </p:to>
                                    </p:set>
                                    <p:set>
                                      <p:cBhvr>
                                        <p:cTn id="67" dur="indefinite"/>
                                        <p:tgtEl>
                                          <p:spTgt spid="10"/>
                                        </p:tgtEl>
                                        <p:attrNameLst>
                                          <p:attrName>stroke.on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7" presetClass="emph" presetSubtype="1" nodeType="clickEffect">
                                  <p:stCondLst>
                                    <p:cond delay="0"/>
                                  </p:stCondLst>
                                  <p:childTnLst>
                                    <p:set>
                                      <p:cBhvr>
                                        <p:cTn id="75" dur="indefinite"/>
                                        <p:tgtEl>
                                          <p:spTgt spid="8"/>
                                        </p:tgtEl>
                                        <p:attrNameLst>
                                          <p:attrName>stroke.color</p:attrName>
                                        </p:attrNameLst>
                                      </p:cBhvr>
                                      <p:to>
                                        <p:clrVal>
                                          <a:srgbClr val="FF0000"/>
                                        </p:clrVal>
                                      </p:to>
                                    </p:set>
                                    <p:set>
                                      <p:cBhvr>
                                        <p:cTn id="76" dur="indefinite"/>
                                        <p:tgtEl>
                                          <p:spTgt spid="8"/>
                                        </p:tgtEl>
                                        <p:attrNameLst>
                                          <p:attrName>stroke.on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1" presetClass="exit" presetSubtype="0" fill="hold" nodeType="afterEffect">
                                  <p:stCondLst>
                                    <p:cond delay="500"/>
                                  </p:stCondLst>
                                  <p:childTnLst>
                                    <p:set>
                                      <p:cBhvr>
                                        <p:cTn id="91" dur="1" fill="hold">
                                          <p:stCondLst>
                                            <p:cond delay="0"/>
                                          </p:stCondLst>
                                        </p:cTn>
                                        <p:tgtEl>
                                          <p:spTgt spid="9"/>
                                        </p:tgtEl>
                                        <p:attrNameLst>
                                          <p:attrName>style.visibility</p:attrName>
                                        </p:attrNameLst>
                                      </p:cBhvr>
                                      <p:to>
                                        <p:strVal val="hidden"/>
                                      </p:to>
                                    </p:set>
                                  </p:childTnLst>
                                </p:cTn>
                              </p:par>
                              <p:par>
                                <p:cTn id="92" presetID="1" presetClass="exit" presetSubtype="0" fill="hold" grpId="0" nodeType="withEffect">
                                  <p:stCondLst>
                                    <p:cond delay="500"/>
                                  </p:stCondLst>
                                  <p:childTnLst>
                                    <p:set>
                                      <p:cBhvr>
                                        <p:cTn id="93" dur="1" fill="hold">
                                          <p:stCondLst>
                                            <p:cond delay="0"/>
                                          </p:stCondLst>
                                        </p:cTn>
                                        <p:tgtEl>
                                          <p:spTgt spid="14"/>
                                        </p:tgtEl>
                                        <p:attrNameLst>
                                          <p:attrName>style.visibility</p:attrName>
                                        </p:attrNameLst>
                                      </p:cBhvr>
                                      <p:to>
                                        <p:strVal val="hidden"/>
                                      </p:to>
                                    </p:set>
                                  </p:childTnLst>
                                </p:cTn>
                              </p:par>
                            </p:childTnLst>
                          </p:cTn>
                        </p:par>
                        <p:par>
                          <p:cTn id="94" fill="hold">
                            <p:stCondLst>
                              <p:cond delay="500"/>
                            </p:stCondLst>
                            <p:childTnLst>
                              <p:par>
                                <p:cTn id="95" presetID="1" presetClass="exit" presetSubtype="0" fill="hold" grpId="0" nodeType="afterEffect">
                                  <p:stCondLst>
                                    <p:cond delay="50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500"/>
                                  </p:stCondLst>
                                  <p:childTnLst>
                                    <p:set>
                                      <p:cBhvr>
                                        <p:cTn id="98" dur="1" fill="hold">
                                          <p:stCondLst>
                                            <p:cond delay="0"/>
                                          </p:stCondLst>
                                        </p:cTn>
                                        <p:tgtEl>
                                          <p:spTgt spid="11"/>
                                        </p:tgtEl>
                                        <p:attrNameLst>
                                          <p:attrName>style.visibility</p:attrName>
                                        </p:attrNameLst>
                                      </p:cBhvr>
                                      <p:to>
                                        <p:strVal val="hidden"/>
                                      </p:to>
                                    </p:set>
                                  </p:childTnLst>
                                </p:cTn>
                              </p:par>
                            </p:childTnLst>
                          </p:cTn>
                        </p:par>
                        <p:par>
                          <p:cTn id="99" fill="hold">
                            <p:stCondLst>
                              <p:cond delay="1000"/>
                            </p:stCondLst>
                            <p:childTnLst>
                              <p:par>
                                <p:cTn id="100" presetID="1" presetClass="exit" presetSubtype="0" fill="hold" nodeType="afterEffect">
                                  <p:stCondLst>
                                    <p:cond delay="500"/>
                                  </p:stCondLst>
                                  <p:childTnLst>
                                    <p:set>
                                      <p:cBhvr>
                                        <p:cTn id="101" dur="1" fill="hold">
                                          <p:stCondLst>
                                            <p:cond delay="0"/>
                                          </p:stCondLst>
                                        </p:cTn>
                                        <p:tgtEl>
                                          <p:spTgt spid="10"/>
                                        </p:tgtEl>
                                        <p:attrNameLst>
                                          <p:attrName>style.visibility</p:attrName>
                                        </p:attrNameLst>
                                      </p:cBhvr>
                                      <p:to>
                                        <p:strVal val="hidden"/>
                                      </p:to>
                                    </p:set>
                                  </p:childTnLst>
                                </p:cTn>
                              </p:par>
                              <p:par>
                                <p:cTn id="102" presetID="1" presetClass="exit" presetSubtype="0" fill="hold" grpId="0" nodeType="withEffect">
                                  <p:stCondLst>
                                    <p:cond delay="500"/>
                                  </p:stCondLst>
                                  <p:childTnLst>
                                    <p:set>
                                      <p:cBhvr>
                                        <p:cTn id="103" dur="1" fill="hold">
                                          <p:stCondLst>
                                            <p:cond delay="0"/>
                                          </p:stCondLst>
                                        </p:cTn>
                                        <p:tgtEl>
                                          <p:spTgt spid="15"/>
                                        </p:tgtEl>
                                        <p:attrNameLst>
                                          <p:attrName>style.visibility</p:attrName>
                                        </p:attrNameLst>
                                      </p:cBhvr>
                                      <p:to>
                                        <p:strVal val="hidden"/>
                                      </p:to>
                                    </p:set>
                                  </p:childTnLst>
                                </p:cTn>
                              </p:par>
                            </p:childTnLst>
                          </p:cTn>
                        </p:par>
                        <p:par>
                          <p:cTn id="104" fill="hold">
                            <p:stCondLst>
                              <p:cond delay="1500"/>
                            </p:stCondLst>
                            <p:childTnLst>
                              <p:par>
                                <p:cTn id="105" presetID="1" presetClass="exit" presetSubtype="0" fill="hold" grpId="0" nodeType="afterEffect">
                                  <p:stCondLst>
                                    <p:cond delay="500"/>
                                  </p:stCondLst>
                                  <p:childTnLst>
                                    <p:set>
                                      <p:cBhvr>
                                        <p:cTn id="106" dur="1" fill="hold">
                                          <p:stCondLst>
                                            <p:cond delay="0"/>
                                          </p:stCondLst>
                                        </p:cTn>
                                        <p:tgtEl>
                                          <p:spTgt spid="6"/>
                                        </p:tgtEl>
                                        <p:attrNameLst>
                                          <p:attrName>style.visibility</p:attrName>
                                        </p:attrNameLst>
                                      </p:cBhvr>
                                      <p:to>
                                        <p:strVal val="hidden"/>
                                      </p:to>
                                    </p:set>
                                  </p:childTnLst>
                                </p:cTn>
                              </p:par>
                            </p:childTnLst>
                          </p:cTn>
                        </p:par>
                        <p:par>
                          <p:cTn id="107" fill="hold">
                            <p:stCondLst>
                              <p:cond delay="2000"/>
                            </p:stCondLst>
                            <p:childTnLst>
                              <p:par>
                                <p:cTn id="108" presetID="7" presetClass="emph" presetSubtype="1" nodeType="afterEffect">
                                  <p:stCondLst>
                                    <p:cond delay="500"/>
                                  </p:stCondLst>
                                  <p:childTnLst>
                                    <p:set>
                                      <p:cBhvr>
                                        <p:cTn id="109" dur="indefinite"/>
                                        <p:tgtEl>
                                          <p:spTgt spid="8"/>
                                        </p:tgtEl>
                                        <p:attrNameLst>
                                          <p:attrName>stroke.color</p:attrName>
                                        </p:attrNameLst>
                                      </p:cBhvr>
                                      <p:to>
                                        <p:clrVal>
                                          <a:schemeClr val="tx1"/>
                                        </p:clrVal>
                                      </p:to>
                                    </p:set>
                                    <p:set>
                                      <p:cBhvr>
                                        <p:cTn id="110" dur="indefinite"/>
                                        <p:tgtEl>
                                          <p:spTgt spid="8"/>
                                        </p:tgtEl>
                                        <p:attrNameLst>
                                          <p:attrName>stroke.on</p:attrName>
                                        </p:attrNameLst>
                                      </p:cBhvr>
                                      <p:to>
                                        <p:strVal val="true"/>
                                      </p:to>
                                    </p:set>
                                  </p:childTnLst>
                                </p:cTn>
                              </p:par>
                            </p:childTnLst>
                          </p:cTn>
                        </p:par>
                        <p:par>
                          <p:cTn id="111" fill="hold">
                            <p:stCondLst>
                              <p:cond delay="2500"/>
                            </p:stCondLst>
                            <p:childTnLst>
                              <p:par>
                                <p:cTn id="112" presetID="3" presetClass="emph" presetSubtype="1" grpId="1" nodeType="afterEffect">
                                  <p:stCondLst>
                                    <p:cond delay="500"/>
                                  </p:stCondLst>
                                  <p:childTnLst>
                                    <p:set>
                                      <p:cBhvr override="childStyle">
                                        <p:cTn id="113" dur="indefinite"/>
                                        <p:tgtEl>
                                          <p:spTgt spid="16"/>
                                        </p:tgtEl>
                                        <p:attrNameLst>
                                          <p:attrName>style.color</p:attrName>
                                        </p:attrNameLst>
                                      </p:cBhvr>
                                      <p:to>
                                        <p:clrVal>
                                          <a:schemeClr val="tx1"/>
                                        </p:clrVal>
                                      </p:to>
                                    </p:set>
                                  </p:childTnLst>
                                </p:cTn>
                              </p:par>
                              <p:par>
                                <p:cTn id="114" presetID="3" presetClass="emph" presetSubtype="1" grpId="1" nodeType="withEffect">
                                  <p:stCondLst>
                                    <p:cond delay="500"/>
                                  </p:stCondLst>
                                  <p:childTnLst>
                                    <p:set>
                                      <p:cBhvr override="childStyle">
                                        <p:cTn id="115" dur="indefinite"/>
                                        <p:tgtEl>
                                          <p:spTgt spid="17"/>
                                        </p:tgtEl>
                                        <p:attrNameLst>
                                          <p:attrName>style.color</p:attrName>
                                        </p:attrNameLst>
                                      </p:cBhvr>
                                      <p:to>
                                        <p:clrVal>
                                          <a:schemeClr val="tx1"/>
                                        </p:clrVal>
                                      </p:to>
                                    </p:set>
                                  </p:childTnLst>
                                </p:cTn>
                              </p:par>
                              <p:par>
                                <p:cTn id="116" presetID="3" presetClass="emph" presetSubtype="1" grpId="1" nodeType="withEffect">
                                  <p:stCondLst>
                                    <p:cond delay="500"/>
                                  </p:stCondLst>
                                  <p:childTnLst>
                                    <p:set>
                                      <p:cBhvr override="childStyle">
                                        <p:cTn id="117" dur="indefinite"/>
                                        <p:tgtEl>
                                          <p:spTgt spid="20"/>
                                        </p:tgtEl>
                                        <p:attrNameLst>
                                          <p:attrName>style.color</p:attrName>
                                        </p:attrNameLst>
                                      </p:cBhvr>
                                      <p:to>
                                        <p:clrVal>
                                          <a:schemeClr val="tx1"/>
                                        </p:clrVal>
                                      </p:to>
                                    </p:set>
                                  </p:childTnLst>
                                </p:cTn>
                              </p:par>
                              <p:par>
                                <p:cTn id="118" presetID="3" presetClass="emph" presetSubtype="1" grpId="1" nodeType="withEffect">
                                  <p:stCondLst>
                                    <p:cond delay="500"/>
                                  </p:stCondLst>
                                  <p:childTnLst>
                                    <p:set>
                                      <p:cBhvr override="childStyle">
                                        <p:cTn id="119" dur="indefinite"/>
                                        <p:tgtEl>
                                          <p:spTgt spid="19"/>
                                        </p:tgtEl>
                                        <p:attrNameLst>
                                          <p:attrName>style.color</p:attrName>
                                        </p:attrNameLst>
                                      </p:cBhvr>
                                      <p:to>
                                        <p:clrVal>
                                          <a:schemeClr val="tx1"/>
                                        </p:clrVal>
                                      </p:to>
                                    </p:set>
                                  </p:childTnLst>
                                </p:cTn>
                              </p:par>
                              <p:par>
                                <p:cTn id="120" presetID="3" presetClass="emph" presetSubtype="1" grpId="1" nodeType="withEffect">
                                  <p:stCondLst>
                                    <p:cond delay="500"/>
                                  </p:stCondLst>
                                  <p:childTnLst>
                                    <p:set>
                                      <p:cBhvr override="childStyle">
                                        <p:cTn id="121"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2B42B9-46E6-50F3-1056-3B71BEA9B8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BBB8A34-8597-D20E-A29C-F0DD5C280EA3}"/>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D811E712-4EEE-DC81-276D-4DE8DD40B48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373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0070C0"/>
                </a:solidFill>
              </a:rPr>
              <a:t>(</a:t>
            </a:r>
            <a:r>
              <a:rPr lang="en-US" altLang="en-US" sz="1800" b="1" i="1">
                <a:solidFill>
                  <a:srgbClr val="0070C0"/>
                </a:solidFill>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rPr>
              <a:t>)</a:t>
            </a:r>
            <a:r>
              <a:rPr lang="en-US" altLang="en-US" sz="1800" b="1" i="1">
                <a:solidFill>
                  <a:srgbClr val="0070C0"/>
                </a:solidFill>
              </a:rPr>
              <a:t>*ab</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sym typeface="Symbol" panose="05050102010706020507" pitchFamily="18" charset="2"/>
              </a:rPr>
              <a:t>)(</a:t>
            </a:r>
            <a:r>
              <a:rPr lang="en-US" altLang="en-US" sz="1800" b="1">
                <a:solidFill>
                  <a:srgbClr val="0070C0"/>
                </a:solidFill>
              </a:rPr>
              <a:t>(</a:t>
            </a:r>
            <a:r>
              <a:rPr lang="en-US" altLang="en-US" sz="1800" b="1" i="1">
                <a:solidFill>
                  <a:srgbClr val="0070C0"/>
                </a:solidFill>
              </a:rPr>
              <a:t>ba</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rPr>
              <a:t>)*</a:t>
            </a:r>
            <a:r>
              <a:rPr lang="en-US" altLang="en-US" sz="1800" b="1" i="1">
                <a:solidFill>
                  <a:srgbClr val="0070C0"/>
                </a:solidFill>
              </a:rPr>
              <a:t>ab</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bb</a:t>
            </a:r>
            <a:r>
              <a:rPr lang="en-US" altLang="en-US" sz="1800" b="1">
                <a:solidFill>
                  <a:srgbClr val="0070C0"/>
                </a:solidFill>
                <a:sym typeface="Symbol" panose="05050102010706020507" pitchFamily="18" charset="2"/>
              </a:rPr>
              <a:t>)*(</a:t>
            </a:r>
            <a:r>
              <a:rPr lang="en-US" altLang="en-US" sz="1800" b="1">
                <a:solidFill>
                  <a:srgbClr val="0070C0"/>
                </a:solidFill>
              </a:rPr>
              <a:t>(</a:t>
            </a:r>
            <a:r>
              <a:rPr lang="en-US" altLang="en-US" sz="1800" b="1" i="1">
                <a:solidFill>
                  <a:srgbClr val="0070C0"/>
                </a:solidFill>
              </a:rPr>
              <a:t>ba</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a:t>
            </a:r>
            <a:r>
              <a:rPr lang="en-US" altLang="en-US" sz="1800" b="1">
                <a:solidFill>
                  <a:srgbClr val="0070C0"/>
                </a:solidFill>
                <a:sym typeface="Symbol" panose="05050102010706020507" pitchFamily="18" charset="2"/>
              </a:rPr>
              <a:t>) (</a:t>
            </a:r>
            <a:r>
              <a:rPr lang="en-US" altLang="en-US" sz="1800" b="1" i="1">
                <a:solidFill>
                  <a:srgbClr val="0070C0"/>
                </a:solidFill>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buClrTx/>
              <a:defRPr/>
            </a:pPr>
            <a:r>
              <a:rPr lang="en-US" sz="2600" dirty="0"/>
              <a:t>Formal Definition of Regular Expression (RE)</a:t>
            </a:r>
          </a:p>
          <a:p>
            <a:pPr>
              <a:spcBef>
                <a:spcPts val="0"/>
              </a:spcBef>
              <a:spcAft>
                <a:spcPts val="2400"/>
              </a:spcAft>
              <a:buClrTx/>
              <a:defRPr/>
            </a:pPr>
            <a:r>
              <a:rPr lang="en-US" sz="2600" dirty="0">
                <a:solidFill>
                  <a:schemeClr val="bg2">
                    <a:lumMod val="50000"/>
                  </a:schemeClr>
                </a:solidFill>
              </a:rPr>
              <a:t>Equivalence with Finite Automaton</a:t>
            </a:r>
          </a:p>
          <a:p>
            <a:pPr>
              <a:spcBef>
                <a:spcPts val="0"/>
              </a:spcBef>
              <a:spcAft>
                <a:spcPts val="2400"/>
              </a:spcAft>
              <a:buClrTx/>
              <a:defRPr/>
            </a:pPr>
            <a:r>
              <a:rPr lang="en-US" sz="2600" dirty="0"/>
              <a:t>Conversion from NFA to RE</a:t>
            </a:r>
          </a:p>
          <a:p>
            <a:pPr>
              <a:spcBef>
                <a:spcPts val="0"/>
              </a:spcBef>
              <a:spcAft>
                <a:spcPts val="2400"/>
              </a:spcAft>
              <a:buClrTx/>
              <a:defRPr/>
            </a:pPr>
            <a:r>
              <a:rPr lang="en-US" sz="2600" dirty="0">
                <a:solidFill>
                  <a:schemeClr val="bg2">
                    <a:lumMod val="50000"/>
                  </a:schemeClr>
                </a:solidFill>
              </a:rPr>
              <a:t>Conversion from DFA to RE.</a:t>
            </a:r>
          </a:p>
          <a:p>
            <a:pPr>
              <a:spcBef>
                <a:spcPts val="0"/>
              </a:spcBef>
              <a:spcAft>
                <a:spcPts val="2400"/>
              </a:spcAft>
              <a:buClrTx/>
              <a:defRPr/>
            </a:pPr>
            <a:r>
              <a:rPr lang="en-US" sz="2600" dirty="0"/>
              <a:t>Closure under regular operations.</a:t>
            </a:r>
          </a:p>
          <a:p>
            <a:pPr>
              <a:spcBef>
                <a:spcPts val="0"/>
              </a:spcBef>
              <a:spcAft>
                <a:spcPts val="2400"/>
              </a:spcAft>
              <a:defRPr/>
            </a:pPr>
            <a:endParaRPr lang="en-US" sz="2600" dirty="0"/>
          </a:p>
          <a:p>
            <a:pPr marL="257175" lvl="1" indent="0">
              <a:spcBef>
                <a:spcPts val="0"/>
              </a:spcBef>
              <a:spcAft>
                <a:spcPts val="2400"/>
              </a:spcAft>
              <a:buNone/>
            </a:pPr>
            <a:endParaRPr lang="en-US" sz="2600" dirty="0">
              <a:solidFill>
                <a:schemeClr val="tx1">
                  <a:lumMod val="95000"/>
                  <a:lumOff val="5000"/>
                </a:schemeClr>
              </a:solidFill>
            </a:endParaRPr>
          </a:p>
          <a:p>
            <a:pPr lvl="1">
              <a:spcBef>
                <a:spcPts val="0"/>
              </a:spcBef>
              <a:spcAft>
                <a:spcPts val="2400"/>
              </a:spcAft>
            </a:pPr>
            <a:endParaRPr lang="en-US" sz="2600" dirty="0">
              <a:solidFill>
                <a:schemeClr val="tx1">
                  <a:lumMod val="95000"/>
                  <a:lumOff val="5000"/>
                </a:schemeClr>
              </a:solidFill>
            </a:endParaRPr>
          </a:p>
          <a:p>
            <a:pPr>
              <a:spcBef>
                <a:spcPts val="0"/>
              </a:spcBef>
              <a:spcAft>
                <a:spcPts val="2400"/>
              </a:spcAft>
            </a:pPr>
            <a:endParaRPr lang="en-US" sz="2600" dirty="0">
              <a:solidFill>
                <a:schemeClr val="tx1">
                  <a:lumMod val="95000"/>
                  <a:lumOff val="5000"/>
                </a:schemeClr>
              </a:solidFill>
            </a:endParaRPr>
          </a:p>
          <a:p>
            <a:pPr>
              <a:spcBef>
                <a:spcPts val="0"/>
              </a:spcBef>
              <a:spcAft>
                <a:spcPts val="2400"/>
              </a:spcAft>
            </a:pPr>
            <a:endParaRPr lang="en-US" sz="2600" dirty="0">
              <a:solidFill>
                <a:schemeClr val="tx1">
                  <a:lumMod val="95000"/>
                  <a:lumOff val="5000"/>
                </a:schemeClr>
              </a:solidFill>
            </a:endParaRPr>
          </a:p>
          <a:p>
            <a:pPr>
              <a:spcBef>
                <a:spcPts val="0"/>
              </a:spcBef>
              <a:spcAft>
                <a:spcPts val="2400"/>
              </a:spcAft>
            </a:pPr>
            <a:endParaRPr lang="en-US" sz="2600" dirty="0"/>
          </a:p>
          <a:p>
            <a:pPr>
              <a:spcBef>
                <a:spcPts val="0"/>
              </a:spcBef>
              <a:spcAft>
                <a:spcPts val="2400"/>
              </a:spcAft>
            </a:pPr>
            <a:endParaRPr lang="en-US" sz="2600"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CBA0CD-B5A2-472E-9427-0000B04F359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A9FF7A0-8D27-4FF7-9F04-7F7ECA6CEF4B}"/>
              </a:ext>
            </a:extLst>
          </p:cNvPr>
          <p:cNvSpPr>
            <a:spLocks noGrp="1"/>
          </p:cNvSpPr>
          <p:nvPr>
            <p:ph type="body" sz="quarter" idx="12"/>
          </p:nvPr>
        </p:nvSpPr>
        <p:spPr/>
        <p:txBody>
          <a:bodyPr/>
          <a:lstStyle/>
          <a:p>
            <a:endParaRPr lang="en-US"/>
          </a:p>
        </p:txBody>
      </p:sp>
      <p:grpSp>
        <p:nvGrpSpPr>
          <p:cNvPr id="4" name="Group 3">
            <a:extLst>
              <a:ext uri="{FF2B5EF4-FFF2-40B4-BE49-F238E27FC236}">
                <a16:creationId xmlns:a16="http://schemas.microsoft.com/office/drawing/2014/main" id="{03BB6F6A-0DC6-4773-8E9A-39BEB325A623}"/>
              </a:ext>
            </a:extLst>
          </p:cNvPr>
          <p:cNvGrpSpPr/>
          <p:nvPr/>
        </p:nvGrpSpPr>
        <p:grpSpPr>
          <a:xfrm>
            <a:off x="5519012" y="2086414"/>
            <a:ext cx="3149600" cy="2971800"/>
            <a:chOff x="2514600" y="1143000"/>
            <a:chExt cx="3149600" cy="2971800"/>
          </a:xfrm>
        </p:grpSpPr>
        <p:sp>
          <p:nvSpPr>
            <p:cNvPr id="5" name="Oval 4">
              <a:extLst>
                <a:ext uri="{FF2B5EF4-FFF2-40B4-BE49-F238E27FC236}">
                  <a16:creationId xmlns:a16="http://schemas.microsoft.com/office/drawing/2014/main" id="{1E792431-ECFF-40FC-8068-AE483214DC57}"/>
                </a:ext>
              </a:extLst>
            </p:cNvPr>
            <p:cNvSpPr>
              <a:spLocks noChangeArrowheads="1"/>
            </p:cNvSpPr>
            <p:nvPr/>
          </p:nvSpPr>
          <p:spPr bwMode="auto">
            <a:xfrm>
              <a:off x="2895600" y="1752600"/>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6" name="Oval 5">
              <a:extLst>
                <a:ext uri="{FF2B5EF4-FFF2-40B4-BE49-F238E27FC236}">
                  <a16:creationId xmlns:a16="http://schemas.microsoft.com/office/drawing/2014/main" id="{34274DA8-C5E4-49C4-AA4E-588B0E1A8712}"/>
                </a:ext>
              </a:extLst>
            </p:cNvPr>
            <p:cNvSpPr>
              <a:spLocks noChangeArrowheads="1"/>
            </p:cNvSpPr>
            <p:nvPr/>
          </p:nvSpPr>
          <p:spPr bwMode="auto">
            <a:xfrm>
              <a:off x="3810000" y="3505200"/>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7" name="Oval 6">
              <a:extLst>
                <a:ext uri="{FF2B5EF4-FFF2-40B4-BE49-F238E27FC236}">
                  <a16:creationId xmlns:a16="http://schemas.microsoft.com/office/drawing/2014/main" id="{79EBFB6B-57E5-48E4-8CED-F4D8ABE51B2B}"/>
                </a:ext>
              </a:extLst>
            </p:cNvPr>
            <p:cNvSpPr>
              <a:spLocks noChangeArrowheads="1"/>
            </p:cNvSpPr>
            <p:nvPr/>
          </p:nvSpPr>
          <p:spPr bwMode="auto">
            <a:xfrm>
              <a:off x="4800600" y="1752600"/>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8" name="AutoShape 7">
              <a:extLst>
                <a:ext uri="{FF2B5EF4-FFF2-40B4-BE49-F238E27FC236}">
                  <a16:creationId xmlns:a16="http://schemas.microsoft.com/office/drawing/2014/main" id="{5CA2AA7C-6B5C-46F0-8484-A04828EEF7E8}"/>
                </a:ext>
              </a:extLst>
            </p:cNvPr>
            <p:cNvCxnSpPr>
              <a:cxnSpLocks noChangeShapeType="1"/>
              <a:stCxn id="5" idx="7"/>
              <a:endCxn id="7" idx="1"/>
            </p:cNvCxnSpPr>
            <p:nvPr/>
          </p:nvCxnSpPr>
          <p:spPr bwMode="auto">
            <a:xfrm rot="-5400000">
              <a:off x="4150518" y="1088232"/>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4AE0249C-94FB-4D66-894E-FEA5F13153BC}"/>
                </a:ext>
              </a:extLst>
            </p:cNvPr>
            <p:cNvCxnSpPr>
              <a:cxnSpLocks noChangeShapeType="1"/>
              <a:stCxn id="7" idx="3"/>
              <a:endCxn id="5" idx="5"/>
            </p:cNvCxnSpPr>
            <p:nvPr/>
          </p:nvCxnSpPr>
          <p:spPr bwMode="auto">
            <a:xfrm rot="16200000" flipV="1">
              <a:off x="4150519" y="1553369"/>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C9C7B741-8133-453B-9EC4-AB4952F1BD16}"/>
                </a:ext>
              </a:extLst>
            </p:cNvPr>
            <p:cNvCxnSpPr>
              <a:cxnSpLocks noChangeShapeType="1"/>
              <a:stCxn id="20" idx="2"/>
              <a:endCxn id="5" idx="3"/>
            </p:cNvCxnSpPr>
            <p:nvPr/>
          </p:nvCxnSpPr>
          <p:spPr bwMode="auto">
            <a:xfrm rot="10800000">
              <a:off x="2984500" y="2287588"/>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530F2474-5293-4B30-BDAC-6ED43034A0F9}"/>
                </a:ext>
              </a:extLst>
            </p:cNvPr>
            <p:cNvCxnSpPr>
              <a:cxnSpLocks noChangeShapeType="1"/>
              <a:stCxn id="5" idx="4"/>
              <a:endCxn id="6" idx="0"/>
            </p:cNvCxnSpPr>
            <p:nvPr/>
          </p:nvCxnSpPr>
          <p:spPr bwMode="auto">
            <a:xfrm rot="16200000" flipH="1">
              <a:off x="3102769" y="2474119"/>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1">
              <a:extLst>
                <a:ext uri="{FF2B5EF4-FFF2-40B4-BE49-F238E27FC236}">
                  <a16:creationId xmlns:a16="http://schemas.microsoft.com/office/drawing/2014/main" id="{6ADC5BD7-D7A7-4A45-B870-FB354DC93051}"/>
                </a:ext>
              </a:extLst>
            </p:cNvPr>
            <p:cNvCxnSpPr>
              <a:cxnSpLocks noChangeShapeType="1"/>
              <a:stCxn id="7" idx="0"/>
              <a:endCxn id="21" idx="7"/>
            </p:cNvCxnSpPr>
            <p:nvPr/>
          </p:nvCxnSpPr>
          <p:spPr bwMode="auto">
            <a:xfrm rot="5400000" flipV="1">
              <a:off x="5166518" y="1672432"/>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2">
              <a:extLst>
                <a:ext uri="{FF2B5EF4-FFF2-40B4-BE49-F238E27FC236}">
                  <a16:creationId xmlns:a16="http://schemas.microsoft.com/office/drawing/2014/main" id="{0398D47B-E9C5-4632-9B62-8C5012616C17}"/>
                </a:ext>
              </a:extLst>
            </p:cNvPr>
            <p:cNvCxnSpPr>
              <a:cxnSpLocks noChangeShapeType="1"/>
              <a:stCxn id="6" idx="7"/>
              <a:endCxn id="7" idx="4"/>
            </p:cNvCxnSpPr>
            <p:nvPr/>
          </p:nvCxnSpPr>
          <p:spPr bwMode="auto">
            <a:xfrm flipV="1">
              <a:off x="4330700" y="2381250"/>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4" name="Text Box 14">
              <a:extLst>
                <a:ext uri="{FF2B5EF4-FFF2-40B4-BE49-F238E27FC236}">
                  <a16:creationId xmlns:a16="http://schemas.microsoft.com/office/drawing/2014/main" id="{C448095F-EF7A-447C-82E8-4D92DA23B733}"/>
                </a:ext>
              </a:extLst>
            </p:cNvPr>
            <p:cNvSpPr txBox="1">
              <a:spLocks noChangeArrowheads="1"/>
            </p:cNvSpPr>
            <p:nvPr/>
          </p:nvSpPr>
          <p:spPr bwMode="auto">
            <a:xfrm>
              <a:off x="3962400" y="22098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DB410341-8E48-4B90-B8D6-8EEE3073BEAC}"/>
                </a:ext>
              </a:extLst>
            </p:cNvPr>
            <p:cNvSpPr txBox="1">
              <a:spLocks noChangeArrowheads="1"/>
            </p:cNvSpPr>
            <p:nvPr/>
          </p:nvSpPr>
          <p:spPr bwMode="auto">
            <a:xfrm>
              <a:off x="4648200" y="2803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E1E46EA4-1E0B-4AC4-8CCB-3E807B74DBD3}"/>
                </a:ext>
              </a:extLst>
            </p:cNvPr>
            <p:cNvSpPr txBox="1">
              <a:spLocks noChangeArrowheads="1"/>
            </p:cNvSpPr>
            <p:nvPr/>
          </p:nvSpPr>
          <p:spPr bwMode="auto">
            <a:xfrm>
              <a:off x="5207000" y="1143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81847706-573A-4F6E-AB85-31BCB6EC2D96}"/>
                </a:ext>
              </a:extLst>
            </p:cNvPr>
            <p:cNvSpPr txBox="1">
              <a:spLocks noChangeArrowheads="1"/>
            </p:cNvSpPr>
            <p:nvPr/>
          </p:nvSpPr>
          <p:spPr bwMode="auto">
            <a:xfrm>
              <a:off x="3581400" y="2895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08CC603-71D4-4D1E-BBF8-A7B154DE412E}"/>
                </a:ext>
              </a:extLst>
            </p:cNvPr>
            <p:cNvSpPr txBox="1">
              <a:spLocks noChangeArrowheads="1"/>
            </p:cNvSpPr>
            <p:nvPr/>
          </p:nvSpPr>
          <p:spPr bwMode="auto">
            <a:xfrm>
              <a:off x="2895600" y="3048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Line 21">
              <a:extLst>
                <a:ext uri="{FF2B5EF4-FFF2-40B4-BE49-F238E27FC236}">
                  <a16:creationId xmlns:a16="http://schemas.microsoft.com/office/drawing/2014/main" id="{86A1D5F4-DB8E-4B10-99A5-466A96ACE4DA}"/>
                </a:ext>
              </a:extLst>
            </p:cNvPr>
            <p:cNvSpPr>
              <a:spLocks noChangeShapeType="1"/>
            </p:cNvSpPr>
            <p:nvPr/>
          </p:nvSpPr>
          <p:spPr bwMode="auto">
            <a:xfrm flipV="1">
              <a:off x="2514600" y="20574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 name="Oval 25">
              <a:extLst>
                <a:ext uri="{FF2B5EF4-FFF2-40B4-BE49-F238E27FC236}">
                  <a16:creationId xmlns:a16="http://schemas.microsoft.com/office/drawing/2014/main" id="{31B32D3B-C438-4E59-8F79-2AF5DF7E6648}"/>
                </a:ext>
              </a:extLst>
            </p:cNvPr>
            <p:cNvSpPr>
              <a:spLocks noChangeArrowheads="1"/>
            </p:cNvSpPr>
            <p:nvPr/>
          </p:nvSpPr>
          <p:spPr bwMode="auto">
            <a:xfrm>
              <a:off x="3810000" y="3505200"/>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dirty="0"/>
                <a:t>3</a:t>
              </a:r>
            </a:p>
          </p:txBody>
        </p:sp>
        <p:sp>
          <p:nvSpPr>
            <p:cNvPr id="21" name="Oval 26">
              <a:extLst>
                <a:ext uri="{FF2B5EF4-FFF2-40B4-BE49-F238E27FC236}">
                  <a16:creationId xmlns:a16="http://schemas.microsoft.com/office/drawing/2014/main" id="{1DD3D456-B4ED-4CBE-BB35-C1DDAA36E76A}"/>
                </a:ext>
              </a:extLst>
            </p:cNvPr>
            <p:cNvSpPr>
              <a:spLocks noChangeArrowheads="1"/>
            </p:cNvSpPr>
            <p:nvPr/>
          </p:nvSpPr>
          <p:spPr bwMode="auto">
            <a:xfrm>
              <a:off x="4800600" y="1752600"/>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dirty="0"/>
                <a:t>2</a:t>
              </a:r>
            </a:p>
          </p:txBody>
        </p:sp>
      </p:grpSp>
      <p:pic>
        <p:nvPicPr>
          <p:cNvPr id="22" name="Picture 21">
            <a:extLst>
              <a:ext uri="{FF2B5EF4-FFF2-40B4-BE49-F238E27FC236}">
                <a16:creationId xmlns:a16="http://schemas.microsoft.com/office/drawing/2014/main" id="{44A872F6-FD45-4006-8525-A96FF2CC8CF8}"/>
              </a:ext>
            </a:extLst>
          </p:cNvPr>
          <p:cNvPicPr>
            <a:picLocks noChangeAspect="1"/>
          </p:cNvPicPr>
          <p:nvPr/>
        </p:nvPicPr>
        <p:blipFill rotWithShape="1">
          <a:blip r:embed="rId7"/>
          <a:srcRect l="22816" t="22705" r="27715" b="10188"/>
          <a:stretch/>
        </p:blipFill>
        <p:spPr>
          <a:xfrm>
            <a:off x="314187" y="2069697"/>
            <a:ext cx="4395925" cy="3449979"/>
          </a:xfrm>
          <a:prstGeom prst="rect">
            <a:avLst/>
          </a:prstGeom>
        </p:spPr>
      </p:pic>
      <p:sp>
        <p:nvSpPr>
          <p:cNvPr id="23" name="Text Box 13">
            <a:extLst>
              <a:ext uri="{FF2B5EF4-FFF2-40B4-BE49-F238E27FC236}">
                <a16:creationId xmlns:a16="http://schemas.microsoft.com/office/drawing/2014/main" id="{EBB0A469-94B8-43B9-86C5-A6E7CB92846F}"/>
              </a:ext>
            </a:extLst>
          </p:cNvPr>
          <p:cNvSpPr txBox="1">
            <a:spLocks noChangeArrowheads="1"/>
          </p:cNvSpPr>
          <p:nvPr/>
        </p:nvSpPr>
        <p:spPr bwMode="auto">
          <a:xfrm>
            <a:off x="7043012" y="2045139"/>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dirty="0"/>
              <a:t>a</a:t>
            </a:r>
          </a:p>
        </p:txBody>
      </p:sp>
    </p:spTree>
    <p:extLst>
      <p:ext uri="{BB962C8B-B14F-4D97-AF65-F5344CB8AC3E}">
        <p14:creationId xmlns:p14="http://schemas.microsoft.com/office/powerpoint/2010/main" val="88809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2" nodeType="withEffect">
                                  <p:stCondLst>
                                    <p:cond delay="0"/>
                                  </p:stCondLst>
                                  <p:childTnLst>
                                    <p:set>
                                      <p:cBhvr override="childStyle">
                                        <p:cTn id="6" dur="indefinite"/>
                                        <p:tgtEl>
                                          <p:spTgt spid="23"/>
                                        </p:tgtEl>
                                        <p:attrNameLst>
                                          <p:attrName>style.color</p:attrName>
                                        </p:attrNameLst>
                                      </p:cBhvr>
                                      <p:to>
                                        <p:clrVal>
                                          <a:schemeClr val="accent2"/>
                                        </p:clrVal>
                                      </p:to>
                                    </p:set>
                                  </p:childTnLst>
                                </p:cTn>
                              </p:par>
                              <p:par>
                                <p:cTn id="7" presetID="3" presetClass="emph" presetSubtype="1" grpId="3" nodeType="withEffect">
                                  <p:stCondLst>
                                    <p:cond delay="0"/>
                                  </p:stCondLst>
                                  <p:childTnLst>
                                    <p:set>
                                      <p:cBhvr override="childStyle">
                                        <p:cTn id="8" dur="indefinite"/>
                                        <p:tgtEl>
                                          <p:spTgt spid="23"/>
                                        </p:tgtEl>
                                        <p:attrNameLst>
                                          <p:attrName>style.color</p:attrName>
                                        </p:attrNameLst>
                                      </p:cBhvr>
                                      <p:to>
                                        <p:clrVal>
                                          <a:schemeClr val="tx1"/>
                                        </p:clrVal>
                                      </p:to>
                                    </p:set>
                                  </p:childTnLst>
                                </p:cTn>
                              </p:par>
                              <p:par>
                                <p:cTn id="9" presetID="3" presetClass="emph" presetSubtype="1" grpId="4" nodeType="withEffect">
                                  <p:stCondLst>
                                    <p:cond delay="0"/>
                                  </p:stCondLst>
                                  <p:childTnLst>
                                    <p:set>
                                      <p:cBhvr override="childStyle">
                                        <p:cTn id="10" dur="indefinite"/>
                                        <p:tgtEl>
                                          <p:spTgt spid="23"/>
                                        </p:tgtEl>
                                        <p:attrNameLst>
                                          <p:attrName>style.color</p:attrName>
                                        </p:attrNameLst>
                                      </p:cBhvr>
                                      <p:to>
                                        <p:clrVal>
                                          <a:schemeClr val="accent2"/>
                                        </p:clrVal>
                                      </p:to>
                                    </p:set>
                                  </p:childTnLst>
                                </p:cTn>
                              </p:par>
                              <p:par>
                                <p:cTn id="11" presetID="3" presetClass="emph" presetSubtype="1" nodeType="withEffect">
                                  <p:stCondLst>
                                    <p:cond delay="0"/>
                                  </p:stCondLst>
                                  <p:childTnLst>
                                    <p:set>
                                      <p:cBhvr override="childStyle">
                                        <p:cTn id="12" dur="indefinite"/>
                                        <p:tgtEl>
                                          <p:spTgt spid="23"/>
                                        </p:tgtEl>
                                        <p:attrNameLst>
                                          <p:attrName>style.color</p:attrName>
                                        </p:attrNameLst>
                                      </p:cBhvr>
                                      <p:to>
                                        <p:clrVal>
                                          <a:schemeClr val="tx2"/>
                                        </p:clrVal>
                                      </p:to>
                                    </p:set>
                                  </p:childTnLst>
                                </p:cTn>
                              </p:par>
                              <p:par>
                                <p:cTn id="13" presetID="3" presetClass="emph" presetSubtype="1" grpId="0" nodeType="withEffect">
                                  <p:stCondLst>
                                    <p:cond delay="0"/>
                                  </p:stCondLst>
                                  <p:childTnLst>
                                    <p:set>
                                      <p:cBhvr override="childStyle">
                                        <p:cTn id="14" dur="indefinite"/>
                                        <p:tgtEl>
                                          <p:spTgt spid="23"/>
                                        </p:tgtEl>
                                        <p:attrNameLst>
                                          <p:attrName>style.color</p:attrName>
                                        </p:attrNameLst>
                                      </p:cBhvr>
                                      <p:to>
                                        <p:clrVal>
                                          <a:schemeClr val="accent2"/>
                                        </p:clrVal>
                                      </p:to>
                                    </p:set>
                                  </p:childTnLst>
                                </p:cTn>
                              </p:par>
                              <p:par>
                                <p:cTn id="15" presetID="3" presetClass="emph" presetSubtype="1" grpId="5" nodeType="withEffect">
                                  <p:stCondLst>
                                    <p:cond delay="0"/>
                                  </p:stCondLst>
                                  <p:childTnLst>
                                    <p:set>
                                      <p:cBhvr override="childStyle">
                                        <p:cTn id="16" dur="indefinite"/>
                                        <p:tgtEl>
                                          <p:spTgt spid="23"/>
                                        </p:tgtEl>
                                        <p:attrNameLst>
                                          <p:attrName>style.color</p:attrName>
                                        </p:attrNameLst>
                                      </p:cBhvr>
                                      <p:to>
                                        <p:clrVal>
                                          <a:schemeClr val="tx1"/>
                                        </p:clrVal>
                                      </p:to>
                                    </p:set>
                                  </p:childTnLst>
                                </p:cTn>
                              </p:par>
                              <p:par>
                                <p:cTn id="17" presetID="1" presetClass="exit" presetSubtype="0" fill="hold" grpId="1"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3" grpId="2"/>
      <p:bldP spid="23" grpId="3"/>
      <p:bldP spid="23" grpId="4"/>
      <p:bldP spid="23" grpId="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2525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spcBef>
                <a:spcPts val="0"/>
              </a:spcBef>
              <a:spcAft>
                <a:spcPts val="2400"/>
              </a:spcAft>
              <a:buClrTx/>
              <a:defRPr/>
            </a:pPr>
            <a:r>
              <a:rPr lang="en-US" dirty="0"/>
              <a:t>Mathematical model of Regular Expression (RE)</a:t>
            </a:r>
          </a:p>
          <a:p>
            <a:pPr>
              <a:spcBef>
                <a:spcPts val="0"/>
              </a:spcBef>
              <a:spcAft>
                <a:spcPts val="2400"/>
              </a:spcAft>
              <a:buClrTx/>
              <a:defRPr/>
            </a:pPr>
            <a:r>
              <a:rPr lang="en-US" dirty="0">
                <a:solidFill>
                  <a:schemeClr val="bg2">
                    <a:lumMod val="50000"/>
                  </a:schemeClr>
                </a:solidFill>
              </a:rPr>
              <a:t>Understand the uniformity of RE and FA.</a:t>
            </a:r>
          </a:p>
          <a:p>
            <a:pPr>
              <a:spcBef>
                <a:spcPts val="0"/>
              </a:spcBef>
              <a:spcAft>
                <a:spcPts val="2400"/>
              </a:spcAft>
              <a:buClrTx/>
              <a:defRPr/>
            </a:pPr>
            <a:r>
              <a:rPr lang="en-US" dirty="0"/>
              <a:t>Conversion Techniques from NFA to RE.</a:t>
            </a:r>
          </a:p>
          <a:p>
            <a:pPr>
              <a:spcBef>
                <a:spcPts val="0"/>
              </a:spcBef>
              <a:spcAft>
                <a:spcPts val="2400"/>
              </a:spcAft>
              <a:buClrTx/>
              <a:defRPr/>
            </a:pPr>
            <a:r>
              <a:rPr lang="en-US" dirty="0">
                <a:solidFill>
                  <a:schemeClr val="bg2">
                    <a:lumMod val="50000"/>
                  </a:schemeClr>
                </a:solidFill>
              </a:rPr>
              <a:t>The strength of RE.</a:t>
            </a:r>
          </a:p>
          <a:p>
            <a:pPr>
              <a:spcBef>
                <a:spcPts val="0"/>
              </a:spcBef>
              <a:spcAft>
                <a:spcPts val="2400"/>
              </a:spcAft>
              <a:buClrTx/>
              <a:defRPr/>
            </a:pPr>
            <a:r>
              <a:rPr lang="en-US" dirty="0"/>
              <a:t>Techniques to convert DFA to RE</a:t>
            </a:r>
          </a:p>
          <a:p>
            <a:pPr>
              <a:spcBef>
                <a:spcPts val="0"/>
              </a:spcBef>
              <a:spcAft>
                <a:spcPts val="2400"/>
              </a:spcAft>
              <a:buClrTx/>
              <a:defRPr/>
            </a:pPr>
            <a:r>
              <a:rPr lang="en-US" dirty="0">
                <a:solidFill>
                  <a:schemeClr val="bg2">
                    <a:lumMod val="50000"/>
                  </a:schemeClr>
                </a:solidFill>
              </a:rPr>
              <a:t>Closure under different regular operations.</a:t>
            </a:r>
          </a:p>
          <a:p>
            <a:pPr>
              <a:spcBef>
                <a:spcPts val="0"/>
              </a:spcBef>
              <a:spcAft>
                <a:spcPts val="2400"/>
              </a:spcAft>
              <a:buClrTx/>
              <a:defRPr/>
            </a:pPr>
            <a:endParaRPr lang="en-US" dirty="0"/>
          </a:p>
          <a:p>
            <a:pPr lvl="1">
              <a:spcBef>
                <a:spcPts val="0"/>
              </a:spcBef>
              <a:spcAft>
                <a:spcPts val="2400"/>
              </a:spcAft>
              <a:buClrTx/>
            </a:pPr>
            <a:endParaRPr lang="en-US" dirty="0"/>
          </a:p>
          <a:p>
            <a:pPr lvl="1">
              <a:spcBef>
                <a:spcPts val="0"/>
              </a:spcBef>
              <a:spcAft>
                <a:spcPts val="2400"/>
              </a:spcAft>
              <a:buClrTx/>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spcBef>
                <a:spcPts val="0"/>
              </a:spcBef>
              <a:spcAft>
                <a:spcPts val="2400"/>
              </a:spcAft>
              <a:buClrTx/>
              <a:defRPr/>
            </a:pPr>
            <a:r>
              <a:rPr lang="en-US" dirty="0"/>
              <a:t>Understand the mathematical interpretation of Regular Expression (RE)</a:t>
            </a:r>
          </a:p>
          <a:p>
            <a:pPr>
              <a:spcBef>
                <a:spcPts val="0"/>
              </a:spcBef>
              <a:spcAft>
                <a:spcPts val="2400"/>
              </a:spcAft>
              <a:buClrTx/>
              <a:defRPr/>
            </a:pPr>
            <a:r>
              <a:rPr lang="en-US" dirty="0">
                <a:solidFill>
                  <a:schemeClr val="bg2">
                    <a:lumMod val="50000"/>
                  </a:schemeClr>
                </a:solidFill>
              </a:rPr>
              <a:t>Learn the rules for equivalence of RE with Finite Automaton</a:t>
            </a:r>
          </a:p>
          <a:p>
            <a:pPr>
              <a:spcBef>
                <a:spcPts val="0"/>
              </a:spcBef>
              <a:spcAft>
                <a:spcPts val="2400"/>
              </a:spcAft>
              <a:buClrTx/>
              <a:defRPr/>
            </a:pPr>
            <a:r>
              <a:rPr lang="en-US" dirty="0"/>
              <a:t>Apply the conversion rules from RE to NFA</a:t>
            </a:r>
          </a:p>
          <a:p>
            <a:pPr algn="just">
              <a:spcBef>
                <a:spcPts val="0"/>
              </a:spcBef>
              <a:spcAft>
                <a:spcPts val="2400"/>
              </a:spcAft>
              <a:buClrTx/>
              <a:defRPr/>
            </a:pPr>
            <a:r>
              <a:rPr lang="en-US" dirty="0">
                <a:solidFill>
                  <a:srgbClr val="0C4AA4"/>
                </a:solidFill>
              </a:rPr>
              <a:t>Apply the techniques to convert DFA to RE</a:t>
            </a:r>
          </a:p>
          <a:p>
            <a:pPr algn="just">
              <a:spcBef>
                <a:spcPts val="0"/>
              </a:spcBef>
              <a:spcAft>
                <a:spcPts val="2400"/>
              </a:spcAft>
              <a:buClrTx/>
              <a:defRPr/>
            </a:pPr>
            <a:r>
              <a:rPr lang="en-US" dirty="0"/>
              <a:t>Identify the closure under different regular operations.</a:t>
            </a:r>
          </a:p>
          <a:p>
            <a:pPr>
              <a:spcBef>
                <a:spcPts val="0"/>
              </a:spcBef>
              <a:spcAft>
                <a:spcPts val="2400"/>
              </a:spcAft>
              <a:buClrTx/>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lnSpcReduction="10000"/>
          </a:bodyPr>
          <a:lstStyle/>
          <a:p>
            <a:pPr>
              <a:spcBef>
                <a:spcPts val="0"/>
              </a:spcBef>
              <a:spcAft>
                <a:spcPts val="1800"/>
              </a:spcAft>
              <a:buClrTx/>
            </a:pPr>
            <a:r>
              <a:rPr lang="en-US" altLang="en-US" sz="2800" dirty="0"/>
              <a:t>Regular expression is used to describe languages.</a:t>
            </a:r>
          </a:p>
          <a:p>
            <a:pPr algn="just">
              <a:spcBef>
                <a:spcPts val="0"/>
              </a:spcBef>
              <a:spcAft>
                <a:spcPts val="1800"/>
              </a:spcAft>
              <a:buClrTx/>
            </a:pPr>
            <a:r>
              <a:rPr lang="en-US" altLang="en-US" sz="2800" dirty="0">
                <a:solidFill>
                  <a:schemeClr val="bg2">
                    <a:lumMod val="50000"/>
                  </a:schemeClr>
                </a:solidFill>
              </a:rPr>
              <a:t>Regular expression is specific, standard textual syntax (combined with alphabets and regular operators) for representing patterns for matching strings.</a:t>
            </a:r>
          </a:p>
          <a:p>
            <a:pPr algn="just">
              <a:spcBef>
                <a:spcPts val="0"/>
              </a:spcBef>
              <a:spcAft>
                <a:spcPts val="1800"/>
              </a:spcAft>
              <a:buClrTx/>
            </a:pPr>
            <a:r>
              <a:rPr lang="en-US" altLang="en-US" sz="2800" dirty="0"/>
              <a:t>Regular expression can be built up using regular operations.</a:t>
            </a:r>
          </a:p>
          <a:p>
            <a:pPr>
              <a:spcBef>
                <a:spcPts val="0"/>
              </a:spcBef>
              <a:spcAft>
                <a:spcPts val="1800"/>
              </a:spcAft>
              <a:buClrTx/>
            </a:pPr>
            <a:r>
              <a:rPr lang="en-US" altLang="en-US" sz="2800" dirty="0"/>
              <a:t>Precedence order: * </a:t>
            </a:r>
            <a:r>
              <a:rPr lang="en-US" altLang="en-US" sz="2800" dirty="0">
                <a:sym typeface="Symbol" panose="05050102010706020507" pitchFamily="18" charset="2"/>
              </a:rPr>
              <a:t> </a:t>
            </a:r>
            <a:endParaRPr lang="en-US" altLang="en-US" sz="2800" dirty="0"/>
          </a:p>
          <a:p>
            <a:pPr>
              <a:spcBef>
                <a:spcPts val="0"/>
              </a:spcBef>
              <a:spcAft>
                <a:spcPts val="1800"/>
              </a:spcAft>
              <a:buClrTx/>
            </a:pPr>
            <a:r>
              <a:rPr lang="en-US" altLang="en-US" sz="2800" b="1" dirty="0">
                <a:solidFill>
                  <a:schemeClr val="bg2">
                    <a:lumMod val="50000"/>
                  </a:schemeClr>
                </a:solidFill>
              </a:rPr>
              <a:t>Example:</a:t>
            </a:r>
          </a:p>
          <a:p>
            <a:pPr lvl="1">
              <a:spcBef>
                <a:spcPts val="0"/>
              </a:spcBef>
              <a:spcAft>
                <a:spcPts val="1800"/>
              </a:spcAft>
              <a:buClrTx/>
            </a:pPr>
            <a:r>
              <a:rPr lang="en-US" altLang="en-US" sz="2000" b="1" dirty="0"/>
              <a:t>(0</a:t>
            </a:r>
            <a:r>
              <a:rPr lang="en-US" altLang="en-US" sz="2000" b="1" dirty="0">
                <a:sym typeface="Symbol" panose="05050102010706020507" pitchFamily="18" charset="2"/>
              </a:rPr>
              <a:t>1</a:t>
            </a:r>
            <a:r>
              <a:rPr lang="en-US" altLang="en-US" sz="2000" b="1" dirty="0"/>
              <a:t>)0* = ({0}</a:t>
            </a:r>
            <a:r>
              <a:rPr lang="en-US" altLang="en-US" sz="2000" b="1" dirty="0">
                <a:sym typeface="Symbol" panose="05050102010706020507" pitchFamily="18" charset="2"/>
              </a:rPr>
              <a:t>{1}</a:t>
            </a:r>
            <a:r>
              <a:rPr lang="en-US" altLang="en-US" sz="2000" b="1" dirty="0"/>
              <a:t>)</a:t>
            </a:r>
            <a:r>
              <a:rPr lang="en-US" altLang="en-US" sz="2000" b="1" dirty="0">
                <a:sym typeface="Symbol" panose="05050102010706020507" pitchFamily="18" charset="2"/>
              </a:rPr>
              <a:t>{0}* = {0,1}{0}*</a:t>
            </a:r>
            <a:br>
              <a:rPr lang="en-US" altLang="en-US" sz="2000" b="1" dirty="0">
                <a:sym typeface="Symbol" panose="05050102010706020507" pitchFamily="18" charset="2"/>
              </a:rPr>
            </a:br>
            <a:r>
              <a:rPr lang="en-US" altLang="en-US" sz="2000" b="1" i="1" dirty="0">
                <a:sym typeface="Symbol" panose="05050102010706020507" pitchFamily="18" charset="2"/>
              </a:rPr>
              <a:t>A</a:t>
            </a:r>
            <a:r>
              <a:rPr lang="en-US" altLang="en-US" sz="2000" b="1" dirty="0">
                <a:sym typeface="Symbol" panose="05050102010706020507" pitchFamily="18" charset="2"/>
              </a:rPr>
              <a:t> = {</a:t>
            </a:r>
            <a:r>
              <a:rPr lang="en-US" altLang="en-US" sz="2000" b="1" i="1" dirty="0">
                <a:sym typeface="Symbol" panose="05050102010706020507" pitchFamily="18" charset="2"/>
              </a:rPr>
              <a:t>w</a:t>
            </a:r>
            <a:r>
              <a:rPr lang="en-US" altLang="en-US" sz="2000" b="1" dirty="0">
                <a:sym typeface="Symbol" panose="05050102010706020507" pitchFamily="18" charset="2"/>
              </a:rPr>
              <a:t>  string </a:t>
            </a:r>
            <a:r>
              <a:rPr lang="en-US" altLang="en-US" sz="2000" b="1" i="1" dirty="0">
                <a:sym typeface="Symbol" panose="05050102010706020507" pitchFamily="18" charset="2"/>
              </a:rPr>
              <a:t>w</a:t>
            </a:r>
            <a:r>
              <a:rPr lang="en-US" altLang="en-US" sz="2000" b="1" dirty="0">
                <a:sym typeface="Symbol" panose="05050102010706020507" pitchFamily="18" charset="2"/>
              </a:rPr>
              <a:t> starts with a 0 or a 1 followed by zero or more 0’s}</a:t>
            </a:r>
          </a:p>
          <a:p>
            <a:pPr lvl="1">
              <a:spcBef>
                <a:spcPts val="0"/>
              </a:spcBef>
              <a:spcAft>
                <a:spcPts val="1800"/>
              </a:spcAft>
              <a:buClrTx/>
            </a:pPr>
            <a:r>
              <a:rPr lang="en-US" altLang="en-US" sz="2000" b="1" dirty="0">
                <a:solidFill>
                  <a:schemeClr val="bg2">
                    <a:lumMod val="50000"/>
                  </a:schemeClr>
                </a:solidFill>
              </a:rPr>
              <a:t>(0</a:t>
            </a:r>
            <a:r>
              <a:rPr lang="en-US" altLang="en-US" sz="2000" b="1" dirty="0">
                <a:solidFill>
                  <a:schemeClr val="bg2">
                    <a:lumMod val="50000"/>
                  </a:schemeClr>
                </a:solidFill>
                <a:sym typeface="Symbol" panose="05050102010706020507" pitchFamily="18" charset="2"/>
              </a:rPr>
              <a:t>1</a:t>
            </a:r>
            <a:r>
              <a:rPr lang="en-US" altLang="en-US" sz="2000" b="1" dirty="0">
                <a:solidFill>
                  <a:schemeClr val="bg2">
                    <a:lumMod val="50000"/>
                  </a:schemeClr>
                </a:solidFill>
              </a:rPr>
              <a:t>)* = ({0}</a:t>
            </a:r>
            <a:r>
              <a:rPr lang="en-US" altLang="en-US" sz="2000" b="1" dirty="0">
                <a:solidFill>
                  <a:schemeClr val="bg2">
                    <a:lumMod val="50000"/>
                  </a:schemeClr>
                </a:solidFill>
                <a:sym typeface="Symbol" panose="05050102010706020507" pitchFamily="18" charset="2"/>
              </a:rPr>
              <a:t>{1}</a:t>
            </a:r>
            <a:r>
              <a:rPr lang="en-US" altLang="en-US" sz="2000" b="1" dirty="0">
                <a:solidFill>
                  <a:schemeClr val="bg2">
                    <a:lumMod val="50000"/>
                  </a:schemeClr>
                </a:solidFill>
              </a:rPr>
              <a:t>)</a:t>
            </a:r>
            <a:r>
              <a:rPr lang="en-US" altLang="en-US" sz="2000" b="1" dirty="0">
                <a:solidFill>
                  <a:schemeClr val="bg2">
                    <a:lumMod val="50000"/>
                  </a:schemeClr>
                </a:solidFill>
                <a:sym typeface="Symbol" panose="05050102010706020507" pitchFamily="18" charset="2"/>
              </a:rPr>
              <a:t>* = {0,1}*</a:t>
            </a:r>
            <a:br>
              <a:rPr lang="en-US" altLang="en-US" sz="2000" b="1" dirty="0">
                <a:solidFill>
                  <a:schemeClr val="bg2">
                    <a:lumMod val="50000"/>
                  </a:schemeClr>
                </a:solidFill>
                <a:sym typeface="Symbol" panose="05050102010706020507" pitchFamily="18" charset="2"/>
              </a:rPr>
            </a:br>
            <a:r>
              <a:rPr lang="en-US" altLang="en-US" sz="2000" b="1" i="1" dirty="0">
                <a:solidFill>
                  <a:schemeClr val="bg2">
                    <a:lumMod val="50000"/>
                  </a:schemeClr>
                </a:solidFill>
                <a:sym typeface="Symbol" panose="05050102010706020507" pitchFamily="18" charset="2"/>
              </a:rPr>
              <a:t>A</a:t>
            </a:r>
            <a:r>
              <a:rPr lang="en-US" altLang="en-US" sz="2000" b="1" dirty="0">
                <a:solidFill>
                  <a:schemeClr val="bg2">
                    <a:lumMod val="50000"/>
                  </a:schemeClr>
                </a:solidFill>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fontScale="92500" lnSpcReduction="10000"/>
          </a:bodyPr>
          <a:lstStyle/>
          <a:p>
            <a:pPr>
              <a:spcBef>
                <a:spcPts val="0"/>
              </a:spcBef>
              <a:spcAft>
                <a:spcPts val="1800"/>
              </a:spcAft>
              <a:buClrTx/>
            </a:pPr>
            <a:r>
              <a:rPr lang="en-US" altLang="en-US" sz="2800" b="1" i="1" dirty="0"/>
              <a:t>R</a:t>
            </a:r>
            <a:r>
              <a:rPr lang="en-US" altLang="en-US" sz="2800" dirty="0"/>
              <a:t> is a regular expression if </a:t>
            </a:r>
            <a:r>
              <a:rPr lang="en-US" altLang="en-US" sz="2800" b="1" i="1" dirty="0"/>
              <a:t>R</a:t>
            </a:r>
            <a:r>
              <a:rPr lang="en-US" altLang="en-US" sz="2800" dirty="0"/>
              <a:t> is – </a:t>
            </a:r>
          </a:p>
          <a:p>
            <a:pPr lvl="1">
              <a:spcBef>
                <a:spcPts val="0"/>
              </a:spcBef>
              <a:spcAft>
                <a:spcPts val="1800"/>
              </a:spcAft>
              <a:buFont typeface="Wingdings" panose="05000000000000000000" pitchFamily="2" charset="2"/>
              <a:buChar char="Ø"/>
            </a:pPr>
            <a:r>
              <a:rPr lang="en-US" altLang="en-US" i="1" dirty="0"/>
              <a:t>a</a:t>
            </a:r>
            <a:r>
              <a:rPr lang="en-US" altLang="en-US" dirty="0"/>
              <a:t> for some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represents the language {</a:t>
            </a:r>
            <a:r>
              <a:rPr lang="en-US" altLang="en-US" i="1" dirty="0"/>
              <a:t>a</a:t>
            </a:r>
            <a:r>
              <a:rPr lang="en-US" altLang="en-US" dirty="0"/>
              <a:t>}.</a:t>
            </a:r>
          </a:p>
          <a:p>
            <a:pPr lvl="1">
              <a:spcBef>
                <a:spcPts val="0"/>
              </a:spcBef>
              <a:spcAft>
                <a:spcPts val="1800"/>
              </a:spcAft>
              <a:buFont typeface="Wingdings" panose="05000000000000000000" pitchFamily="2" charset="2"/>
              <a:buChar char="Ø"/>
            </a:pPr>
            <a:r>
              <a:rPr lang="en-US" altLang="en-US" i="1" dirty="0">
                <a:sym typeface="Symbol" panose="05050102010706020507" pitchFamily="18" charset="2"/>
              </a:rPr>
              <a:t></a:t>
            </a:r>
            <a:r>
              <a:rPr lang="en-US" altLang="en-US" dirty="0">
                <a:sym typeface="Symbol" panose="05050102010706020507" pitchFamily="18" charset="2"/>
              </a:rPr>
              <a:t>, </a:t>
            </a:r>
            <a:r>
              <a:rPr lang="en-US" altLang="en-US" dirty="0"/>
              <a:t>represents the language {</a:t>
            </a:r>
            <a:r>
              <a:rPr lang="en-US" altLang="en-US" i="1" dirty="0">
                <a:sym typeface="Symbol" panose="05050102010706020507" pitchFamily="18" charset="2"/>
              </a:rPr>
              <a:t></a:t>
            </a:r>
            <a:r>
              <a:rPr lang="en-US" altLang="en-US" dirty="0"/>
              <a:t>} </a:t>
            </a:r>
            <a:r>
              <a:rPr lang="en-US" altLang="en-US" dirty="0">
                <a:sym typeface="Symbol" panose="05050102010706020507" pitchFamily="18" charset="2"/>
              </a:rPr>
              <a:t>containing a single string, namely, the empty string.</a:t>
            </a:r>
          </a:p>
          <a:p>
            <a:pPr lvl="1">
              <a:spcBef>
                <a:spcPts val="0"/>
              </a:spcBef>
              <a:spcAft>
                <a:spcPts val="1800"/>
              </a:spcAft>
              <a:buFont typeface="Wingdings" panose="05000000000000000000" pitchFamily="2" charset="2"/>
              <a:buChar char="Ø"/>
            </a:pPr>
            <a:r>
              <a:rPr lang="en-US" altLang="en-US" i="1" dirty="0">
                <a:sym typeface="Symbol" panose="05050102010706020507" pitchFamily="18" charset="2"/>
              </a:rPr>
              <a:t></a:t>
            </a:r>
            <a:r>
              <a:rPr lang="en-US" altLang="en-US" dirty="0">
                <a:sym typeface="Symbol" panose="05050102010706020507" pitchFamily="18" charset="2"/>
              </a:rPr>
              <a:t>, </a:t>
            </a:r>
            <a:r>
              <a:rPr lang="en-US" altLang="en-US" dirty="0"/>
              <a:t>represents the empty language </a:t>
            </a:r>
            <a:r>
              <a:rPr lang="en-US" altLang="en-US" dirty="0">
                <a:sym typeface="Symbol" panose="05050102010706020507" pitchFamily="18" charset="2"/>
              </a:rPr>
              <a:t>that doesn’t contain any string</a:t>
            </a:r>
            <a:r>
              <a:rPr lang="en-US" altLang="en-US" dirty="0"/>
              <a:t>. L(</a:t>
            </a:r>
            <a:r>
              <a:rPr lang="en-US" altLang="en-US" i="1" dirty="0">
                <a:sym typeface="Symbol" panose="05050102010706020507" pitchFamily="18" charset="2"/>
              </a:rPr>
              <a:t></a:t>
            </a:r>
            <a:r>
              <a:rPr lang="en-US" altLang="en-US" dirty="0">
                <a:sym typeface="Symbol" panose="05050102010706020507" pitchFamily="18" charset="2"/>
              </a:rPr>
              <a:t>*) = </a:t>
            </a:r>
            <a:r>
              <a:rPr lang="en-US" altLang="en-US" dirty="0"/>
              <a:t>{</a:t>
            </a:r>
            <a:r>
              <a:rPr lang="en-US" altLang="en-US" i="1" dirty="0">
                <a:sym typeface="Symbol" panose="05050102010706020507" pitchFamily="18" charset="2"/>
              </a:rPr>
              <a:t></a:t>
            </a:r>
            <a:r>
              <a:rPr lang="en-US" altLang="en-US" dirty="0"/>
              <a:t>}.</a:t>
            </a:r>
            <a:endParaRPr lang="en-US" altLang="en-US" dirty="0">
              <a:sym typeface="Symbol" panose="05050102010706020507" pitchFamily="18" charset="2"/>
            </a:endParaRP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where </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are regular expressions,</a:t>
            </a:r>
          </a:p>
          <a:p>
            <a:pPr lvl="2">
              <a:spcBef>
                <a:spcPts val="0"/>
              </a:spcBef>
              <a:spcAft>
                <a:spcPts val="1800"/>
              </a:spcAft>
              <a:buFont typeface="Wingdings" panose="05000000000000000000" pitchFamily="2" charset="2"/>
              <a:buChar char="Ø"/>
            </a:pPr>
            <a:r>
              <a:rPr lang="en-US" altLang="en-US" sz="2400" i="1" dirty="0">
                <a:sym typeface="Symbol" panose="05050102010706020507" pitchFamily="18" charset="2"/>
              </a:rPr>
              <a:t>R</a:t>
            </a:r>
            <a:r>
              <a:rPr lang="en-US" altLang="en-US" sz="2400" dirty="0">
                <a:sym typeface="Symbol" panose="05050102010706020507" pitchFamily="18" charset="2"/>
              </a:rPr>
              <a:t>  </a:t>
            </a:r>
            <a:r>
              <a:rPr lang="en-US" altLang="en-US" sz="2400" i="1" dirty="0">
                <a:sym typeface="Symbol" panose="05050102010706020507" pitchFamily="18" charset="2"/>
              </a:rPr>
              <a:t> = R, </a:t>
            </a:r>
            <a:r>
              <a:rPr lang="en-US" altLang="en-US" sz="2400" dirty="0">
                <a:sym typeface="Symbol" panose="05050102010706020507" pitchFamily="18" charset="2"/>
              </a:rPr>
              <a:t>but</a:t>
            </a:r>
            <a:r>
              <a:rPr lang="en-US" altLang="en-US" sz="2400" i="1" dirty="0">
                <a:sym typeface="Symbol" panose="05050102010706020507" pitchFamily="18" charset="2"/>
              </a:rPr>
              <a:t> R</a:t>
            </a:r>
            <a:r>
              <a:rPr lang="en-US" altLang="en-US" sz="2400" dirty="0">
                <a:sym typeface="Symbol" panose="05050102010706020507" pitchFamily="18" charset="2"/>
              </a:rPr>
              <a:t>  </a:t>
            </a:r>
            <a:r>
              <a:rPr lang="en-US" altLang="en-US" sz="2400" i="1" dirty="0">
                <a:sym typeface="Symbol" panose="05050102010706020507" pitchFamily="18" charset="2"/>
              </a:rPr>
              <a:t></a:t>
            </a:r>
            <a:r>
              <a:rPr lang="en-US" altLang="en-US" sz="2400" dirty="0">
                <a:sym typeface="Symbol" panose="05050102010706020507" pitchFamily="18" charset="2"/>
              </a:rPr>
              <a:t> may not be equal to </a:t>
            </a:r>
            <a:r>
              <a:rPr lang="en-US" altLang="en-US" sz="2400" i="1" dirty="0">
                <a:sym typeface="Symbol" panose="05050102010706020507" pitchFamily="18" charset="2"/>
              </a:rPr>
              <a:t>R</a:t>
            </a:r>
            <a:r>
              <a:rPr lang="en-US" altLang="en-US" sz="2400" dirty="0">
                <a:sym typeface="Symbol" panose="05050102010706020507" pitchFamily="18" charset="2"/>
              </a:rPr>
              <a:t>.</a:t>
            </a: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where </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are regular expressions, </a:t>
            </a:r>
          </a:p>
          <a:p>
            <a:pPr lvl="2">
              <a:spcBef>
                <a:spcPts val="0"/>
              </a:spcBef>
              <a:spcAft>
                <a:spcPts val="1800"/>
              </a:spcAft>
              <a:buFont typeface="Wingdings" panose="05000000000000000000" pitchFamily="2" charset="2"/>
              <a:buChar char="Ø"/>
            </a:pPr>
            <a:r>
              <a:rPr lang="en-US" altLang="en-US" sz="2400" i="1" dirty="0">
                <a:sym typeface="Symbol" panose="05050102010706020507" pitchFamily="18" charset="2"/>
              </a:rPr>
              <a:t>R </a:t>
            </a:r>
            <a:r>
              <a:rPr lang="en-US" altLang="en-US" sz="2400" dirty="0">
                <a:sym typeface="Symbol" panose="05050102010706020507" pitchFamily="18" charset="2"/>
              </a:rPr>
              <a:t>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i="1" dirty="0">
                <a:sym typeface="Symbol" panose="05050102010706020507" pitchFamily="18" charset="2"/>
              </a:rPr>
              <a:t>= R, </a:t>
            </a:r>
            <a:r>
              <a:rPr lang="en-US" altLang="en-US" sz="2400" dirty="0">
                <a:sym typeface="Symbol" panose="05050102010706020507" pitchFamily="18" charset="2"/>
              </a:rPr>
              <a:t>but</a:t>
            </a:r>
            <a:r>
              <a:rPr lang="en-US" altLang="en-US" sz="2400" i="1" dirty="0">
                <a:sym typeface="Symbol" panose="05050102010706020507" pitchFamily="18" charset="2"/>
              </a:rPr>
              <a:t> R</a:t>
            </a:r>
            <a:r>
              <a:rPr lang="en-US" altLang="en-US" sz="2400" dirty="0">
                <a:sym typeface="Symbol" panose="05050102010706020507" pitchFamily="18" charset="2"/>
              </a:rPr>
              <a:t>  </a:t>
            </a:r>
            <a:r>
              <a:rPr lang="en-US" altLang="en-US" sz="2400" i="1" dirty="0">
                <a:sym typeface="Symbol" panose="05050102010706020507" pitchFamily="18" charset="2"/>
              </a:rPr>
              <a:t></a:t>
            </a:r>
            <a:r>
              <a:rPr lang="en-US" altLang="en-US" sz="2400" dirty="0">
                <a:sym typeface="Symbol" panose="05050102010706020507" pitchFamily="18" charset="2"/>
              </a:rPr>
              <a:t> may not be equal to </a:t>
            </a:r>
            <a:r>
              <a:rPr lang="en-US" altLang="en-US" sz="2400" i="1" dirty="0">
                <a:sym typeface="Symbol" panose="05050102010706020507" pitchFamily="18" charset="2"/>
              </a:rPr>
              <a:t>R</a:t>
            </a:r>
            <a:r>
              <a:rPr lang="en-US" altLang="en-US" sz="2400" dirty="0">
                <a:sym typeface="Symbol" panose="05050102010706020507" pitchFamily="18" charset="2"/>
              </a:rPr>
              <a:t>.</a:t>
            </a: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where </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00C424-35D0-413D-BE99-FE256E23D14B}">
  <ds:schemaRefs>
    <ds:schemaRef ds:uri="http://schemas.microsoft.com/sharepoint/v3/contenttype/forms"/>
  </ds:schemaRefs>
</ds:datastoreItem>
</file>

<file path=customXml/itemProps3.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1373</TotalTime>
  <Words>1913</Words>
  <Application>Microsoft Office PowerPoint</Application>
  <PresentationFormat>On-screen Show (4:3)</PresentationFormat>
  <Paragraphs>280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Calibri</vt:lpstr>
      <vt:lpstr>Corbel</vt:lpstr>
      <vt:lpstr>Courier New</vt:lpstr>
      <vt:lpstr>Monotype Corsiva</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221</cp:revision>
  <dcterms:created xsi:type="dcterms:W3CDTF">2020-07-03T15:11:23Z</dcterms:created>
  <dcterms:modified xsi:type="dcterms:W3CDTF">2023-10-14T04:53:33Z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