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6" r:id="rId8"/>
    <p:sldId id="265" r:id="rId9"/>
    <p:sldId id="264" r:id="rId10"/>
    <p:sldId id="261" r:id="rId11"/>
    <p:sldId id="260" r:id="rId12"/>
    <p:sldId id="275" r:id="rId13"/>
    <p:sldId id="259" r:id="rId14"/>
    <p:sldId id="268" r:id="rId15"/>
    <p:sldId id="276" r:id="rId16"/>
    <p:sldId id="269" r:id="rId17"/>
    <p:sldId id="270" r:id="rId18"/>
    <p:sldId id="274" r:id="rId19"/>
    <p:sldId id="271" r:id="rId20"/>
    <p:sldId id="277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C38BF-E253-413F-86A0-9536B16C5A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6C7203-66FE-479A-96B4-D0B0055C7E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 to Python</a:t>
          </a:r>
        </a:p>
      </dgm:t>
    </dgm:pt>
    <dgm:pt modelId="{9EDC23CB-6B92-4445-8B59-853D8D5DDD04}" type="parTrans" cxnId="{E46A3F63-D558-497E-A5E5-FF73EFAD632C}">
      <dgm:prSet/>
      <dgm:spPr/>
      <dgm:t>
        <a:bodyPr/>
        <a:lstStyle/>
        <a:p>
          <a:endParaRPr lang="en-US"/>
        </a:p>
      </dgm:t>
    </dgm:pt>
    <dgm:pt modelId="{A949B4B0-ACD6-4E87-9E73-679BC0D1C2F2}" type="sibTrans" cxnId="{E46A3F63-D558-497E-A5E5-FF73EFAD632C}">
      <dgm:prSet/>
      <dgm:spPr/>
      <dgm:t>
        <a:bodyPr/>
        <a:lstStyle/>
        <a:p>
          <a:endParaRPr lang="en-US"/>
        </a:p>
      </dgm:t>
    </dgm:pt>
    <dgm:pt modelId="{BE1CE157-FC9A-4F6E-B2DE-D92B97B51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Numpy</a:t>
          </a:r>
          <a:r>
            <a:rPr lang="en-US" dirty="0"/>
            <a:t>, pandas  - why do array, tensor matter?</a:t>
          </a:r>
        </a:p>
      </dgm:t>
    </dgm:pt>
    <dgm:pt modelId="{2182E2FA-9630-4B11-9978-02334AFECA9A}" type="parTrans" cxnId="{05648800-EC4D-422A-AA6B-AB53C23FE0C7}">
      <dgm:prSet/>
      <dgm:spPr/>
      <dgm:t>
        <a:bodyPr/>
        <a:lstStyle/>
        <a:p>
          <a:endParaRPr lang="en-US"/>
        </a:p>
      </dgm:t>
    </dgm:pt>
    <dgm:pt modelId="{EF97E1BC-1883-4451-B067-EFC2C6C3FAF4}" type="sibTrans" cxnId="{05648800-EC4D-422A-AA6B-AB53C23FE0C7}">
      <dgm:prSet/>
      <dgm:spPr/>
      <dgm:t>
        <a:bodyPr/>
        <a:lstStyle/>
        <a:p>
          <a:endParaRPr lang="en-US"/>
        </a:p>
      </dgm:t>
    </dgm:pt>
    <dgm:pt modelId="{1F5F45D1-E39E-43EE-9196-26EEA62E5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Scikit-learn what a toolkit!</a:t>
          </a:r>
        </a:p>
      </dgm:t>
    </dgm:pt>
    <dgm:pt modelId="{12083103-CF7E-4A22-AAC6-0EAD05764DDC}" type="parTrans" cxnId="{2EDB8BE1-CB71-4566-8057-45B6F13575B9}">
      <dgm:prSet/>
      <dgm:spPr/>
      <dgm:t>
        <a:bodyPr/>
        <a:lstStyle/>
        <a:p>
          <a:endParaRPr lang="en-US"/>
        </a:p>
      </dgm:t>
    </dgm:pt>
    <dgm:pt modelId="{82C87952-B23E-4CDE-9C0E-69CE348BC771}" type="sibTrans" cxnId="{2EDB8BE1-CB71-4566-8057-45B6F13575B9}">
      <dgm:prSet/>
      <dgm:spPr/>
      <dgm:t>
        <a:bodyPr/>
        <a:lstStyle/>
        <a:p>
          <a:endParaRPr lang="en-US"/>
        </a:p>
      </dgm:t>
    </dgm:pt>
    <dgm:pt modelId="{512AAD09-5094-4CCB-A998-D2DF490C95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Matplotlib – a useful visualization library</a:t>
          </a:r>
        </a:p>
      </dgm:t>
    </dgm:pt>
    <dgm:pt modelId="{B7A3D2AD-93F6-4A97-B0FD-39D4A2C2788F}" type="parTrans" cxnId="{C49FCEBB-4429-4AB9-A964-7393D22272E0}">
      <dgm:prSet/>
      <dgm:spPr/>
      <dgm:t>
        <a:bodyPr/>
        <a:lstStyle/>
        <a:p>
          <a:endParaRPr lang="en-US"/>
        </a:p>
      </dgm:t>
    </dgm:pt>
    <dgm:pt modelId="{6F513347-4D23-4A96-9902-E7F164A1F888}" type="sibTrans" cxnId="{C49FCEBB-4429-4AB9-A964-7393D22272E0}">
      <dgm:prSet/>
      <dgm:spPr/>
      <dgm:t>
        <a:bodyPr/>
        <a:lstStyle/>
        <a:p>
          <a:endParaRPr lang="en-US"/>
        </a:p>
      </dgm:t>
    </dgm:pt>
    <dgm:pt modelId="{55D41C81-B544-4B76-A0E8-FC01ED8800E2}" type="pres">
      <dgm:prSet presAssocID="{23CC38BF-E253-413F-86A0-9536B16C5AA8}" presName="root" presStyleCnt="0">
        <dgm:presLayoutVars>
          <dgm:dir/>
          <dgm:resizeHandles val="exact"/>
        </dgm:presLayoutVars>
      </dgm:prSet>
      <dgm:spPr/>
    </dgm:pt>
    <dgm:pt modelId="{A79D12BA-5ADC-4782-85AB-F31F9701CF19}" type="pres">
      <dgm:prSet presAssocID="{636C7203-66FE-479A-96B4-D0B0055C7E3E}" presName="compNode" presStyleCnt="0"/>
      <dgm:spPr/>
    </dgm:pt>
    <dgm:pt modelId="{B213B824-3656-4F3D-8325-7A1B33E5084A}" type="pres">
      <dgm:prSet presAssocID="{636C7203-66FE-479A-96B4-D0B0055C7E3E}" presName="bgRect" presStyleLbl="bgShp" presStyleIdx="0" presStyleCnt="4"/>
      <dgm:spPr/>
    </dgm:pt>
    <dgm:pt modelId="{B3705CD3-E512-4516-BD9F-1BAD1B527404}" type="pres">
      <dgm:prSet presAssocID="{636C7203-66FE-479A-96B4-D0B0055C7E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1EC6D5-4BB5-410E-BF8A-31AD7728B42C}" type="pres">
      <dgm:prSet presAssocID="{636C7203-66FE-479A-96B4-D0B0055C7E3E}" presName="spaceRect" presStyleCnt="0"/>
      <dgm:spPr/>
    </dgm:pt>
    <dgm:pt modelId="{4ACE9EDD-8280-4672-9E40-2D3B781428CE}" type="pres">
      <dgm:prSet presAssocID="{636C7203-66FE-479A-96B4-D0B0055C7E3E}" presName="parTx" presStyleLbl="revTx" presStyleIdx="0" presStyleCnt="4">
        <dgm:presLayoutVars>
          <dgm:chMax val="0"/>
          <dgm:chPref val="0"/>
        </dgm:presLayoutVars>
      </dgm:prSet>
      <dgm:spPr/>
    </dgm:pt>
    <dgm:pt modelId="{501BD4E1-D37A-46B1-81C8-434EBF6E06E8}" type="pres">
      <dgm:prSet presAssocID="{A949B4B0-ACD6-4E87-9E73-679BC0D1C2F2}" presName="sibTrans" presStyleCnt="0"/>
      <dgm:spPr/>
    </dgm:pt>
    <dgm:pt modelId="{07E9EDCE-E0E6-431B-B561-4BB02B5C9B34}" type="pres">
      <dgm:prSet presAssocID="{BE1CE157-FC9A-4F6E-B2DE-D92B97B51A98}" presName="compNode" presStyleCnt="0"/>
      <dgm:spPr/>
    </dgm:pt>
    <dgm:pt modelId="{A4BF4705-76E0-494B-B1E3-5006542788A6}" type="pres">
      <dgm:prSet presAssocID="{BE1CE157-FC9A-4F6E-B2DE-D92B97B51A98}" presName="bgRect" presStyleLbl="bgShp" presStyleIdx="1" presStyleCnt="4"/>
      <dgm:spPr/>
    </dgm:pt>
    <dgm:pt modelId="{BECB44CB-2129-4226-996F-3B29A6991D2B}" type="pres">
      <dgm:prSet presAssocID="{BE1CE157-FC9A-4F6E-B2DE-D92B97B51A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72C415C-4812-4039-96C0-4054DBFDC1B0}" type="pres">
      <dgm:prSet presAssocID="{BE1CE157-FC9A-4F6E-B2DE-D92B97B51A98}" presName="spaceRect" presStyleCnt="0"/>
      <dgm:spPr/>
    </dgm:pt>
    <dgm:pt modelId="{2A264D12-0B1D-43B6-8AF7-41C57B68AC06}" type="pres">
      <dgm:prSet presAssocID="{BE1CE157-FC9A-4F6E-B2DE-D92B97B51A98}" presName="parTx" presStyleLbl="revTx" presStyleIdx="1" presStyleCnt="4">
        <dgm:presLayoutVars>
          <dgm:chMax val="0"/>
          <dgm:chPref val="0"/>
        </dgm:presLayoutVars>
      </dgm:prSet>
      <dgm:spPr/>
    </dgm:pt>
    <dgm:pt modelId="{7F6796AA-1BC6-4747-99A7-7B4E58139C79}" type="pres">
      <dgm:prSet presAssocID="{EF97E1BC-1883-4451-B067-EFC2C6C3FAF4}" presName="sibTrans" presStyleCnt="0"/>
      <dgm:spPr/>
    </dgm:pt>
    <dgm:pt modelId="{FA6B2034-C64C-4F7F-A205-C7F2F9808ABE}" type="pres">
      <dgm:prSet presAssocID="{1F5F45D1-E39E-43EE-9196-26EEA62E5484}" presName="compNode" presStyleCnt="0"/>
      <dgm:spPr/>
    </dgm:pt>
    <dgm:pt modelId="{D16DDFD4-F410-441C-8FBB-E225D8769ED9}" type="pres">
      <dgm:prSet presAssocID="{1F5F45D1-E39E-43EE-9196-26EEA62E5484}" presName="bgRect" presStyleLbl="bgShp" presStyleIdx="2" presStyleCnt="4"/>
      <dgm:spPr/>
    </dgm:pt>
    <dgm:pt modelId="{67E6E12F-AFC3-4D51-9257-9B7E9CC04246}" type="pres">
      <dgm:prSet presAssocID="{1F5F45D1-E39E-43EE-9196-26EEA62E54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CCDA9F6-8D28-4CC3-953E-7E74A08D1871}" type="pres">
      <dgm:prSet presAssocID="{1F5F45D1-E39E-43EE-9196-26EEA62E5484}" presName="spaceRect" presStyleCnt="0"/>
      <dgm:spPr/>
    </dgm:pt>
    <dgm:pt modelId="{E5932618-29A1-4FD2-A9DE-D824756F7464}" type="pres">
      <dgm:prSet presAssocID="{1F5F45D1-E39E-43EE-9196-26EEA62E5484}" presName="parTx" presStyleLbl="revTx" presStyleIdx="2" presStyleCnt="4">
        <dgm:presLayoutVars>
          <dgm:chMax val="0"/>
          <dgm:chPref val="0"/>
        </dgm:presLayoutVars>
      </dgm:prSet>
      <dgm:spPr/>
    </dgm:pt>
    <dgm:pt modelId="{A2FEFF46-1D1C-48FA-B846-1CAED5B408AE}" type="pres">
      <dgm:prSet presAssocID="{82C87952-B23E-4CDE-9C0E-69CE348BC771}" presName="sibTrans" presStyleCnt="0"/>
      <dgm:spPr/>
    </dgm:pt>
    <dgm:pt modelId="{7D3ED5EA-F522-42B8-9458-8DFEDEAA003F}" type="pres">
      <dgm:prSet presAssocID="{512AAD09-5094-4CCB-A998-D2DF490C95AD}" presName="compNode" presStyleCnt="0"/>
      <dgm:spPr/>
    </dgm:pt>
    <dgm:pt modelId="{22A3D64E-ACCF-41AD-AEBB-101A1F306B50}" type="pres">
      <dgm:prSet presAssocID="{512AAD09-5094-4CCB-A998-D2DF490C95AD}" presName="bgRect" presStyleLbl="bgShp" presStyleIdx="3" presStyleCnt="4"/>
      <dgm:spPr/>
    </dgm:pt>
    <dgm:pt modelId="{1DC0FAD5-5F3C-4EA1-965C-DE0B5DA905F9}" type="pres">
      <dgm:prSet presAssocID="{512AAD09-5094-4CCB-A998-D2DF490C95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2627EFA-334E-4319-A0DC-8EED83F8463C}" type="pres">
      <dgm:prSet presAssocID="{512AAD09-5094-4CCB-A998-D2DF490C95AD}" presName="spaceRect" presStyleCnt="0"/>
      <dgm:spPr/>
    </dgm:pt>
    <dgm:pt modelId="{18FCBB03-9194-41F9-A762-019044AC0087}" type="pres">
      <dgm:prSet presAssocID="{512AAD09-5094-4CCB-A998-D2DF490C95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648800-EC4D-422A-AA6B-AB53C23FE0C7}" srcId="{23CC38BF-E253-413F-86A0-9536B16C5AA8}" destId="{BE1CE157-FC9A-4F6E-B2DE-D92B97B51A98}" srcOrd="1" destOrd="0" parTransId="{2182E2FA-9630-4B11-9978-02334AFECA9A}" sibTransId="{EF97E1BC-1883-4451-B067-EFC2C6C3FAF4}"/>
    <dgm:cxn modelId="{622C3D5B-49F1-4525-9335-AD7223E6DA1A}" type="presOf" srcId="{636C7203-66FE-479A-96B4-D0B0055C7E3E}" destId="{4ACE9EDD-8280-4672-9E40-2D3B781428CE}" srcOrd="0" destOrd="0" presId="urn:microsoft.com/office/officeart/2018/2/layout/IconVerticalSolidList"/>
    <dgm:cxn modelId="{A91C155E-07D3-4BDF-8725-D31E1DF6C44E}" type="presOf" srcId="{23CC38BF-E253-413F-86A0-9536B16C5AA8}" destId="{55D41C81-B544-4B76-A0E8-FC01ED8800E2}" srcOrd="0" destOrd="0" presId="urn:microsoft.com/office/officeart/2018/2/layout/IconVerticalSolidList"/>
    <dgm:cxn modelId="{E46A3F63-D558-497E-A5E5-FF73EFAD632C}" srcId="{23CC38BF-E253-413F-86A0-9536B16C5AA8}" destId="{636C7203-66FE-479A-96B4-D0B0055C7E3E}" srcOrd="0" destOrd="0" parTransId="{9EDC23CB-6B92-4445-8B59-853D8D5DDD04}" sibTransId="{A949B4B0-ACD6-4E87-9E73-679BC0D1C2F2}"/>
    <dgm:cxn modelId="{64509D45-8387-48A0-ADC6-83C6A013319F}" type="presOf" srcId="{1F5F45D1-E39E-43EE-9196-26EEA62E5484}" destId="{E5932618-29A1-4FD2-A9DE-D824756F7464}" srcOrd="0" destOrd="0" presId="urn:microsoft.com/office/officeart/2018/2/layout/IconVerticalSolidList"/>
    <dgm:cxn modelId="{FFEFC96F-BF63-4B97-899F-1179810303C2}" type="presOf" srcId="{512AAD09-5094-4CCB-A998-D2DF490C95AD}" destId="{18FCBB03-9194-41F9-A762-019044AC0087}" srcOrd="0" destOrd="0" presId="urn:microsoft.com/office/officeart/2018/2/layout/IconVerticalSolidList"/>
    <dgm:cxn modelId="{2797F09C-6340-49B3-AAC4-FE3ECF3D265A}" type="presOf" srcId="{BE1CE157-FC9A-4F6E-B2DE-D92B97B51A98}" destId="{2A264D12-0B1D-43B6-8AF7-41C57B68AC06}" srcOrd="0" destOrd="0" presId="urn:microsoft.com/office/officeart/2018/2/layout/IconVerticalSolidList"/>
    <dgm:cxn modelId="{C49FCEBB-4429-4AB9-A964-7393D22272E0}" srcId="{23CC38BF-E253-413F-86A0-9536B16C5AA8}" destId="{512AAD09-5094-4CCB-A998-D2DF490C95AD}" srcOrd="3" destOrd="0" parTransId="{B7A3D2AD-93F6-4A97-B0FD-39D4A2C2788F}" sibTransId="{6F513347-4D23-4A96-9902-E7F164A1F888}"/>
    <dgm:cxn modelId="{2EDB8BE1-CB71-4566-8057-45B6F13575B9}" srcId="{23CC38BF-E253-413F-86A0-9536B16C5AA8}" destId="{1F5F45D1-E39E-43EE-9196-26EEA62E5484}" srcOrd="2" destOrd="0" parTransId="{12083103-CF7E-4A22-AAC6-0EAD05764DDC}" sibTransId="{82C87952-B23E-4CDE-9C0E-69CE348BC771}"/>
    <dgm:cxn modelId="{E9FA21EA-DD30-40AC-A88B-27D34DFC1874}" type="presParOf" srcId="{55D41C81-B544-4B76-A0E8-FC01ED8800E2}" destId="{A79D12BA-5ADC-4782-85AB-F31F9701CF19}" srcOrd="0" destOrd="0" presId="urn:microsoft.com/office/officeart/2018/2/layout/IconVerticalSolidList"/>
    <dgm:cxn modelId="{8A97DBE0-4ACB-47BE-B0C6-80D77BF0E22F}" type="presParOf" srcId="{A79D12BA-5ADC-4782-85AB-F31F9701CF19}" destId="{B213B824-3656-4F3D-8325-7A1B33E5084A}" srcOrd="0" destOrd="0" presId="urn:microsoft.com/office/officeart/2018/2/layout/IconVerticalSolidList"/>
    <dgm:cxn modelId="{5BEB7C62-0105-425F-BB08-5BA33B844BA9}" type="presParOf" srcId="{A79D12BA-5ADC-4782-85AB-F31F9701CF19}" destId="{B3705CD3-E512-4516-BD9F-1BAD1B527404}" srcOrd="1" destOrd="0" presId="urn:microsoft.com/office/officeart/2018/2/layout/IconVerticalSolidList"/>
    <dgm:cxn modelId="{C04A5349-1752-47DB-865F-2873D6E1DE32}" type="presParOf" srcId="{A79D12BA-5ADC-4782-85AB-F31F9701CF19}" destId="{601EC6D5-4BB5-410E-BF8A-31AD7728B42C}" srcOrd="2" destOrd="0" presId="urn:microsoft.com/office/officeart/2018/2/layout/IconVerticalSolidList"/>
    <dgm:cxn modelId="{619B9D0F-FF6A-4548-93BF-C63C12C9E888}" type="presParOf" srcId="{A79D12BA-5ADC-4782-85AB-F31F9701CF19}" destId="{4ACE9EDD-8280-4672-9E40-2D3B781428CE}" srcOrd="3" destOrd="0" presId="urn:microsoft.com/office/officeart/2018/2/layout/IconVerticalSolidList"/>
    <dgm:cxn modelId="{68E83195-7F64-4164-9C48-427B7ABB4563}" type="presParOf" srcId="{55D41C81-B544-4B76-A0E8-FC01ED8800E2}" destId="{501BD4E1-D37A-46B1-81C8-434EBF6E06E8}" srcOrd="1" destOrd="0" presId="urn:microsoft.com/office/officeart/2018/2/layout/IconVerticalSolidList"/>
    <dgm:cxn modelId="{31466E63-71DA-4099-9532-7D9369601632}" type="presParOf" srcId="{55D41C81-B544-4B76-A0E8-FC01ED8800E2}" destId="{07E9EDCE-E0E6-431B-B561-4BB02B5C9B34}" srcOrd="2" destOrd="0" presId="urn:microsoft.com/office/officeart/2018/2/layout/IconVerticalSolidList"/>
    <dgm:cxn modelId="{7AD047EB-335F-46D2-9C68-6D8D7D446CB1}" type="presParOf" srcId="{07E9EDCE-E0E6-431B-B561-4BB02B5C9B34}" destId="{A4BF4705-76E0-494B-B1E3-5006542788A6}" srcOrd="0" destOrd="0" presId="urn:microsoft.com/office/officeart/2018/2/layout/IconVerticalSolidList"/>
    <dgm:cxn modelId="{3DFD499A-EA89-4BC2-9B33-992896A785DE}" type="presParOf" srcId="{07E9EDCE-E0E6-431B-B561-4BB02B5C9B34}" destId="{BECB44CB-2129-4226-996F-3B29A6991D2B}" srcOrd="1" destOrd="0" presId="urn:microsoft.com/office/officeart/2018/2/layout/IconVerticalSolidList"/>
    <dgm:cxn modelId="{B96658B9-8266-4A89-B557-6B426438A98F}" type="presParOf" srcId="{07E9EDCE-E0E6-431B-B561-4BB02B5C9B34}" destId="{F72C415C-4812-4039-96C0-4054DBFDC1B0}" srcOrd="2" destOrd="0" presId="urn:microsoft.com/office/officeart/2018/2/layout/IconVerticalSolidList"/>
    <dgm:cxn modelId="{9FAC9857-CA3A-44D8-95E5-D739FE8BB37A}" type="presParOf" srcId="{07E9EDCE-E0E6-431B-B561-4BB02B5C9B34}" destId="{2A264D12-0B1D-43B6-8AF7-41C57B68AC06}" srcOrd="3" destOrd="0" presId="urn:microsoft.com/office/officeart/2018/2/layout/IconVerticalSolidList"/>
    <dgm:cxn modelId="{A84A007B-D7E5-4F22-8B81-7D6A3BDCC984}" type="presParOf" srcId="{55D41C81-B544-4B76-A0E8-FC01ED8800E2}" destId="{7F6796AA-1BC6-4747-99A7-7B4E58139C79}" srcOrd="3" destOrd="0" presId="urn:microsoft.com/office/officeart/2018/2/layout/IconVerticalSolidList"/>
    <dgm:cxn modelId="{64550C1E-D14D-4D0F-87E5-A2164EAD0C25}" type="presParOf" srcId="{55D41C81-B544-4B76-A0E8-FC01ED8800E2}" destId="{FA6B2034-C64C-4F7F-A205-C7F2F9808ABE}" srcOrd="4" destOrd="0" presId="urn:microsoft.com/office/officeart/2018/2/layout/IconVerticalSolidList"/>
    <dgm:cxn modelId="{39106AAB-F917-47C2-AC38-0027A47498DB}" type="presParOf" srcId="{FA6B2034-C64C-4F7F-A205-C7F2F9808ABE}" destId="{D16DDFD4-F410-441C-8FBB-E225D8769ED9}" srcOrd="0" destOrd="0" presId="urn:microsoft.com/office/officeart/2018/2/layout/IconVerticalSolidList"/>
    <dgm:cxn modelId="{D63A6DF2-4F44-4B1A-AA3D-41F215C9CE39}" type="presParOf" srcId="{FA6B2034-C64C-4F7F-A205-C7F2F9808ABE}" destId="{67E6E12F-AFC3-4D51-9257-9B7E9CC04246}" srcOrd="1" destOrd="0" presId="urn:microsoft.com/office/officeart/2018/2/layout/IconVerticalSolidList"/>
    <dgm:cxn modelId="{B5B62340-9742-4E13-9208-3F224D4005D6}" type="presParOf" srcId="{FA6B2034-C64C-4F7F-A205-C7F2F9808ABE}" destId="{7CCDA9F6-8D28-4CC3-953E-7E74A08D1871}" srcOrd="2" destOrd="0" presId="urn:microsoft.com/office/officeart/2018/2/layout/IconVerticalSolidList"/>
    <dgm:cxn modelId="{DF22112E-1454-4753-A722-FD97F44CA681}" type="presParOf" srcId="{FA6B2034-C64C-4F7F-A205-C7F2F9808ABE}" destId="{E5932618-29A1-4FD2-A9DE-D824756F7464}" srcOrd="3" destOrd="0" presId="urn:microsoft.com/office/officeart/2018/2/layout/IconVerticalSolidList"/>
    <dgm:cxn modelId="{CE65264D-0E03-4109-AAF3-DA76F46E9165}" type="presParOf" srcId="{55D41C81-B544-4B76-A0E8-FC01ED8800E2}" destId="{A2FEFF46-1D1C-48FA-B846-1CAED5B408AE}" srcOrd="5" destOrd="0" presId="urn:microsoft.com/office/officeart/2018/2/layout/IconVerticalSolidList"/>
    <dgm:cxn modelId="{0A648904-8EE6-456A-82A5-36B1DCA963EB}" type="presParOf" srcId="{55D41C81-B544-4B76-A0E8-FC01ED8800E2}" destId="{7D3ED5EA-F522-42B8-9458-8DFEDEAA003F}" srcOrd="6" destOrd="0" presId="urn:microsoft.com/office/officeart/2018/2/layout/IconVerticalSolidList"/>
    <dgm:cxn modelId="{E9B7CC0E-E056-4FE7-B1ED-17E1B1EF5D75}" type="presParOf" srcId="{7D3ED5EA-F522-42B8-9458-8DFEDEAA003F}" destId="{22A3D64E-ACCF-41AD-AEBB-101A1F306B50}" srcOrd="0" destOrd="0" presId="urn:microsoft.com/office/officeart/2018/2/layout/IconVerticalSolidList"/>
    <dgm:cxn modelId="{9C8CB18D-F269-4123-9BB5-47EB4DC38B96}" type="presParOf" srcId="{7D3ED5EA-F522-42B8-9458-8DFEDEAA003F}" destId="{1DC0FAD5-5F3C-4EA1-965C-DE0B5DA905F9}" srcOrd="1" destOrd="0" presId="urn:microsoft.com/office/officeart/2018/2/layout/IconVerticalSolidList"/>
    <dgm:cxn modelId="{781AC3C1-6E3C-41D2-81C6-59AA44A73B84}" type="presParOf" srcId="{7D3ED5EA-F522-42B8-9458-8DFEDEAA003F}" destId="{32627EFA-334E-4319-A0DC-8EED83F8463C}" srcOrd="2" destOrd="0" presId="urn:microsoft.com/office/officeart/2018/2/layout/IconVerticalSolidList"/>
    <dgm:cxn modelId="{38470073-C370-4CE7-9F5B-9C80E0180D93}" type="presParOf" srcId="{7D3ED5EA-F522-42B8-9458-8DFEDEAA003F}" destId="{18FCBB03-9194-41F9-A762-019044AC00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3B824-3656-4F3D-8325-7A1B33E5084A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05CD3-E512-4516-BD9F-1BAD1B527404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9EDD-8280-4672-9E40-2D3B781428CE}">
      <dsp:nvSpPr>
        <dsp:cNvPr id="0" name=""/>
        <dsp:cNvSpPr/>
      </dsp:nvSpPr>
      <dsp:spPr>
        <a:xfrm>
          <a:off x="827089" y="1412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to Python</a:t>
          </a:r>
        </a:p>
      </dsp:txBody>
      <dsp:txXfrm>
        <a:off x="827089" y="1412"/>
        <a:ext cx="10068280" cy="716094"/>
      </dsp:txXfrm>
    </dsp:sp>
    <dsp:sp modelId="{A4BF4705-76E0-494B-B1E3-5006542788A6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B44CB-2129-4226-996F-3B29A6991D2B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64D12-0B1D-43B6-8AF7-41C57B68AC06}">
      <dsp:nvSpPr>
        <dsp:cNvPr id="0" name=""/>
        <dsp:cNvSpPr/>
      </dsp:nvSpPr>
      <dsp:spPr>
        <a:xfrm>
          <a:off x="827089" y="896531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Numpy</a:t>
          </a:r>
          <a:r>
            <a:rPr lang="en-US" sz="2200" kern="1200" dirty="0"/>
            <a:t>, pandas  - why do array, tensor matter?</a:t>
          </a:r>
        </a:p>
      </dsp:txBody>
      <dsp:txXfrm>
        <a:off x="827089" y="896531"/>
        <a:ext cx="10068280" cy="716094"/>
      </dsp:txXfrm>
    </dsp:sp>
    <dsp:sp modelId="{D16DDFD4-F410-441C-8FBB-E225D8769ED9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6E12F-AFC3-4D51-9257-9B7E9CC04246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2618-29A1-4FD2-A9DE-D824756F7464}">
      <dsp:nvSpPr>
        <dsp:cNvPr id="0" name=""/>
        <dsp:cNvSpPr/>
      </dsp:nvSpPr>
      <dsp:spPr>
        <a:xfrm>
          <a:off x="827089" y="1791650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Scikit-learn what a toolkit!</a:t>
          </a:r>
        </a:p>
      </dsp:txBody>
      <dsp:txXfrm>
        <a:off x="827089" y="1791650"/>
        <a:ext cx="10068280" cy="716094"/>
      </dsp:txXfrm>
    </dsp:sp>
    <dsp:sp modelId="{22A3D64E-ACCF-41AD-AEBB-101A1F306B50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0FAD5-5F3C-4EA1-965C-DE0B5DA905F9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CBB03-9194-41F9-A762-019044AC0087}">
      <dsp:nvSpPr>
        <dsp:cNvPr id="0" name=""/>
        <dsp:cNvSpPr/>
      </dsp:nvSpPr>
      <dsp:spPr>
        <a:xfrm>
          <a:off x="827089" y="2686769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Matplotlib – a useful visualization library</a:t>
          </a:r>
        </a:p>
      </dsp:txBody>
      <dsp:txXfrm>
        <a:off x="827089" y="2686769"/>
        <a:ext cx="10068280" cy="71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0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8641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54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0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7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5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5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8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2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211138-620C-4A91-8335-7C957C73DB78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040FA-167C-46CF-9D72-22A26CDA8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69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html" TargetMode="External"/><Relationship Id="rId2" Type="http://schemas.openxmlformats.org/officeDocument/2006/relationships/hyperlink" Target="https://numpy.org/doc/stable/user/absolute_beginner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getting_started/intro_tutorials/index.html" TargetMode="External"/><Relationship Id="rId2" Type="http://schemas.openxmlformats.org/officeDocument/2006/relationships/hyperlink" Target="https://pandas.pydata.org/docs/getting_started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4D77-906C-47A0-982C-CB602B6F2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Notes -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4B11A-DA18-4392-B120-2ECBCFCB7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Tri-</a:t>
            </a:r>
            <a:r>
              <a:rPr lang="en-US" dirty="0" err="1"/>
              <a:t>duc</a:t>
            </a:r>
            <a:r>
              <a:rPr lang="en-US" dirty="0"/>
              <a:t> Nghiem</a:t>
            </a:r>
          </a:p>
          <a:p>
            <a:r>
              <a:rPr lang="en-US" dirty="0"/>
              <a:t>Duc.Nghiem@pipepredict.com</a:t>
            </a:r>
          </a:p>
        </p:txBody>
      </p:sp>
    </p:spTree>
    <p:extLst>
      <p:ext uri="{BB962C8B-B14F-4D97-AF65-F5344CB8AC3E}">
        <p14:creationId xmlns:p14="http://schemas.microsoft.com/office/powerpoint/2010/main" val="35206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44D3-F4C3-4C95-8276-B7970A03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Syntax - </a:t>
            </a:r>
            <a:r>
              <a:rPr lang="en-US" b="1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51B2-E727-401D-9E6B-8BA71BF9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sucks! It’s super slow! But in case you have to use:</a:t>
            </a:r>
          </a:p>
          <a:p>
            <a:r>
              <a:rPr lang="en-US" dirty="0"/>
              <a:t>For loop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instance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instance_list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index </a:t>
            </a:r>
            <a:r>
              <a:rPr lang="en-US" b="1" dirty="0"/>
              <a:t>in</a:t>
            </a:r>
            <a:r>
              <a:rPr lang="en-US" dirty="0"/>
              <a:t>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instance_list</a:t>
            </a:r>
            <a:r>
              <a:rPr lang="en-US" dirty="0"/>
              <a:t>)):</a:t>
            </a:r>
          </a:p>
          <a:p>
            <a:pPr lvl="1"/>
            <a:r>
              <a:rPr lang="en-US" b="1" dirty="0"/>
              <a:t>for</a:t>
            </a:r>
            <a:r>
              <a:rPr lang="en-US" dirty="0"/>
              <a:t> key, value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my_dictionary.items</a:t>
            </a:r>
            <a:r>
              <a:rPr lang="en-US" dirty="0"/>
              <a:t>():</a:t>
            </a:r>
          </a:p>
          <a:p>
            <a:r>
              <a:rPr lang="en-US" dirty="0"/>
              <a:t>While loop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 condition:</a:t>
            </a:r>
          </a:p>
          <a:p>
            <a:r>
              <a:rPr lang="en-US" b="1" dirty="0"/>
              <a:t>break</a:t>
            </a:r>
            <a:r>
              <a:rPr lang="en-US" dirty="0"/>
              <a:t> interrupts the loop, and get out of the cycle</a:t>
            </a:r>
          </a:p>
          <a:p>
            <a:r>
              <a:rPr lang="en-US" b="1" dirty="0"/>
              <a:t>continue</a:t>
            </a:r>
            <a:r>
              <a:rPr lang="en-US" dirty="0"/>
              <a:t> next cycle of the loop without caring about the rest of the block</a:t>
            </a:r>
          </a:p>
        </p:txBody>
      </p:sp>
    </p:spTree>
    <p:extLst>
      <p:ext uri="{BB962C8B-B14F-4D97-AF65-F5344CB8AC3E}">
        <p14:creationId xmlns:p14="http://schemas.microsoft.com/office/powerpoint/2010/main" val="24014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4192-0F89-45AE-9424-B52E1392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Introduction to Python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Syntax – Try Catch Exception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2BB3-BC74-4E26-B8FB-00566B44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try:</a:t>
            </a:r>
          </a:p>
          <a:p>
            <a:pPr lvl="1"/>
            <a:r>
              <a:rPr lang="en-US" dirty="0"/>
              <a:t>Your block of code</a:t>
            </a:r>
          </a:p>
          <a:p>
            <a:r>
              <a:rPr lang="en-US" dirty="0"/>
              <a:t>except Exception:</a:t>
            </a:r>
          </a:p>
          <a:p>
            <a:pPr lvl="1"/>
            <a:r>
              <a:rPr lang="en-US" dirty="0"/>
              <a:t>Do your catching/</a:t>
            </a:r>
            <a:r>
              <a:rPr lang="en-US" dirty="0" err="1"/>
              <a:t>loging</a:t>
            </a:r>
            <a:r>
              <a:rPr lang="en-US" dirty="0"/>
              <a:t> error</a:t>
            </a:r>
          </a:p>
          <a:p>
            <a:r>
              <a:rPr lang="en-US" dirty="0"/>
              <a:t>except:</a:t>
            </a:r>
          </a:p>
          <a:p>
            <a:pPr lvl="1"/>
            <a:r>
              <a:rPr lang="en-US" dirty="0"/>
              <a:t>Do a default catching</a:t>
            </a:r>
          </a:p>
        </p:txBody>
      </p:sp>
    </p:spTree>
    <p:extLst>
      <p:ext uri="{BB962C8B-B14F-4D97-AF65-F5344CB8AC3E}">
        <p14:creationId xmlns:p14="http://schemas.microsoft.com/office/powerpoint/2010/main" val="142145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6675-3A26-418D-868E-E5AFCB65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DC136-D038-4957-AC6C-B9D612BA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1: Write a function which takes a list of numbers as input, returns a tuple of (min, max) values.</a:t>
                </a:r>
              </a:p>
              <a:p>
                <a:r>
                  <a:rPr lang="en-US" dirty="0"/>
                  <a:t>Problem 2:  Write a function which takes a list of numbers as input, returns a tuple of (mean, standard deviation) values.</a:t>
                </a:r>
              </a:p>
              <a:p>
                <a:pPr lvl="1"/>
                <a:r>
                  <a:rPr lang="en-US" dirty="0"/>
                  <a:t>Mean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DC136-D038-4957-AC6C-B9D612BA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41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C0776-F1A1-480E-A5B9-5F8A8B1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Introduction to Python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Syntax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E64B-B267-4A27-BF99-0A1750F7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Programming: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MyClassName</a:t>
            </a:r>
            <a:r>
              <a:rPr lang="en-US" dirty="0"/>
              <a:t>(</a:t>
            </a:r>
            <a:r>
              <a:rPr lang="en-US" dirty="0" err="1"/>
              <a:t>ParentClass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parameters): </a:t>
            </a:r>
          </a:p>
          <a:p>
            <a:pPr marL="1371600" lvl="3" indent="0">
              <a:buNone/>
            </a:pPr>
            <a:r>
              <a:rPr lang="en-US" dirty="0"/>
              <a:t>“””this is constructor of the class”””</a:t>
            </a:r>
          </a:p>
          <a:p>
            <a:pPr lvl="3"/>
            <a:r>
              <a:rPr lang="en-US" dirty="0" err="1"/>
              <a:t>self.my_class_attribute</a:t>
            </a:r>
            <a:r>
              <a:rPr lang="en-US" dirty="0"/>
              <a:t> = whatever #declare class attribute here, default public</a:t>
            </a:r>
          </a:p>
          <a:p>
            <a:pPr lvl="3"/>
            <a:r>
              <a:rPr lang="en-US" dirty="0"/>
              <a:t>self._</a:t>
            </a:r>
            <a:r>
              <a:rPr lang="en-US" dirty="0" err="1"/>
              <a:t>my_protected_attribute</a:t>
            </a:r>
            <a:r>
              <a:rPr lang="en-US" dirty="0"/>
              <a:t> = None #declare protected attribute</a:t>
            </a:r>
          </a:p>
          <a:p>
            <a:pPr lvl="3"/>
            <a:r>
              <a:rPr lang="en-US" dirty="0"/>
              <a:t>self.__</a:t>
            </a:r>
            <a:r>
              <a:rPr lang="en-US" dirty="0" err="1"/>
              <a:t>my_private_attribute</a:t>
            </a:r>
            <a:r>
              <a:rPr lang="en-US" dirty="0"/>
              <a:t> = None #declare a private attribute</a:t>
            </a:r>
          </a:p>
          <a:p>
            <a:pPr lvl="2"/>
            <a:r>
              <a:rPr lang="en-US" dirty="0"/>
              <a:t>def </a:t>
            </a:r>
            <a:r>
              <a:rPr lang="en-US" dirty="0" err="1"/>
              <a:t>my_method</a:t>
            </a:r>
            <a:r>
              <a:rPr lang="en-US" dirty="0"/>
              <a:t>(self, parameters): # declare a class’ method</a:t>
            </a:r>
          </a:p>
          <a:p>
            <a:pPr lvl="1"/>
            <a:endParaRPr lang="en-US" dirty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9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E4DF-C025-4C07-9BAE-4439E872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Comments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E0AF6-D564-44EB-BAAA-467ADDC7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/>
          </a:bodyPr>
          <a:lstStyle/>
          <a:p>
            <a:r>
              <a:rPr lang="en-US" dirty="0"/>
              <a:t>comment: starts with #</a:t>
            </a:r>
          </a:p>
          <a:p>
            <a:r>
              <a:rPr lang="en-US" dirty="0"/>
              <a:t>Block comment locates between: “””here is block comments””” or ‘’’here is block comments’’’ (Be consistent, use only one of them in your style, the first one is more preferred)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Try to document your function as: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E394E-E408-469C-92B9-CDBD5F230344}"/>
              </a:ext>
            </a:extLst>
          </p:cNvPr>
          <p:cNvSpPr txBox="1"/>
          <p:nvPr/>
        </p:nvSpPr>
        <p:spPr>
          <a:xfrm>
            <a:off x="6414781" y="1952250"/>
            <a:ext cx="485722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def</a:t>
            </a:r>
            <a:r>
              <a:rPr lang="en-GB" dirty="0"/>
              <a:t> </a:t>
            </a:r>
            <a:r>
              <a:rPr lang="en-GB" dirty="0" err="1"/>
              <a:t>my_function</a:t>
            </a:r>
            <a:r>
              <a:rPr lang="en-GB" dirty="0"/>
              <a:t>(param_1, param_2...):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"""How the function works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Parameters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---------------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param_1: type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    What does it do?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...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Returns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-------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Type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    Description of output(s)</a:t>
            </a:r>
          </a:p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    """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345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763A-9C9D-4DE3-98B3-15F3A47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C189-4673-4253-A23C-C632EA154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class named array with following attributes:</a:t>
            </a:r>
          </a:p>
          <a:p>
            <a:pPr lvl="1"/>
            <a:r>
              <a:rPr lang="en-US" dirty="0"/>
              <a:t>M: number of rows</a:t>
            </a:r>
          </a:p>
          <a:p>
            <a:pPr lvl="1"/>
            <a:r>
              <a:rPr lang="en-US" dirty="0"/>
              <a:t>N: number of columns</a:t>
            </a:r>
          </a:p>
          <a:p>
            <a:pPr lvl="1"/>
            <a:r>
              <a:rPr lang="en-US" dirty="0"/>
              <a:t>A: the array itself, storing number</a:t>
            </a:r>
          </a:p>
          <a:p>
            <a:r>
              <a:rPr lang="en-US" dirty="0"/>
              <a:t>Write a following methods for it, which calculate the corresponded function on the given list of number</a:t>
            </a:r>
          </a:p>
          <a:p>
            <a:pPr lvl="1"/>
            <a:r>
              <a:rPr lang="en-US" dirty="0"/>
              <a:t>Constructor with only (</a:t>
            </a:r>
            <a:r>
              <a:rPr lang="en-US" dirty="0" err="1"/>
              <a:t>m,n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Create_array</a:t>
            </a:r>
            <a:r>
              <a:rPr lang="en-US" dirty="0"/>
              <a:t>(</a:t>
            </a:r>
            <a:r>
              <a:rPr lang="en-US" dirty="0" err="1"/>
              <a:t>input_array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Multiplication(array_2)</a:t>
            </a:r>
          </a:p>
          <a:p>
            <a:pPr lvl="1"/>
            <a:r>
              <a:rPr lang="en-US" dirty="0"/>
              <a:t>Transpose</a:t>
            </a:r>
          </a:p>
          <a:p>
            <a:r>
              <a:rPr lang="en-US" dirty="0"/>
              <a:t>Call and play with those methods you’ve just written.</a:t>
            </a:r>
          </a:p>
        </p:txBody>
      </p:sp>
    </p:spTree>
    <p:extLst>
      <p:ext uri="{BB962C8B-B14F-4D97-AF65-F5344CB8AC3E}">
        <p14:creationId xmlns:p14="http://schemas.microsoft.com/office/powerpoint/2010/main" val="2248517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20D7-1BD9-4797-929A-1C7A24E8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 err="1"/>
              <a:t>Numpy</a:t>
            </a:r>
            <a:r>
              <a:rPr lang="en-US" dirty="0"/>
              <a:t>, pandas  - why array, tensor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5941-5A5F-46E2-9997-19671DD9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Python’s loop is slow. Imagine looping over a million rows of a training instance list will take like forever. </a:t>
            </a:r>
          </a:p>
          <a:p>
            <a:r>
              <a:rPr lang="en-US" dirty="0" err="1"/>
              <a:t>Numpy</a:t>
            </a:r>
            <a:r>
              <a:rPr lang="en-US" dirty="0"/>
              <a:t> and pandas provide structures, those can apply computational function to every “row” in parallel</a:t>
            </a:r>
          </a:p>
          <a:p>
            <a:r>
              <a:rPr lang="en-US" dirty="0"/>
              <a:t>Widely supported by big guys (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) and almost all toolkits out there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2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21AD-5533-4AB3-9F66-6E04F90E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with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2627-7A1D-4DD0-BA5A-275E4F7E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Installation and Documentation:</a:t>
            </a:r>
          </a:p>
          <a:p>
            <a:pPr lvl="1"/>
            <a:r>
              <a:rPr lang="en-US" dirty="0"/>
              <a:t>pip3 install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NumPy</a:t>
            </a:r>
            <a:endParaRPr lang="en-US" dirty="0"/>
          </a:p>
          <a:p>
            <a:r>
              <a:rPr lang="en-GB" b="0" i="0" dirty="0">
                <a:effectLst/>
                <a:latin typeface="+mn-lt"/>
              </a:rPr>
              <a:t>NumPy is the fundamental package for scientific computing in Python. It is a Python library that provides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 a multidimensional array object, 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various derived objects (such as masked arrays and matrices), </a:t>
            </a:r>
          </a:p>
          <a:p>
            <a:pPr lvl="1"/>
            <a:r>
              <a:rPr lang="en-GB" b="0" i="0" dirty="0">
                <a:effectLst/>
                <a:latin typeface="+mn-lt"/>
              </a:rPr>
              <a:t>and an assortment of routines for fast operations on arrays, including: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 mathematical, logical,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shape manipulation, 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sorting, selecting,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I/O, 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discrete Fourier transforms, basic linear algebra, basic statistical operations, random simulation </a:t>
            </a:r>
          </a:p>
          <a:p>
            <a:pPr lvl="2"/>
            <a:r>
              <a:rPr lang="en-GB" b="0" i="0" dirty="0">
                <a:effectLst/>
                <a:latin typeface="+mn-lt"/>
              </a:rPr>
              <a:t>and much more.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39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AD2-FEAD-4A1E-8FA5-69F4529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A9C-6348-42DC-A7DD-F64D2158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NumPy: the absolute basics for beginners — NumPy v1.20 Manual</a:t>
            </a:r>
            <a:endParaRPr lang="en-GB" dirty="0"/>
          </a:p>
          <a:p>
            <a:r>
              <a:rPr lang="en-GB" dirty="0">
                <a:hlinkClick r:id="rId3"/>
              </a:rPr>
              <a:t>NumPy basics — NumPy v1.20 Manual</a:t>
            </a:r>
            <a:endParaRPr lang="en-GB" dirty="0"/>
          </a:p>
          <a:p>
            <a:endParaRPr lang="en-GB" dirty="0"/>
          </a:p>
          <a:p>
            <a:r>
              <a:rPr lang="en-GB" dirty="0"/>
              <a:t>First: </a:t>
            </a:r>
            <a:r>
              <a:rPr lang="en-GB" b="1" dirty="0"/>
              <a:t>import</a:t>
            </a:r>
            <a:r>
              <a:rPr lang="en-GB" dirty="0"/>
              <a:t>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np</a:t>
            </a:r>
          </a:p>
          <a:p>
            <a:r>
              <a:rPr lang="en-GB" dirty="0"/>
              <a:t>Then you can do your task with </a:t>
            </a:r>
            <a:r>
              <a:rPr lang="en-GB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965E-3B6F-4F57-89A0-5DE120F1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3B0F-1FD7-41B4-A206-083D3683E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46769" cy="4195481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Getting started — pandas 1.2.3 documentation (pydata.org)</a:t>
            </a:r>
            <a:endParaRPr lang="en-US" dirty="0"/>
          </a:p>
          <a:p>
            <a:r>
              <a:rPr lang="en-US" dirty="0">
                <a:hlinkClick r:id="rId3"/>
              </a:rPr>
              <a:t>Getting started tutorials — pandas 1.2.3 documentation (pydata.org)</a:t>
            </a:r>
            <a:endParaRPr lang="en-US" dirty="0"/>
          </a:p>
          <a:p>
            <a:r>
              <a:rPr lang="en-GB" dirty="0"/>
              <a:t>pandas is well suited for many different kinds of data:</a:t>
            </a:r>
          </a:p>
          <a:p>
            <a:pPr lvl="1"/>
            <a:r>
              <a:rPr lang="en-GB" dirty="0"/>
              <a:t>Tabular data with heterogeneously-typed columns, as in an SQL table or Excel spreadsheet</a:t>
            </a:r>
          </a:p>
          <a:p>
            <a:pPr lvl="1"/>
            <a:r>
              <a:rPr lang="en-GB" dirty="0"/>
              <a:t>Ordered and unordered (not necessarily fixed-frequency) time series data.</a:t>
            </a:r>
          </a:p>
          <a:p>
            <a:pPr lvl="1"/>
            <a:r>
              <a:rPr lang="en-GB" dirty="0"/>
              <a:t>Arbitrary matrix data (homogeneously typed or heterogeneous) with row and column labels</a:t>
            </a:r>
          </a:p>
          <a:p>
            <a:pPr lvl="1"/>
            <a:r>
              <a:rPr lang="en-GB" dirty="0"/>
              <a:t>Any other form of observational / statistical data sets. The data need not be labelled at all to be placed into a pandas data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2371-525A-4F66-8F25-5F335E4D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16E3B58-08F1-4B9E-B4AC-87C969EA8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73599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82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97BF-3776-4741-9356-0B67EF36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6A82-E0DE-4D83-A5F9-0A594600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6164"/>
            <a:ext cx="8861782" cy="467911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Easy handling of missing data (represented as </a:t>
            </a:r>
            <a:r>
              <a:rPr lang="en-GB" dirty="0" err="1"/>
              <a:t>NaN</a:t>
            </a:r>
            <a:r>
              <a:rPr lang="en-GB" dirty="0"/>
              <a:t>) in floating point as well as non-floating point data</a:t>
            </a:r>
          </a:p>
          <a:p>
            <a:r>
              <a:rPr lang="en-GB" dirty="0"/>
              <a:t>Size mutability: columns can be inserted and deleted from </a:t>
            </a:r>
            <a:r>
              <a:rPr lang="en-GB" dirty="0" err="1"/>
              <a:t>DataFrame</a:t>
            </a:r>
            <a:r>
              <a:rPr lang="en-GB" dirty="0"/>
              <a:t> and higher dimensional objects</a:t>
            </a:r>
          </a:p>
          <a:p>
            <a:r>
              <a:rPr lang="en-GB" dirty="0"/>
              <a:t>Automatic and explicit data alignment: objects can be explicitly aligned to a set of labels, or the user can simply ignore the labels and let Series, </a:t>
            </a:r>
            <a:r>
              <a:rPr lang="en-GB" dirty="0" err="1"/>
              <a:t>DataFrame</a:t>
            </a:r>
            <a:r>
              <a:rPr lang="en-GB" dirty="0"/>
              <a:t>, etc. automatically align the data for you in computations</a:t>
            </a:r>
          </a:p>
          <a:p>
            <a:r>
              <a:rPr lang="en-GB" dirty="0"/>
              <a:t>Powerful, flexible group by functionality to perform split-apply-combine operations on data sets, for both aggregating and transforming data</a:t>
            </a:r>
          </a:p>
          <a:p>
            <a:r>
              <a:rPr lang="en-GB" dirty="0"/>
              <a:t>Make it easy to convert ragged, differently-indexed data in other Python and NumPy data structures into </a:t>
            </a:r>
            <a:r>
              <a:rPr lang="en-GB" dirty="0" err="1"/>
              <a:t>DataFrame</a:t>
            </a:r>
            <a:r>
              <a:rPr lang="en-GB" dirty="0"/>
              <a:t> objects</a:t>
            </a:r>
          </a:p>
          <a:p>
            <a:r>
              <a:rPr lang="en-GB" dirty="0"/>
              <a:t>Intelligent label-based slicing, fancy indexing, and </a:t>
            </a:r>
            <a:r>
              <a:rPr lang="en-GB" dirty="0" err="1"/>
              <a:t>subsetting</a:t>
            </a:r>
            <a:r>
              <a:rPr lang="en-GB" dirty="0"/>
              <a:t> of large data sets</a:t>
            </a:r>
          </a:p>
          <a:p>
            <a:r>
              <a:rPr lang="en-GB" dirty="0"/>
              <a:t>Intuitive merging and joining data sets</a:t>
            </a:r>
          </a:p>
          <a:p>
            <a:r>
              <a:rPr lang="en-GB" dirty="0"/>
              <a:t>Flexible reshaping and pivoting of data sets</a:t>
            </a:r>
          </a:p>
          <a:p>
            <a:r>
              <a:rPr lang="en-GB" dirty="0"/>
              <a:t>Hierarchical </a:t>
            </a:r>
            <a:r>
              <a:rPr lang="en-GB" dirty="0" err="1"/>
              <a:t>labeling</a:t>
            </a:r>
            <a:r>
              <a:rPr lang="en-GB" dirty="0"/>
              <a:t> of axes (possible to have multiple labels per tick)</a:t>
            </a:r>
          </a:p>
          <a:p>
            <a:r>
              <a:rPr lang="en-GB" dirty="0"/>
              <a:t>Robust IO tools for loading data from flat files (CSV and delimited), Excel files, databases, and saving / loading data from the ultrafast HDF5 format</a:t>
            </a:r>
          </a:p>
          <a:p>
            <a:r>
              <a:rPr lang="en-GB" dirty="0"/>
              <a:t>Time series-specific functionality: date range generation and frequency conversion, moving window statistics, date shifting, and lagging.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91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CD-52BE-4192-B821-DB3805B4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6CE9-F84A-4365-AC64-826FECDB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scikit-learn: machine learning in Python — scikit-learn 0.24.1 documentation (scikit-learn.org)</a:t>
            </a:r>
            <a:endParaRPr lang="en-GB" dirty="0"/>
          </a:p>
          <a:p>
            <a:r>
              <a:rPr lang="en-GB" dirty="0"/>
              <a:t>It provides a rich library for many machine learning algorithms:</a:t>
            </a:r>
          </a:p>
          <a:p>
            <a:pPr lvl="1"/>
            <a:r>
              <a:rPr lang="en-GB" dirty="0"/>
              <a:t>Supervised Machine Learning:</a:t>
            </a:r>
          </a:p>
          <a:p>
            <a:pPr lvl="2"/>
            <a:r>
              <a:rPr lang="en-GB" dirty="0"/>
              <a:t>Classification</a:t>
            </a:r>
          </a:p>
          <a:p>
            <a:pPr lvl="2"/>
            <a:r>
              <a:rPr lang="en-GB" dirty="0"/>
              <a:t>Regression</a:t>
            </a:r>
          </a:p>
          <a:p>
            <a:pPr lvl="1"/>
            <a:r>
              <a:rPr lang="en-GB" dirty="0"/>
              <a:t>Unsupervised Machine Learning:</a:t>
            </a:r>
          </a:p>
          <a:p>
            <a:pPr lvl="2"/>
            <a:r>
              <a:rPr lang="en-GB" dirty="0"/>
              <a:t>Clustering</a:t>
            </a:r>
          </a:p>
          <a:p>
            <a:r>
              <a:rPr lang="en-GB" dirty="0"/>
              <a:t>as well as tools for </a:t>
            </a:r>
            <a:r>
              <a:rPr lang="en-GB" dirty="0" err="1"/>
              <a:t>preprocessing</a:t>
            </a:r>
            <a:r>
              <a:rPr lang="en-GB" dirty="0"/>
              <a:t> data:</a:t>
            </a:r>
          </a:p>
          <a:p>
            <a:pPr lvl="1"/>
            <a:r>
              <a:rPr lang="en-GB" dirty="0"/>
              <a:t>Features extraction, features scaling</a:t>
            </a:r>
          </a:p>
          <a:p>
            <a:pPr lvl="1"/>
            <a:r>
              <a:rPr lang="en-GB" dirty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0D6D-7B0E-47F2-9A0D-DE9E55D5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– a useful visualization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0E9-08E7-4843-AA66-AB05F154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Matplotlib: Python plotting — Matplotlib 3.3.4 documentation</a:t>
            </a:r>
            <a:endParaRPr lang="en-US" dirty="0"/>
          </a:p>
          <a:p>
            <a:r>
              <a:rPr lang="en-US"/>
              <a:t>Tutorial: </a:t>
            </a:r>
            <a:r>
              <a:rPr lang="en-US">
                <a:hlinkClick r:id="rId3"/>
              </a:rPr>
              <a:t>Tutorials — Matplotlib 3.3.4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2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4694-793C-4A39-A196-BBE14610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Syntax – </a:t>
            </a:r>
            <a:r>
              <a:rPr lang="en-US" b="1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4961-1CAD-4BE2-840F-11321F799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Famous IDE: </a:t>
            </a:r>
            <a:r>
              <a:rPr lang="en-US" dirty="0" err="1"/>
              <a:t>spyder</a:t>
            </a:r>
            <a:r>
              <a:rPr lang="en-US" dirty="0"/>
              <a:t>, </a:t>
            </a:r>
            <a:r>
              <a:rPr lang="en-US" dirty="0" err="1"/>
              <a:t>pycharm</a:t>
            </a:r>
            <a:r>
              <a:rPr lang="en-US" dirty="0"/>
              <a:t>, Sublime Text, and so on. BUT out of all, </a:t>
            </a:r>
            <a:r>
              <a:rPr lang="en-US" dirty="0" err="1"/>
              <a:t>Visualstudio</a:t>
            </a:r>
            <a:r>
              <a:rPr lang="en-US" dirty="0"/>
              <a:t> Code is the most popular: </a:t>
            </a:r>
            <a:r>
              <a:rPr lang="it-IT" dirty="0">
                <a:hlinkClick r:id="rId2"/>
              </a:rPr>
              <a:t>Visual Studio Code - Code Editing. Redefined</a:t>
            </a:r>
            <a:endParaRPr lang="en-US" dirty="0"/>
          </a:p>
          <a:p>
            <a:r>
              <a:rPr lang="en-US" dirty="0"/>
              <a:t>Your python script file should start with (in </a:t>
            </a:r>
            <a:r>
              <a:rPr lang="en-US" dirty="0" err="1"/>
              <a:t>unix</a:t>
            </a:r>
            <a:r>
              <a:rPr lang="en-US" dirty="0"/>
              <a:t> OS only): </a:t>
            </a:r>
            <a:r>
              <a:rPr lang="en-US" b="1" dirty="0"/>
              <a:t>#!/</a:t>
            </a:r>
            <a:r>
              <a:rPr lang="en-US" b="1" dirty="0" err="1"/>
              <a:t>usr</a:t>
            </a:r>
            <a:r>
              <a:rPr lang="en-US" b="1" dirty="0"/>
              <a:t>/bin/python3</a:t>
            </a:r>
          </a:p>
          <a:p>
            <a:r>
              <a:rPr lang="en-US" dirty="0"/>
              <a:t>Block of code is based on indent level, which each tab equals to 4 whitespaces</a:t>
            </a:r>
          </a:p>
          <a:p>
            <a:r>
              <a:rPr lang="en-US" dirty="0"/>
              <a:t>Procedure, function, method are defined as def</a:t>
            </a:r>
          </a:p>
          <a:p>
            <a:pPr lvl="1"/>
            <a:r>
              <a:rPr lang="en-US" dirty="0"/>
              <a:t>def </a:t>
            </a:r>
            <a:r>
              <a:rPr lang="en-US" dirty="0" err="1"/>
              <a:t>my_procedure</a:t>
            </a:r>
            <a:r>
              <a:rPr lang="en-US" dirty="0"/>
              <a:t>(</a:t>
            </a:r>
            <a:r>
              <a:rPr lang="en-US" dirty="0" err="1"/>
              <a:t>my_parameter</a:t>
            </a:r>
            <a:r>
              <a:rPr lang="en-US" dirty="0"/>
              <a:t>):</a:t>
            </a:r>
          </a:p>
          <a:p>
            <a:r>
              <a:rPr lang="en-US" dirty="0"/>
              <a:t>Main function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__name__ == "__main__":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435-4EBC-47C9-AF9D-DF883EFE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Syntax – </a:t>
            </a:r>
            <a:r>
              <a:rPr lang="en-US" b="1" dirty="0"/>
              <a:t>Basic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1D37-CF70-4553-939B-E6669F0B9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+, -, *, /, ** (power, exponent), // (floor division), % (modulus)</a:t>
            </a:r>
          </a:p>
          <a:p>
            <a:r>
              <a:rPr lang="en-US" dirty="0"/>
              <a:t>&amp;, |, ^ , ~, &lt;&lt;, &gt;&gt;: and, or, </a:t>
            </a:r>
            <a:r>
              <a:rPr lang="en-US" dirty="0" err="1"/>
              <a:t>xor</a:t>
            </a:r>
            <a:r>
              <a:rPr lang="en-US" dirty="0"/>
              <a:t>, not, shift left, shift right </a:t>
            </a:r>
          </a:p>
          <a:p>
            <a:r>
              <a:rPr lang="en-US" dirty="0"/>
              <a:t>and, or, not</a:t>
            </a:r>
          </a:p>
          <a:p>
            <a:r>
              <a:rPr lang="en-US" dirty="0"/>
              <a:t>==, != (&lt;&gt;), &gt;, &gt;=, &lt;, &lt;=</a:t>
            </a:r>
          </a:p>
          <a:p>
            <a:r>
              <a:rPr lang="en-US" dirty="0"/>
              <a:t>in, not in membership checking</a:t>
            </a:r>
          </a:p>
          <a:p>
            <a:r>
              <a:rPr lang="en-US" dirty="0"/>
              <a:t>is, is not checking memory location of the two instances/ variables</a:t>
            </a:r>
          </a:p>
          <a:p>
            <a:r>
              <a:rPr lang="en-US" dirty="0"/>
              <a:t>ternary operator:</a:t>
            </a:r>
          </a:p>
          <a:p>
            <a:pPr lvl="1"/>
            <a:r>
              <a:rPr lang="en-US" dirty="0"/>
              <a:t>In C-like: a = </a:t>
            </a:r>
            <a:r>
              <a:rPr lang="en-US" dirty="0" err="1"/>
              <a:t>Boolean_expression</a:t>
            </a:r>
            <a:r>
              <a:rPr lang="en-US" dirty="0"/>
              <a:t>? Value_1: value_2</a:t>
            </a:r>
          </a:p>
          <a:p>
            <a:pPr lvl="1"/>
            <a:r>
              <a:rPr lang="en-US" dirty="0"/>
              <a:t>In python: a = value_1 if </a:t>
            </a:r>
            <a:r>
              <a:rPr lang="en-US" dirty="0" err="1"/>
              <a:t>Boolean_expression</a:t>
            </a:r>
            <a:r>
              <a:rPr lang="en-US" dirty="0"/>
              <a:t> else: value_2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C637-78C7-42B3-9DD9-BF202F83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Syntax – </a:t>
            </a:r>
            <a:r>
              <a:rPr lang="en-US" b="1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5C74-BA41-473B-A927-D4A03918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expression</a:t>
            </a:r>
          </a:p>
          <a:p>
            <a:pPr lvl="1"/>
            <a:r>
              <a:rPr lang="en-US" b="1" dirty="0"/>
              <a:t>if</a:t>
            </a:r>
            <a:r>
              <a:rPr lang="en-US" dirty="0"/>
              <a:t> condition_1 </a:t>
            </a:r>
            <a:r>
              <a:rPr lang="en-US" b="1" dirty="0"/>
              <a:t>and</a:t>
            </a:r>
            <a:r>
              <a:rPr lang="en-US" dirty="0"/>
              <a:t>/</a:t>
            </a:r>
            <a:r>
              <a:rPr lang="en-US" b="1" dirty="0"/>
              <a:t>or</a:t>
            </a:r>
            <a:r>
              <a:rPr lang="en-US" dirty="0"/>
              <a:t> condition_2:</a:t>
            </a:r>
          </a:p>
          <a:p>
            <a:pPr lvl="1"/>
            <a:r>
              <a:rPr lang="en-US" b="1" dirty="0" err="1"/>
              <a:t>elif</a:t>
            </a:r>
            <a:r>
              <a:rPr lang="en-US" dirty="0"/>
              <a:t> condition_3:</a:t>
            </a:r>
          </a:p>
          <a:p>
            <a:pPr lvl="1"/>
            <a:r>
              <a:rPr lang="en-US" b="1" dirty="0"/>
              <a:t>else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2604-5332-417C-B269-C81133D1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Python</a:t>
            </a:r>
            <a:br>
              <a:rPr lang="en-US"/>
            </a:br>
            <a:r>
              <a:rPr lang="en-US"/>
              <a:t>Data Structure - </a:t>
            </a:r>
            <a:r>
              <a:rPr lang="en-US" b="1"/>
              <a:t>List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6401-9128-4F0A-929A-B7A21D52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9986933" cy="4195481"/>
          </a:xfrm>
        </p:spPr>
        <p:txBody>
          <a:bodyPr>
            <a:normAutofit/>
          </a:bodyPr>
          <a:lstStyle/>
          <a:p>
            <a:r>
              <a:rPr lang="en-US" dirty="0"/>
              <a:t>A list is an array of objects or values:</a:t>
            </a:r>
          </a:p>
          <a:p>
            <a:pPr lvl="1"/>
            <a:r>
              <a:rPr lang="en-US" dirty="0"/>
              <a:t>a = [ 1, 2, 3]</a:t>
            </a:r>
          </a:p>
          <a:p>
            <a:r>
              <a:rPr lang="en-US" dirty="0"/>
              <a:t>You can add more instance to it:</a:t>
            </a:r>
          </a:p>
          <a:p>
            <a:pPr lvl="1"/>
            <a:r>
              <a:rPr lang="en-US" dirty="0" err="1"/>
              <a:t>a.append</a:t>
            </a:r>
            <a:r>
              <a:rPr lang="en-US" dirty="0"/>
              <a:t>(4)</a:t>
            </a:r>
          </a:p>
          <a:p>
            <a:r>
              <a:rPr lang="en-US" dirty="0"/>
              <a:t>You can join two list:</a:t>
            </a:r>
          </a:p>
          <a:p>
            <a:pPr lvl="1"/>
            <a:r>
              <a:rPr lang="en-US" dirty="0"/>
              <a:t>a += [4, 5, 6]</a:t>
            </a:r>
          </a:p>
          <a:p>
            <a:r>
              <a:rPr lang="en-US" dirty="0"/>
              <a:t>You can remove an instance at its position by:</a:t>
            </a:r>
          </a:p>
          <a:p>
            <a:pPr lvl="1"/>
            <a:r>
              <a:rPr lang="en-US" dirty="0" err="1"/>
              <a:t>a.pop</a:t>
            </a:r>
            <a:r>
              <a:rPr lang="en-US" dirty="0"/>
              <a:t>(3) #remove the 4</a:t>
            </a:r>
            <a:r>
              <a:rPr lang="en-US" baseline="30000" dirty="0"/>
              <a:t>th</a:t>
            </a:r>
            <a:r>
              <a:rPr lang="en-US" dirty="0"/>
              <a:t> element (index starts from 0)</a:t>
            </a:r>
          </a:p>
        </p:txBody>
      </p:sp>
    </p:spTree>
    <p:extLst>
      <p:ext uri="{BB962C8B-B14F-4D97-AF65-F5344CB8AC3E}">
        <p14:creationId xmlns:p14="http://schemas.microsoft.com/office/powerpoint/2010/main" val="359177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FD2E-4DBE-4D1C-9D1E-E39C5F6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Data Structure – </a:t>
            </a:r>
            <a:r>
              <a:rPr lang="en-US" b="1" dirty="0"/>
              <a:t>List (Advanced)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F101-1176-4E3E-981B-088D4272A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extract a slice from the list:</a:t>
            </a:r>
          </a:p>
          <a:p>
            <a:pPr lvl="1"/>
            <a:r>
              <a:rPr lang="en-US" dirty="0"/>
              <a:t>b = a[:5] #first 5 elements</a:t>
            </a:r>
          </a:p>
          <a:p>
            <a:pPr lvl="1"/>
            <a:r>
              <a:rPr lang="en-US" dirty="0"/>
              <a:t>b = a[5:] #from the 6</a:t>
            </a:r>
            <a:r>
              <a:rPr lang="en-US" baseline="30000" dirty="0"/>
              <a:t>th</a:t>
            </a:r>
            <a:r>
              <a:rPr lang="en-US" dirty="0"/>
              <a:t> elements to the end of the list</a:t>
            </a:r>
          </a:p>
          <a:p>
            <a:pPr lvl="1"/>
            <a:r>
              <a:rPr lang="en-US" dirty="0"/>
              <a:t>b = a[5:10] #from the 6</a:t>
            </a:r>
            <a:r>
              <a:rPr lang="en-US" baseline="30000" dirty="0"/>
              <a:t>th</a:t>
            </a:r>
            <a:r>
              <a:rPr lang="en-US" dirty="0"/>
              <a:t> to (include) the 10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b = a[-1] # the last element</a:t>
            </a:r>
          </a:p>
          <a:p>
            <a:r>
              <a:rPr lang="en-US" dirty="0"/>
              <a:t>Copy array, filter and more:</a:t>
            </a:r>
          </a:p>
          <a:p>
            <a:pPr lvl="1"/>
            <a:r>
              <a:rPr lang="en-US" dirty="0"/>
              <a:t>b = a # be careful! a and b are now pointed to the same address, changing one will result the same to the other</a:t>
            </a:r>
          </a:p>
          <a:p>
            <a:pPr lvl="1"/>
            <a:r>
              <a:rPr lang="en-US" dirty="0"/>
              <a:t>b = [e </a:t>
            </a:r>
            <a:r>
              <a:rPr lang="en-US" b="1" dirty="0"/>
              <a:t>for</a:t>
            </a:r>
            <a:r>
              <a:rPr lang="en-US" dirty="0"/>
              <a:t> e </a:t>
            </a:r>
            <a:r>
              <a:rPr lang="en-US" b="1" dirty="0"/>
              <a:t>in</a:t>
            </a:r>
            <a:r>
              <a:rPr lang="en-US" dirty="0"/>
              <a:t> a]</a:t>
            </a:r>
          </a:p>
          <a:p>
            <a:pPr lvl="1"/>
            <a:r>
              <a:rPr lang="en-US" dirty="0"/>
              <a:t>b = [e </a:t>
            </a:r>
            <a:r>
              <a:rPr lang="en-US" b="1" dirty="0"/>
              <a:t>for</a:t>
            </a:r>
            <a:r>
              <a:rPr lang="en-US" dirty="0"/>
              <a:t> e </a:t>
            </a:r>
            <a:r>
              <a:rPr lang="en-US" b="1" dirty="0"/>
              <a:t>in</a:t>
            </a:r>
            <a:r>
              <a:rPr lang="en-US" dirty="0"/>
              <a:t> a </a:t>
            </a:r>
            <a:r>
              <a:rPr lang="en-US" b="1" dirty="0"/>
              <a:t>if</a:t>
            </a:r>
            <a:r>
              <a:rPr lang="en-US" dirty="0"/>
              <a:t> e % 2] #filter to get only odd numbers from 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B345-8213-4050-9332-E2AADA1D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Data Structure - </a:t>
            </a:r>
            <a:r>
              <a:rPr lang="en-US" b="1" dirty="0"/>
              <a:t>tuple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7613-AF38-463F-8B71-EB6881353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of instances (values, objects) can be </a:t>
            </a:r>
            <a:r>
              <a:rPr lang="en-US" dirty="0" err="1"/>
              <a:t>groupped</a:t>
            </a:r>
            <a:r>
              <a:rPr lang="en-US" dirty="0"/>
              <a:t> together as a tuple</a:t>
            </a:r>
          </a:p>
          <a:p>
            <a:pPr lvl="1"/>
            <a:r>
              <a:rPr lang="en-US" dirty="0" err="1"/>
              <a:t>a_tuple</a:t>
            </a:r>
            <a:r>
              <a:rPr lang="en-US" dirty="0"/>
              <a:t> = (“I”, “am”, “on”, “the”, “highway”, “to”, “hell”)</a:t>
            </a:r>
          </a:p>
          <a:p>
            <a:pPr lvl="1"/>
            <a:r>
              <a:rPr lang="en-US" dirty="0"/>
              <a:t>Looks like a list hah?, it does!</a:t>
            </a:r>
          </a:p>
          <a:p>
            <a:r>
              <a:rPr lang="en-US" dirty="0"/>
              <a:t>You can access to the </a:t>
            </a:r>
            <a:r>
              <a:rPr lang="en-US" dirty="0" err="1"/>
              <a:t>i-th</a:t>
            </a:r>
            <a:r>
              <a:rPr lang="en-US" dirty="0"/>
              <a:t> instance by its index </a:t>
            </a:r>
            <a:r>
              <a:rPr lang="en-US" dirty="0" err="1"/>
              <a:t>a_tuple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You can convert it to list: list(</a:t>
            </a:r>
            <a:r>
              <a:rPr lang="en-US" dirty="0" err="1"/>
              <a:t>a_tuple</a:t>
            </a:r>
            <a:r>
              <a:rPr lang="en-US" dirty="0"/>
              <a:t>)</a:t>
            </a:r>
          </a:p>
          <a:p>
            <a:r>
              <a:rPr lang="en-US" dirty="0"/>
              <a:t>You can assign variables with tuple’s instances:</a:t>
            </a:r>
          </a:p>
          <a:p>
            <a:pPr lvl="1"/>
            <a:r>
              <a:rPr lang="en-US" dirty="0"/>
              <a:t>var_1, var_2 = (1,2)</a:t>
            </a:r>
          </a:p>
          <a:p>
            <a:r>
              <a:rPr lang="en-US" dirty="0"/>
              <a:t>So what is difference(s) between tuple and list:</a:t>
            </a:r>
          </a:p>
          <a:p>
            <a:pPr lvl="1"/>
            <a:r>
              <a:rPr lang="en-US" dirty="0"/>
              <a:t>Tuple is immutable, unchangeable!</a:t>
            </a:r>
          </a:p>
        </p:txBody>
      </p:sp>
    </p:spTree>
    <p:extLst>
      <p:ext uri="{BB962C8B-B14F-4D97-AF65-F5344CB8AC3E}">
        <p14:creationId xmlns:p14="http://schemas.microsoft.com/office/powerpoint/2010/main" val="79348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8F40-858C-42C2-91AA-26A32C8E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  <a:br>
              <a:rPr lang="en-US" dirty="0"/>
            </a:br>
            <a:r>
              <a:rPr lang="en-US" dirty="0"/>
              <a:t>Data Structure - </a:t>
            </a:r>
            <a:r>
              <a:rPr lang="en-US" b="1" dirty="0"/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CB68-7CB6-44C0-A6F3-C59CA883E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is a data structure holding a set of pairs: key, value</a:t>
            </a:r>
          </a:p>
          <a:p>
            <a:pPr lvl="1"/>
            <a:r>
              <a:rPr lang="en-US" dirty="0"/>
              <a:t>a = { “key_1”: value, “key_2”: value_2}</a:t>
            </a:r>
          </a:p>
          <a:p>
            <a:r>
              <a:rPr lang="en-US" dirty="0"/>
              <a:t>It can be considered as an object with attributes (keys) and their values</a:t>
            </a:r>
          </a:p>
          <a:p>
            <a:r>
              <a:rPr lang="en-US" dirty="0" err="1"/>
              <a:t>a.keys</a:t>
            </a:r>
            <a:r>
              <a:rPr lang="en-US" dirty="0"/>
              <a:t>() returns a list of keys of a dictionary</a:t>
            </a:r>
          </a:p>
          <a:p>
            <a:r>
              <a:rPr lang="en-US" dirty="0" err="1"/>
              <a:t>a.items</a:t>
            </a:r>
            <a:r>
              <a:rPr lang="en-US" dirty="0"/>
              <a:t>() returns a list of tuples (</a:t>
            </a:r>
            <a:r>
              <a:rPr lang="en-US" dirty="0" err="1"/>
              <a:t>key,value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3605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1745</Words>
  <Application>Microsoft Office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Wingdings 3</vt:lpstr>
      <vt:lpstr>Ion</vt:lpstr>
      <vt:lpstr>Practical Notes - Intro</vt:lpstr>
      <vt:lpstr>Overview</vt:lpstr>
      <vt:lpstr>Introduction to Python Syntax – Basic</vt:lpstr>
      <vt:lpstr>Introduction to Python Syntax – Basic Operations</vt:lpstr>
      <vt:lpstr>Introduction to Python Syntax – Conditional Expression</vt:lpstr>
      <vt:lpstr>Introduction to Python Data Structure - List</vt:lpstr>
      <vt:lpstr>Introduction to Python Data Structure – List (Advanced)</vt:lpstr>
      <vt:lpstr>Introduction to Python Data Structure - tuple</vt:lpstr>
      <vt:lpstr>Introduction to Python Data Structure - Dictionary</vt:lpstr>
      <vt:lpstr>Introduction to Python Syntax - Loop</vt:lpstr>
      <vt:lpstr>Introduction to Python Syntax – Try Catch Exception</vt:lpstr>
      <vt:lpstr>Exercises</vt:lpstr>
      <vt:lpstr>Introduction to Python Syntax - OOP</vt:lpstr>
      <vt:lpstr>Introduction to Python Comments and Documentation</vt:lpstr>
      <vt:lpstr>Exercises</vt:lpstr>
      <vt:lpstr>Numpy, pandas  - why array, tensor matters?</vt:lpstr>
      <vt:lpstr>Basic with Numpy</vt:lpstr>
      <vt:lpstr>Numpy in Practice</vt:lpstr>
      <vt:lpstr>Basic with Pandas</vt:lpstr>
      <vt:lpstr>Why pandas?</vt:lpstr>
      <vt:lpstr>Scikit-learn</vt:lpstr>
      <vt:lpstr>Matplotlib – a useful visualization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Notes - Intro</dc:title>
  <dc:creator>Duc Nghiem</dc:creator>
  <cp:lastModifiedBy>Duc Nghiem</cp:lastModifiedBy>
  <cp:revision>27</cp:revision>
  <dcterms:created xsi:type="dcterms:W3CDTF">2020-11-15T20:37:07Z</dcterms:created>
  <dcterms:modified xsi:type="dcterms:W3CDTF">2021-03-19T20:34:10Z</dcterms:modified>
</cp:coreProperties>
</file>