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304" r:id="rId3"/>
    <p:sldId id="337" r:id="rId4"/>
    <p:sldId id="305" r:id="rId5"/>
    <p:sldId id="324" r:id="rId6"/>
    <p:sldId id="339" r:id="rId7"/>
    <p:sldId id="307" r:id="rId8"/>
    <p:sldId id="325" r:id="rId9"/>
    <p:sldId id="309" r:id="rId10"/>
    <p:sldId id="326" r:id="rId11"/>
    <p:sldId id="327" r:id="rId12"/>
    <p:sldId id="321" r:id="rId13"/>
    <p:sldId id="310" r:id="rId14"/>
    <p:sldId id="328" r:id="rId15"/>
    <p:sldId id="329" r:id="rId16"/>
    <p:sldId id="330" r:id="rId17"/>
    <p:sldId id="311" r:id="rId18"/>
    <p:sldId id="308" r:id="rId19"/>
    <p:sldId id="331" r:id="rId20"/>
    <p:sldId id="332" r:id="rId21"/>
    <p:sldId id="333" r:id="rId22"/>
    <p:sldId id="314" r:id="rId23"/>
    <p:sldId id="313" r:id="rId24"/>
    <p:sldId id="334" r:id="rId25"/>
    <p:sldId id="312" r:id="rId26"/>
    <p:sldId id="335" r:id="rId27"/>
    <p:sldId id="315" r:id="rId28"/>
    <p:sldId id="316" r:id="rId29"/>
    <p:sldId id="317" r:id="rId30"/>
    <p:sldId id="338" r:id="rId31"/>
    <p:sldId id="319" r:id="rId32"/>
    <p:sldId id="320" r:id="rId33"/>
    <p:sldId id="340" r:id="rId34"/>
    <p:sldId id="323" r:id="rId35"/>
    <p:sldId id="33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3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7040-3598-4B34-89CA-00F4D2CA7D8F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3ADE-B254-496B-AE8B-0016B9C96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3ADE-B254-496B-AE8B-0016B9C968F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3ADE-B254-496B-AE8B-0016B9C968F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3432D-2D09-40CB-AD13-794E1EB64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907B7-58FD-4244-9CBA-89E46B74A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B9D3B-35DE-4311-A0BB-CD8DA6CB6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C. Nguyen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B4732-7798-450C-A251-172215231F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7D1DB-D61C-4150-B366-24A9E9006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C24FF-A6A4-4594-BE2F-AE0BEEF2A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11BDF-66C8-4F8B-BE2C-D82776584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381C2-2727-45BC-99ED-E184EEBCF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D839B-C6F0-42B8-8986-42E63512F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91439-C570-484E-A776-4331D12AA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784F8-3E48-4AD5-AEC6-E5C8B8495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A394D9-7F31-4B0C-B6FF-0DBC50127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hyperlink" Target="https://docs.python.org/3/library/stdtypes.html?highlight=tuple#sequence-types-list-tuple-ran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stdtypes.html#mapping-types-dict" TargetMode="External"/><Relationship Id="rId4" Type="http://schemas.openxmlformats.org/officeDocument/2006/relationships/hyperlink" Target="https://docs.python.org/3/library/stdtypes.html?highlight=set#set-types-set-frozense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/>
          <a:p>
            <a:pPr eaLnBrk="1" hangingPunct="1"/>
            <a:r>
              <a:rPr lang="en-US" sz="1600" dirty="0"/>
              <a:t>De Anza College</a:t>
            </a:r>
          </a:p>
          <a:p>
            <a:pPr eaLnBrk="1" hangingPunct="1"/>
            <a:r>
              <a:rPr lang="en-US" sz="1600" dirty="0"/>
              <a:t>Instructor: Clare Nguyen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62000" y="990600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1200"/>
              </a:spcBef>
            </a:pPr>
            <a:r>
              <a:rPr lang="en-US" sz="2800" dirty="0">
                <a:solidFill>
                  <a:schemeClr val="tx2"/>
                </a:solidFill>
              </a:rPr>
              <a:t>CIS 41B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Advanced Python Programming</a:t>
            </a:r>
          </a:p>
          <a:p>
            <a:pPr algn="ctr">
              <a:spcBef>
                <a:spcPts val="1200"/>
              </a:spcBef>
            </a:pP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 err="1">
                <a:solidFill>
                  <a:schemeClr val="tx2"/>
                </a:solidFill>
              </a:rPr>
              <a:t>Iterables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The Unpacking Operator </a:t>
            </a:r>
            <a:r>
              <a:rPr lang="en-US" sz="3200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153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In an assignment statement:</a:t>
            </a:r>
          </a:p>
          <a:p>
            <a:pPr marL="640080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 destination variable on the left side of the = operator receives data, which means it has LHS or </a:t>
            </a:r>
            <a:r>
              <a:rPr lang="en-US" sz="1800" u="sng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eft </a:t>
            </a:r>
            <a:r>
              <a:rPr lang="en-US" sz="1800" u="sng" dirty="0">
                <a:latin typeface="Arial" pitchFamily="34" charset="0"/>
                <a:cs typeface="Arial" pitchFamily="34" charset="0"/>
              </a:rPr>
              <a:t>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1800" u="sng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ide context.</a:t>
            </a:r>
          </a:p>
          <a:p>
            <a:pPr marL="640080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 source variable on the right side of the = operator provides the data, therefore the source variable has RHS or </a:t>
            </a:r>
            <a:r>
              <a:rPr lang="en-US" sz="1800" u="sng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ight </a:t>
            </a:r>
            <a:r>
              <a:rPr lang="en-US" sz="1800" u="sng" dirty="0">
                <a:latin typeface="Arial" pitchFamily="34" charset="0"/>
                <a:cs typeface="Arial" pitchFamily="34" charset="0"/>
              </a:rPr>
              <a:t>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1800" u="sng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ide context.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When we use the 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operator:</a:t>
            </a:r>
          </a:p>
          <a:p>
            <a:pPr marL="731520" lvl="1" indent="-36576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In front of a sequence data type (such as a list or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tuple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</a:p>
          <a:p>
            <a:pPr marL="731520" lvl="1" indent="-36576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And the sequence is used in RHS context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it provides the data)</a:t>
            </a:r>
          </a:p>
          <a:p>
            <a:pPr marL="731520" lvl="1" indent="-36576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And the LHS requires multiple individual data values.</a:t>
            </a:r>
          </a:p>
          <a:p>
            <a:pPr marL="822960" lvl="1" indent="-4572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Then Python will interpret the 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as the </a:t>
            </a:r>
            <a:r>
              <a:rPr lang="en-US" sz="1800" u="sng" dirty="0">
                <a:latin typeface="Arial" pitchFamily="34" charset="0"/>
                <a:cs typeface="Arial" pitchFamily="34" charset="0"/>
              </a:rPr>
              <a:t>unpacking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operator.</a:t>
            </a:r>
          </a:p>
          <a:p>
            <a:pPr marL="347472" indent="-347472">
              <a:lnSpc>
                <a:spcPct val="90000"/>
              </a:lnSpc>
              <a:spcBef>
                <a:spcPts val="6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 unpacking operator separates or unpacks a sequence of data into individual data values.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Example of using the unpacking operator with a list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 unpacking operator is often used in argument passing, to unpack an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into individual parameters as the function requires.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685800"/>
            <a:ext cx="3124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dest_var</a:t>
            </a:r>
            <a:r>
              <a:rPr lang="en-US" dirty="0">
                <a:latin typeface="Arial" pitchFamily="34" charset="0"/>
                <a:cs typeface="Arial" pitchFamily="34" charset="0"/>
              </a:rPr>
              <a:t>  =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source_var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4419600"/>
            <a:ext cx="6781800" cy="10259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Arial" pitchFamily="34" charset="0"/>
              </a:rPr>
              <a:t>print(L)		# output:  [8, 2, 5]            print a list of integers</a:t>
            </a:r>
          </a:p>
          <a:p>
            <a:pPr>
              <a:spcBef>
                <a:spcPts val="800"/>
              </a:spcBef>
            </a:pPr>
            <a:r>
              <a:rPr lang="en-US" dirty="0">
                <a:latin typeface="Calibri" pitchFamily="34" charset="0"/>
                <a:cs typeface="Arial" pitchFamily="34" charset="0"/>
              </a:rPr>
              <a:t>print(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*</a:t>
            </a:r>
            <a:r>
              <a:rPr lang="en-US" dirty="0">
                <a:latin typeface="Calibri" pitchFamily="34" charset="0"/>
                <a:cs typeface="Arial" pitchFamily="34" charset="0"/>
              </a:rPr>
              <a:t>L)            	# output:  8  2  5              print 3 individual integers</a:t>
            </a:r>
          </a:p>
          <a:p>
            <a:r>
              <a:rPr lang="en-US" dirty="0">
                <a:latin typeface="Calibri" pitchFamily="34" charset="0"/>
                <a:cs typeface="Arial" pitchFamily="34" charset="0"/>
              </a:rPr>
              <a:t>print(8, 2, 5)     	# output:  8  2  5              same as the unpacked 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3962400"/>
            <a:ext cx="152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Arial" pitchFamily="34" charset="0"/>
              </a:rPr>
              <a:t>L  =  [8, 2, 5]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The Packing Operator </a:t>
            </a:r>
            <a:r>
              <a:rPr lang="en-US" sz="3200" dirty="0">
                <a:solidFill>
                  <a:srgbClr val="0070C0"/>
                </a:solidFill>
              </a:rPr>
              <a:t>*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153400" cy="5562600"/>
          </a:xfrm>
        </p:spPr>
        <p:txBody>
          <a:bodyPr/>
          <a:lstStyle/>
          <a:p>
            <a:pPr eaLnBrk="1" hangingPunct="1"/>
            <a:r>
              <a:rPr lang="en-US" sz="1800" dirty="0"/>
              <a:t>Keeping in mind the LHS and RHS context, when we use the </a:t>
            </a:r>
            <a:r>
              <a:rPr lang="en-US" sz="1800" dirty="0">
                <a:solidFill>
                  <a:srgbClr val="0070C0"/>
                </a:solidFill>
                <a:cs typeface="Consolas" pitchFamily="49" charset="0"/>
              </a:rPr>
              <a:t>*</a:t>
            </a:r>
            <a:r>
              <a:rPr lang="en-US" sz="1800" dirty="0"/>
              <a:t> operator:</a:t>
            </a:r>
          </a:p>
          <a:p>
            <a:pPr marL="731520" lvl="1" indent="-36576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In front of a sequence data type (such as a list or </a:t>
            </a:r>
            <a:r>
              <a:rPr lang="en-US" sz="1800" dirty="0" err="1"/>
              <a:t>tuple</a:t>
            </a:r>
            <a:r>
              <a:rPr lang="en-US" sz="1800" dirty="0"/>
              <a:t>) </a:t>
            </a:r>
          </a:p>
          <a:p>
            <a:pPr marL="731520" lvl="1" indent="-36576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And the sequence is being used in LHS context (</a:t>
            </a:r>
            <a:r>
              <a:rPr lang="en-US" sz="1800" dirty="0" err="1"/>
              <a:t>ie</a:t>
            </a:r>
            <a:r>
              <a:rPr lang="en-US" sz="1800" dirty="0"/>
              <a:t>. it receives data)</a:t>
            </a:r>
          </a:p>
          <a:p>
            <a:pPr marL="731520" lvl="1" indent="-36576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And the RHS is made of multiple individual data values</a:t>
            </a:r>
          </a:p>
          <a:p>
            <a:pPr marL="822960" lvl="1" indent="-457200">
              <a:spcBef>
                <a:spcPts val="0"/>
              </a:spcBef>
              <a:buNone/>
            </a:pPr>
            <a:r>
              <a:rPr lang="en-US" sz="1800" dirty="0"/>
              <a:t>Then Python will interpret the </a:t>
            </a:r>
            <a:r>
              <a:rPr lang="en-US" sz="1800" dirty="0">
                <a:solidFill>
                  <a:srgbClr val="0070C0"/>
                </a:solidFill>
              </a:rPr>
              <a:t>*</a:t>
            </a:r>
            <a:r>
              <a:rPr lang="en-US" sz="1800" dirty="0"/>
              <a:t> as the </a:t>
            </a:r>
            <a:r>
              <a:rPr lang="en-US" sz="1800" u="sng" dirty="0"/>
              <a:t>packing</a:t>
            </a:r>
            <a:r>
              <a:rPr lang="en-US" sz="1800" dirty="0"/>
              <a:t> operator.</a:t>
            </a:r>
          </a:p>
          <a:p>
            <a:pPr marL="347472" indent="-347472">
              <a:spcBef>
                <a:spcPts val="600"/>
              </a:spcBef>
            </a:pPr>
            <a:r>
              <a:rPr lang="en-US" sz="1800" dirty="0"/>
              <a:t>The packing operator groups together or packs individual data values into a sequence.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/>
              <a:t>Example of using </a:t>
            </a:r>
            <a:r>
              <a:rPr lang="en-US" sz="1800"/>
              <a:t>the packing </a:t>
            </a:r>
            <a:r>
              <a:rPr lang="en-US" sz="1800" dirty="0"/>
              <a:t>operator to divide a list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3200400"/>
            <a:ext cx="6400800" cy="18312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  =  [8, 3, 0, 2, 7]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alibri" pitchFamily="34" charset="0"/>
              </a:rPr>
              <a:t>(var1, var2,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*</a:t>
            </a:r>
            <a:r>
              <a:rPr lang="en-US" dirty="0" err="1">
                <a:latin typeface="Calibri" pitchFamily="34" charset="0"/>
              </a:rPr>
              <a:t>theRest</a:t>
            </a:r>
            <a:r>
              <a:rPr lang="en-US" dirty="0">
                <a:latin typeface="Calibri" pitchFamily="34" charset="0"/>
              </a:rPr>
              <a:t>) = L           # var1 is 8, var2 is 3, and</a:t>
            </a:r>
          </a:p>
          <a:p>
            <a:r>
              <a:rPr lang="en-US" dirty="0">
                <a:latin typeface="Calibri" pitchFamily="34" charset="0"/>
              </a:rPr>
              <a:t>                                                       # </a:t>
            </a:r>
            <a:r>
              <a:rPr lang="en-US" dirty="0" err="1">
                <a:latin typeface="Calibri" pitchFamily="34" charset="0"/>
              </a:rPr>
              <a:t>theRest</a:t>
            </a:r>
            <a:r>
              <a:rPr lang="en-US" dirty="0">
                <a:latin typeface="Calibri" pitchFamily="34" charset="0"/>
              </a:rPr>
              <a:t> is [0, 2, 7] </a:t>
            </a:r>
          </a:p>
          <a:p>
            <a:r>
              <a:rPr lang="en-US" dirty="0">
                <a:latin typeface="Calibri" pitchFamily="34" charset="0"/>
              </a:rPr>
              <a:t>(var1, var2, </a:t>
            </a:r>
            <a:r>
              <a:rPr lang="en-US" dirty="0" err="1">
                <a:latin typeface="Calibri" pitchFamily="34" charset="0"/>
              </a:rPr>
              <a:t>theRest</a:t>
            </a:r>
            <a:r>
              <a:rPr lang="en-US" dirty="0">
                <a:latin typeface="Calibri" pitchFamily="34" charset="0"/>
              </a:rPr>
              <a:t>) = L             # Error!  </a:t>
            </a:r>
          </a:p>
          <a:p>
            <a:r>
              <a:rPr lang="en-US" dirty="0">
                <a:latin typeface="Calibri" pitchFamily="34" charset="0"/>
              </a:rPr>
              <a:t>                                                       # Without the packing operator</a:t>
            </a:r>
          </a:p>
          <a:p>
            <a:r>
              <a:rPr lang="en-US" dirty="0">
                <a:latin typeface="Calibri" pitchFamily="34" charset="0"/>
              </a:rPr>
              <a:t>                                                       # there are too few LHS variables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 err="1"/>
              <a:t>Iterable</a:t>
            </a:r>
            <a:r>
              <a:rPr lang="en-US" sz="3200" dirty="0"/>
              <a:t> Functions (1)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1534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The following table shows common </a:t>
            </a:r>
            <a:r>
              <a:rPr lang="en-US" sz="1800" dirty="0" err="1"/>
              <a:t>iterable</a:t>
            </a:r>
            <a:r>
              <a:rPr lang="en-US" sz="1800" dirty="0"/>
              <a:t> functions, in alphabetical order.</a:t>
            </a: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066800"/>
          <a:ext cx="8077200" cy="50581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5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685">
                <a:tc>
                  <a:txBody>
                    <a:bodyPr/>
                    <a:lstStyle/>
                    <a:p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434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all()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Return True if every element evaluates to True or if the </a:t>
                      </a:r>
                      <a:r>
                        <a:rPr lang="en-US" sz="1700" dirty="0" err="1"/>
                        <a:t>iterable</a:t>
                      </a:r>
                      <a:r>
                        <a:rPr lang="en-US" sz="1700" baseline="0" dirty="0"/>
                        <a:t> is empty.</a:t>
                      </a:r>
                      <a:endParaRPr lang="en-US" sz="1700" dirty="0"/>
                    </a:p>
                    <a:p>
                      <a:r>
                        <a:rPr lang="en-US" sz="1700" dirty="0"/>
                        <a:t>Return </a:t>
                      </a:r>
                      <a:r>
                        <a:rPr lang="en-US" sz="1700" baseline="0" dirty="0"/>
                        <a:t>False otherwise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all(</a:t>
                      </a:r>
                      <a:r>
                        <a:rPr lang="en-US" sz="1700" dirty="0" err="1"/>
                        <a:t>elem</a:t>
                      </a:r>
                      <a:r>
                        <a:rPr lang="en-US" sz="1700" dirty="0"/>
                        <a:t> % 2 </a:t>
                      </a:r>
                      <a:r>
                        <a:rPr lang="en-US" sz="1700" baseline="0" dirty="0"/>
                        <a:t> for </a:t>
                      </a:r>
                      <a:r>
                        <a:rPr lang="en-US" sz="1700" baseline="0" dirty="0" err="1"/>
                        <a:t>elem</a:t>
                      </a:r>
                      <a:r>
                        <a:rPr lang="en-US" sz="1700" baseline="0" dirty="0"/>
                        <a:t> in </a:t>
                      </a:r>
                      <a:r>
                        <a:rPr lang="en-US" sz="1700" baseline="0" dirty="0" err="1"/>
                        <a:t>iterable</a:t>
                      </a:r>
                      <a:r>
                        <a:rPr lang="en-US" sz="1700" baseline="0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0698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any()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Return True if one element evaluates</a:t>
                      </a:r>
                      <a:r>
                        <a:rPr lang="en-US" sz="1700" baseline="0" dirty="0"/>
                        <a:t> to True;  </a:t>
                      </a:r>
                    </a:p>
                    <a:p>
                      <a:r>
                        <a:rPr lang="en-US" sz="1700" baseline="0" dirty="0"/>
                        <a:t>Return False otherwise or if the </a:t>
                      </a:r>
                      <a:r>
                        <a:rPr lang="en-US" sz="1700" baseline="0" dirty="0" err="1"/>
                        <a:t>iterable</a:t>
                      </a:r>
                      <a:r>
                        <a:rPr lang="en-US" sz="1700" baseline="0" dirty="0"/>
                        <a:t> is empty.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any(</a:t>
                      </a:r>
                      <a:r>
                        <a:rPr lang="en-US" sz="1700" dirty="0" err="1"/>
                        <a:t>elem</a:t>
                      </a:r>
                      <a:r>
                        <a:rPr lang="en-US" sz="1700" dirty="0"/>
                        <a:t> &gt; 0</a:t>
                      </a:r>
                      <a:r>
                        <a:rPr lang="en-US" sz="1700" baseline="0" dirty="0"/>
                        <a:t>  for </a:t>
                      </a:r>
                      <a:r>
                        <a:rPr lang="en-US" sz="1700" baseline="0" dirty="0" err="1"/>
                        <a:t>elem</a:t>
                      </a:r>
                      <a:r>
                        <a:rPr lang="en-US" sz="1700" baseline="0" dirty="0"/>
                        <a:t> in </a:t>
                      </a:r>
                      <a:r>
                        <a:rPr lang="en-US" sz="1700" baseline="0" dirty="0" err="1"/>
                        <a:t>iterable</a:t>
                      </a:r>
                      <a:r>
                        <a:rPr lang="en-US" sz="1700" baseline="0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sz="1700" dirty="0">
                        <a:solidFill>
                          <a:srgbClr val="0070C0"/>
                        </a:solidFill>
                      </a:endParaRPr>
                    </a:p>
                    <a:p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0698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enumerate()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Used</a:t>
                      </a:r>
                      <a:r>
                        <a:rPr lang="en-US" sz="1700" baseline="0" dirty="0"/>
                        <a:t> with </a:t>
                      </a:r>
                      <a:r>
                        <a:rPr lang="en-US" sz="17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for in </a:t>
                      </a:r>
                      <a:r>
                        <a:rPr lang="en-US" sz="1700" baseline="0" dirty="0"/>
                        <a:t>to get a count and the element of an </a:t>
                      </a:r>
                      <a:r>
                        <a:rPr lang="en-US" sz="1700" baseline="0" dirty="0" err="1"/>
                        <a:t>iterable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for </a:t>
                      </a:r>
                      <a:r>
                        <a:rPr lang="en-US" sz="1700" baseline="0" dirty="0"/>
                        <a:t> count, </a:t>
                      </a:r>
                      <a:r>
                        <a:rPr lang="en-US" sz="1700" baseline="0" dirty="0" err="1"/>
                        <a:t>elem</a:t>
                      </a:r>
                      <a:r>
                        <a:rPr lang="en-US" sz="1700" baseline="0" dirty="0"/>
                        <a:t>  in </a:t>
                      </a:r>
                      <a:br>
                        <a:rPr lang="en-US" sz="1700" baseline="0" dirty="0"/>
                      </a:br>
                      <a:r>
                        <a:rPr lang="en-US" sz="1700" baseline="0" dirty="0"/>
                        <a:t>           </a:t>
                      </a:r>
                      <a:r>
                        <a:rPr lang="en-US" sz="1700" baseline="0" dirty="0">
                          <a:solidFill>
                            <a:srgbClr val="0070C0"/>
                          </a:solidFill>
                        </a:rPr>
                        <a:t>enumerate(</a:t>
                      </a:r>
                      <a:r>
                        <a:rPr lang="en-US" sz="1700" baseline="0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sz="1700" baseline="0" dirty="0" err="1"/>
                        <a:t>terable</a:t>
                      </a:r>
                      <a:r>
                        <a:rPr lang="en-US" sz="1700" baseline="0" dirty="0"/>
                        <a:t>, start=n</a:t>
                      </a:r>
                      <a:r>
                        <a:rPr lang="en-US" sz="1700" baseline="0" dirty="0">
                          <a:solidFill>
                            <a:srgbClr val="0070C0"/>
                          </a:solidFill>
                        </a:rPr>
                        <a:t>) </a:t>
                      </a:r>
                    </a:p>
                    <a:p>
                      <a:r>
                        <a:rPr lang="en-US" sz="1700" baseline="0" dirty="0"/>
                        <a:t># count starts at n and counts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223">
                <a:tc>
                  <a:txBody>
                    <a:bodyPr/>
                    <a:lstStyle/>
                    <a:p>
                      <a:r>
                        <a:rPr lang="en-US" sz="1700" dirty="0" err="1">
                          <a:solidFill>
                            <a:srgbClr val="0070C0"/>
                          </a:solidFill>
                        </a:rPr>
                        <a:t>len</a:t>
                      </a:r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Return</a:t>
                      </a:r>
                      <a:r>
                        <a:rPr lang="en-US" sz="1700" baseline="0" dirty="0"/>
                        <a:t> the number of elements of the </a:t>
                      </a:r>
                      <a:r>
                        <a:rPr lang="en-US" sz="1700" baseline="0" dirty="0" err="1"/>
                        <a:t>iterable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>
                          <a:solidFill>
                            <a:srgbClr val="0070C0"/>
                          </a:solidFill>
                        </a:rPr>
                        <a:t>len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iterable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max()</a:t>
                      </a:r>
                    </a:p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Return</a:t>
                      </a:r>
                      <a:r>
                        <a:rPr lang="en-US" sz="1700" baseline="0" dirty="0"/>
                        <a:t> the max or the min value of the </a:t>
                      </a:r>
                      <a:r>
                        <a:rPr lang="en-US" sz="1700" baseline="0" dirty="0" err="1"/>
                        <a:t>iterable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aseline="0" dirty="0">
                          <a:solidFill>
                            <a:srgbClr val="0070C0"/>
                          </a:solidFill>
                        </a:rPr>
                        <a:t>max(</a:t>
                      </a:r>
                      <a:r>
                        <a:rPr lang="en-US" sz="1700" baseline="0" dirty="0" err="1">
                          <a:solidFill>
                            <a:schemeClr val="dk1"/>
                          </a:solidFill>
                        </a:rPr>
                        <a:t>iterable</a:t>
                      </a:r>
                      <a:r>
                        <a:rPr lang="en-US" sz="1700" baseline="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r>
                        <a:rPr lang="en-US" sz="1700" baseline="0" dirty="0">
                          <a:solidFill>
                            <a:srgbClr val="0070C0"/>
                          </a:solidFill>
                        </a:rPr>
                        <a:t>min(</a:t>
                      </a:r>
                      <a:r>
                        <a:rPr lang="en-US" sz="1700" baseline="0" dirty="0" err="1">
                          <a:solidFill>
                            <a:schemeClr val="dk1"/>
                          </a:solidFill>
                        </a:rPr>
                        <a:t>iterable</a:t>
                      </a:r>
                      <a:r>
                        <a:rPr lang="en-US" sz="1700" baseline="0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 err="1"/>
              <a:t>Iterable</a:t>
            </a:r>
            <a:r>
              <a:rPr lang="en-US" sz="3200" dirty="0"/>
              <a:t> Functions (2)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762000"/>
          <a:ext cx="8077200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reversed()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Return an</a:t>
                      </a:r>
                      <a:r>
                        <a:rPr lang="en-US" sz="1700" baseline="0" dirty="0"/>
                        <a:t> </a:t>
                      </a:r>
                      <a:r>
                        <a:rPr lang="en-US" sz="1700" baseline="0" dirty="0" err="1"/>
                        <a:t>iterator</a:t>
                      </a:r>
                      <a:r>
                        <a:rPr lang="en-US" sz="1700" baseline="0" dirty="0"/>
                        <a:t> in reversed order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for </a:t>
                      </a:r>
                      <a:r>
                        <a:rPr lang="en-US" sz="1700" dirty="0" err="1"/>
                        <a:t>elem</a:t>
                      </a:r>
                      <a:r>
                        <a:rPr lang="en-US" sz="1700" baseline="0" dirty="0"/>
                        <a:t> in </a:t>
                      </a:r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reversed(</a:t>
                      </a:r>
                      <a:r>
                        <a:rPr lang="en-US" sz="1700" dirty="0" err="1">
                          <a:solidFill>
                            <a:schemeClr val="dk1"/>
                          </a:solidFill>
                        </a:rPr>
                        <a:t>iterable</a:t>
                      </a:r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)</a:t>
                      </a:r>
                      <a:r>
                        <a:rPr lang="en-US" sz="1700" dirty="0"/>
                        <a:t> </a:t>
                      </a:r>
                    </a:p>
                    <a:p>
                      <a:r>
                        <a:rPr lang="en-US" sz="1700" dirty="0"/>
                        <a:t># iterate</a:t>
                      </a:r>
                      <a:r>
                        <a:rPr lang="en-US" sz="1700" baseline="0" dirty="0"/>
                        <a:t> from the end to the front of </a:t>
                      </a:r>
                      <a:r>
                        <a:rPr lang="en-US" sz="1700" baseline="0" dirty="0" err="1"/>
                        <a:t>iterable</a:t>
                      </a:r>
                      <a:endParaRPr lang="en-US" sz="1700" baseline="0" dirty="0"/>
                    </a:p>
                    <a:p>
                      <a:r>
                        <a:rPr lang="en-US" sz="1700" baseline="0" dirty="0"/>
                        <a:t># to fetch </a:t>
                      </a:r>
                      <a:r>
                        <a:rPr lang="en-US" sz="1700" baseline="0" dirty="0" err="1"/>
                        <a:t>elem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sorted()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Return an </a:t>
                      </a:r>
                      <a:r>
                        <a:rPr lang="en-US" sz="1700" dirty="0" err="1"/>
                        <a:t>iterable</a:t>
                      </a:r>
                      <a:r>
                        <a:rPr lang="en-US" sz="1700" dirty="0"/>
                        <a:t> in sorted</a:t>
                      </a:r>
                      <a:r>
                        <a:rPr lang="en-US" sz="1700" baseline="0" dirty="0"/>
                        <a:t> order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sorted(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en-US" sz="1700" dirty="0" err="1"/>
                        <a:t>erable</a:t>
                      </a:r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en-US" sz="1700" dirty="0"/>
                        <a:t>             # ascending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sorted(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700" dirty="0" err="1">
                          <a:solidFill>
                            <a:schemeClr val="dk1"/>
                          </a:solidFill>
                        </a:rPr>
                        <a:t>terable</a:t>
                      </a:r>
                      <a:r>
                        <a:rPr lang="en-US" sz="1700" dirty="0"/>
                        <a:t>, reverse=True</a:t>
                      </a:r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)     </a:t>
                      </a:r>
                      <a:r>
                        <a:rPr lang="en-US" sz="1700" baseline="0" dirty="0"/>
                        <a:t># descend.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For an </a:t>
                      </a:r>
                      <a:r>
                        <a:rPr lang="en-US" sz="1700" dirty="0" err="1"/>
                        <a:t>iterable</a:t>
                      </a:r>
                      <a:r>
                        <a:rPr lang="en-US" sz="1700" dirty="0"/>
                        <a:t> of numbers: return the total of all element</a:t>
                      </a:r>
                      <a:r>
                        <a:rPr lang="en-US" sz="1700" baseline="0" dirty="0"/>
                        <a:t> values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sum(</a:t>
                      </a:r>
                      <a:r>
                        <a:rPr lang="en-US" sz="1700" dirty="0" err="1">
                          <a:solidFill>
                            <a:schemeClr val="dk1"/>
                          </a:solidFill>
                        </a:rPr>
                        <a:t>iterable</a:t>
                      </a:r>
                      <a:r>
                        <a:rPr lang="en-US" sz="1700" dirty="0"/>
                        <a:t>, n</a:t>
                      </a:r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  # return:</a:t>
                      </a:r>
                      <a:r>
                        <a:rPr lang="en-US" sz="1700" baseline="0" dirty="0"/>
                        <a:t> sum of all elements + 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aseline="0" dirty="0"/>
                        <a:t>  # n defaults to 0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zip()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Return an</a:t>
                      </a:r>
                      <a:r>
                        <a:rPr lang="en-US" sz="1700" baseline="0" dirty="0"/>
                        <a:t> </a:t>
                      </a:r>
                      <a:r>
                        <a:rPr lang="en-US" sz="1700" baseline="0" dirty="0" err="1"/>
                        <a:t>iterator</a:t>
                      </a:r>
                      <a:r>
                        <a:rPr lang="en-US" sz="1700" baseline="0" dirty="0"/>
                        <a:t> of </a:t>
                      </a:r>
                      <a:r>
                        <a:rPr lang="en-US" sz="1700" baseline="0" dirty="0" err="1"/>
                        <a:t>tuples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for</a:t>
                      </a:r>
                      <a:r>
                        <a:rPr lang="en-US" sz="1700" baseline="0" dirty="0"/>
                        <a:t>  t  in </a:t>
                      </a:r>
                      <a:r>
                        <a:rPr lang="en-US" sz="1700" baseline="0" dirty="0">
                          <a:solidFill>
                            <a:srgbClr val="0070C0"/>
                          </a:solidFill>
                        </a:rPr>
                        <a:t>zip(</a:t>
                      </a:r>
                      <a:r>
                        <a:rPr lang="en-US" sz="1700" baseline="0" dirty="0">
                          <a:solidFill>
                            <a:schemeClr val="dk1"/>
                          </a:solidFill>
                        </a:rPr>
                        <a:t>seq1</a:t>
                      </a:r>
                      <a:r>
                        <a:rPr lang="en-US" sz="1700" baseline="0" dirty="0"/>
                        <a:t>, seq2, seq3</a:t>
                      </a:r>
                      <a:r>
                        <a:rPr lang="en-US" sz="1700" baseline="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aseline="0" dirty="0"/>
                        <a:t>  # t is a </a:t>
                      </a:r>
                      <a:r>
                        <a:rPr lang="en-US" sz="1700" baseline="0" dirty="0" err="1"/>
                        <a:t>tuple</a:t>
                      </a:r>
                      <a:r>
                        <a:rPr lang="en-US" sz="1700" baseline="0" dirty="0"/>
                        <a:t> of corresponding elements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aseline="0" dirty="0"/>
                        <a:t>  #      from seq1, seq2, and seq3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aseline="0" dirty="0"/>
                        <a:t>  # number of iteration = shortest list length 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105400"/>
            <a:ext cx="8490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</a:rPr>
              <a:t>len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max()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min()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reversed()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sorted()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sum() </a:t>
            </a:r>
            <a:r>
              <a:rPr lang="en-US" dirty="0"/>
              <a:t>functions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are self-explanatory. </a:t>
            </a:r>
          </a:p>
          <a:p>
            <a:r>
              <a:rPr lang="en-US" dirty="0"/>
              <a:t>The other functions’ examples are in the next slides.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Example: </a:t>
            </a:r>
            <a:r>
              <a:rPr lang="en-US" sz="3200" dirty="0">
                <a:solidFill>
                  <a:srgbClr val="0070C0"/>
                </a:solidFill>
              </a:rPr>
              <a:t>all() </a:t>
            </a:r>
            <a:r>
              <a:rPr lang="en-US" sz="3200" dirty="0"/>
              <a:t>and </a:t>
            </a:r>
            <a:r>
              <a:rPr lang="en-US" sz="3200" dirty="0">
                <a:solidFill>
                  <a:srgbClr val="0070C0"/>
                </a:solidFill>
              </a:rPr>
              <a:t>any()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153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914400"/>
            <a:ext cx="7467600" cy="45089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L = [8, 4, 3, -2, 0, 2, 11, -7, 6]</a:t>
            </a:r>
          </a:p>
          <a:p>
            <a:r>
              <a:rPr lang="en-US" dirty="0">
                <a:latin typeface="+mn-lt"/>
              </a:rPr>
              <a:t>T = </a:t>
            </a:r>
            <a:r>
              <a:rPr lang="en-US" dirty="0" err="1">
                <a:latin typeface="+mn-lt"/>
              </a:rPr>
              <a:t>tuple</a:t>
            </a:r>
            <a:r>
              <a:rPr lang="en-US" dirty="0">
                <a:latin typeface="+mn-lt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+mn-lt"/>
              </a:rPr>
              <a:t>if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any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elem</a:t>
            </a:r>
            <a:r>
              <a:rPr lang="en-US" dirty="0">
                <a:latin typeface="+mn-lt"/>
              </a:rPr>
              <a:t> &lt; 0 for </a:t>
            </a:r>
            <a:r>
              <a:rPr lang="en-US" dirty="0" err="1">
                <a:latin typeface="+mn-lt"/>
              </a:rPr>
              <a:t>elem</a:t>
            </a:r>
            <a:r>
              <a:rPr lang="en-US" dirty="0">
                <a:latin typeface="+mn-lt"/>
              </a:rPr>
              <a:t> in L) :                    # True</a:t>
            </a:r>
          </a:p>
          <a:p>
            <a:r>
              <a:rPr lang="en-US" dirty="0">
                <a:latin typeface="+mn-lt"/>
              </a:rPr>
              <a:t>     print(“Negative value detected in L”)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+mn-lt"/>
              </a:rPr>
              <a:t>if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any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elem</a:t>
            </a:r>
            <a:r>
              <a:rPr lang="en-US" dirty="0">
                <a:latin typeface="+mn-lt"/>
              </a:rPr>
              <a:t> &gt; 100 for </a:t>
            </a:r>
            <a:r>
              <a:rPr lang="en-US" dirty="0" err="1">
                <a:latin typeface="+mn-lt"/>
              </a:rPr>
              <a:t>elem</a:t>
            </a:r>
            <a:r>
              <a:rPr lang="en-US" dirty="0">
                <a:latin typeface="+mn-lt"/>
              </a:rPr>
              <a:t> in L) :                # False</a:t>
            </a:r>
          </a:p>
          <a:p>
            <a:r>
              <a:rPr lang="en-US" dirty="0">
                <a:latin typeface="+mn-lt"/>
              </a:rPr>
              <a:t>     print(“At least 1 value larger than 100”)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+mn-lt"/>
              </a:rPr>
              <a:t>if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all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elem</a:t>
            </a:r>
            <a:r>
              <a:rPr lang="en-US" dirty="0">
                <a:latin typeface="+mn-lt"/>
              </a:rPr>
              <a:t> &gt; 0 for </a:t>
            </a:r>
            <a:r>
              <a:rPr lang="en-US" dirty="0" err="1">
                <a:latin typeface="+mn-lt"/>
              </a:rPr>
              <a:t>elem</a:t>
            </a:r>
            <a:r>
              <a:rPr lang="en-US" dirty="0">
                <a:latin typeface="+mn-lt"/>
              </a:rPr>
              <a:t> in L) :                       # False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print(“All positive values”)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+mn-lt"/>
              </a:rPr>
              <a:t>if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all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elem</a:t>
            </a:r>
            <a:r>
              <a:rPr lang="en-US" dirty="0">
                <a:latin typeface="+mn-lt"/>
              </a:rPr>
              <a:t> != 0 for </a:t>
            </a:r>
            <a:r>
              <a:rPr lang="en-US" dirty="0" err="1">
                <a:latin typeface="+mn-lt"/>
              </a:rPr>
              <a:t>elem</a:t>
            </a:r>
            <a:r>
              <a:rPr lang="en-US" dirty="0">
                <a:latin typeface="+mn-lt"/>
              </a:rPr>
              <a:t> in T) :                      # True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print(“All non-zero in T”)</a:t>
            </a:r>
          </a:p>
          <a:p>
            <a:pPr>
              <a:spcBef>
                <a:spcPts val="600"/>
              </a:spcBef>
            </a:pPr>
            <a:endParaRPr lang="en-US" dirty="0"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#  Screen output: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#  Negative value detected in L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+mn-lt"/>
              </a:rPr>
              <a:t>#  All non-zero in 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Example: </a:t>
            </a:r>
            <a:r>
              <a:rPr lang="en-US" sz="3200" dirty="0">
                <a:solidFill>
                  <a:srgbClr val="0070C0"/>
                </a:solidFill>
              </a:rPr>
              <a:t>enumerate()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153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1219200"/>
            <a:ext cx="3962400" cy="1908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cs typeface="Arial" pitchFamily="34" charset="0"/>
              </a:rPr>
              <a:t>T = (‘A’, ‘B’, C’)</a:t>
            </a:r>
          </a:p>
          <a:p>
            <a:r>
              <a:rPr lang="en-US" dirty="0">
                <a:latin typeface="+mn-lt"/>
                <a:cs typeface="Arial" pitchFamily="34" charset="0"/>
              </a:rPr>
              <a:t>for num, letter in </a:t>
            </a:r>
            <a:r>
              <a:rPr lang="en-US" dirty="0">
                <a:solidFill>
                  <a:srgbClr val="0070C0"/>
                </a:solidFill>
                <a:latin typeface="+mn-lt"/>
                <a:cs typeface="Arial" pitchFamily="34" charset="0"/>
              </a:rPr>
              <a:t>enumerate</a:t>
            </a:r>
            <a:r>
              <a:rPr lang="en-US" dirty="0">
                <a:latin typeface="+mn-lt"/>
                <a:cs typeface="Arial" pitchFamily="34" charset="0"/>
              </a:rPr>
              <a:t>(T, 65) :</a:t>
            </a:r>
          </a:p>
          <a:p>
            <a:r>
              <a:rPr lang="en-US" dirty="0">
                <a:latin typeface="+mn-lt"/>
                <a:cs typeface="Arial" pitchFamily="34" charset="0"/>
              </a:rPr>
              <a:t>      print(num, letter)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+mn-lt"/>
                <a:cs typeface="Arial" pitchFamily="34" charset="0"/>
              </a:rPr>
              <a:t>print()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+mn-lt"/>
                <a:cs typeface="Arial" pitchFamily="34" charset="0"/>
              </a:rPr>
              <a:t>for num, letter in </a:t>
            </a:r>
            <a:r>
              <a:rPr lang="en-US" dirty="0">
                <a:solidFill>
                  <a:srgbClr val="0070C0"/>
                </a:solidFill>
                <a:latin typeface="+mn-lt"/>
                <a:cs typeface="Arial" pitchFamily="34" charset="0"/>
              </a:rPr>
              <a:t>enumerate</a:t>
            </a:r>
            <a:r>
              <a:rPr lang="en-US" dirty="0">
                <a:latin typeface="+mn-lt"/>
                <a:cs typeface="Arial" pitchFamily="34" charset="0"/>
              </a:rPr>
              <a:t>(T) :</a:t>
            </a:r>
          </a:p>
          <a:p>
            <a:r>
              <a:rPr lang="en-US" dirty="0">
                <a:latin typeface="+mn-lt"/>
                <a:cs typeface="Arial" pitchFamily="34" charset="0"/>
              </a:rPr>
              <a:t>      print(num, letter)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990600"/>
            <a:ext cx="228600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Screen output:</a:t>
            </a:r>
          </a:p>
          <a:p>
            <a:r>
              <a:rPr lang="pt-BR" dirty="0">
                <a:latin typeface="+mn-lt"/>
              </a:rPr>
              <a:t>65  A</a:t>
            </a:r>
          </a:p>
          <a:p>
            <a:r>
              <a:rPr lang="pt-BR" dirty="0">
                <a:latin typeface="+mn-lt"/>
              </a:rPr>
              <a:t>66  B</a:t>
            </a:r>
          </a:p>
          <a:p>
            <a:pPr marL="457200" indent="-457200"/>
            <a:r>
              <a:rPr lang="pt-BR" dirty="0">
                <a:latin typeface="+mn-lt"/>
              </a:rPr>
              <a:t>67  C</a:t>
            </a:r>
          </a:p>
          <a:p>
            <a:pPr marL="457200" indent="-457200"/>
            <a:endParaRPr lang="pt-BR" dirty="0">
              <a:latin typeface="+mn-lt"/>
            </a:endParaRPr>
          </a:p>
          <a:p>
            <a:r>
              <a:rPr lang="pt-BR" dirty="0">
                <a:latin typeface="+mn-lt"/>
              </a:rPr>
              <a:t>0  A</a:t>
            </a:r>
          </a:p>
          <a:p>
            <a:r>
              <a:rPr lang="pt-BR" dirty="0">
                <a:latin typeface="+mn-lt"/>
              </a:rPr>
              <a:t>1  B</a:t>
            </a:r>
          </a:p>
          <a:p>
            <a:r>
              <a:rPr lang="pt-BR" dirty="0">
                <a:latin typeface="+mn-lt"/>
              </a:rPr>
              <a:t>2  C</a:t>
            </a:r>
            <a:endParaRPr lang="en-US" dirty="0"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Example: </a:t>
            </a:r>
            <a:r>
              <a:rPr lang="en-US" sz="3200" dirty="0">
                <a:solidFill>
                  <a:srgbClr val="0070C0"/>
                </a:solidFill>
              </a:rPr>
              <a:t>zip()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153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914400"/>
            <a:ext cx="3505200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L1 = (1, 3, 5, 7, 9)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L2 = (2, 4, 6, 8)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L3 = (100, 200, 300, 400, 500)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elem</a:t>
            </a:r>
            <a:r>
              <a:rPr lang="en-US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zip</a:t>
            </a:r>
            <a:r>
              <a:rPr lang="en-US" dirty="0">
                <a:latin typeface="Arial" pitchFamily="34" charset="0"/>
                <a:cs typeface="Arial" pitchFamily="34" charset="0"/>
              </a:rPr>
              <a:t>(L1, L3) :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print(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elem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dict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zip</a:t>
            </a:r>
            <a:r>
              <a:rPr lang="en-US" dirty="0">
                <a:latin typeface="Arial" pitchFamily="34" charset="0"/>
                <a:cs typeface="Arial" pitchFamily="34" charset="0"/>
              </a:rPr>
              <a:t>(L3, L1)) 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print(D)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dict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zip</a:t>
            </a:r>
            <a:r>
              <a:rPr lang="en-US" dirty="0">
                <a:latin typeface="Arial" pitchFamily="34" charset="0"/>
                <a:cs typeface="Arial" pitchFamily="34" charset="0"/>
              </a:rPr>
              <a:t>(L1, L2, L3))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elem</a:t>
            </a:r>
            <a:r>
              <a:rPr lang="en-US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zip</a:t>
            </a:r>
            <a:r>
              <a:rPr lang="en-US" dirty="0">
                <a:latin typeface="Arial" pitchFamily="34" charset="0"/>
                <a:cs typeface="Arial" pitchFamily="34" charset="0"/>
              </a:rPr>
              <a:t>(L1, L2, L3) :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print(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elem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400" y="914400"/>
            <a:ext cx="4114800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Screen output:</a:t>
            </a:r>
          </a:p>
          <a:p>
            <a:r>
              <a:rPr lang="pt-BR" dirty="0">
                <a:latin typeface="+mn-lt"/>
              </a:rPr>
              <a:t>(1, 100)</a:t>
            </a:r>
          </a:p>
          <a:p>
            <a:r>
              <a:rPr lang="pt-BR" dirty="0">
                <a:latin typeface="+mn-lt"/>
              </a:rPr>
              <a:t>(3, 200)</a:t>
            </a:r>
          </a:p>
          <a:p>
            <a:r>
              <a:rPr lang="pt-BR" dirty="0">
                <a:latin typeface="+mn-lt"/>
              </a:rPr>
              <a:t>(5, 300)</a:t>
            </a:r>
          </a:p>
          <a:p>
            <a:r>
              <a:rPr lang="pt-BR" dirty="0">
                <a:latin typeface="+mn-lt"/>
              </a:rPr>
              <a:t>(7, 400)</a:t>
            </a:r>
          </a:p>
          <a:p>
            <a:r>
              <a:rPr lang="pt-BR" dirty="0">
                <a:latin typeface="+mn-lt"/>
              </a:rPr>
              <a:t>(9, 500)</a:t>
            </a:r>
          </a:p>
          <a:p>
            <a:pPr>
              <a:spcBef>
                <a:spcPts val="0"/>
              </a:spcBef>
            </a:pPr>
            <a:endParaRPr lang="pt-BR" dirty="0">
              <a:latin typeface="+mn-lt"/>
            </a:endParaRPr>
          </a:p>
          <a:p>
            <a:pPr>
              <a:spcBef>
                <a:spcPts val="0"/>
              </a:spcBef>
            </a:pPr>
            <a:endParaRPr lang="pt-BR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+mn-lt"/>
              </a:rPr>
              <a:t>{100: 1, 200: 3, 300: 5, 400: 7, 500: 9}</a:t>
            </a:r>
          </a:p>
          <a:p>
            <a:pPr>
              <a:spcBef>
                <a:spcPts val="0"/>
              </a:spcBef>
            </a:pPr>
            <a:endParaRPr lang="pt-BR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+mn-lt"/>
              </a:rPr>
              <a:t>Error! Only 2 iterables allowed</a:t>
            </a:r>
          </a:p>
          <a:p>
            <a:pPr>
              <a:spcBef>
                <a:spcPts val="0"/>
              </a:spcBef>
            </a:pPr>
            <a:endParaRPr lang="pt-BR" dirty="0">
              <a:latin typeface="+mn-lt"/>
            </a:endParaRPr>
          </a:p>
          <a:p>
            <a:pPr>
              <a:spcBef>
                <a:spcPts val="0"/>
              </a:spcBef>
            </a:pPr>
            <a:endParaRPr lang="pt-BR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+mn-lt"/>
              </a:rPr>
              <a:t>(1, 2, 100)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+mn-lt"/>
              </a:rPr>
              <a:t>(3, 4, 200)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+mn-lt"/>
              </a:rPr>
              <a:t>(5, 6, 300)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+mn-lt"/>
              </a:rPr>
              <a:t>(7, 8, 400)     # only 4 iterations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19400" y="2514600"/>
            <a:ext cx="1295400" cy="0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43200" y="3276600"/>
            <a:ext cx="1371600" cy="0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29000" y="3886200"/>
            <a:ext cx="685800" cy="0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67000" y="4724400"/>
            <a:ext cx="1447800" cy="0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Copying </a:t>
            </a:r>
            <a:r>
              <a:rPr lang="en-US" sz="3200" dirty="0" err="1"/>
              <a:t>Iterables</a:t>
            </a:r>
            <a:endParaRPr lang="en-US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Recall that with </a:t>
            </a:r>
            <a:r>
              <a:rPr lang="en-US" sz="1800" dirty="0" err="1"/>
              <a:t>iterables</a:t>
            </a:r>
            <a:r>
              <a:rPr lang="en-US" sz="1800" dirty="0"/>
              <a:t>, the following code does not create a new list L2 which is a copy of the list L1:</a:t>
            </a: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sz="1800" dirty="0"/>
              <a:t>With an </a:t>
            </a:r>
            <a:r>
              <a:rPr lang="en-US" sz="1800" dirty="0" err="1"/>
              <a:t>iterable</a:t>
            </a:r>
            <a:r>
              <a:rPr lang="en-US" sz="1800" dirty="0"/>
              <a:t>, we must do an actual copy by using a method to create a new </a:t>
            </a:r>
            <a:r>
              <a:rPr lang="en-US" sz="1800" dirty="0" err="1"/>
              <a:t>iterable</a:t>
            </a:r>
            <a:r>
              <a:rPr lang="en-US" sz="1800" dirty="0"/>
              <a:t> object. Two common ways to copy a 1D list: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latin typeface="Calibri" pitchFamily="34" charset="0"/>
              </a:rPr>
              <a:t>					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sz="1800" dirty="0"/>
              <a:t>But for a 2D or higher dimensional </a:t>
            </a:r>
            <a:r>
              <a:rPr lang="en-US" sz="1800" dirty="0" err="1"/>
              <a:t>iterable</a:t>
            </a:r>
            <a:r>
              <a:rPr lang="en-US" sz="1800" dirty="0"/>
              <a:t> (list of </a:t>
            </a:r>
            <a:r>
              <a:rPr lang="en-US" sz="1800" dirty="0" err="1"/>
              <a:t>tuples</a:t>
            </a:r>
            <a:r>
              <a:rPr lang="en-US" sz="1800" dirty="0"/>
              <a:t> or </a:t>
            </a:r>
            <a:r>
              <a:rPr lang="en-US" sz="1800" dirty="0" err="1"/>
              <a:t>tuples</a:t>
            </a:r>
            <a:r>
              <a:rPr lang="en-US" sz="1800" dirty="0"/>
              <a:t> of dictionaries of lists), we need to do a deep copy.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Deep copying means we must make a new object of each internal </a:t>
            </a:r>
            <a:r>
              <a:rPr lang="en-US" sz="1800" dirty="0" err="1"/>
              <a:t>iterable</a:t>
            </a:r>
            <a:r>
              <a:rPr lang="en-US" sz="1800" dirty="0"/>
              <a:t>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		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295400"/>
            <a:ext cx="647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Arial" pitchFamily="34" charset="0"/>
              </a:rPr>
              <a:t>L1  =  [8, 2, 5]</a:t>
            </a:r>
          </a:p>
          <a:p>
            <a:r>
              <a:rPr lang="en-US" dirty="0">
                <a:latin typeface="Calibri" pitchFamily="34" charset="0"/>
                <a:cs typeface="Arial" pitchFamily="34" charset="0"/>
              </a:rPr>
              <a:t>L2  =  L1           # L2 is an alias or another name for the list at L1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2590800"/>
            <a:ext cx="64770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L2 = list(L1)          # use </a:t>
            </a:r>
            <a:r>
              <a:rPr lang="en-US" dirty="0" err="1">
                <a:latin typeface="Calibri" pitchFamily="34" charset="0"/>
              </a:rPr>
              <a:t>tuple</a:t>
            </a:r>
            <a:r>
              <a:rPr lang="en-US" dirty="0">
                <a:latin typeface="Calibri" pitchFamily="34" charset="0"/>
              </a:rPr>
              <a:t>(), set(), </a:t>
            </a:r>
            <a:r>
              <a:rPr lang="en-US" dirty="0" err="1">
                <a:latin typeface="Calibri" pitchFamily="34" charset="0"/>
              </a:rPr>
              <a:t>dict</a:t>
            </a:r>
            <a:r>
              <a:rPr lang="en-US" dirty="0">
                <a:latin typeface="Calibri" pitchFamily="34" charset="0"/>
              </a:rPr>
              <a:t>() in a similar way</a:t>
            </a:r>
          </a:p>
          <a:p>
            <a:r>
              <a:rPr lang="en-US" dirty="0">
                <a:latin typeface="Calibri" pitchFamily="34" charset="0"/>
              </a:rPr>
              <a:t># or:</a:t>
            </a:r>
          </a:p>
          <a:p>
            <a:r>
              <a:rPr lang="en-US" dirty="0">
                <a:latin typeface="Calibri" pitchFamily="34" charset="0"/>
                <a:cs typeface="Arial" pitchFamily="34" charset="0"/>
              </a:rPr>
              <a:t>L2 = L1.copy()     # now L2 is a list that is separate but identical to L1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495800"/>
            <a:ext cx="6553200" cy="13542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import copy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dirty="0">
                <a:latin typeface="Calibri" pitchFamily="34" charset="0"/>
              </a:rPr>
              <a:t># if list1 is a list of 4 internal lists, a deep copy will copy 5 lists: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>
                <a:latin typeface="Calibri" pitchFamily="34" charset="0"/>
              </a:rPr>
              <a:t>#  -  list1, which is a list of references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>
                <a:latin typeface="Calibri" pitchFamily="34" charset="0"/>
              </a:rPr>
              <a:t>#  -  the 4 internal lists that are referenced by list1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dirty="0">
                <a:latin typeface="Calibri" pitchFamily="34" charset="0"/>
              </a:rPr>
              <a:t>list2 =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copy.deepcopy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list1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)</a:t>
            </a:r>
            <a:r>
              <a:rPr lang="en-US" dirty="0">
                <a:latin typeface="Calibri" pitchFamily="34" charset="0"/>
              </a:rPr>
              <a:t>     # list2 is separate but identical to list1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 err="1"/>
              <a:t>Iterable</a:t>
            </a:r>
            <a:r>
              <a:rPr lang="en-US" sz="3200" dirty="0"/>
              <a:t> and </a:t>
            </a:r>
            <a:r>
              <a:rPr lang="en-US" sz="3200" dirty="0" err="1"/>
              <a:t>Iterator</a:t>
            </a:r>
            <a:endParaRPr lang="en-US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There are 2 terms, </a:t>
            </a:r>
            <a:r>
              <a:rPr lang="en-US" sz="1800" dirty="0" err="1"/>
              <a:t>iterable</a:t>
            </a:r>
            <a:r>
              <a:rPr lang="en-US" sz="1800" dirty="0"/>
              <a:t> and </a:t>
            </a:r>
            <a:r>
              <a:rPr lang="en-US" sz="1800" dirty="0" err="1"/>
              <a:t>iterator</a:t>
            </a:r>
            <a:r>
              <a:rPr lang="en-US" sz="1800" dirty="0"/>
              <a:t>, that sound similar but have different meaning.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1800" dirty="0"/>
              <a:t>An </a:t>
            </a:r>
            <a:r>
              <a:rPr lang="en-US" sz="1800" dirty="0" err="1"/>
              <a:t>iterable</a:t>
            </a:r>
            <a:r>
              <a:rPr lang="en-US" sz="1800" dirty="0"/>
              <a:t> is an object that: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contains </a:t>
            </a:r>
            <a:r>
              <a:rPr lang="en-US" sz="1800" i="1" dirty="0"/>
              <a:t>multiple</a:t>
            </a:r>
            <a:r>
              <a:rPr lang="en-US" sz="1800" dirty="0"/>
              <a:t> data values that are stored and accessed in a specific way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has multiple methods to work with the data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the user can iterate or walk through the data values one at a time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1800" dirty="0"/>
              <a:t>An </a:t>
            </a:r>
            <a:r>
              <a:rPr lang="en-US" sz="1800" dirty="0" err="1"/>
              <a:t>iterator</a:t>
            </a:r>
            <a:r>
              <a:rPr lang="en-US" sz="1800" dirty="0"/>
              <a:t> is an object that: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contains </a:t>
            </a:r>
            <a:r>
              <a:rPr lang="en-US" sz="1800" i="1" dirty="0"/>
              <a:t>one</a:t>
            </a:r>
            <a:r>
              <a:rPr lang="en-US" sz="1800" dirty="0"/>
              <a:t> data value that is part of a sequence of data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has a method to generate and return the next data value in the sequence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An </a:t>
            </a:r>
            <a:r>
              <a:rPr lang="en-US" sz="1800" dirty="0" err="1"/>
              <a:t>iterator</a:t>
            </a:r>
            <a:r>
              <a:rPr lang="en-US" sz="1800" dirty="0"/>
              <a:t> can work with an </a:t>
            </a:r>
            <a:r>
              <a:rPr lang="en-US" sz="1800" dirty="0" err="1"/>
              <a:t>iterable</a:t>
            </a:r>
            <a:r>
              <a:rPr lang="en-US" sz="1800" dirty="0"/>
              <a:t>, as a “front end” to the </a:t>
            </a:r>
            <a:r>
              <a:rPr lang="en-US" sz="1800" dirty="0" err="1"/>
              <a:t>iterable</a:t>
            </a:r>
            <a:r>
              <a:rPr lang="en-US" sz="1800" dirty="0"/>
              <a:t>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In this case the </a:t>
            </a:r>
            <a:r>
              <a:rPr lang="en-US" sz="1800" dirty="0" err="1"/>
              <a:t>iterator</a:t>
            </a:r>
            <a:r>
              <a:rPr lang="en-US" sz="1800" dirty="0"/>
              <a:t> uses the sequence of data from the </a:t>
            </a:r>
            <a:r>
              <a:rPr lang="en-US" sz="1800" dirty="0" err="1"/>
              <a:t>iterable</a:t>
            </a:r>
            <a:r>
              <a:rPr lang="en-US" sz="1800" dirty="0"/>
              <a:t> and returns one data value at a time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An </a:t>
            </a:r>
            <a:r>
              <a:rPr lang="en-US" sz="1800" dirty="0" err="1"/>
              <a:t>iterator</a:t>
            </a:r>
            <a:r>
              <a:rPr lang="en-US" sz="1800" dirty="0"/>
              <a:t> can also be a stand alone object.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In this case it has code to generate one data at a time from an algorithm</a:t>
            </a:r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33600" y="4419600"/>
            <a:ext cx="5126901" cy="457200"/>
            <a:chOff x="1905000" y="4419600"/>
            <a:chExt cx="5126901" cy="457200"/>
          </a:xfrm>
        </p:grpSpPr>
        <p:sp>
          <p:nvSpPr>
            <p:cNvPr id="6" name="Rectangle 5"/>
            <p:cNvSpPr/>
            <p:nvPr/>
          </p:nvSpPr>
          <p:spPr>
            <a:xfrm>
              <a:off x="3886200" y="4419600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iterator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4419600"/>
              <a:ext cx="1447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iterable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listA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endCxn id="6" idx="1"/>
            </p:cNvCxnSpPr>
            <p:nvPr/>
          </p:nvCxnSpPr>
          <p:spPr>
            <a:xfrm>
              <a:off x="3352800" y="4648200"/>
              <a:ext cx="533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800600" y="4648200"/>
              <a:ext cx="533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334000" y="4419600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data value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86000" y="5486400"/>
            <a:ext cx="4745901" cy="609600"/>
            <a:chOff x="2590800" y="5715000"/>
            <a:chExt cx="4745901" cy="609600"/>
          </a:xfrm>
        </p:grpSpPr>
        <p:sp>
          <p:nvSpPr>
            <p:cNvPr id="12" name="Rectangle 11"/>
            <p:cNvSpPr/>
            <p:nvPr/>
          </p:nvSpPr>
          <p:spPr>
            <a:xfrm>
              <a:off x="2590800" y="5715000"/>
              <a:ext cx="2514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iterator</a:t>
              </a:r>
              <a:r>
                <a:rPr lang="en-US" dirty="0">
                  <a:solidFill>
                    <a:schemeClr val="tx1"/>
                  </a:solidFill>
                </a:rPr>
                <a:t> with code to generate data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105400" y="6019800"/>
              <a:ext cx="533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638800" y="5791200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data value</a:t>
              </a:r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 err="1"/>
              <a:t>Iterator</a:t>
            </a:r>
            <a:r>
              <a:rPr lang="en-US" sz="3200" dirty="0"/>
              <a:t> That Works With An </a:t>
            </a:r>
            <a:r>
              <a:rPr lang="en-US" sz="3200" dirty="0" err="1"/>
              <a:t>Iterable</a:t>
            </a:r>
            <a:r>
              <a:rPr lang="en-US" sz="3200" dirty="0"/>
              <a:t> (1)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1534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432"/>
              </a:spcBef>
            </a:pPr>
            <a:r>
              <a:rPr lang="en-US" sz="1800" dirty="0"/>
              <a:t>We have been using </a:t>
            </a:r>
            <a:r>
              <a:rPr lang="en-US" sz="1800" dirty="0" err="1"/>
              <a:t>iterators</a:t>
            </a:r>
            <a:r>
              <a:rPr lang="en-US" sz="1800" dirty="0"/>
              <a:t> indirectly in some of our code.</a:t>
            </a:r>
          </a:p>
          <a:p>
            <a:pPr eaLnBrk="1" hangingPunct="1">
              <a:lnSpc>
                <a:spcPct val="90000"/>
              </a:lnSpc>
              <a:spcBef>
                <a:spcPts val="432"/>
              </a:spcBef>
            </a:pPr>
            <a:r>
              <a:rPr lang="en-US" sz="1800" dirty="0"/>
              <a:t>An </a:t>
            </a:r>
            <a:r>
              <a:rPr lang="en-US" sz="1800" dirty="0" err="1"/>
              <a:t>iterator</a:t>
            </a:r>
            <a:r>
              <a:rPr lang="en-US" sz="1800" dirty="0"/>
              <a:t> is actually the mechanism used “under the hood” in a for loop. </a:t>
            </a:r>
            <a:br>
              <a:rPr lang="en-US" sz="1800" dirty="0"/>
            </a:br>
            <a:r>
              <a:rPr lang="en-US" sz="1800" dirty="0"/>
              <a:t>In this for loop: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itchFamily="34" charset="0"/>
              </a:rPr>
              <a:t>		</a:t>
            </a: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   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	The actual code that Python runs is: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sz="1800" dirty="0"/>
              <a:t>To use an </a:t>
            </a:r>
            <a:r>
              <a:rPr lang="en-US" sz="1800" dirty="0" err="1"/>
              <a:t>iterator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that works with an </a:t>
            </a:r>
            <a:r>
              <a:rPr lang="en-US" sz="1800" dirty="0" err="1"/>
              <a:t>iterable</a:t>
            </a:r>
            <a:r>
              <a:rPr lang="en-US" sz="1800" dirty="0"/>
              <a:t>, as shown above: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Create an object of the </a:t>
            </a:r>
            <a:r>
              <a:rPr lang="en-US" sz="1800" dirty="0" err="1">
                <a:solidFill>
                  <a:srgbClr val="0070C0"/>
                </a:solidFill>
              </a:rPr>
              <a:t>iter</a:t>
            </a:r>
            <a:r>
              <a:rPr lang="en-US" sz="1800" dirty="0"/>
              <a:t> class and pass in the </a:t>
            </a:r>
            <a:r>
              <a:rPr lang="en-US" sz="1800" dirty="0" err="1"/>
              <a:t>iterable</a:t>
            </a:r>
            <a:r>
              <a:rPr lang="en-US" sz="1800" dirty="0"/>
              <a:t>. The </a:t>
            </a:r>
            <a:r>
              <a:rPr lang="en-US" sz="1800" dirty="0" err="1"/>
              <a:t>iterator</a:t>
            </a:r>
            <a:r>
              <a:rPr lang="en-US" sz="1800" dirty="0"/>
              <a:t> now becomes the “front end” to the </a:t>
            </a:r>
            <a:r>
              <a:rPr lang="en-US" sz="1800" dirty="0" err="1"/>
              <a:t>iterable</a:t>
            </a:r>
            <a:r>
              <a:rPr lang="en-US" sz="1800" dirty="0"/>
              <a:t>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Write a while loop that stops (breaks) when a </a:t>
            </a:r>
            <a:r>
              <a:rPr lang="en-US" sz="1800" dirty="0" err="1">
                <a:solidFill>
                  <a:srgbClr val="0070C0"/>
                </a:solidFill>
              </a:rPr>
              <a:t>StopIteration</a:t>
            </a:r>
            <a:r>
              <a:rPr lang="en-US" sz="1800" dirty="0"/>
              <a:t> exception is detected. </a:t>
            </a:r>
            <a:r>
              <a:rPr lang="en-US" sz="1800" dirty="0" err="1">
                <a:solidFill>
                  <a:srgbClr val="0070C0"/>
                </a:solidFill>
              </a:rPr>
              <a:t>StopIteration</a:t>
            </a:r>
            <a:r>
              <a:rPr lang="en-US" sz="1800" dirty="0"/>
              <a:t> occurs when there is no more data in the </a:t>
            </a:r>
            <a:r>
              <a:rPr lang="en-US" sz="1800" dirty="0" err="1"/>
              <a:t>iterable</a:t>
            </a:r>
            <a:r>
              <a:rPr lang="en-US" sz="1800" dirty="0"/>
              <a:t>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In each iteration of the while loop, call </a:t>
            </a:r>
            <a:r>
              <a:rPr lang="en-US" sz="1800" dirty="0">
                <a:solidFill>
                  <a:srgbClr val="0070C0"/>
                </a:solidFill>
              </a:rPr>
              <a:t>next() </a:t>
            </a:r>
            <a:r>
              <a:rPr lang="en-US" sz="1800" dirty="0"/>
              <a:t>to get the next data in the sequence.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7696200" cy="14219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iter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tupleA</a:t>
            </a:r>
            <a:r>
              <a:rPr lang="en-US" dirty="0">
                <a:latin typeface="Calibri" pitchFamily="34" charset="0"/>
              </a:rPr>
              <a:t>)       	               # create </a:t>
            </a:r>
            <a:r>
              <a:rPr lang="en-US" dirty="0" err="1">
                <a:latin typeface="Calibri" pitchFamily="34" charset="0"/>
              </a:rPr>
              <a:t>iterator</a:t>
            </a:r>
            <a:r>
              <a:rPr lang="en-US" dirty="0">
                <a:latin typeface="Calibri" pitchFamily="34" charset="0"/>
              </a:rPr>
              <a:t> which is the  “front end” for </a:t>
            </a:r>
            <a:r>
              <a:rPr lang="en-US" dirty="0" err="1">
                <a:latin typeface="Calibri" pitchFamily="34" charset="0"/>
              </a:rPr>
              <a:t>tupleA</a:t>
            </a:r>
            <a:endParaRPr lang="en-US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>
                <a:latin typeface="Calibri" pitchFamily="34" charset="0"/>
              </a:rPr>
              <a:t>while True 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>
                <a:latin typeface="Calibri" pitchFamily="34" charset="0"/>
              </a:rPr>
              <a:t>      try 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>
                <a:latin typeface="Calibri" pitchFamily="34" charset="0"/>
              </a:rPr>
              <a:t>            print(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next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))               # use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next</a:t>
            </a:r>
            <a:r>
              <a:rPr lang="en-US" dirty="0">
                <a:latin typeface="Calibri" pitchFamily="34" charset="0"/>
              </a:rPr>
              <a:t> to get one data values from the </a:t>
            </a:r>
            <a:r>
              <a:rPr lang="en-US" dirty="0" err="1">
                <a:latin typeface="Calibri" pitchFamily="34" charset="0"/>
              </a:rPr>
              <a:t>iterable</a:t>
            </a:r>
            <a:endParaRPr lang="en-US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>
                <a:latin typeface="Calibri" pitchFamily="34" charset="0"/>
              </a:rPr>
              <a:t>      except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StopIteration</a:t>
            </a:r>
            <a:r>
              <a:rPr lang="en-US" dirty="0">
                <a:latin typeface="Calibri" pitchFamily="34" charset="0"/>
              </a:rPr>
              <a:t> :      # end loop when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StopIteration</a:t>
            </a:r>
            <a:r>
              <a:rPr lang="en-US" dirty="0">
                <a:latin typeface="Calibri" pitchFamily="34" charset="0"/>
              </a:rPr>
              <a:t> exception occurs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>
                <a:latin typeface="Calibri" pitchFamily="34" charset="0"/>
              </a:rPr>
              <a:t>            break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1371600"/>
            <a:ext cx="2438400" cy="5410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alibri" pitchFamily="34" charset="0"/>
              </a:rPr>
              <a:t>elem</a:t>
            </a:r>
            <a:r>
              <a:rPr lang="en-US" dirty="0">
                <a:latin typeface="Calibri" pitchFamily="34" charset="0"/>
              </a:rPr>
              <a:t> in </a:t>
            </a:r>
            <a:r>
              <a:rPr lang="en-US" dirty="0" err="1">
                <a:latin typeface="Calibri" pitchFamily="34" charset="0"/>
              </a:rPr>
              <a:t>tupleA</a:t>
            </a:r>
            <a:r>
              <a:rPr lang="en-US" dirty="0">
                <a:latin typeface="Calibri" pitchFamily="34" charset="0"/>
              </a:rPr>
              <a:t> :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>
                <a:latin typeface="Calibri" pitchFamily="34" charset="0"/>
              </a:rPr>
              <a:t>      print(</a:t>
            </a:r>
            <a:r>
              <a:rPr lang="en-US" dirty="0" err="1">
                <a:latin typeface="Calibri" pitchFamily="34" charset="0"/>
              </a:rPr>
              <a:t>elem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Review Basic Data Types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09600"/>
            <a:ext cx="80772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Integer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/>
              <a:t>: integers or whole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>
                <a:solidFill>
                  <a:srgbClr val="0070C0"/>
                </a:solidFill>
              </a:rPr>
              <a:t>bool</a:t>
            </a:r>
            <a:r>
              <a:rPr lang="en-US" sz="1800" dirty="0"/>
              <a:t>: Boolean values </a:t>
            </a:r>
            <a:r>
              <a:rPr lang="en-US" sz="1800" dirty="0">
                <a:solidFill>
                  <a:srgbClr val="0070C0"/>
                </a:solidFill>
              </a:rPr>
              <a:t>True</a:t>
            </a:r>
            <a:r>
              <a:rPr lang="en-US" sz="1800" dirty="0"/>
              <a:t> or </a:t>
            </a:r>
            <a:r>
              <a:rPr lang="en-US" sz="1800" dirty="0">
                <a:solidFill>
                  <a:srgbClr val="0070C0"/>
                </a:solidFill>
              </a:rPr>
              <a:t>False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Floating point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</a:rPr>
              <a:t>float</a:t>
            </a:r>
            <a:r>
              <a:rPr lang="en-US" sz="1800" dirty="0"/>
              <a:t>: floating point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</a:rPr>
              <a:t>complex</a:t>
            </a:r>
            <a:r>
              <a:rPr lang="en-US" sz="1800" dirty="0"/>
              <a:t>: real and imaginary floating point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</a:rPr>
              <a:t>decimal</a:t>
            </a:r>
            <a:r>
              <a:rPr lang="en-US" sz="1800" dirty="0"/>
              <a:t>: more precise floating point representation, need to import 	           decimal  module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String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>
                <a:solidFill>
                  <a:srgbClr val="0070C0"/>
                </a:solidFill>
              </a:rPr>
              <a:t>str</a:t>
            </a:r>
            <a:r>
              <a:rPr lang="en-US" sz="1800" dirty="0"/>
              <a:t>: a sequence of 1 or more characters, need single or double quotes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a character is a string of 1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>
                <a:hlinkClick r:id="rId2"/>
              </a:rPr>
              <a:t>str</a:t>
            </a:r>
            <a:r>
              <a:rPr lang="en-US" sz="1800" dirty="0">
                <a:hlinkClick r:id="rId2"/>
              </a:rPr>
              <a:t> methods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Common type conversion: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( )</a:t>
            </a:r>
            <a:r>
              <a:rPr lang="en-US" sz="1800" dirty="0"/>
              <a:t>: convert a string to an </a:t>
            </a:r>
            <a:r>
              <a:rPr lang="en-US" sz="1800" dirty="0" err="1"/>
              <a:t>int</a:t>
            </a:r>
            <a:r>
              <a:rPr lang="en-US" sz="1800" dirty="0"/>
              <a:t>, exception if string can’t be converted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70C0"/>
                </a:solidFill>
              </a:rPr>
              <a:t>float( )</a:t>
            </a:r>
            <a:r>
              <a:rPr lang="en-US" sz="1800" dirty="0"/>
              <a:t>: convert a string to a float, exception if string can’t be converted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>
                <a:solidFill>
                  <a:srgbClr val="0070C0"/>
                </a:solidFill>
              </a:rPr>
              <a:t>str</a:t>
            </a:r>
            <a:r>
              <a:rPr lang="en-US" sz="1800" dirty="0">
                <a:solidFill>
                  <a:srgbClr val="0070C0"/>
                </a:solidFill>
              </a:rPr>
              <a:t>( )</a:t>
            </a:r>
            <a:r>
              <a:rPr lang="en-US" sz="1800" dirty="0"/>
              <a:t>: convert a number to a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>
                <a:solidFill>
                  <a:srgbClr val="0070C0"/>
                </a:solidFill>
              </a:rPr>
              <a:t>ord</a:t>
            </a:r>
            <a:r>
              <a:rPr lang="en-US" sz="1800" dirty="0">
                <a:solidFill>
                  <a:srgbClr val="0070C0"/>
                </a:solidFill>
              </a:rPr>
              <a:t>( )</a:t>
            </a:r>
            <a:r>
              <a:rPr lang="en-US" sz="1800" dirty="0"/>
              <a:t>: convert a character to its Unicode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>
                <a:solidFill>
                  <a:srgbClr val="0070C0"/>
                </a:solidFill>
              </a:rPr>
              <a:t>chr</a:t>
            </a:r>
            <a:r>
              <a:rPr lang="en-US" sz="1800" dirty="0">
                <a:solidFill>
                  <a:srgbClr val="0070C0"/>
                </a:solidFill>
              </a:rPr>
              <a:t>( )</a:t>
            </a:r>
            <a:r>
              <a:rPr lang="en-US" sz="1800" dirty="0"/>
              <a:t>: convert a Unicode number to a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 err="1"/>
              <a:t>Iterator</a:t>
            </a:r>
            <a:r>
              <a:rPr lang="en-US" sz="3200" dirty="0"/>
              <a:t> That Works With An </a:t>
            </a:r>
            <a:r>
              <a:rPr lang="en-US" sz="3200" dirty="0" err="1"/>
              <a:t>Iterable</a:t>
            </a:r>
            <a:r>
              <a:rPr lang="en-US" sz="3200" dirty="0"/>
              <a:t> (2)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6019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 err="1"/>
              <a:t>Iterators</a:t>
            </a:r>
            <a:r>
              <a:rPr lang="en-US" sz="1800" dirty="0"/>
              <a:t> are also used “under the hood” to implement functions that work with </a:t>
            </a:r>
            <a:r>
              <a:rPr lang="en-US" sz="1800" dirty="0" err="1"/>
              <a:t>iterables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0070C0"/>
                </a:solidFill>
              </a:rPr>
              <a:t>range()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enumerate()</a:t>
            </a:r>
            <a:r>
              <a:rPr lang="en-US" sz="1800" dirty="0"/>
              <a:t>, and </a:t>
            </a:r>
            <a:r>
              <a:rPr lang="en-US" sz="1800" dirty="0">
                <a:solidFill>
                  <a:srgbClr val="0070C0"/>
                </a:solidFill>
              </a:rPr>
              <a:t>zip()</a:t>
            </a:r>
            <a:r>
              <a:rPr lang="en-US" sz="1800" dirty="0"/>
              <a:t>. All are functions that allow us to fetch one data at a time from the </a:t>
            </a:r>
            <a:r>
              <a:rPr lang="en-US" sz="1800" dirty="0" err="1"/>
              <a:t>iterable</a:t>
            </a:r>
            <a:r>
              <a:rPr lang="en-US" sz="1800" dirty="0"/>
              <a:t>.</a:t>
            </a:r>
          </a:p>
          <a:p>
            <a:pPr>
              <a:spcBef>
                <a:spcPts val="432"/>
              </a:spcBef>
            </a:pPr>
            <a:r>
              <a:rPr lang="en-US" sz="1800" dirty="0"/>
              <a:t>If we want to print the entire data sequence from these functions, such as </a:t>
            </a:r>
            <a:r>
              <a:rPr lang="en-US" sz="1800" dirty="0">
                <a:solidFill>
                  <a:srgbClr val="0070C0"/>
                </a:solidFill>
              </a:rPr>
              <a:t>zip()</a:t>
            </a:r>
            <a:r>
              <a:rPr lang="en-US" sz="1800" dirty="0"/>
              <a:t>, we cannot simply print from </a:t>
            </a:r>
            <a:r>
              <a:rPr lang="en-US" sz="1800" dirty="0">
                <a:solidFill>
                  <a:srgbClr val="0070C0"/>
                </a:solidFill>
              </a:rPr>
              <a:t>zip()</a:t>
            </a:r>
            <a:r>
              <a:rPr lang="en-US" sz="1800" dirty="0"/>
              <a:t>:</a:t>
            </a:r>
          </a:p>
          <a:p>
            <a:pPr>
              <a:spcBef>
                <a:spcPts val="60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1200"/>
              </a:spcBef>
              <a:buNone/>
            </a:pPr>
            <a:endParaRPr lang="en-US" sz="1800" dirty="0"/>
          </a:p>
          <a:p>
            <a:pPr>
              <a:spcBef>
                <a:spcPts val="1200"/>
              </a:spcBef>
              <a:buNone/>
            </a:pP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We can use a for loop so that the </a:t>
            </a:r>
            <a:r>
              <a:rPr lang="en-US" sz="1800" dirty="0">
                <a:solidFill>
                  <a:srgbClr val="0070C0"/>
                </a:solidFill>
              </a:rPr>
              <a:t>next() </a:t>
            </a:r>
            <a:r>
              <a:rPr lang="en-US" sz="1800" dirty="0"/>
              <a:t>function will be called:</a:t>
            </a:r>
          </a:p>
          <a:p>
            <a:pPr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Or, taking advantage of the fact that an </a:t>
            </a:r>
            <a:r>
              <a:rPr lang="en-US" sz="1800" dirty="0" err="1"/>
              <a:t>iterator</a:t>
            </a:r>
            <a:r>
              <a:rPr lang="en-US" sz="1800" dirty="0"/>
              <a:t> will produce the sequence of data, we can use the unpacking operator:</a:t>
            </a:r>
          </a:p>
          <a:p>
            <a:pPr>
              <a:spcBef>
                <a:spcPts val="600"/>
              </a:spcBef>
              <a:buNone/>
            </a:pPr>
            <a:r>
              <a:rPr lang="en-US" sz="1800" dirty="0"/>
              <a:t>	</a:t>
            </a:r>
          </a:p>
          <a:p>
            <a:pPr>
              <a:spcBef>
                <a:spcPts val="600"/>
              </a:spcBef>
              <a:buNone/>
            </a:pPr>
            <a:r>
              <a:rPr lang="en-US" sz="1800" dirty="0"/>
              <a:t>	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334000"/>
            <a:ext cx="7391400" cy="8402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</a:rPr>
              <a:t>print(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*zip</a:t>
            </a:r>
            <a:r>
              <a:rPr lang="en-US" dirty="0">
                <a:latin typeface="Calibri" pitchFamily="34" charset="0"/>
              </a:rPr>
              <a:t>(L1, L2))            </a:t>
            </a:r>
            <a:r>
              <a:rPr lang="en-US" dirty="0">
                <a:latin typeface="Calibri" pitchFamily="34" charset="0"/>
                <a:cs typeface="Consolas" pitchFamily="49" charset="0"/>
              </a:rPr>
              <a:t># output:  (1, 2) (3, 4) (5, 6)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onsolas" pitchFamily="49" charset="0"/>
              </a:rPr>
              <a:t>                                           # print or LHS accepts multiple values, and zip or RHS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Consolas" pitchFamily="49" charset="0"/>
              </a:rPr>
              <a:t>                                           # has a sequence of data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90600" y="2133600"/>
            <a:ext cx="7391400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latin typeface="Calibri" pitchFamily="34" charset="0"/>
                <a:cs typeface="Consolas" pitchFamily="49" charset="0"/>
              </a:rPr>
              <a:t>L1 = [1, 3, 5]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latin typeface="Calibri" pitchFamily="34" charset="0"/>
                <a:cs typeface="Consolas" pitchFamily="49" charset="0"/>
              </a:rPr>
              <a:t>L2 = [2, 4, 6]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latin typeface="Calibri" pitchFamily="34" charset="0"/>
                <a:cs typeface="Consolas" pitchFamily="49" charset="0"/>
              </a:rPr>
              <a:t>print(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  <a:cs typeface="Consolas" pitchFamily="49" charset="0"/>
              </a:rPr>
              <a:t>zip</a:t>
            </a:r>
            <a:r>
              <a:rPr lang="en-US" sz="1800" dirty="0">
                <a:latin typeface="Calibri" pitchFamily="34" charset="0"/>
                <a:cs typeface="Consolas" pitchFamily="49" charset="0"/>
              </a:rPr>
              <a:t>(L1, L2))              # output:  &lt;zip object at 0x0000001E29079120&gt;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latin typeface="Calibri" pitchFamily="34" charset="0"/>
                <a:cs typeface="Consolas" pitchFamily="49" charset="0"/>
              </a:rPr>
              <a:t>                                           # the address of the </a:t>
            </a:r>
            <a:r>
              <a:rPr lang="en-US" sz="1800" dirty="0" err="1">
                <a:latin typeface="Calibri" pitchFamily="34" charset="0"/>
                <a:cs typeface="Consolas" pitchFamily="49" charset="0"/>
              </a:rPr>
              <a:t>iterator</a:t>
            </a:r>
            <a:r>
              <a:rPr lang="en-US" sz="1800" dirty="0">
                <a:latin typeface="Calibri" pitchFamily="34" charset="0"/>
                <a:cs typeface="Consolas" pitchFamily="49" charset="0"/>
              </a:rPr>
              <a:t> object is printed,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latin typeface="Calibri" pitchFamily="34" charset="0"/>
                <a:cs typeface="Consolas" pitchFamily="49" charset="0"/>
              </a:rPr>
              <a:t>                                           # not the sequence of </a:t>
            </a:r>
            <a:r>
              <a:rPr lang="en-US" sz="1800" dirty="0" err="1">
                <a:latin typeface="Calibri" pitchFamily="34" charset="0"/>
                <a:cs typeface="Consolas" pitchFamily="49" charset="0"/>
              </a:rPr>
              <a:t>tuples</a:t>
            </a:r>
            <a:endParaRPr lang="en-US" sz="1800" dirty="0">
              <a:latin typeface="Calibri" pitchFamily="34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990600" y="3962400"/>
            <a:ext cx="7391400" cy="609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  <a:latin typeface="Calibri" pitchFamily="34" charset="0"/>
                <a:cs typeface="Consolas" pitchFamily="49" charset="0"/>
              </a:rPr>
              <a:t>for</a:t>
            </a:r>
            <a:r>
              <a:rPr lang="en-US" sz="1800" dirty="0">
                <a:latin typeface="Calibri" pitchFamily="34" charset="0"/>
                <a:cs typeface="Consolas" pitchFamily="49" charset="0"/>
              </a:rPr>
              <a:t> </a:t>
            </a:r>
            <a:r>
              <a:rPr lang="en-US" sz="1800" dirty="0" err="1">
                <a:latin typeface="Calibri" pitchFamily="34" charset="0"/>
                <a:cs typeface="Consolas" pitchFamily="49" charset="0"/>
              </a:rPr>
              <a:t>elem</a:t>
            </a:r>
            <a:r>
              <a:rPr lang="en-US" sz="1800" dirty="0">
                <a:latin typeface="Calibri" pitchFamily="34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  <a:cs typeface="Consolas" pitchFamily="49" charset="0"/>
              </a:rPr>
              <a:t>in</a:t>
            </a:r>
            <a:r>
              <a:rPr lang="en-US" sz="1800" dirty="0">
                <a:latin typeface="Calibri" pitchFamily="34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  <a:cs typeface="Consolas" pitchFamily="49" charset="0"/>
              </a:rPr>
              <a:t>zip</a:t>
            </a:r>
            <a:r>
              <a:rPr lang="en-US" sz="1800" dirty="0">
                <a:latin typeface="Calibri" pitchFamily="34" charset="0"/>
                <a:cs typeface="Consolas" pitchFamily="49" charset="0"/>
              </a:rPr>
              <a:t>(L1, L2) 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>
                <a:latin typeface="Calibri" pitchFamily="34" charset="0"/>
                <a:cs typeface="Consolas" pitchFamily="49" charset="0"/>
              </a:rPr>
              <a:t>     print(</a:t>
            </a:r>
            <a:r>
              <a:rPr lang="en-US" sz="1800" dirty="0" err="1">
                <a:latin typeface="Calibri" pitchFamily="34" charset="0"/>
                <a:cs typeface="Consolas" pitchFamily="49" charset="0"/>
              </a:rPr>
              <a:t>elem</a:t>
            </a:r>
            <a:r>
              <a:rPr lang="en-US" sz="1800" dirty="0">
                <a:latin typeface="Calibri" pitchFamily="34" charset="0"/>
                <a:cs typeface="Consolas" pitchFamily="49" charset="0"/>
              </a:rPr>
              <a:t>, end=“ “)    # output:  (1, 2) (3, 4) (5, 6)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Stand Alone </a:t>
            </a:r>
            <a:r>
              <a:rPr lang="en-US" sz="3200" dirty="0" err="1"/>
              <a:t>Iterator</a:t>
            </a:r>
            <a:endParaRPr lang="en-US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077200" cy="5562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An </a:t>
            </a:r>
            <a:r>
              <a:rPr lang="en-US" sz="1800" dirty="0" err="1"/>
              <a:t>iterator</a:t>
            </a:r>
            <a:r>
              <a:rPr lang="en-US" sz="1800" dirty="0"/>
              <a:t> doesn’t have to work with an </a:t>
            </a:r>
            <a:r>
              <a:rPr lang="en-US" sz="1800" dirty="0" err="1"/>
              <a:t>iterable</a:t>
            </a:r>
            <a:r>
              <a:rPr lang="en-US" sz="1800" dirty="0"/>
              <a:t> in order to have the data sequence. It can also be implemented such that it generates its own data sequence.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This is where the main advantage of </a:t>
            </a:r>
            <a:r>
              <a:rPr lang="en-US" sz="1800" dirty="0" err="1"/>
              <a:t>iterators</a:t>
            </a:r>
            <a:r>
              <a:rPr lang="en-US" sz="1800" dirty="0"/>
              <a:t> come through: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When an </a:t>
            </a:r>
            <a:r>
              <a:rPr lang="en-US" sz="1800" dirty="0" err="1"/>
              <a:t>iterator</a:t>
            </a:r>
            <a:r>
              <a:rPr lang="en-US" sz="1800" dirty="0"/>
              <a:t> generates its own data sequence and returns one data at a time, it is extremely memory efficient.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Because it only generates one data value at a time, on demand, it doesn’t take up the large amount of memory to store an entire sequence.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This means that an </a:t>
            </a:r>
            <a:r>
              <a:rPr lang="en-US" sz="1800" dirty="0" err="1"/>
              <a:t>iterator</a:t>
            </a:r>
            <a:r>
              <a:rPr lang="en-US" sz="1800" dirty="0"/>
              <a:t> can work with an infinite sequence of data!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Example of the advantage of </a:t>
            </a:r>
            <a:r>
              <a:rPr lang="en-US" sz="1800" dirty="0" err="1"/>
              <a:t>iterators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In an application we need to work with up to the first 1 million prime numbers. We have 2 choices: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We can write a loop that generates a million primes and store them in a list. This list will take up a lot of memory due to its size.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We can implement an </a:t>
            </a:r>
            <a:r>
              <a:rPr lang="en-US" sz="1800" dirty="0" err="1"/>
              <a:t>iterator</a:t>
            </a:r>
            <a:r>
              <a:rPr lang="en-US" sz="1800" dirty="0"/>
              <a:t> that generates one prime number at a time. Then we call the </a:t>
            </a:r>
            <a:r>
              <a:rPr lang="en-US" sz="1800" dirty="0" err="1"/>
              <a:t>iterator’s</a:t>
            </a:r>
            <a:r>
              <a:rPr lang="en-US" sz="1800" dirty="0"/>
              <a:t> next() whenever we need the next prime number. There’s no huge list that takes up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Writing an </a:t>
            </a:r>
            <a:r>
              <a:rPr lang="en-US" sz="3200" dirty="0" err="1"/>
              <a:t>Iterator</a:t>
            </a:r>
            <a:r>
              <a:rPr lang="en-US" sz="3200" dirty="0"/>
              <a:t> (1)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0772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We can write our own </a:t>
            </a:r>
            <a:r>
              <a:rPr lang="en-US" sz="1800" dirty="0" err="1"/>
              <a:t>iterator</a:t>
            </a:r>
            <a:r>
              <a:rPr lang="en-US" sz="1800" dirty="0"/>
              <a:t> when we need to generate values for a large sequence of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The </a:t>
            </a:r>
            <a:r>
              <a:rPr lang="en-US" sz="1800" dirty="0" err="1"/>
              <a:t>iterator</a:t>
            </a:r>
            <a:r>
              <a:rPr lang="en-US" sz="1800" dirty="0"/>
              <a:t> needs to be a class that has these 2 required methods: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__</a:t>
            </a:r>
            <a:r>
              <a:rPr lang="en-US" sz="1800" dirty="0" err="1">
                <a:solidFill>
                  <a:srgbClr val="0070C0"/>
                </a:solidFill>
              </a:rPr>
              <a:t>iter</a:t>
            </a:r>
            <a:r>
              <a:rPr lang="en-US" sz="1800" dirty="0">
                <a:solidFill>
                  <a:srgbClr val="0070C0"/>
                </a:solidFill>
              </a:rPr>
              <a:t>__()        </a:t>
            </a:r>
            <a:r>
              <a:rPr lang="en-US" sz="1800" dirty="0"/>
              <a:t>this method makes the class an </a:t>
            </a:r>
            <a:r>
              <a:rPr lang="en-US" sz="1800" dirty="0" err="1"/>
              <a:t>iterable</a:t>
            </a:r>
            <a:r>
              <a:rPr lang="en-US" sz="1800" dirty="0"/>
              <a:t> by returning itself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__next__()      </a:t>
            </a:r>
            <a:r>
              <a:rPr lang="en-US" sz="1800" dirty="0"/>
              <a:t>this method makes the class an </a:t>
            </a:r>
            <a:r>
              <a:rPr lang="en-US" sz="1800" dirty="0" err="1"/>
              <a:t>iterator</a:t>
            </a:r>
            <a:r>
              <a:rPr lang="en-US" sz="1800" dirty="0"/>
              <a:t> by returning the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800" dirty="0"/>
              <a:t>			   next value in the sequence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Example: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/>
              <a:t>	We want to continue to produce the powers of 2 (such as: 1, 2, 4, 8, 16…) as long as the user wants to continue.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Issues:   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The powers of 2 sequence is infinite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We only want the first N values, where N is determined by the user. The user may want just 3 values or the user could want 1000 values.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The user only needs one value at a time, we don’t need to store all the values.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Solution: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Create a Powers2 class which is an </a:t>
            </a:r>
            <a:r>
              <a:rPr lang="en-US" sz="1800" dirty="0" err="1"/>
              <a:t>iterator</a:t>
            </a:r>
            <a:r>
              <a:rPr lang="en-US" sz="1800" dirty="0"/>
              <a:t> class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Instantiate the Powers2 </a:t>
            </a:r>
            <a:r>
              <a:rPr lang="en-US" sz="1800" dirty="0" err="1"/>
              <a:t>iterator</a:t>
            </a:r>
            <a:r>
              <a:rPr lang="en-US" sz="1800" dirty="0"/>
              <a:t> from the class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Call </a:t>
            </a:r>
            <a:r>
              <a:rPr lang="en-US" sz="1800" dirty="0">
                <a:solidFill>
                  <a:srgbClr val="0070C0"/>
                </a:solidFill>
              </a:rPr>
              <a:t>next() </a:t>
            </a:r>
            <a:r>
              <a:rPr lang="en-US" sz="1800" dirty="0"/>
              <a:t>with the Powers2 </a:t>
            </a:r>
            <a:r>
              <a:rPr lang="en-US" sz="1800" dirty="0" err="1"/>
              <a:t>iterator</a:t>
            </a:r>
            <a:r>
              <a:rPr lang="en-US" sz="1800" dirty="0"/>
              <a:t> to get a powers of 2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Writing an </a:t>
            </a:r>
            <a:r>
              <a:rPr lang="en-US" sz="3200" dirty="0" err="1"/>
              <a:t>Iterator</a:t>
            </a:r>
            <a:r>
              <a:rPr lang="en-US" sz="3200" dirty="0"/>
              <a:t> (2)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0010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Implementation: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1800" dirty="0"/>
              <a:t>Note that only one data value is generated by the </a:t>
            </a:r>
            <a:r>
              <a:rPr lang="en-US" sz="1800" dirty="0" err="1"/>
              <a:t>iterator</a:t>
            </a:r>
            <a:r>
              <a:rPr lang="en-US" sz="1800" dirty="0"/>
              <a:t>. There is no memory used to store multiple powers of 2.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/>
              <a:t>Using the </a:t>
            </a:r>
            <a:r>
              <a:rPr lang="en-US" sz="1800" dirty="0" err="1"/>
              <a:t>iterator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38200" y="1066800"/>
            <a:ext cx="7391400" cy="2362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class Powers2 :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800" dirty="0">
                <a:latin typeface="Calibri" pitchFamily="34" charset="0"/>
              </a:rPr>
              <a:t>    def __init__(self) 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</a:t>
            </a:r>
            <a:r>
              <a:rPr lang="en-US" sz="1800" dirty="0" err="1">
                <a:latin typeface="Calibri" pitchFamily="34" charset="0"/>
              </a:rPr>
              <a:t>self._exp</a:t>
            </a:r>
            <a:r>
              <a:rPr lang="en-US" sz="1800" dirty="0">
                <a:latin typeface="Calibri" pitchFamily="34" charset="0"/>
              </a:rPr>
              <a:t> = 0                  # start at 2</a:t>
            </a:r>
            <a:r>
              <a:rPr lang="en-US" sz="1800" baseline="30000" dirty="0">
                <a:latin typeface="Calibri" pitchFamily="34" charset="0"/>
              </a:rPr>
              <a:t>0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800" dirty="0">
                <a:latin typeface="Calibri" pitchFamily="34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def __</a:t>
            </a:r>
            <a:r>
              <a:rPr lang="en-US" sz="18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__(self) :           # required method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        return self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800" dirty="0">
                <a:latin typeface="Calibri" pitchFamily="34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def __next__(self) :         </a:t>
            </a:r>
            <a:r>
              <a:rPr lang="en-US" sz="1800" dirty="0">
                <a:latin typeface="Calibri" pitchFamily="34" charset="0"/>
              </a:rPr>
              <a:t># required method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itchFamily="34" charset="0"/>
              </a:rPr>
              <a:t>        value, </a:t>
            </a:r>
            <a:r>
              <a:rPr lang="en-US" sz="1800" dirty="0" err="1">
                <a:latin typeface="Calibri" pitchFamily="34" charset="0"/>
              </a:rPr>
              <a:t>self._exp</a:t>
            </a:r>
            <a:r>
              <a:rPr lang="en-US" sz="1800" dirty="0">
                <a:latin typeface="Calibri" pitchFamily="34" charset="0"/>
              </a:rPr>
              <a:t> = </a:t>
            </a:r>
            <a:r>
              <a:rPr lang="en-US" sz="1800" dirty="0" err="1">
                <a:latin typeface="Calibri" pitchFamily="34" charset="0"/>
              </a:rPr>
              <a:t>self._exp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en-US" sz="1800" dirty="0" err="1">
                <a:latin typeface="Calibri" pitchFamily="34" charset="0"/>
              </a:rPr>
              <a:t>self._exp</a:t>
            </a:r>
            <a:r>
              <a:rPr lang="en-US" sz="1800" dirty="0">
                <a:latin typeface="Calibri" pitchFamily="34" charset="0"/>
              </a:rPr>
              <a:t> + 1     # save current exponent, and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itchFamily="34" charset="0"/>
              </a:rPr>
              <a:t>                                                                                    # increment exp for next time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itchFamily="34" charset="0"/>
              </a:rPr>
              <a:t>        return 2**value           # return 2</a:t>
            </a:r>
            <a:r>
              <a:rPr lang="en-US" sz="1800" baseline="30000" dirty="0">
                <a:latin typeface="Calibri" pitchFamily="34" charset="0"/>
              </a:rPr>
              <a:t>current exponent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4495800"/>
            <a:ext cx="7391400" cy="1676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800" dirty="0">
                <a:latin typeface="Calibri" pitchFamily="34" charset="0"/>
              </a:rPr>
              <a:t>p2 = Powers2()                    # create </a:t>
            </a:r>
            <a:r>
              <a:rPr lang="en-US" sz="1800" dirty="0" err="1">
                <a:latin typeface="Calibri" pitchFamily="34" charset="0"/>
              </a:rPr>
              <a:t>iterator</a:t>
            </a: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800" dirty="0">
                <a:latin typeface="Calibri" pitchFamily="34" charset="0"/>
              </a:rPr>
              <a:t>print(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next</a:t>
            </a:r>
            <a:r>
              <a:rPr lang="en-US" sz="1800" dirty="0">
                <a:latin typeface="Calibri" pitchFamily="34" charset="0"/>
              </a:rPr>
              <a:t>(p2))                     # output:  1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800" dirty="0">
                <a:latin typeface="Calibri" pitchFamily="34" charset="0"/>
              </a:rPr>
              <a:t>for </a:t>
            </a:r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in range(3) :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800" dirty="0">
                <a:latin typeface="Calibri" pitchFamily="34" charset="0"/>
              </a:rPr>
              <a:t>     print(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next</a:t>
            </a:r>
            <a:r>
              <a:rPr lang="en-US" sz="1800" dirty="0">
                <a:latin typeface="Calibri" pitchFamily="34" charset="0"/>
              </a:rPr>
              <a:t>(p2))                # output:  2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800" dirty="0">
                <a:latin typeface="Calibri" pitchFamily="34" charset="0"/>
              </a:rPr>
              <a:t>                                                                  4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800" dirty="0">
                <a:latin typeface="Calibri" pitchFamily="34" charset="0"/>
              </a:rPr>
              <a:t>                                                                  8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Generator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077200" cy="5486400"/>
          </a:xfrm>
        </p:spPr>
        <p:txBody>
          <a:bodyPr/>
          <a:lstStyle/>
          <a:p>
            <a:r>
              <a:rPr lang="en-US" sz="1800" dirty="0"/>
              <a:t>A generator is a simple way to implement an </a:t>
            </a:r>
            <a:r>
              <a:rPr lang="en-US" sz="1800" dirty="0" err="1"/>
              <a:t>iterator</a:t>
            </a:r>
            <a:r>
              <a:rPr lang="en-US" sz="1800" dirty="0"/>
              <a:t> class. 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Most of the time when we want an </a:t>
            </a:r>
            <a:r>
              <a:rPr lang="en-US" sz="1800" dirty="0" err="1"/>
              <a:t>iterator</a:t>
            </a:r>
            <a:r>
              <a:rPr lang="en-US" sz="1800" dirty="0"/>
              <a:t>, we write a generator instead, and Python will create an </a:t>
            </a:r>
            <a:r>
              <a:rPr lang="en-US" sz="1800" dirty="0" err="1"/>
              <a:t>iterator</a:t>
            </a:r>
            <a:r>
              <a:rPr lang="en-US" sz="1800" dirty="0"/>
              <a:t> “under the hood” for us, similar to how Python creates an </a:t>
            </a:r>
            <a:r>
              <a:rPr lang="en-US" sz="1800" dirty="0" err="1"/>
              <a:t>iterator</a:t>
            </a:r>
            <a:r>
              <a:rPr lang="en-US" sz="1800" dirty="0"/>
              <a:t> when we write a for loop.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There are two ways to write a generator: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A generator </a:t>
            </a:r>
            <a:r>
              <a:rPr lang="en-US" sz="1800" i="1" dirty="0"/>
              <a:t>expression</a:t>
            </a:r>
            <a:r>
              <a:rPr lang="en-US" sz="1800" dirty="0"/>
              <a:t>: simplest coding but it can only be used with a finite sequence of data.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A generator </a:t>
            </a:r>
            <a:r>
              <a:rPr lang="en-US" sz="1800" i="1" dirty="0"/>
              <a:t>function</a:t>
            </a:r>
            <a:r>
              <a:rPr lang="en-US" sz="1800" dirty="0"/>
              <a:t>: more coding (not as much as writing an </a:t>
            </a:r>
            <a:r>
              <a:rPr lang="en-US" sz="1800" dirty="0" err="1"/>
              <a:t>iterator</a:t>
            </a:r>
            <a:r>
              <a:rPr lang="en-US" sz="1800" dirty="0"/>
              <a:t> directly) but it can work with an infinite sequence.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Generator Expression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1534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A generator expression looks similar to a comprehension, except we use </a:t>
            </a:r>
            <a:r>
              <a:rPr lang="en-US" sz="1800" dirty="0">
                <a:solidFill>
                  <a:srgbClr val="0070C0"/>
                </a:solidFill>
              </a:rPr>
              <a:t>( 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Format: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1800" dirty="0"/>
              <a:t>Usage: </a:t>
            </a:r>
          </a:p>
          <a:p>
            <a:pPr eaLnBrk="1" hangingPunct="1">
              <a:lnSpc>
                <a:spcPct val="80000"/>
              </a:lnSpc>
            </a:pPr>
            <a:endParaRPr lang="en-US" sz="1400" dirty="0"/>
          </a:p>
          <a:p>
            <a:pPr eaLnBrk="1" hangingPunct="1">
              <a:lnSpc>
                <a:spcPct val="80000"/>
              </a:lnSpc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/>
              <a:t>Example of a generator for powers of 2: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1219200"/>
            <a:ext cx="442307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gen =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elem</a:t>
            </a:r>
            <a:r>
              <a:rPr lang="en-US" dirty="0">
                <a:latin typeface="Calibri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for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elem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in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iterable</a:t>
            </a:r>
            <a:r>
              <a:rPr lang="en-US" dirty="0">
                <a:latin typeface="Calibri" pitchFamily="34" charset="0"/>
              </a:rPr>
              <a:t>  if condition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1981200"/>
            <a:ext cx="66443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val</a:t>
            </a:r>
            <a:r>
              <a:rPr lang="en-US" dirty="0">
                <a:latin typeface="Calibri" pitchFamily="34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next</a:t>
            </a:r>
            <a:r>
              <a:rPr lang="en-US" dirty="0">
                <a:latin typeface="Calibri" pitchFamily="34" charset="0"/>
              </a:rPr>
              <a:t>(gen)       # get next value in </a:t>
            </a:r>
            <a:r>
              <a:rPr lang="en-US" dirty="0" err="1">
                <a:latin typeface="Calibri" pitchFamily="34" charset="0"/>
              </a:rPr>
              <a:t>iterable</a:t>
            </a:r>
            <a:r>
              <a:rPr lang="en-US" dirty="0">
                <a:latin typeface="Calibri" pitchFamily="34" charset="0"/>
              </a:rPr>
              <a:t> that matches condition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2819400"/>
            <a:ext cx="7162800" cy="13203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>
                <a:latin typeface="Calibri" pitchFamily="34" charset="0"/>
              </a:rPr>
              <a:t>p2 =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2** num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for</a:t>
            </a:r>
            <a:r>
              <a:rPr lang="en-US" dirty="0">
                <a:latin typeface="Calibri" pitchFamily="34" charset="0"/>
              </a:rPr>
              <a:t> num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in </a:t>
            </a:r>
            <a:r>
              <a:rPr lang="en-US" dirty="0">
                <a:latin typeface="Calibri" pitchFamily="34" charset="0"/>
              </a:rPr>
              <a:t>range(1, 1001)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)     </a:t>
            </a:r>
            <a:r>
              <a:rPr lang="en-US" dirty="0">
                <a:latin typeface="Calibri" pitchFamily="34" charset="0"/>
              </a:rPr>
              <a:t># go up to 1000 for exponent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>
                <a:latin typeface="Calibri" pitchFamily="34" charset="0"/>
              </a:rPr>
              <a:t>print(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next</a:t>
            </a:r>
            <a:r>
              <a:rPr lang="en-US" dirty="0">
                <a:latin typeface="Calibri" pitchFamily="34" charset="0"/>
              </a:rPr>
              <a:t>(p2))                      # print the first power of 2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 in range(3) :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>
                <a:latin typeface="Calibri" pitchFamily="34" charset="0"/>
              </a:rPr>
              <a:t>     print(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next</a:t>
            </a:r>
            <a:r>
              <a:rPr lang="en-US" dirty="0">
                <a:latin typeface="Calibri" pitchFamily="34" charset="0"/>
              </a:rPr>
              <a:t>(p2))                  # print the next 3 powers of 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Generator Expression vs. Comprehension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1534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In the previous slide we used a generator expression: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sz="1800" dirty="0"/>
              <a:t>We could instead use a comprehension: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Both can be used to get multiple powers of 2.</a:t>
            </a:r>
            <a:r>
              <a:rPr lang="en-US" dirty="0"/>
              <a:t> </a:t>
            </a:r>
            <a:r>
              <a:rPr lang="en-US" sz="1800" dirty="0"/>
              <a:t>What’s the difference between them, other than the </a:t>
            </a:r>
            <a:r>
              <a:rPr lang="en-US" sz="1800" dirty="0">
                <a:solidFill>
                  <a:srgbClr val="0070C0"/>
                </a:solidFill>
              </a:rPr>
              <a:t>( )</a:t>
            </a:r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dirty="0"/>
              <a:t>or</a:t>
            </a:r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[ ]</a:t>
            </a:r>
            <a:r>
              <a:rPr lang="en-US" sz="1800" dirty="0"/>
              <a:t>?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Comprehension expression:</a:t>
            </a:r>
          </a:p>
          <a:p>
            <a:pPr lvl="1">
              <a:spcBef>
                <a:spcPts val="0"/>
              </a:spcBef>
            </a:pPr>
            <a:r>
              <a:rPr lang="en-US" sz="1800" i="1" dirty="0"/>
              <a:t>Pro</a:t>
            </a:r>
            <a:r>
              <a:rPr lang="en-US" sz="1800" dirty="0"/>
              <a:t>: Because the list is stored, we can walk forward or backward to fetch any data as many times as we like.</a:t>
            </a:r>
          </a:p>
          <a:p>
            <a:pPr lvl="1">
              <a:spcBef>
                <a:spcPts val="0"/>
              </a:spcBef>
            </a:pPr>
            <a:r>
              <a:rPr lang="en-US" sz="1800" i="1" dirty="0"/>
              <a:t>Con</a:t>
            </a:r>
            <a:r>
              <a:rPr lang="en-US" sz="1800" dirty="0"/>
              <a:t>: Produces a list with all 1000 data values, which needs to be stored and takes up memory space. And we might not need all 1000 values.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Generator expression:</a:t>
            </a:r>
          </a:p>
          <a:p>
            <a:pPr lvl="1">
              <a:spcBef>
                <a:spcPts val="0"/>
              </a:spcBef>
            </a:pPr>
            <a:r>
              <a:rPr lang="en-US" sz="1800" i="1" dirty="0"/>
              <a:t>Pro</a:t>
            </a:r>
            <a:r>
              <a:rPr lang="en-US" sz="1800" dirty="0"/>
              <a:t>: Produces no data value unless requested with </a:t>
            </a:r>
            <a:r>
              <a:rPr lang="en-US" sz="1800" dirty="0">
                <a:solidFill>
                  <a:srgbClr val="0070C0"/>
                </a:solidFill>
              </a:rPr>
              <a:t>next()</a:t>
            </a:r>
            <a:r>
              <a:rPr lang="en-US" sz="1800" dirty="0"/>
              <a:t>, so no data storage needed. This on-demand data generation is also called </a:t>
            </a:r>
            <a:r>
              <a:rPr lang="en-US" sz="1800" u="sng" dirty="0"/>
              <a:t>lazy evaluation</a:t>
            </a:r>
            <a:r>
              <a:rPr lang="en-US" sz="1800" dirty="0"/>
              <a:t>, the work to generate data is only done when needed.</a:t>
            </a:r>
          </a:p>
          <a:p>
            <a:pPr lvl="1">
              <a:spcBef>
                <a:spcPts val="0"/>
              </a:spcBef>
            </a:pPr>
            <a:r>
              <a:rPr lang="en-US" sz="1800" i="1" dirty="0"/>
              <a:t>Con</a:t>
            </a:r>
            <a:r>
              <a:rPr lang="en-US" sz="1800" dirty="0"/>
              <a:t>: Can only goes to the next data (no going back to previous data), and once data is fetched with </a:t>
            </a:r>
            <a:r>
              <a:rPr lang="en-US" sz="1800" dirty="0">
                <a:solidFill>
                  <a:srgbClr val="0070C0"/>
                </a:solidFill>
              </a:rPr>
              <a:t>next()</a:t>
            </a:r>
            <a:r>
              <a:rPr lang="en-US" sz="1800" dirty="0"/>
              <a:t>, we cannot fetch it again.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endParaRPr lang="en-US" sz="1800" dirty="0"/>
          </a:p>
          <a:p>
            <a:pPr eaLnBrk="1" hangingPunct="1">
              <a:lnSpc>
                <a:spcPct val="80000"/>
              </a:lnSpc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990600"/>
            <a:ext cx="40636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p2 =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2** num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for</a:t>
            </a:r>
            <a:r>
              <a:rPr lang="en-US" dirty="0">
                <a:latin typeface="Calibri" pitchFamily="34" charset="0"/>
              </a:rPr>
              <a:t> num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in </a:t>
            </a:r>
            <a:r>
              <a:rPr lang="en-US" dirty="0">
                <a:latin typeface="Calibri" pitchFamily="34" charset="0"/>
              </a:rPr>
              <a:t>range(1, 1001)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1752600"/>
            <a:ext cx="4191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p2 =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[</a:t>
            </a:r>
            <a:r>
              <a:rPr lang="en-US" dirty="0">
                <a:latin typeface="Calibri" pitchFamily="34" charset="0"/>
              </a:rPr>
              <a:t>2** num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for</a:t>
            </a:r>
            <a:r>
              <a:rPr lang="en-US" dirty="0">
                <a:latin typeface="Calibri" pitchFamily="34" charset="0"/>
              </a:rPr>
              <a:t> num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in </a:t>
            </a:r>
            <a:r>
              <a:rPr lang="en-US" dirty="0">
                <a:latin typeface="Calibri" pitchFamily="34" charset="0"/>
              </a:rPr>
              <a:t>range(1, 1001)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Generator Function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153400" cy="5562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When we want a generator that works with an infinite sequence of data, we need to write a generator function. </a:t>
            </a:r>
          </a:p>
          <a:p>
            <a:pPr>
              <a:spcBef>
                <a:spcPts val="432"/>
              </a:spcBef>
            </a:pPr>
            <a:r>
              <a:rPr lang="en-US" sz="1800" dirty="0"/>
              <a:t>From the generator function Python will create an </a:t>
            </a:r>
            <a:r>
              <a:rPr lang="en-US" sz="1800" dirty="0" err="1"/>
              <a:t>iterator</a:t>
            </a:r>
            <a:r>
              <a:rPr lang="en-US" sz="1800" dirty="0"/>
              <a:t> for us, just like how Python creates an </a:t>
            </a:r>
            <a:r>
              <a:rPr lang="en-US" sz="1800" dirty="0" err="1"/>
              <a:t>iterator</a:t>
            </a:r>
            <a:r>
              <a:rPr lang="en-US" sz="1800" dirty="0"/>
              <a:t> from a generator expression.</a:t>
            </a:r>
          </a:p>
          <a:p>
            <a:pPr>
              <a:spcBef>
                <a:spcPts val="432"/>
              </a:spcBef>
            </a:pPr>
            <a:r>
              <a:rPr lang="en-US" sz="1800" dirty="0"/>
              <a:t>The generator function must include a </a:t>
            </a:r>
            <a:r>
              <a:rPr lang="en-US" sz="1800" dirty="0">
                <a:solidFill>
                  <a:srgbClr val="0070C0"/>
                </a:solidFill>
              </a:rPr>
              <a:t>yield</a:t>
            </a:r>
            <a:r>
              <a:rPr lang="en-US" sz="1800" dirty="0"/>
              <a:t> keyword, which returns the next value in the sequence. It is the </a:t>
            </a:r>
            <a:r>
              <a:rPr lang="en-US" sz="1800" dirty="0">
                <a:solidFill>
                  <a:srgbClr val="0070C0"/>
                </a:solidFill>
              </a:rPr>
              <a:t>yield</a:t>
            </a:r>
            <a:r>
              <a:rPr lang="en-US" sz="1800" dirty="0"/>
              <a:t> that makes Python interpret the function as a generator function.</a:t>
            </a:r>
          </a:p>
          <a:p>
            <a:pPr eaLnBrk="1" hangingPunct="1">
              <a:spcBef>
                <a:spcPts val="432"/>
              </a:spcBef>
            </a:pPr>
            <a:r>
              <a:rPr lang="en-US" sz="1800" dirty="0"/>
              <a:t>Example of a powers of 2 generator, note how it’s simpler than the </a:t>
            </a:r>
            <a:r>
              <a:rPr lang="en-US" sz="1800" dirty="0" err="1"/>
              <a:t>iterator</a:t>
            </a:r>
            <a:r>
              <a:rPr lang="en-US" sz="1800" dirty="0"/>
              <a:t> that we saw in a previous slide:</a:t>
            </a:r>
          </a:p>
          <a:p>
            <a:pPr eaLnBrk="1" hangingPunct="1">
              <a:buNone/>
            </a:pPr>
            <a:r>
              <a:rPr lang="en-US" sz="1800" dirty="0">
                <a:latin typeface="Calibri" pitchFamily="34" charset="0"/>
              </a:rPr>
              <a:t>		</a:t>
            </a:r>
          </a:p>
          <a:p>
            <a:pPr eaLnBrk="1" hangingPunct="1"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spcBef>
                <a:spcPts val="600"/>
              </a:spcBef>
            </a:pPr>
            <a:r>
              <a:rPr lang="en-US" sz="1800" dirty="0"/>
              <a:t>Using the generator exactly the same way as with the </a:t>
            </a:r>
            <a:r>
              <a:rPr lang="en-US" sz="1800" dirty="0" err="1"/>
              <a:t>iterator</a:t>
            </a:r>
            <a:r>
              <a:rPr lang="en-US" sz="1800" dirty="0"/>
              <a:t> previously:</a:t>
            </a: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276600"/>
            <a:ext cx="7543800" cy="13029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dirty="0">
                <a:latin typeface="Calibri" pitchFamily="34" charset="0"/>
              </a:rPr>
              <a:t>def Powers2() :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dirty="0">
                <a:latin typeface="Calibri" pitchFamily="34" charset="0"/>
              </a:rPr>
              <a:t>    exp = 0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dirty="0">
                <a:latin typeface="Calibri" pitchFamily="34" charset="0"/>
              </a:rPr>
              <a:t>    while True :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dirty="0">
                <a:latin typeface="Calibri" pitchFamily="34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yield</a:t>
            </a:r>
            <a:r>
              <a:rPr lang="en-US" dirty="0">
                <a:latin typeface="Calibri" pitchFamily="34" charset="0"/>
              </a:rPr>
              <a:t> 2 ** exp         # causes Python to create an </a:t>
            </a:r>
            <a:r>
              <a:rPr lang="en-US" dirty="0" err="1">
                <a:latin typeface="Calibri" pitchFamily="34" charset="0"/>
              </a:rPr>
              <a:t>iterator</a:t>
            </a:r>
            <a:r>
              <a:rPr lang="en-US" dirty="0">
                <a:latin typeface="Calibri" pitchFamily="34" charset="0"/>
              </a:rPr>
              <a:t> from this function 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dirty="0">
                <a:latin typeface="Calibri" pitchFamily="34" charset="0"/>
              </a:rPr>
              <a:t>        exp += 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0" y="4953000"/>
            <a:ext cx="4648200" cy="1676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800" dirty="0">
                <a:latin typeface="Calibri" pitchFamily="34" charset="0"/>
              </a:rPr>
              <a:t>p2 = Powers2()                    # create </a:t>
            </a:r>
            <a:r>
              <a:rPr lang="en-US" sz="1800" dirty="0" err="1">
                <a:latin typeface="Calibri" pitchFamily="34" charset="0"/>
              </a:rPr>
              <a:t>iterator</a:t>
            </a: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800" dirty="0">
                <a:latin typeface="Calibri" pitchFamily="34" charset="0"/>
              </a:rPr>
              <a:t>print(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next</a:t>
            </a:r>
            <a:r>
              <a:rPr lang="en-US" sz="1800" dirty="0">
                <a:latin typeface="Calibri" pitchFamily="34" charset="0"/>
              </a:rPr>
              <a:t>(p2))                    # output:  1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800" dirty="0">
                <a:latin typeface="Calibri" pitchFamily="34" charset="0"/>
              </a:rPr>
              <a:t>for </a:t>
            </a:r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in range(3) :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800" dirty="0">
                <a:latin typeface="Calibri" pitchFamily="34" charset="0"/>
              </a:rPr>
              <a:t>     print(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next</a:t>
            </a:r>
            <a:r>
              <a:rPr lang="en-US" sz="1800" dirty="0">
                <a:latin typeface="Calibri" pitchFamily="34" charset="0"/>
              </a:rPr>
              <a:t>(p2))               # output:  2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800" dirty="0">
                <a:latin typeface="Calibri" pitchFamily="34" charset="0"/>
              </a:rPr>
              <a:t>                                                                 4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800" dirty="0">
                <a:latin typeface="Calibri" pitchFamily="34" charset="0"/>
              </a:rPr>
              <a:t>                                                                 8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Advantages of </a:t>
            </a:r>
            <a:r>
              <a:rPr lang="en-US" sz="3200" dirty="0" err="1"/>
              <a:t>Iterators</a:t>
            </a:r>
            <a:r>
              <a:rPr lang="en-US" sz="3200" dirty="0"/>
              <a:t> and Generators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153400" cy="5562600"/>
          </a:xfrm>
        </p:spPr>
        <p:txBody>
          <a:bodyPr/>
          <a:lstStyle/>
          <a:p>
            <a:pPr eaLnBrk="1" hangingPunct="1"/>
            <a:r>
              <a:rPr lang="en-US" sz="1800" dirty="0" err="1"/>
              <a:t>Iterators</a:t>
            </a:r>
            <a:r>
              <a:rPr lang="en-US" sz="1800" dirty="0"/>
              <a:t> and generators are very efficient ways to get a subset of consecutive values from a large data sequence.</a:t>
            </a:r>
          </a:p>
          <a:p>
            <a:pPr eaLnBrk="1" hangingPunct="1"/>
            <a:r>
              <a:rPr lang="en-US" sz="1800" dirty="0"/>
              <a:t>When we want to get a few powers of 2 values, both the </a:t>
            </a:r>
            <a:r>
              <a:rPr lang="en-US" sz="1800" dirty="0" err="1"/>
              <a:t>iterator</a:t>
            </a:r>
            <a:r>
              <a:rPr lang="en-US" sz="1800" dirty="0"/>
              <a:t> and the generator create the next power of 2 value on demand. </a:t>
            </a:r>
          </a:p>
          <a:p>
            <a:pPr eaLnBrk="1" hangingPunct="1"/>
            <a:r>
              <a:rPr lang="en-US" sz="1800" dirty="0"/>
              <a:t>This eliminates the CPU time to generate extra values that may not be needed if the user only wants a couple of values.</a:t>
            </a:r>
          </a:p>
          <a:p>
            <a:pPr eaLnBrk="1" hangingPunct="1"/>
            <a:r>
              <a:rPr lang="en-US" sz="1800" dirty="0"/>
              <a:t>This also saves a lot of memory space because there’s no need to keep a big list of powers of 2 around in case the user wants many values.</a:t>
            </a:r>
          </a:p>
          <a:p>
            <a:pPr eaLnBrk="1" hangingPunct="1"/>
            <a:r>
              <a:rPr lang="en-US" sz="1800" dirty="0"/>
              <a:t>A generator is a shortcut to writing a full </a:t>
            </a:r>
            <a:r>
              <a:rPr lang="en-US" sz="1800" dirty="0" err="1"/>
              <a:t>iterator</a:t>
            </a:r>
            <a:r>
              <a:rPr lang="en-US" sz="1800" dirty="0"/>
              <a:t>. We write the generator either in the format of a function with </a:t>
            </a:r>
            <a:r>
              <a:rPr lang="en-US" sz="1800" dirty="0">
                <a:solidFill>
                  <a:srgbClr val="0070C0"/>
                </a:solidFill>
              </a:rPr>
              <a:t>yield</a:t>
            </a:r>
            <a:r>
              <a:rPr lang="en-US" sz="1800" dirty="0"/>
              <a:t> or as a generator expression, and let Python do the “heavy lifting” of creating an </a:t>
            </a:r>
            <a:r>
              <a:rPr lang="en-US" sz="1800" dirty="0" err="1"/>
              <a:t>iterator</a:t>
            </a:r>
            <a:r>
              <a:rPr lang="en-US" sz="1800" dirty="0"/>
              <a:t> for us.</a:t>
            </a:r>
            <a:br>
              <a:rPr lang="en-US" sz="1800" dirty="0"/>
            </a:br>
            <a:r>
              <a:rPr lang="en-US" sz="1800" dirty="0"/>
              <a:t>For this reason, generators are written more often than </a:t>
            </a:r>
            <a:r>
              <a:rPr lang="en-US" sz="1800" dirty="0" err="1"/>
              <a:t>iterators</a:t>
            </a:r>
            <a:r>
              <a:rPr lang="en-US" sz="1800" dirty="0"/>
              <a:t>.</a:t>
            </a:r>
          </a:p>
          <a:p>
            <a:pPr eaLnBrk="1" hangingPunct="1"/>
            <a:r>
              <a:rPr lang="en-US" sz="1800" dirty="0"/>
              <a:t>This doesn’t mean that there’s no need to write an </a:t>
            </a:r>
            <a:r>
              <a:rPr lang="en-US" sz="1800" dirty="0" err="1"/>
              <a:t>iterator</a:t>
            </a:r>
            <a:r>
              <a:rPr lang="en-US" sz="1800" dirty="0"/>
              <a:t>. A generator only moves forward (move to the next element in the sequence). If we want to be able to “undo” the previous next() call, we can write the </a:t>
            </a:r>
            <a:r>
              <a:rPr lang="en-US" sz="1800" dirty="0" err="1"/>
              <a:t>iterator</a:t>
            </a:r>
            <a:r>
              <a:rPr lang="en-US" sz="1800" dirty="0"/>
              <a:t> and provide a backup() method to go back to the previous element.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Lambda Expression (1)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05800" cy="5486400"/>
          </a:xfrm>
        </p:spPr>
        <p:txBody>
          <a:bodyPr/>
          <a:lstStyle/>
          <a:p>
            <a:pPr eaLnBrk="1" hangingPunct="1"/>
            <a:r>
              <a:rPr lang="en-US" sz="1800" dirty="0"/>
              <a:t>A lambda expression is a simple way to create an anonymous function (a function without a name), where the function body is short.</a:t>
            </a:r>
          </a:p>
          <a:p>
            <a:pPr eaLnBrk="1" hangingPunct="1"/>
            <a:r>
              <a:rPr lang="en-US" sz="1800" dirty="0"/>
              <a:t>Anonymous functions are typically called in one place in the code and don’t need to be kept around like a named function would.</a:t>
            </a:r>
          </a:p>
          <a:p>
            <a:pPr eaLnBrk="1" hangingPunct="1"/>
            <a:r>
              <a:rPr lang="en-US" sz="1800" dirty="0"/>
              <a:t>Format:</a:t>
            </a:r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lvl="1" eaLnBrk="1" hangingPunct="1"/>
            <a:r>
              <a:rPr lang="en-US" sz="1800" dirty="0"/>
              <a:t>Instead of a function name, the keyword </a:t>
            </a:r>
            <a:r>
              <a:rPr lang="en-US" sz="1800" dirty="0">
                <a:solidFill>
                  <a:srgbClr val="0070C0"/>
                </a:solidFill>
              </a:rPr>
              <a:t>lambda</a:t>
            </a:r>
            <a:r>
              <a:rPr lang="en-US" sz="1800" dirty="0"/>
              <a:t> is used</a:t>
            </a:r>
          </a:p>
          <a:p>
            <a:pPr lvl="1" eaLnBrk="1" hangingPunct="1"/>
            <a:r>
              <a:rPr lang="en-US" sz="1800" dirty="0" err="1"/>
              <a:t>param_list</a:t>
            </a:r>
            <a:r>
              <a:rPr lang="en-US" sz="1800" dirty="0"/>
              <a:t> is a comma separated list of input parameters (just like with a named function). Example:  num1, num2</a:t>
            </a:r>
          </a:p>
          <a:p>
            <a:pPr lvl="1" eaLnBrk="1" hangingPunct="1"/>
            <a:r>
              <a:rPr lang="en-US" sz="1800" dirty="0"/>
              <a:t>The colon is required, it separates the parameters and the function body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The body of the function is an expression which will be evaluated to get a resulting value, and the value will be returned.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371600" y="2133600"/>
            <a:ext cx="6325343" cy="1371600"/>
            <a:chOff x="1371600" y="2133600"/>
            <a:chExt cx="6325343" cy="1371600"/>
          </a:xfrm>
        </p:grpSpPr>
        <p:grpSp>
          <p:nvGrpSpPr>
            <p:cNvPr id="29" name="Group 28"/>
            <p:cNvGrpSpPr/>
            <p:nvPr/>
          </p:nvGrpSpPr>
          <p:grpSpPr>
            <a:xfrm>
              <a:off x="2819400" y="2133600"/>
              <a:ext cx="4877543" cy="1359932"/>
              <a:chOff x="2819400" y="2133600"/>
              <a:chExt cx="4877543" cy="13599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819400" y="2514600"/>
                <a:ext cx="358140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 pitchFamily="34" charset="0"/>
                  </a:rPr>
                  <a:t>lambda</a:t>
                </a:r>
                <a:r>
                  <a:rPr lang="en-US" dirty="0">
                    <a:latin typeface="Calibri" pitchFamily="34" charset="0"/>
                  </a:rPr>
                  <a:t>  </a:t>
                </a:r>
                <a:r>
                  <a:rPr lang="en-US" dirty="0" err="1">
                    <a:latin typeface="Calibri" pitchFamily="34" charset="0"/>
                  </a:rPr>
                  <a:t>param_list</a:t>
                </a:r>
                <a:r>
                  <a:rPr lang="en-US" dirty="0">
                    <a:latin typeface="Calibri" pitchFamily="34" charset="0"/>
                  </a:rPr>
                  <a:t>  </a:t>
                </a:r>
                <a:r>
                  <a:rPr lang="en-US" b="1" dirty="0">
                    <a:solidFill>
                      <a:srgbClr val="0070C0"/>
                    </a:solidFill>
                    <a:latin typeface="Calibri" pitchFamily="34" charset="0"/>
                  </a:rPr>
                  <a:t>: </a:t>
                </a:r>
                <a:r>
                  <a:rPr lang="en-US" dirty="0">
                    <a:latin typeface="Calibri" pitchFamily="34" charset="0"/>
                  </a:rPr>
                  <a:t>   expression</a:t>
                </a: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4800600" y="2133600"/>
                <a:ext cx="2896343" cy="1359932"/>
                <a:chOff x="4800600" y="2133600"/>
                <a:chExt cx="2896343" cy="1359932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4952999" y="2133600"/>
                  <a:ext cx="2743944" cy="762000"/>
                  <a:chOff x="4951808" y="2133600"/>
                  <a:chExt cx="2701028" cy="762000"/>
                </a:xfrm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096000" y="2133600"/>
                    <a:ext cx="15568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function body</a:t>
                    </a:r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951808" y="2514600"/>
                    <a:ext cx="1296592" cy="3810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 flipH="1">
                    <a:off x="6248400" y="2514600"/>
                    <a:ext cx="457200" cy="152400"/>
                  </a:xfrm>
                  <a:prstGeom prst="straightConnector1">
                    <a:avLst/>
                  </a:prstGeom>
                  <a:ln w="12700">
                    <a:solidFill>
                      <a:schemeClr val="accent1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4800600" y="2819400"/>
                  <a:ext cx="1905000" cy="674132"/>
                  <a:chOff x="4800600" y="2819400"/>
                  <a:chExt cx="1875205" cy="674132"/>
                </a:xfrm>
              </p:grpSpPr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029200" y="3124200"/>
                    <a:ext cx="16466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required colon</a:t>
                    </a:r>
                  </a:p>
                </p:txBody>
              </p:sp>
              <p:cxnSp>
                <p:nvCxnSpPr>
                  <p:cNvPr id="21" name="Straight Arrow Connector 20"/>
                  <p:cNvCxnSpPr/>
                  <p:nvPr/>
                </p:nvCxnSpPr>
                <p:spPr>
                  <a:xfrm flipH="1" flipV="1">
                    <a:off x="4800600" y="2819400"/>
                    <a:ext cx="457200" cy="381000"/>
                  </a:xfrm>
                  <a:prstGeom prst="straightConnector1">
                    <a:avLst/>
                  </a:prstGeom>
                  <a:ln w="12700">
                    <a:solidFill>
                      <a:schemeClr val="accent1">
                        <a:lumMod val="5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5" name="Group 24"/>
            <p:cNvGrpSpPr/>
            <p:nvPr/>
          </p:nvGrpSpPr>
          <p:grpSpPr>
            <a:xfrm>
              <a:off x="3124200" y="2895600"/>
              <a:ext cx="1676400" cy="609600"/>
              <a:chOff x="3124200" y="2895600"/>
              <a:chExt cx="1582484" cy="5979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124200" y="3124200"/>
                <a:ext cx="15824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parameters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3733800" y="2895600"/>
                <a:ext cx="304800" cy="304800"/>
              </a:xfrm>
              <a:prstGeom prst="straightConnector1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1371600" y="2362200"/>
              <a:ext cx="1447800" cy="457200"/>
              <a:chOff x="1371600" y="2362200"/>
              <a:chExt cx="1447800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371600" y="2362200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keyword</a:t>
                </a:r>
              </a:p>
            </p:txBody>
          </p:sp>
          <p:cxnSp>
            <p:nvCxnSpPr>
              <p:cNvPr id="15" name="Straight Arrow Connector 14"/>
              <p:cNvCxnSpPr>
                <a:endCxn id="4" idx="1"/>
              </p:cNvCxnSpPr>
              <p:nvPr/>
            </p:nvCxnSpPr>
            <p:spPr>
              <a:xfrm>
                <a:off x="2362200" y="2546866"/>
                <a:ext cx="457200" cy="87620"/>
              </a:xfrm>
              <a:prstGeom prst="straightConnector1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Checking Data Type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1534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To check for data type, Python provides the </a:t>
            </a:r>
            <a:r>
              <a:rPr lang="en-US" sz="1800" dirty="0" err="1">
                <a:solidFill>
                  <a:srgbClr val="0070C0"/>
                </a:solidFill>
              </a:rPr>
              <a:t>isinstance</a:t>
            </a:r>
            <a:r>
              <a:rPr lang="en-US" sz="1800" dirty="0"/>
              <a:t> function:</a:t>
            </a:r>
          </a:p>
          <a:p>
            <a:pPr lvl="1" eaLnBrk="1" hangingPunct="1">
              <a:lnSpc>
                <a:spcPct val="80000"/>
              </a:lnSpc>
              <a:spcBef>
                <a:spcPts val="800"/>
              </a:spcBef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1800" dirty="0"/>
              <a:t>This function can be used to check whether an object is part of a specific inheritance hierarchy, such as:  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For general purpose data type checking, however, it is more </a:t>
            </a:r>
            <a:r>
              <a:rPr lang="en-US" sz="1800" dirty="0" err="1"/>
              <a:t>Pythonic</a:t>
            </a:r>
            <a:r>
              <a:rPr lang="en-US" sz="1800" dirty="0"/>
              <a:t> to simply assume that the data is a particular type and see if it works.</a:t>
            </a:r>
          </a:p>
          <a:p>
            <a:pPr eaLnBrk="1" hangingPunct="1">
              <a:lnSpc>
                <a:spcPct val="90000"/>
              </a:lnSpc>
              <a:spcBef>
                <a:spcPts val="432"/>
              </a:spcBef>
            </a:pPr>
            <a:r>
              <a:rPr lang="en-US" sz="1800" dirty="0"/>
              <a:t>Example of converting an input string </a:t>
            </a:r>
            <a:r>
              <a:rPr lang="en-US" sz="1800" dirty="0" err="1"/>
              <a:t>var</a:t>
            </a:r>
            <a:r>
              <a:rPr lang="en-US" sz="1800" dirty="0"/>
              <a:t> to a number. If the string can’t be converted, print an error message.</a:t>
            </a:r>
          </a:p>
          <a:p>
            <a:pPr eaLnBrk="1" hangingPunct="1">
              <a:lnSpc>
                <a:spcPct val="90000"/>
              </a:lnSpc>
              <a:spcBef>
                <a:spcPts val="432"/>
              </a:spcBef>
              <a:buNone/>
            </a:pPr>
            <a:r>
              <a:rPr lang="en-US" sz="1800" dirty="0"/>
              <a:t>	Non-</a:t>
            </a:r>
            <a:r>
              <a:rPr lang="en-US" sz="1800" dirty="0" err="1"/>
              <a:t>Pythonic</a:t>
            </a:r>
            <a:r>
              <a:rPr lang="en-US" sz="1800" dirty="0"/>
              <a:t> type checking:                 </a:t>
            </a:r>
            <a:r>
              <a:rPr lang="en-US" sz="1800" dirty="0" err="1"/>
              <a:t>Pythonic</a:t>
            </a:r>
            <a:r>
              <a:rPr lang="en-US" sz="1800" dirty="0"/>
              <a:t> type checking:</a:t>
            </a:r>
          </a:p>
          <a:p>
            <a:pPr eaLnBrk="1" hangingPunct="1">
              <a:lnSpc>
                <a:spcPct val="90000"/>
              </a:lnSpc>
              <a:spcBef>
                <a:spcPts val="432"/>
              </a:spcBef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ts val="432"/>
              </a:spcBef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ts val="432"/>
              </a:spcBef>
              <a:buNone/>
            </a:pPr>
            <a:endParaRPr lang="en-US" sz="1800" dirty="0"/>
          </a:p>
          <a:p>
            <a:pPr lvl="1" eaLnBrk="1" hangingPunct="1">
              <a:lnSpc>
                <a:spcPct val="80000"/>
              </a:lnSpc>
              <a:spcBef>
                <a:spcPts val="1800"/>
              </a:spcBef>
              <a:buNone/>
            </a:pPr>
            <a:endParaRPr lang="en-US" sz="1800" dirty="0"/>
          </a:p>
          <a:p>
            <a:pPr eaLnBrk="1" hangingPunct="1">
              <a:spcBef>
                <a:spcPts val="300"/>
              </a:spcBef>
            </a:pPr>
            <a:r>
              <a:rPr lang="en-US" sz="1800" dirty="0"/>
              <a:t>The example above demonstrates the concept of </a:t>
            </a:r>
            <a:r>
              <a:rPr lang="en-US" sz="1800" u="sng" dirty="0"/>
              <a:t>duck typing</a:t>
            </a:r>
            <a:r>
              <a:rPr lang="en-US" sz="1800" dirty="0"/>
              <a:t> in Python. Duck typing is not unique to Python, it means to assume that a particular object is the correct type and use it as such. If it works, then it must be the correct type. There’s no need for type checking.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/>
              <a:t>			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990600"/>
            <a:ext cx="5181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isinstance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variable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, </a:t>
            </a:r>
            <a:r>
              <a:rPr lang="en-US" dirty="0">
                <a:latin typeface="Calibri" pitchFamily="34" charset="0"/>
              </a:rPr>
              <a:t>type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)     </a:t>
            </a:r>
            <a:r>
              <a:rPr lang="en-US" dirty="0">
                <a:latin typeface="Calibri" pitchFamily="34" charset="0"/>
              </a:rPr>
              <a:t># returns True or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10000"/>
            <a:ext cx="32766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if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isinstance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) </a:t>
            </a:r>
            <a:r>
              <a:rPr lang="en-US" dirty="0">
                <a:latin typeface="Calibri" pitchFamily="34" charset="0"/>
              </a:rPr>
              <a:t>:</a:t>
            </a:r>
          </a:p>
          <a:p>
            <a:r>
              <a:rPr lang="en-US" dirty="0">
                <a:latin typeface="Calibri" pitchFamily="34" charset="0"/>
              </a:rPr>
              <a:t>      </a:t>
            </a:r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=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r>
              <a:rPr lang="en-US" dirty="0">
                <a:latin typeface="Calibri" pitchFamily="34" charset="0"/>
              </a:rPr>
              <a:t>else :</a:t>
            </a:r>
          </a:p>
          <a:p>
            <a:r>
              <a:rPr lang="en-US" dirty="0">
                <a:latin typeface="Calibri" pitchFamily="34" charset="0"/>
              </a:rPr>
              <a:t>      print(“</a:t>
            </a:r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is not a number”)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3810000"/>
            <a:ext cx="32766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try :</a:t>
            </a:r>
          </a:p>
          <a:p>
            <a:r>
              <a:rPr lang="en-US" dirty="0">
                <a:latin typeface="Calibri" pitchFamily="34" charset="0"/>
              </a:rPr>
              <a:t>      </a:t>
            </a:r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=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r>
              <a:rPr lang="en-US" dirty="0">
                <a:latin typeface="Calibri" pitchFamily="34" charset="0"/>
              </a:rPr>
              <a:t>except </a:t>
            </a:r>
            <a:r>
              <a:rPr lang="en-US" dirty="0" err="1">
                <a:latin typeface="Calibri" pitchFamily="34" charset="0"/>
              </a:rPr>
              <a:t>ValueError</a:t>
            </a:r>
            <a:r>
              <a:rPr lang="en-US" dirty="0">
                <a:latin typeface="Calibri" pitchFamily="34" charset="0"/>
              </a:rPr>
              <a:t> :</a:t>
            </a:r>
          </a:p>
          <a:p>
            <a:r>
              <a:rPr lang="en-US" dirty="0">
                <a:latin typeface="Calibri" pitchFamily="34" charset="0"/>
              </a:rPr>
              <a:t>      print(“</a:t>
            </a:r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is not a number”)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905000"/>
            <a:ext cx="739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isinstance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myVehicle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, </a:t>
            </a:r>
            <a:r>
              <a:rPr lang="en-US" dirty="0">
                <a:latin typeface="Calibri" pitchFamily="34" charset="0"/>
              </a:rPr>
              <a:t>Truck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)          </a:t>
            </a:r>
            <a:r>
              <a:rPr lang="en-US" dirty="0">
                <a:latin typeface="Calibri" pitchFamily="34" charset="0"/>
              </a:rPr>
              <a:t># where Truck is a subclass in a hierarchy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Lambda Expression (2)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86400"/>
          </a:xfrm>
          <a:noFill/>
          <a:ln>
            <a:noFill/>
          </a:ln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sz="1800" dirty="0"/>
              <a:t>Example: write a lambda function to add 2 and 3, print the result	</a:t>
            </a:r>
            <a:r>
              <a:rPr lang="en-US" sz="1800" dirty="0">
                <a:latin typeface="Calibri" pitchFamily="34" charset="0"/>
              </a:rPr>
              <a:t>	</a:t>
            </a:r>
            <a:endParaRPr lang="en-US" sz="1800" dirty="0"/>
          </a:p>
          <a:p>
            <a:pPr eaLnBrk="1" hangingPunct="1">
              <a:spcBef>
                <a:spcPts val="0"/>
              </a:spcBef>
              <a:buNone/>
            </a:pPr>
            <a:endParaRPr lang="en-US" sz="1800" dirty="0"/>
          </a:p>
          <a:p>
            <a:pPr eaLnBrk="1" hangingPunct="1">
              <a:spcBef>
                <a:spcPts val="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</a:pPr>
            <a:r>
              <a:rPr lang="en-US" sz="1800" dirty="0"/>
              <a:t>The above lambda expression has: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2 parameters x and y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A function body which is the expression x + y</a:t>
            </a:r>
          </a:p>
          <a:p>
            <a:pPr eaLnBrk="1" hangingPunct="1"/>
            <a:r>
              <a:rPr lang="en-US" sz="1800" dirty="0"/>
              <a:t>Since the lambda expression is an anonymous function, the input argument list is put immediately after the function, as with any function. </a:t>
            </a:r>
            <a:br>
              <a:rPr lang="en-US" sz="1800" dirty="0"/>
            </a:br>
            <a:r>
              <a:rPr lang="en-US" sz="1800" dirty="0"/>
              <a:t>In this case the argument list is (2, 3).</a:t>
            </a:r>
          </a:p>
          <a:p>
            <a:pPr eaLnBrk="1" hangingPunct="1"/>
            <a:r>
              <a:rPr lang="en-US" sz="1800" dirty="0"/>
              <a:t>When the code runs: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2 and 3 are passed to the lambda function and get stored in x and y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In the function body, 2 + 3 evaluates to 5, and 5 is returned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5 becomes the input argument to print(), which prints 5 to screen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/>
              <a:t>Lambda expressions are typically used as an input argument to another function, where that function requires a function input argument, as shown in the next slides.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33600" y="1066801"/>
            <a:ext cx="5128389" cy="838200"/>
            <a:chOff x="2362200" y="1295399"/>
            <a:chExt cx="5128389" cy="902733"/>
          </a:xfrm>
        </p:grpSpPr>
        <p:sp>
          <p:nvSpPr>
            <p:cNvPr id="15" name="TextBox 14"/>
            <p:cNvSpPr txBox="1"/>
            <p:nvPr/>
          </p:nvSpPr>
          <p:spPr>
            <a:xfrm>
              <a:off x="2362200" y="1828800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lambda expression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19400" y="1295399"/>
              <a:ext cx="4671189" cy="902733"/>
              <a:chOff x="2819400" y="1295399"/>
              <a:chExt cx="4671189" cy="902733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638800" y="1828800"/>
                <a:ext cx="1851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input arguments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2819400" y="1295399"/>
                <a:ext cx="3810000" cy="609601"/>
                <a:chOff x="2819400" y="1295399"/>
                <a:chExt cx="3810000" cy="609601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2819400" y="1295399"/>
                  <a:ext cx="3810000" cy="609601"/>
                  <a:chOff x="2819400" y="1295399"/>
                  <a:chExt cx="3810000" cy="609601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2819400" y="1295399"/>
                    <a:ext cx="3810000" cy="393037"/>
                    <a:chOff x="2819400" y="1295399"/>
                    <a:chExt cx="3810000" cy="393037"/>
                  </a:xfrm>
                </p:grpSpPr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2819400" y="1295400"/>
                      <a:ext cx="3810000" cy="381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lvl="2" eaLnBrk="1" hangingPunct="1">
                        <a:buNone/>
                      </a:pPr>
                      <a:r>
                        <a:rPr lang="en-US" dirty="0">
                          <a:latin typeface="Calibri" pitchFamily="34" charset="0"/>
                        </a:rPr>
                        <a:t>print(  (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latin typeface="Calibri" pitchFamily="34" charset="0"/>
                        </a:rPr>
                        <a:t>lambda</a:t>
                      </a:r>
                      <a:r>
                        <a:rPr lang="en-US" dirty="0">
                          <a:latin typeface="Calibri" pitchFamily="34" charset="0"/>
                        </a:rPr>
                        <a:t> x, y : x + y) (2, 3)  )</a:t>
                      </a:r>
                    </a:p>
                  </p:txBody>
                </p:sp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3505200" y="1295399"/>
                      <a:ext cx="2362200" cy="393037"/>
                      <a:chOff x="3505200" y="1295400"/>
                      <a:chExt cx="2362200" cy="381000"/>
                    </a:xfrm>
                  </p:grpSpPr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3505200" y="1295400"/>
                        <a:ext cx="1828800" cy="381000"/>
                      </a:xfrm>
                      <a:prstGeom prst="rect">
                        <a:avLst/>
                      </a:prstGeom>
                      <a:solidFill>
                        <a:srgbClr val="92D050">
                          <a:alpha val="39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5334000" y="1295400"/>
                        <a:ext cx="533400" cy="38100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18" name="Straight Arrow Connector 17"/>
                  <p:cNvCxnSpPr/>
                  <p:nvPr/>
                </p:nvCxnSpPr>
                <p:spPr>
                  <a:xfrm flipV="1">
                    <a:off x="3810000" y="1676400"/>
                    <a:ext cx="152400" cy="228600"/>
                  </a:xfrm>
                  <a:prstGeom prst="straightConnector1">
                    <a:avLst/>
                  </a:prstGeom>
                  <a:ln w="19050">
                    <a:solidFill>
                      <a:srgbClr val="92D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/>
                <p:nvPr/>
              </p:nvCxnSpPr>
              <p:spPr>
                <a:xfrm flipH="1" flipV="1">
                  <a:off x="5791200" y="1676400"/>
                  <a:ext cx="228600" cy="228600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70C0"/>
                </a:solidFill>
              </a:rPr>
              <a:t>map</a:t>
            </a:r>
            <a:r>
              <a:rPr lang="en-US" sz="3200" dirty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562600"/>
          </a:xfrm>
        </p:spPr>
        <p:txBody>
          <a:bodyPr/>
          <a:lstStyle/>
          <a:p>
            <a:pPr eaLnBrk="1" hangingPunct="1"/>
            <a:r>
              <a:rPr lang="en-US" sz="1800" dirty="0"/>
              <a:t>The </a:t>
            </a:r>
            <a:r>
              <a:rPr lang="en-US" sz="1800" dirty="0">
                <a:solidFill>
                  <a:srgbClr val="0070C0"/>
                </a:solidFill>
              </a:rPr>
              <a:t>map</a:t>
            </a:r>
            <a:r>
              <a:rPr lang="en-US" sz="1800" dirty="0"/>
              <a:t> function takes 2 input arguments: a function name and an </a:t>
            </a:r>
            <a:r>
              <a:rPr lang="en-US" sz="1800" dirty="0" err="1"/>
              <a:t>iterable</a:t>
            </a:r>
            <a:r>
              <a:rPr lang="en-US" sz="1800" dirty="0"/>
              <a:t>.</a:t>
            </a:r>
          </a:p>
          <a:p>
            <a:pPr eaLnBrk="1" hangingPunct="1"/>
            <a:r>
              <a:rPr lang="en-US" sz="1800" dirty="0">
                <a:solidFill>
                  <a:srgbClr val="0070C0"/>
                </a:solidFill>
              </a:rPr>
              <a:t>map</a:t>
            </a:r>
            <a:r>
              <a:rPr lang="en-US" sz="1800" dirty="0"/>
              <a:t> will apply the input function to each element of the input </a:t>
            </a:r>
            <a:r>
              <a:rPr lang="en-US" sz="1800" dirty="0" err="1"/>
              <a:t>iterable</a:t>
            </a:r>
            <a:r>
              <a:rPr lang="en-US" sz="1800" dirty="0"/>
              <a:t> and return an </a:t>
            </a:r>
            <a:r>
              <a:rPr lang="en-US" sz="1800" dirty="0" err="1"/>
              <a:t>iterator</a:t>
            </a:r>
            <a:r>
              <a:rPr lang="en-US" sz="1800" dirty="0"/>
              <a:t>, which can be converted to an </a:t>
            </a:r>
            <a:r>
              <a:rPr lang="en-US" sz="1800" dirty="0" err="1"/>
              <a:t>iterable</a:t>
            </a:r>
            <a:r>
              <a:rPr lang="en-US" sz="1800" dirty="0"/>
              <a:t>.</a:t>
            </a:r>
          </a:p>
          <a:p>
            <a:pPr eaLnBrk="1" hangingPunct="1"/>
            <a:r>
              <a:rPr lang="en-US" sz="1800" dirty="0"/>
              <a:t>Format: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/>
              <a:t>Example:</a:t>
            </a:r>
          </a:p>
          <a:p>
            <a:pPr eaLnBrk="1" hangingPunct="1">
              <a:spcAft>
                <a:spcPts val="600"/>
              </a:spcAft>
              <a:buNone/>
            </a:pPr>
            <a:r>
              <a:rPr lang="en-US" sz="1800" dirty="0"/>
              <a:t>	</a:t>
            </a:r>
          </a:p>
          <a:p>
            <a:pPr eaLnBrk="1" hangingPunct="1">
              <a:spcAft>
                <a:spcPts val="600"/>
              </a:spcAft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spcAft>
                <a:spcPts val="600"/>
              </a:spcAft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spcAft>
                <a:spcPts val="600"/>
              </a:spcAft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spcAft>
                <a:spcPts val="600"/>
              </a:spcAft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sz="1800" dirty="0"/>
              <a:t>What’s a shorter way to add 1 to each value of </a:t>
            </a:r>
            <a:r>
              <a:rPr lang="en-US" sz="1800" dirty="0" err="1"/>
              <a:t>origList</a:t>
            </a:r>
            <a:r>
              <a:rPr lang="en-US" sz="1800" dirty="0"/>
              <a:t> and create </a:t>
            </a:r>
            <a:r>
              <a:rPr lang="en-US" sz="1800" dirty="0" err="1"/>
              <a:t>newList</a:t>
            </a:r>
            <a:r>
              <a:rPr lang="en-US" sz="18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2200" y="1676400"/>
            <a:ext cx="27406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map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aFunction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anIterable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362200"/>
            <a:ext cx="7127977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spcAft>
                <a:spcPts val="600"/>
              </a:spcAft>
              <a:buNone/>
            </a:pPr>
            <a:r>
              <a:rPr lang="en-US" dirty="0" err="1">
                <a:latin typeface="Calibri" pitchFamily="34" charset="0"/>
              </a:rPr>
              <a:t>origList</a:t>
            </a:r>
            <a:r>
              <a:rPr lang="en-US" dirty="0">
                <a:latin typeface="Calibri" pitchFamily="34" charset="0"/>
              </a:rPr>
              <a:t> = [1, 2, 3, 4]</a:t>
            </a:r>
          </a:p>
          <a:p>
            <a:pPr eaLnBrk="1" hangingPunct="1">
              <a:spcAft>
                <a:spcPts val="0"/>
              </a:spcAft>
              <a:buNone/>
            </a:pPr>
            <a:r>
              <a:rPr lang="en-US" dirty="0">
                <a:latin typeface="Calibri" pitchFamily="34" charset="0"/>
              </a:rPr>
              <a:t>def add1(n) :</a:t>
            </a:r>
          </a:p>
          <a:p>
            <a:pPr eaLnBrk="1" hangingPunct="1">
              <a:spcAft>
                <a:spcPts val="600"/>
              </a:spcAft>
              <a:buNone/>
            </a:pPr>
            <a:r>
              <a:rPr lang="en-US" dirty="0">
                <a:latin typeface="Calibri" pitchFamily="34" charset="0"/>
              </a:rPr>
              <a:t>    return n+1</a:t>
            </a:r>
          </a:p>
          <a:p>
            <a:pPr eaLnBrk="1" hangingPunct="1">
              <a:buNone/>
            </a:pPr>
            <a:r>
              <a:rPr lang="en-US" dirty="0" err="1">
                <a:latin typeface="Calibri" pitchFamily="34" charset="0"/>
              </a:rPr>
              <a:t>newList</a:t>
            </a:r>
            <a:r>
              <a:rPr lang="en-US" dirty="0">
                <a:latin typeface="Calibri" pitchFamily="34" charset="0"/>
              </a:rPr>
              <a:t> = list(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map</a:t>
            </a:r>
            <a:r>
              <a:rPr lang="en-US" dirty="0">
                <a:latin typeface="Calibri" pitchFamily="34" charset="0"/>
              </a:rPr>
              <a:t>(add1, </a:t>
            </a:r>
            <a:r>
              <a:rPr lang="en-US" dirty="0" err="1">
                <a:latin typeface="Calibri" pitchFamily="34" charset="0"/>
              </a:rPr>
              <a:t>origList</a:t>
            </a:r>
            <a:r>
              <a:rPr lang="en-US" dirty="0">
                <a:latin typeface="Calibri" pitchFamily="34" charset="0"/>
              </a:rPr>
              <a:t>))                     # using a named function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dirty="0" err="1">
                <a:latin typeface="Calibri" pitchFamily="34" charset="0"/>
              </a:rPr>
              <a:t>newList</a:t>
            </a:r>
            <a:r>
              <a:rPr lang="en-US" dirty="0">
                <a:latin typeface="Calibri" pitchFamily="34" charset="0"/>
              </a:rPr>
              <a:t> = list(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map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lambda</a:t>
            </a:r>
            <a:r>
              <a:rPr lang="en-US" dirty="0">
                <a:latin typeface="Calibri" pitchFamily="34" charset="0"/>
              </a:rPr>
              <a:t> n: n+1, </a:t>
            </a:r>
            <a:r>
              <a:rPr lang="en-US" dirty="0" err="1">
                <a:latin typeface="Calibri" pitchFamily="34" charset="0"/>
              </a:rPr>
              <a:t>origList</a:t>
            </a:r>
            <a:r>
              <a:rPr lang="en-US" dirty="0">
                <a:latin typeface="Calibri" pitchFamily="34" charset="0"/>
              </a:rPr>
              <a:t>))     # using a lambda expression,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                                                                                 # no need to define add1()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dirty="0">
                <a:latin typeface="Calibri" pitchFamily="34" charset="0"/>
              </a:rPr>
              <a:t># Either way,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map</a:t>
            </a:r>
            <a:r>
              <a:rPr lang="en-US" dirty="0">
                <a:latin typeface="Calibri" pitchFamily="34" charset="0"/>
              </a:rPr>
              <a:t> will take each element of </a:t>
            </a:r>
            <a:r>
              <a:rPr lang="en-US" dirty="0" err="1">
                <a:latin typeface="Calibri" pitchFamily="34" charset="0"/>
              </a:rPr>
              <a:t>origList</a:t>
            </a:r>
            <a:r>
              <a:rPr lang="en-US" dirty="0">
                <a:latin typeface="Calibri" pitchFamily="34" charset="0"/>
              </a:rPr>
              <a:t> and run the input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dirty="0">
                <a:latin typeface="Calibri" pitchFamily="34" charset="0"/>
              </a:rPr>
              <a:t># function with it. Then we convert all the resulting values into a </a:t>
            </a:r>
            <a:r>
              <a:rPr lang="en-US" dirty="0" err="1">
                <a:latin typeface="Calibri" pitchFamily="34" charset="0"/>
              </a:rPr>
              <a:t>newList</a:t>
            </a:r>
            <a:r>
              <a:rPr lang="en-US" dirty="0">
                <a:latin typeface="Calibri" pitchFamily="34" charset="0"/>
              </a:rPr>
              <a:t>.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dirty="0">
                <a:latin typeface="Calibri" pitchFamily="34" charset="0"/>
              </a:rPr>
              <a:t># The resulting </a:t>
            </a:r>
            <a:r>
              <a:rPr lang="en-US" dirty="0" err="1">
                <a:latin typeface="Calibri" pitchFamily="34" charset="0"/>
              </a:rPr>
              <a:t>newList</a:t>
            </a:r>
            <a:r>
              <a:rPr lang="en-US" dirty="0">
                <a:latin typeface="Calibri" pitchFamily="34" charset="0"/>
              </a:rPr>
              <a:t> is:  [2, 3, 4, 5]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70C0"/>
                </a:solidFill>
              </a:rPr>
              <a:t>filter </a:t>
            </a:r>
            <a:r>
              <a:rPr lang="en-US" sz="3200" dirty="0">
                <a:solidFill>
                  <a:schemeClr val="tx1"/>
                </a:solidFill>
              </a:rPr>
              <a:t>Function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562600"/>
          </a:xfrm>
        </p:spPr>
        <p:txBody>
          <a:bodyPr/>
          <a:lstStyle/>
          <a:p>
            <a:pPr eaLnBrk="1" hangingPunct="1"/>
            <a:r>
              <a:rPr lang="en-US" sz="1800" dirty="0"/>
              <a:t>The </a:t>
            </a:r>
            <a:r>
              <a:rPr lang="en-US" sz="1800" dirty="0">
                <a:solidFill>
                  <a:srgbClr val="0070C0"/>
                </a:solidFill>
              </a:rPr>
              <a:t>filter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/>
              <a:t>function takes 2 input arguments: a function name and an </a:t>
            </a:r>
            <a:r>
              <a:rPr lang="en-US" sz="1800" dirty="0" err="1"/>
              <a:t>iterable</a:t>
            </a:r>
            <a:r>
              <a:rPr lang="en-US" sz="1800" dirty="0"/>
              <a:t>.</a:t>
            </a:r>
          </a:p>
          <a:p>
            <a:pPr eaLnBrk="1" hangingPunct="1"/>
            <a:r>
              <a:rPr lang="en-US" sz="1800" dirty="0"/>
              <a:t>The input function must return True or False.</a:t>
            </a:r>
          </a:p>
          <a:p>
            <a:pPr eaLnBrk="1" hangingPunct="1"/>
            <a:r>
              <a:rPr lang="en-US" sz="1800" dirty="0">
                <a:solidFill>
                  <a:srgbClr val="0070C0"/>
                </a:solidFill>
              </a:rPr>
              <a:t>filter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/>
              <a:t>applies the input function to each element of the input </a:t>
            </a:r>
            <a:r>
              <a:rPr lang="en-US" sz="1800" dirty="0" err="1"/>
              <a:t>iterable</a:t>
            </a:r>
            <a:r>
              <a:rPr lang="en-US" sz="1800" dirty="0"/>
              <a:t>, and only elements that evaluate to True will be returned as part of an </a:t>
            </a:r>
            <a:r>
              <a:rPr lang="en-US" sz="1800" dirty="0" err="1"/>
              <a:t>iterator</a:t>
            </a:r>
            <a:r>
              <a:rPr lang="en-US" sz="1800" dirty="0"/>
              <a:t>, which can be converted to an </a:t>
            </a:r>
            <a:r>
              <a:rPr lang="en-US" sz="1800" dirty="0" err="1"/>
              <a:t>iterable</a:t>
            </a:r>
            <a:r>
              <a:rPr lang="en-US" sz="1800" dirty="0"/>
              <a:t>.</a:t>
            </a:r>
          </a:p>
          <a:p>
            <a:pPr eaLnBrk="1" hangingPunct="1"/>
            <a:r>
              <a:rPr lang="en-US" sz="1800" dirty="0"/>
              <a:t>Format:</a:t>
            </a:r>
          </a:p>
          <a:p>
            <a:pPr eaLnBrk="1" hangingPunct="1"/>
            <a:r>
              <a:rPr lang="en-US" sz="1800" dirty="0"/>
              <a:t>Example:</a:t>
            </a:r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What’s a shorter way to filter values that are above 10 and create a </a:t>
            </a:r>
            <a:r>
              <a:rPr lang="en-US" sz="1800" dirty="0" err="1"/>
              <a:t>newTuple</a:t>
            </a:r>
            <a:r>
              <a:rPr lang="en-US" sz="1800" dirty="0"/>
              <a:t>?</a:t>
            </a:r>
          </a:p>
          <a:p>
            <a:pPr eaLnBrk="1" hangingPunct="1"/>
            <a:r>
              <a:rPr lang="en-US" sz="1800" dirty="0"/>
              <a:t>Generally most Python programmers prefer to use comprehension and generator instead of </a:t>
            </a:r>
            <a:r>
              <a:rPr lang="en-US" sz="1800" dirty="0">
                <a:solidFill>
                  <a:srgbClr val="0070C0"/>
                </a:solidFill>
              </a:rPr>
              <a:t>map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filter</a:t>
            </a:r>
            <a:r>
              <a:rPr lang="en-US" sz="1800" dirty="0"/>
              <a:t>. Comprehension and generator are considered more readable and don’t require a lambda expression.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map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filter</a:t>
            </a:r>
            <a:r>
              <a:rPr lang="en-US" sz="1800" dirty="0"/>
              <a:t> are more likely used by those doing functional programming.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2209800"/>
            <a:ext cx="30779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filter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boolFunction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anIterable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2743200"/>
            <a:ext cx="5168210" cy="10002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>
                <a:latin typeface="Calibri" pitchFamily="34" charset="0"/>
              </a:rPr>
              <a:t>origTuple</a:t>
            </a:r>
            <a:r>
              <a:rPr lang="en-US" dirty="0">
                <a:latin typeface="Calibri" pitchFamily="34" charset="0"/>
              </a:rPr>
              <a:t> = (1, 10, 2, 30, 5, 7, 45)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dirty="0" err="1">
                <a:latin typeface="Calibri" pitchFamily="34" charset="0"/>
              </a:rPr>
              <a:t>newTuple</a:t>
            </a:r>
            <a:r>
              <a:rPr lang="en-US" dirty="0">
                <a:latin typeface="Calibri" pitchFamily="34" charset="0"/>
              </a:rPr>
              <a:t> = </a:t>
            </a:r>
            <a:r>
              <a:rPr lang="en-US" dirty="0" err="1">
                <a:latin typeface="Calibri" pitchFamily="34" charset="0"/>
              </a:rPr>
              <a:t>tuple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filter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lambda</a:t>
            </a:r>
            <a:r>
              <a:rPr lang="en-US" dirty="0">
                <a:latin typeface="Calibri" pitchFamily="34" charset="0"/>
              </a:rPr>
              <a:t> n: n&gt;=10, </a:t>
            </a:r>
            <a:r>
              <a:rPr lang="en-US" dirty="0" err="1">
                <a:latin typeface="Calibri" pitchFamily="34" charset="0"/>
              </a:rPr>
              <a:t>origTuple</a:t>
            </a:r>
            <a:r>
              <a:rPr lang="en-US" dirty="0">
                <a:latin typeface="Calibri" pitchFamily="34" charset="0"/>
              </a:rPr>
              <a:t>)))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dirty="0">
                <a:latin typeface="Calibri" pitchFamily="34" charset="0"/>
              </a:rPr>
              <a:t># </a:t>
            </a:r>
            <a:r>
              <a:rPr lang="en-US" dirty="0" err="1">
                <a:latin typeface="Calibri" pitchFamily="34" charset="0"/>
              </a:rPr>
              <a:t>newTuple</a:t>
            </a:r>
            <a:r>
              <a:rPr lang="en-US" dirty="0">
                <a:latin typeface="Calibri" pitchFamily="34" charset="0"/>
              </a:rPr>
              <a:t> is  (10, 30, 45)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70C0"/>
                </a:solidFill>
              </a:rPr>
              <a:t>reduce </a:t>
            </a:r>
            <a:r>
              <a:rPr lang="en-US" sz="3200" dirty="0">
                <a:solidFill>
                  <a:schemeClr val="tx1"/>
                </a:solidFill>
              </a:rPr>
              <a:t>Function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562600"/>
          </a:xfrm>
        </p:spPr>
        <p:txBody>
          <a:bodyPr/>
          <a:lstStyle/>
          <a:p>
            <a:pPr eaLnBrk="1" hangingPunct="1"/>
            <a:r>
              <a:rPr lang="en-US" sz="1800" dirty="0"/>
              <a:t>The </a:t>
            </a:r>
            <a:r>
              <a:rPr lang="en-US" sz="1800" dirty="0">
                <a:solidFill>
                  <a:srgbClr val="0070C0"/>
                </a:solidFill>
              </a:rPr>
              <a:t>reduce </a:t>
            </a:r>
            <a:r>
              <a:rPr lang="en-US" sz="1800" dirty="0"/>
              <a:t>function is typically discussed together with </a:t>
            </a:r>
            <a:r>
              <a:rPr lang="en-US" sz="1800" dirty="0">
                <a:solidFill>
                  <a:srgbClr val="0070C0"/>
                </a:solidFill>
              </a:rPr>
              <a:t>map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filter</a:t>
            </a:r>
            <a:r>
              <a:rPr lang="en-US" sz="1800" dirty="0"/>
              <a:t>    since all 3 functions work with an </a:t>
            </a:r>
            <a:r>
              <a:rPr lang="en-US" sz="1800" dirty="0" err="1"/>
              <a:t>interable</a:t>
            </a:r>
            <a:r>
              <a:rPr lang="en-US" sz="1800" dirty="0"/>
              <a:t>. </a:t>
            </a:r>
          </a:p>
          <a:p>
            <a:pPr eaLnBrk="1" hangingPunct="1"/>
            <a:r>
              <a:rPr lang="en-US" sz="1800" dirty="0"/>
              <a:t>However, </a:t>
            </a:r>
            <a:r>
              <a:rPr lang="en-US" sz="1800" dirty="0">
                <a:solidFill>
                  <a:srgbClr val="0070C0"/>
                </a:solidFill>
              </a:rPr>
              <a:t>reduce</a:t>
            </a:r>
            <a:r>
              <a:rPr lang="en-US" sz="1800" dirty="0"/>
              <a:t> is not part of the Python core and must be imported with:</a:t>
            </a:r>
            <a:br>
              <a:rPr lang="en-US" sz="1800" dirty="0"/>
            </a:br>
            <a:r>
              <a:rPr lang="en-US" sz="1800" dirty="0"/>
              <a:t>		          </a:t>
            </a:r>
            <a:r>
              <a:rPr lang="en-US" sz="1800" dirty="0">
                <a:solidFill>
                  <a:srgbClr val="0070C0"/>
                </a:solidFill>
              </a:rPr>
              <a:t>from  </a:t>
            </a:r>
            <a:r>
              <a:rPr lang="en-US" sz="1800" dirty="0" err="1">
                <a:solidFill>
                  <a:srgbClr val="0070C0"/>
                </a:solidFill>
              </a:rPr>
              <a:t>functools</a:t>
            </a:r>
            <a:r>
              <a:rPr lang="en-US" sz="1800" dirty="0">
                <a:solidFill>
                  <a:srgbClr val="0070C0"/>
                </a:solidFill>
              </a:rPr>
              <a:t>  import  reduce</a:t>
            </a:r>
          </a:p>
          <a:p>
            <a:pPr eaLnBrk="1" hangingPunct="1"/>
            <a:r>
              <a:rPr lang="en-US" sz="1800" dirty="0">
                <a:solidFill>
                  <a:srgbClr val="0070C0"/>
                </a:solidFill>
              </a:rPr>
              <a:t>reduce </a:t>
            </a:r>
            <a:r>
              <a:rPr lang="en-US" sz="1800" dirty="0"/>
              <a:t>takes 2 input arguments: a function name and an </a:t>
            </a:r>
            <a:r>
              <a:rPr lang="en-US" sz="1800" dirty="0" err="1"/>
              <a:t>iterable</a:t>
            </a:r>
            <a:r>
              <a:rPr lang="en-US" sz="1800" dirty="0"/>
              <a:t>.</a:t>
            </a:r>
          </a:p>
          <a:p>
            <a:pPr eaLnBrk="1" hangingPunct="1"/>
            <a:r>
              <a:rPr lang="en-US" sz="1800" dirty="0"/>
              <a:t>The input function takes 2 input arguments: the 1</a:t>
            </a:r>
            <a:r>
              <a:rPr lang="en-US" sz="1800" baseline="30000" dirty="0"/>
              <a:t>st</a:t>
            </a:r>
            <a:r>
              <a:rPr lang="en-US" sz="1800" dirty="0"/>
              <a:t> and 2</a:t>
            </a:r>
            <a:r>
              <a:rPr lang="en-US" sz="1800" baseline="30000" dirty="0"/>
              <a:t>nd</a:t>
            </a:r>
            <a:r>
              <a:rPr lang="en-US" sz="1800" dirty="0"/>
              <a:t> elements of the </a:t>
            </a:r>
            <a:r>
              <a:rPr lang="en-US" sz="1800" dirty="0" err="1"/>
              <a:t>iterable</a:t>
            </a:r>
            <a:r>
              <a:rPr lang="en-US" sz="1800" dirty="0"/>
              <a:t>. When the function runs, the 2 input are effectively removed from the </a:t>
            </a:r>
            <a:r>
              <a:rPr lang="en-US" sz="1800" dirty="0" err="1"/>
              <a:t>iterable</a:t>
            </a:r>
            <a:r>
              <a:rPr lang="en-US" sz="1800" dirty="0"/>
              <a:t> and reduced to 1 return value, which replaces the 1</a:t>
            </a:r>
            <a:r>
              <a:rPr lang="en-US" sz="1800" baseline="30000" dirty="0"/>
              <a:t>st</a:t>
            </a:r>
            <a:r>
              <a:rPr lang="en-US" sz="1800" dirty="0"/>
              <a:t> element of the </a:t>
            </a:r>
            <a:r>
              <a:rPr lang="en-US" sz="1800" dirty="0" err="1"/>
              <a:t>iterable</a:t>
            </a:r>
            <a:r>
              <a:rPr lang="en-US" sz="1800" dirty="0"/>
              <a:t>.</a:t>
            </a:r>
          </a:p>
          <a:p>
            <a:pPr eaLnBrk="1" hangingPunct="1"/>
            <a:r>
              <a:rPr lang="en-US" sz="1800" dirty="0"/>
              <a:t>Format:</a:t>
            </a:r>
          </a:p>
          <a:p>
            <a:pPr eaLnBrk="1" hangingPunct="1"/>
            <a:r>
              <a:rPr lang="en-US" sz="1800" dirty="0"/>
              <a:t>Example:</a:t>
            </a:r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spcBef>
                <a:spcPts val="1800"/>
              </a:spcBef>
            </a:pPr>
            <a:r>
              <a:rPr lang="en-US" sz="1800" dirty="0"/>
              <a:t>Step by step result of reduce example above:</a:t>
            </a:r>
          </a:p>
          <a:p>
            <a:pPr eaLnBrk="1" hangingPunct="1">
              <a:buNone/>
            </a:pPr>
            <a:r>
              <a:rPr lang="en-US" sz="1800" dirty="0"/>
              <a:t>	 1. </a:t>
            </a:r>
            <a:r>
              <a:rPr lang="en-US" sz="1800" dirty="0" err="1"/>
              <a:t>iterable</a:t>
            </a:r>
            <a:r>
              <a:rPr lang="en-US" sz="1800" dirty="0"/>
              <a:t>:	</a:t>
            </a:r>
            <a:r>
              <a:rPr lang="en-US" sz="1800" dirty="0">
                <a:solidFill>
                  <a:srgbClr val="00B050"/>
                </a:solidFill>
              </a:rPr>
              <a:t>1  2</a:t>
            </a:r>
            <a:r>
              <a:rPr lang="en-US" sz="1800" dirty="0"/>
              <a:t>  3  4  5	reduce:  1 + 2 =&gt; 3</a:t>
            </a:r>
          </a:p>
          <a:p>
            <a:pPr eaLnBrk="1" hangingPunct="1">
              <a:buNone/>
            </a:pPr>
            <a:r>
              <a:rPr lang="en-US" sz="1800" dirty="0"/>
              <a:t>    	 2. </a:t>
            </a:r>
            <a:r>
              <a:rPr lang="en-US" sz="1800" dirty="0" err="1"/>
              <a:t>iterable</a:t>
            </a:r>
            <a:r>
              <a:rPr lang="en-US" sz="1800" dirty="0"/>
              <a:t>:     	    </a:t>
            </a:r>
            <a:r>
              <a:rPr lang="en-US" sz="1800" dirty="0">
                <a:solidFill>
                  <a:srgbClr val="00B050"/>
                </a:solidFill>
              </a:rPr>
              <a:t>3  3</a:t>
            </a:r>
            <a:r>
              <a:rPr lang="en-US" sz="1800" dirty="0"/>
              <a:t>  4  5	reduce:  3 + 3 =&gt; 6</a:t>
            </a:r>
          </a:p>
          <a:p>
            <a:pPr eaLnBrk="1" hangingPunct="1">
              <a:buNone/>
            </a:pPr>
            <a:r>
              <a:rPr lang="en-US" sz="1800" dirty="0"/>
              <a:t>    	 3. </a:t>
            </a:r>
            <a:r>
              <a:rPr lang="en-US" sz="1800" dirty="0" err="1"/>
              <a:t>iterable</a:t>
            </a:r>
            <a:r>
              <a:rPr lang="en-US" sz="1800" dirty="0"/>
              <a:t>:	        </a:t>
            </a:r>
            <a:r>
              <a:rPr lang="en-US" sz="1800" dirty="0">
                <a:solidFill>
                  <a:srgbClr val="00B050"/>
                </a:solidFill>
              </a:rPr>
              <a:t>6  4</a:t>
            </a:r>
            <a:r>
              <a:rPr lang="en-US" sz="1800" dirty="0"/>
              <a:t>  5	reduce:  6 + 4 =&gt; 10</a:t>
            </a:r>
          </a:p>
          <a:p>
            <a:pPr eaLnBrk="1" hangingPunct="1">
              <a:buNone/>
            </a:pPr>
            <a:r>
              <a:rPr lang="en-US" sz="1800" dirty="0"/>
              <a:t>	 4. </a:t>
            </a:r>
            <a:r>
              <a:rPr lang="en-US" sz="1800" dirty="0" err="1"/>
              <a:t>iterable</a:t>
            </a:r>
            <a:r>
              <a:rPr lang="en-US" sz="1800" dirty="0"/>
              <a:t>:	          </a:t>
            </a:r>
            <a:r>
              <a:rPr lang="en-US" sz="1800" dirty="0">
                <a:solidFill>
                  <a:srgbClr val="00B050"/>
                </a:solidFill>
              </a:rPr>
              <a:t>10  5</a:t>
            </a:r>
            <a:r>
              <a:rPr lang="en-US" sz="1800" dirty="0"/>
              <a:t>	reduce:  10 + 5 =&gt; 15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5600" y="3352800"/>
            <a:ext cx="43102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reduce</a:t>
            </a:r>
            <a:r>
              <a:rPr lang="en-US" dirty="0">
                <a:latin typeface="Calibri" pitchFamily="34" charset="0"/>
              </a:rPr>
              <a:t>(functionWith2InputArgs, </a:t>
            </a:r>
            <a:r>
              <a:rPr lang="en-US" dirty="0" err="1">
                <a:latin typeface="Calibri" pitchFamily="34" charset="0"/>
              </a:rPr>
              <a:t>anIterable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3810000"/>
            <a:ext cx="5943600" cy="7232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alibri" pitchFamily="34" charset="0"/>
              </a:rPr>
              <a:t>L = [1, 2, 3, 4, 5]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dirty="0">
                <a:latin typeface="Calibri" pitchFamily="34" charset="0"/>
              </a:rPr>
              <a:t>result =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reduce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lambda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x,y</a:t>
            </a:r>
            <a:r>
              <a:rPr lang="en-US" dirty="0">
                <a:latin typeface="Calibri" pitchFamily="34" charset="0"/>
              </a:rPr>
              <a:t>: x + y, L)      # result is 15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70C0"/>
                </a:solidFill>
              </a:rPr>
              <a:t>sorted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0070C0"/>
                </a:solidFill>
              </a:rPr>
              <a:t>sorted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/>
              <a:t>function takes an </a:t>
            </a:r>
            <a:r>
              <a:rPr lang="en-US" sz="1800" dirty="0" err="1"/>
              <a:t>iterable</a:t>
            </a:r>
            <a:r>
              <a:rPr lang="en-US" sz="1800" dirty="0"/>
              <a:t> as input and returns an ordered </a:t>
            </a:r>
            <a:r>
              <a:rPr lang="en-US" sz="1800" dirty="0" err="1"/>
              <a:t>iterable</a:t>
            </a:r>
            <a:r>
              <a:rPr lang="en-US" sz="1800" dirty="0"/>
              <a:t> that is sorted in ascending or descending order, depending on the </a:t>
            </a:r>
            <a:r>
              <a:rPr lang="en-US" sz="1800" dirty="0">
                <a:solidFill>
                  <a:srgbClr val="0070C0"/>
                </a:solidFill>
              </a:rPr>
              <a:t>reverse</a:t>
            </a:r>
            <a:r>
              <a:rPr lang="en-US" sz="1800" dirty="0"/>
              <a:t> input argument.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sz="1800" dirty="0"/>
              <a:t>If the data to be sorted is composite data (it contains multiple fields or is an object with multiple attributes), we can tell </a:t>
            </a:r>
            <a:r>
              <a:rPr lang="en-US" sz="1800" dirty="0">
                <a:solidFill>
                  <a:srgbClr val="0070C0"/>
                </a:solidFill>
              </a:rPr>
              <a:t>sorted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/>
              <a:t>to sort by a specific field or attribute by using the </a:t>
            </a:r>
            <a:r>
              <a:rPr lang="en-US" sz="1800" dirty="0">
                <a:solidFill>
                  <a:srgbClr val="0070C0"/>
                </a:solidFill>
              </a:rPr>
              <a:t>key</a:t>
            </a:r>
            <a:r>
              <a:rPr lang="en-US" sz="1800" dirty="0"/>
              <a:t> input argument: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/>
              <a:t>where the </a:t>
            </a:r>
            <a:r>
              <a:rPr lang="en-US" sz="1800" dirty="0">
                <a:solidFill>
                  <a:srgbClr val="0070C0"/>
                </a:solidFill>
              </a:rPr>
              <a:t>key</a:t>
            </a:r>
            <a:r>
              <a:rPr lang="en-US" sz="1800" dirty="0"/>
              <a:t> function takes one input argument (the data to be sorted) and returns a value in that data that is used for sorting.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Example 1: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sz="1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Example 2: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1524000"/>
            <a:ext cx="43256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newIterable</a:t>
            </a:r>
            <a:r>
              <a:rPr lang="en-US" dirty="0">
                <a:latin typeface="Calibri" pitchFamily="34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sorted(</a:t>
            </a:r>
            <a:r>
              <a:rPr lang="en-US" dirty="0" err="1">
                <a:latin typeface="Calibri" pitchFamily="34" charset="0"/>
              </a:rPr>
              <a:t>iterable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, reverse</a:t>
            </a:r>
            <a:r>
              <a:rPr lang="en-US" dirty="0">
                <a:latin typeface="Calibri" pitchFamily="34" charset="0"/>
              </a:rPr>
              <a:t>=True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2819400"/>
            <a:ext cx="297446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sorted(</a:t>
            </a:r>
            <a:r>
              <a:rPr lang="en-US" dirty="0" err="1">
                <a:latin typeface="Calibri" pitchFamily="34" charset="0"/>
              </a:rPr>
              <a:t>iterable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key</a:t>
            </a:r>
            <a:r>
              <a:rPr lang="en-US" dirty="0">
                <a:latin typeface="Calibri" pitchFamily="34" charset="0"/>
              </a:rPr>
              <a:t>=function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3810000"/>
            <a:ext cx="64008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L1 = [ (5, 19, 23), (27, 31, 12), (9, 25, 17), (14, 10, 23) ]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print(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sorted</a:t>
            </a:r>
            <a:r>
              <a:rPr lang="en-US" dirty="0">
                <a:latin typeface="Calibri" pitchFamily="34" charset="0"/>
              </a:rPr>
              <a:t>(L1,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key</a:t>
            </a:r>
            <a:r>
              <a:rPr lang="en-US" dirty="0">
                <a:latin typeface="Calibri" pitchFamily="34" charset="0"/>
              </a:rPr>
              <a:t>=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lambda</a:t>
            </a:r>
            <a:r>
              <a:rPr lang="en-US" dirty="0">
                <a:latin typeface="Calibri" pitchFamily="34" charset="0"/>
              </a:rPr>
              <a:t> t : t[1]) )       # sort by 2</a:t>
            </a:r>
            <a:r>
              <a:rPr lang="en-US" baseline="30000" dirty="0">
                <a:latin typeface="Calibri" pitchFamily="34" charset="0"/>
              </a:rPr>
              <a:t>nd</a:t>
            </a:r>
            <a:r>
              <a:rPr lang="en-US" dirty="0">
                <a:latin typeface="Calibri" pitchFamily="34" charset="0"/>
              </a:rPr>
              <a:t> element</a:t>
            </a:r>
          </a:p>
          <a:p>
            <a:r>
              <a:rPr lang="en-US" dirty="0">
                <a:latin typeface="Calibri" pitchFamily="34" charset="0"/>
              </a:rPr>
              <a:t># output: [(14, 10, 23), (5, 19, 23), (9, 25, 17), (27, 31, 12)]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4953000"/>
            <a:ext cx="64008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# if data is a list of Student objects, each with a name attribute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print(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sorted</a:t>
            </a:r>
            <a:r>
              <a:rPr lang="en-US" dirty="0">
                <a:latin typeface="Calibri" pitchFamily="34" charset="0"/>
              </a:rPr>
              <a:t>(data,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key</a:t>
            </a:r>
            <a:r>
              <a:rPr lang="en-US" dirty="0">
                <a:latin typeface="Calibri" pitchFamily="34" charset="0"/>
              </a:rPr>
              <a:t>=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lambda</a:t>
            </a:r>
            <a:r>
              <a:rPr lang="en-US" dirty="0">
                <a:latin typeface="Calibri" pitchFamily="34" charset="0"/>
              </a:rPr>
              <a:t> s : </a:t>
            </a:r>
            <a:r>
              <a:rPr lang="en-US" dirty="0" err="1">
                <a:latin typeface="Calibri" pitchFamily="34" charset="0"/>
              </a:rPr>
              <a:t>s.getName</a:t>
            </a:r>
            <a:r>
              <a:rPr lang="en-US" dirty="0">
                <a:latin typeface="Calibri" pitchFamily="34" charset="0"/>
              </a:rPr>
              <a:t>) )        # sort by name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1800" dirty="0">
              <a:latin typeface="Calibri" pitchFamily="34" charset="0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sz="1800" dirty="0"/>
              <a:t>Up Next: </a:t>
            </a:r>
            <a:r>
              <a:rPr lang="en-US" sz="1800" dirty="0" err="1"/>
              <a:t>Callables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Review </a:t>
            </a:r>
            <a:r>
              <a:rPr lang="en-US" sz="3200" dirty="0" err="1"/>
              <a:t>Iterable</a:t>
            </a:r>
            <a:endParaRPr lang="en-US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153400" cy="5791200"/>
          </a:xfrm>
        </p:spPr>
        <p:txBody>
          <a:bodyPr/>
          <a:lstStyle/>
          <a:p>
            <a:pPr eaLnBrk="1" hangingPunct="1"/>
            <a:r>
              <a:rPr lang="en-US" sz="1800" dirty="0"/>
              <a:t>A data type that can be iterated over (or stepped through one element at a time) is called an </a:t>
            </a:r>
            <a:r>
              <a:rPr lang="en-US" sz="1800" u="sng" dirty="0" err="1"/>
              <a:t>iterable</a:t>
            </a:r>
            <a:r>
              <a:rPr lang="en-US" sz="1800" dirty="0"/>
              <a:t>. </a:t>
            </a:r>
          </a:p>
          <a:p>
            <a:pPr eaLnBrk="1" hangingPunct="1"/>
            <a:r>
              <a:rPr lang="en-US" sz="1800" dirty="0"/>
              <a:t>An </a:t>
            </a:r>
            <a:r>
              <a:rPr lang="en-US" sz="1800" dirty="0" err="1"/>
              <a:t>iterable</a:t>
            </a:r>
            <a:r>
              <a:rPr lang="en-US" sz="1800" dirty="0"/>
              <a:t> supports the </a:t>
            </a:r>
            <a:r>
              <a:rPr lang="en-US" sz="1800" dirty="0">
                <a:solidFill>
                  <a:srgbClr val="0070C0"/>
                </a:solidFill>
              </a:rPr>
              <a:t>in</a:t>
            </a:r>
            <a:r>
              <a:rPr lang="en-US" sz="1800" dirty="0"/>
              <a:t> operator to check for existence of an element, and the </a:t>
            </a:r>
            <a:r>
              <a:rPr lang="en-US" sz="1800" dirty="0" err="1">
                <a:solidFill>
                  <a:srgbClr val="0070C0"/>
                </a:solidFill>
              </a:rPr>
              <a:t>len</a:t>
            </a:r>
            <a:r>
              <a:rPr lang="en-US" sz="1800" dirty="0"/>
              <a:t> function to get the number of elements.</a:t>
            </a:r>
          </a:p>
          <a:p>
            <a:pPr eaLnBrk="1" hangingPunct="1"/>
            <a:r>
              <a:rPr lang="en-US" sz="1800" dirty="0"/>
              <a:t>Since an </a:t>
            </a:r>
            <a:r>
              <a:rPr lang="en-US" sz="1800" dirty="0" err="1"/>
              <a:t>iterable</a:t>
            </a:r>
            <a:r>
              <a:rPr lang="en-US" sz="1800" dirty="0"/>
              <a:t> contains multiple data values, it’s also called a </a:t>
            </a:r>
            <a:r>
              <a:rPr lang="en-US" sz="1800" u="sng" dirty="0"/>
              <a:t>container</a:t>
            </a:r>
            <a:r>
              <a:rPr lang="en-US" sz="1800" dirty="0"/>
              <a:t>.</a:t>
            </a:r>
          </a:p>
          <a:p>
            <a:pPr eaLnBrk="1" hangingPunct="1"/>
            <a:r>
              <a:rPr lang="en-US" sz="1800" dirty="0"/>
              <a:t>Common </a:t>
            </a:r>
            <a:r>
              <a:rPr lang="en-US" sz="1800" dirty="0" err="1">
                <a:hlinkClick r:id="rId2"/>
              </a:rPr>
              <a:t>iterable</a:t>
            </a:r>
            <a:r>
              <a:rPr lang="en-US" sz="1800" dirty="0">
                <a:hlinkClick r:id="rId2"/>
              </a:rPr>
              <a:t> operations</a:t>
            </a:r>
            <a:endParaRPr lang="en-US" sz="1800" dirty="0"/>
          </a:p>
          <a:p>
            <a:pPr eaLnBrk="1" hangingPunct="1"/>
            <a:r>
              <a:rPr lang="en-US" sz="1800" dirty="0"/>
              <a:t>Some common built-in </a:t>
            </a:r>
            <a:r>
              <a:rPr lang="en-US" sz="1800" dirty="0" err="1"/>
              <a:t>iterables</a:t>
            </a:r>
            <a:r>
              <a:rPr lang="en-US" sz="1800" dirty="0"/>
              <a:t>: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>
                <a:solidFill>
                  <a:srgbClr val="0070C0"/>
                </a:solidFill>
              </a:rPr>
              <a:t>list</a:t>
            </a:r>
            <a:r>
              <a:rPr lang="en-US" sz="1800" dirty="0"/>
              <a:t>: a mutable, ordered sequence of data of any type (</a:t>
            </a:r>
            <a:r>
              <a:rPr lang="en-US" sz="1800" dirty="0">
                <a:hlinkClick r:id="rId3"/>
              </a:rPr>
              <a:t>list methods</a:t>
            </a:r>
            <a:r>
              <a:rPr lang="en-US" sz="1800" dirty="0"/>
              <a:t>)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 err="1">
                <a:solidFill>
                  <a:srgbClr val="0070C0"/>
                </a:solidFill>
              </a:rPr>
              <a:t>str</a:t>
            </a:r>
            <a:r>
              <a:rPr lang="en-US" sz="1800" dirty="0"/>
              <a:t>: an immutable, ordered sequence of characters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 err="1">
                <a:solidFill>
                  <a:srgbClr val="0070C0"/>
                </a:solidFill>
              </a:rPr>
              <a:t>tuple</a:t>
            </a:r>
            <a:r>
              <a:rPr lang="en-US" sz="1800" dirty="0"/>
              <a:t>: an immutable, ordered sequence of data of any type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>
                <a:solidFill>
                  <a:srgbClr val="0070C0"/>
                </a:solidFill>
              </a:rPr>
              <a:t>set</a:t>
            </a:r>
            <a:r>
              <a:rPr lang="en-US" sz="1800" dirty="0"/>
              <a:t>: a mutable, unordered sequence of unique data (</a:t>
            </a:r>
            <a:r>
              <a:rPr lang="en-US" sz="1800" dirty="0">
                <a:hlinkClick r:id="rId4"/>
              </a:rPr>
              <a:t>set methods</a:t>
            </a:r>
            <a:r>
              <a:rPr lang="en-US" sz="1800" dirty="0"/>
              <a:t>).   The data type in a set must be immutable.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>
                <a:solidFill>
                  <a:srgbClr val="0070C0"/>
                </a:solidFill>
              </a:rPr>
              <a:t>dictionary</a:t>
            </a:r>
            <a:r>
              <a:rPr lang="en-US" sz="1800" dirty="0"/>
              <a:t>: a mutable, unordered sequence of key-value pairs, where the key must be unique and immutable, but the value can be any data type (</a:t>
            </a:r>
            <a:r>
              <a:rPr lang="en-US" sz="1800" dirty="0">
                <a:hlinkClick r:id="rId5"/>
              </a:rPr>
              <a:t>dictionary methods</a:t>
            </a:r>
            <a:r>
              <a:rPr lang="en-US" sz="1800" dirty="0"/>
              <a:t>)</a:t>
            </a:r>
          </a:p>
          <a:p>
            <a:pPr eaLnBrk="1" hangingPunct="1">
              <a:spcBef>
                <a:spcPts val="400"/>
              </a:spcBef>
            </a:pPr>
            <a:r>
              <a:rPr lang="en-US" sz="1800" dirty="0"/>
              <a:t>The ordered sequences (</a:t>
            </a:r>
            <a:r>
              <a:rPr lang="en-US" sz="1800" dirty="0">
                <a:solidFill>
                  <a:srgbClr val="0070C0"/>
                </a:solidFill>
              </a:rPr>
              <a:t>list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0070C0"/>
                </a:solidFill>
              </a:rPr>
              <a:t>str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0070C0"/>
                </a:solidFill>
              </a:rPr>
              <a:t>tuple</a:t>
            </a:r>
            <a:r>
              <a:rPr lang="en-US" sz="1800" dirty="0"/>
              <a:t>) support indexing with the </a:t>
            </a:r>
            <a:r>
              <a:rPr lang="en-US" sz="1800" dirty="0">
                <a:solidFill>
                  <a:srgbClr val="0070C0"/>
                </a:solidFill>
              </a:rPr>
              <a:t>[ ]</a:t>
            </a:r>
            <a:r>
              <a:rPr lang="en-US" sz="1800" dirty="0"/>
              <a:t> operator and slices </a:t>
            </a:r>
            <a:r>
              <a:rPr lang="en-US" sz="1800" dirty="0">
                <a:solidFill>
                  <a:srgbClr val="0070C0"/>
                </a:solidFill>
              </a:rPr>
              <a:t>[n:m]</a:t>
            </a:r>
          </a:p>
          <a:p>
            <a:pPr eaLnBrk="1" hangingPunct="1">
              <a:spcBef>
                <a:spcPts val="400"/>
              </a:spcBef>
            </a:pPr>
            <a:r>
              <a:rPr lang="en-US" sz="1800" dirty="0"/>
              <a:t>The dictionary also supports the </a:t>
            </a:r>
            <a:r>
              <a:rPr lang="en-US" sz="1800" dirty="0">
                <a:solidFill>
                  <a:srgbClr val="0070C0"/>
                </a:solidFill>
              </a:rPr>
              <a:t>[ ]</a:t>
            </a:r>
            <a:r>
              <a:rPr lang="en-US" sz="1800" dirty="0"/>
              <a:t> operator but inside the </a:t>
            </a:r>
            <a:r>
              <a:rPr lang="en-US" sz="1800" dirty="0">
                <a:solidFill>
                  <a:srgbClr val="0070C0"/>
                </a:solidFill>
              </a:rPr>
              <a:t>[ ]</a:t>
            </a:r>
            <a:r>
              <a:rPr lang="en-US" sz="1800" dirty="0"/>
              <a:t> is a key and not an index.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Comprehension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1534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Comprehension is supported by </a:t>
            </a:r>
            <a:r>
              <a:rPr lang="en-US" sz="1800" dirty="0" err="1"/>
              <a:t>iterables</a:t>
            </a:r>
            <a:r>
              <a:rPr lang="en-US" sz="1800" dirty="0"/>
              <a:t> that are mutable</a:t>
            </a:r>
          </a:p>
          <a:p>
            <a:pPr lvl="1" eaLnBrk="1" hangingPunct="1">
              <a:lnSpc>
                <a:spcPct val="80000"/>
              </a:lnSpc>
              <a:spcBef>
                <a:spcPts val="800"/>
              </a:spcBef>
            </a:pPr>
            <a:r>
              <a:rPr lang="en-US" sz="1800" dirty="0"/>
              <a:t>List comprehension:</a:t>
            </a:r>
          </a:p>
          <a:p>
            <a:pPr lvl="1" eaLnBrk="1" hangingPunct="1">
              <a:lnSpc>
                <a:spcPct val="80000"/>
              </a:lnSpc>
              <a:spcBef>
                <a:spcPts val="800"/>
              </a:spcBef>
              <a:buNone/>
            </a:pPr>
            <a:endParaRPr lang="en-US" sz="1800" dirty="0"/>
          </a:p>
          <a:p>
            <a:pPr lvl="1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sz="1800" dirty="0"/>
              <a:t>Set comprehension:</a:t>
            </a:r>
          </a:p>
          <a:p>
            <a:pPr lvl="1" eaLnBrk="1" hangingPunct="1">
              <a:lnSpc>
                <a:spcPct val="80000"/>
              </a:lnSpc>
              <a:spcBef>
                <a:spcPts val="1800"/>
              </a:spcBef>
            </a:pPr>
            <a:endParaRPr lang="en-US" sz="1800" dirty="0"/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1800" dirty="0"/>
              <a:t>Dictionary comprehension:</a:t>
            </a:r>
          </a:p>
          <a:p>
            <a:pPr lvl="1" eaLnBrk="1" hangingPunct="1">
              <a:lnSpc>
                <a:spcPct val="80000"/>
              </a:lnSpc>
              <a:spcBef>
                <a:spcPts val="1800"/>
              </a:spcBef>
            </a:pPr>
            <a:endParaRPr lang="en-US" sz="1800" dirty="0"/>
          </a:p>
          <a:p>
            <a:pPr lvl="1" eaLnBrk="1" hangingPunct="1">
              <a:lnSpc>
                <a:spcPct val="80000"/>
              </a:lnSpc>
              <a:spcBef>
                <a:spcPts val="1800"/>
              </a:spcBef>
            </a:pPr>
            <a:endParaRPr lang="en-US" sz="1800" dirty="0"/>
          </a:p>
          <a:p>
            <a:pPr eaLnBrk="1" hangingPunct="1">
              <a:spcBef>
                <a:spcPts val="1200"/>
              </a:spcBef>
            </a:pPr>
            <a:r>
              <a:rPr lang="en-US" sz="1800" dirty="0"/>
              <a:t>Comprehension should be used when an </a:t>
            </a:r>
            <a:r>
              <a:rPr lang="en-US" sz="1800" dirty="0" err="1"/>
              <a:t>iterable</a:t>
            </a:r>
            <a:r>
              <a:rPr lang="en-US" sz="1800" dirty="0"/>
              <a:t> is being created by adding one data element at a time to the </a:t>
            </a:r>
            <a:r>
              <a:rPr lang="en-US" sz="1800" dirty="0" err="1"/>
              <a:t>iterable</a:t>
            </a:r>
            <a:r>
              <a:rPr lang="en-US" sz="1800" dirty="0"/>
              <a:t>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/>
              <a:t>			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1295400"/>
            <a:ext cx="445609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[ </a:t>
            </a:r>
            <a:r>
              <a:rPr lang="en-US" dirty="0">
                <a:latin typeface="Calibri" pitchFamily="34" charset="0"/>
              </a:rPr>
              <a:t>expression 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for</a:t>
            </a:r>
            <a:r>
              <a:rPr lang="en-US" dirty="0">
                <a:latin typeface="Calibri" pitchFamily="34" charset="0"/>
              </a:rPr>
              <a:t> item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in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iterable</a:t>
            </a:r>
            <a:r>
              <a:rPr lang="en-US" dirty="0">
                <a:latin typeface="Calibri" pitchFamily="34" charset="0"/>
              </a:rPr>
              <a:t>  if condition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2057400"/>
            <a:ext cx="445929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{</a:t>
            </a:r>
            <a:r>
              <a:rPr lang="en-US" dirty="0">
                <a:latin typeface="Calibri" pitchFamily="34" charset="0"/>
              </a:rPr>
              <a:t> expression 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for</a:t>
            </a:r>
            <a:r>
              <a:rPr lang="en-US" dirty="0">
                <a:latin typeface="Calibri" pitchFamily="34" charset="0"/>
              </a:rPr>
              <a:t> item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in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iterable</a:t>
            </a:r>
            <a:r>
              <a:rPr lang="en-US" dirty="0">
                <a:latin typeface="Calibri" pitchFamily="34" charset="0"/>
              </a:rPr>
              <a:t>  if condition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895600"/>
            <a:ext cx="71628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{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key_expression</a:t>
            </a:r>
            <a:r>
              <a:rPr lang="en-US" dirty="0">
                <a:latin typeface="Calibri" pitchFamily="34" charset="0"/>
              </a:rPr>
              <a:t> : </a:t>
            </a:r>
            <a:r>
              <a:rPr lang="en-US" dirty="0" err="1">
                <a:latin typeface="Calibri" pitchFamily="34" charset="0"/>
              </a:rPr>
              <a:t>value_expression</a:t>
            </a:r>
            <a:r>
              <a:rPr lang="en-US" dirty="0">
                <a:latin typeface="Calibri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for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key,value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in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iterable</a:t>
            </a:r>
            <a:r>
              <a:rPr lang="en-US" dirty="0">
                <a:latin typeface="Calibri" pitchFamily="34" charset="0"/>
              </a:rPr>
              <a:t>  if condition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3352800"/>
            <a:ext cx="65644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{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key_expression</a:t>
            </a:r>
            <a:r>
              <a:rPr lang="en-US" dirty="0">
                <a:latin typeface="Calibri" pitchFamily="34" charset="0"/>
              </a:rPr>
              <a:t> : </a:t>
            </a:r>
            <a:r>
              <a:rPr lang="en-US" dirty="0" err="1">
                <a:latin typeface="Calibri" pitchFamily="34" charset="0"/>
              </a:rPr>
              <a:t>value_expression</a:t>
            </a:r>
            <a:r>
              <a:rPr lang="en-US" dirty="0">
                <a:latin typeface="Calibri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for</a:t>
            </a:r>
            <a:r>
              <a:rPr lang="en-US" dirty="0">
                <a:latin typeface="Calibri" pitchFamily="34" charset="0"/>
              </a:rPr>
              <a:t> key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in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iterable</a:t>
            </a:r>
            <a:r>
              <a:rPr lang="en-US" dirty="0">
                <a:latin typeface="Calibri" pitchFamily="34" charset="0"/>
              </a:rPr>
              <a:t>  if condition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C. Nguyen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Comprehension for 2D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153400" cy="5791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1800" dirty="0">
                <a:ea typeface="ＭＳ Ｐゴシック" panose="020B0600070205080204" pitchFamily="34" charset="-128"/>
              </a:rPr>
              <a:t>When we need to create a two-dimensional containers by adding one data item at a time, it is possible to use comprehension.</a:t>
            </a:r>
          </a:p>
          <a:p>
            <a:pPr>
              <a:spcBef>
                <a:spcPts val="600"/>
              </a:spcBef>
            </a:pPr>
            <a:r>
              <a:rPr lang="en-US" altLang="en-US" sz="1800" dirty="0">
                <a:ea typeface="ＭＳ Ｐゴシック" panose="020B0600070205080204" pitchFamily="34" charset="-128"/>
              </a:rPr>
              <a:t>The following is a 2D comprehension to create a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list</a:t>
            </a:r>
            <a:r>
              <a:rPr lang="en-US" altLang="en-US" sz="1800" dirty="0">
                <a:ea typeface="ＭＳ Ｐゴシック" panose="020B0600070205080204" pitchFamily="34" charset="-128"/>
              </a:rPr>
              <a:t> from a table:</a:t>
            </a:r>
          </a:p>
          <a:p>
            <a:pPr>
              <a:spcBef>
                <a:spcPts val="600"/>
              </a:spcBef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>
              <a:spcBef>
                <a:spcPts val="1800"/>
              </a:spcBef>
            </a:pPr>
            <a:r>
              <a:rPr lang="en-US" altLang="en-US" sz="1800" dirty="0">
                <a:ea typeface="ＭＳ Ｐゴシック" panose="020B0600070205080204" pitchFamily="34" charset="-128"/>
              </a:rPr>
              <a:t>The following is a 2D comprehension to create a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table</a:t>
            </a:r>
            <a:r>
              <a:rPr lang="en-US" altLang="en-US" sz="1800" dirty="0">
                <a:ea typeface="ＭＳ Ｐゴシック" panose="020B0600070205080204" pitchFamily="34" charset="-128"/>
              </a:rPr>
              <a:t> from another table:</a:t>
            </a:r>
          </a:p>
          <a:p>
            <a:pPr>
              <a:spcBef>
                <a:spcPts val="1800"/>
              </a:spcBef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Example: create a table of positive numbers from an existing table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/>
              <a:t>			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057400" y="1676400"/>
            <a:ext cx="50292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dirty="0">
                <a:latin typeface="Calibri" pitchFamily="34" charset="0"/>
                <a:cs typeface="Consolas" pitchFamily="49" charset="0"/>
              </a:rPr>
              <a:t>[expression(item)  for row in table  for item in row]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057400" y="2514600"/>
            <a:ext cx="51054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dirty="0">
                <a:latin typeface="Calibri" pitchFamily="34" charset="0"/>
                <a:cs typeface="Consolas" pitchFamily="49" charset="0"/>
              </a:rPr>
              <a:t>[ [expression(item) for item in row]  for row in table]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7400" y="3352800"/>
            <a:ext cx="51054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>
              <a:buNone/>
            </a:pPr>
            <a:r>
              <a:rPr lang="en-US" altLang="en-US" dirty="0">
                <a:latin typeface="Calibri" pitchFamily="34" charset="0"/>
                <a:cs typeface="Consolas" panose="020B0609020204030204" pitchFamily="49" charset="0"/>
              </a:rPr>
              <a:t>table = [ [1,-3,5,6], [2,3,-1,9], [2,8,-4,-8] ]</a:t>
            </a:r>
          </a:p>
          <a:p>
            <a:pPr marL="0" lvl="1">
              <a:buNone/>
            </a:pPr>
            <a:r>
              <a:rPr lang="en-US" altLang="en-US" dirty="0">
                <a:latin typeface="Calibri" pitchFamily="34" charset="0"/>
                <a:cs typeface="Consolas" panose="020B0609020204030204" pitchFamily="49" charset="0"/>
              </a:rPr>
              <a:t>positives = [ [n for n in row if n&gt;0] for row in table]</a:t>
            </a:r>
          </a:p>
          <a:p>
            <a:pPr marL="0" lvl="1">
              <a:buNone/>
            </a:pPr>
            <a:r>
              <a:rPr lang="en-US" altLang="en-US" dirty="0">
                <a:latin typeface="Calibri" pitchFamily="34" charset="0"/>
                <a:cs typeface="Consolas" panose="020B0609020204030204" pitchFamily="49" charset="0"/>
              </a:rPr>
              <a:t>print(positives)</a:t>
            </a:r>
          </a:p>
          <a:p>
            <a:pPr marL="0" lvl="1">
              <a:buNone/>
            </a:pPr>
            <a:r>
              <a:rPr lang="en-US" altLang="en-US" dirty="0">
                <a:latin typeface="Calibri" pitchFamily="34" charset="0"/>
                <a:cs typeface="Consolas" panose="020B0609020204030204" pitchFamily="49" charset="0"/>
              </a:rPr>
              <a:t># output:  [ [1, 5, 6], [2, 3, 9], [2, 8] ]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Collections: Default Dictionary (1)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153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When accessing a dictionary with a non-existing key, a </a:t>
            </a:r>
            <a:r>
              <a:rPr lang="en-US" sz="1800" dirty="0" err="1"/>
              <a:t>KeyError</a:t>
            </a:r>
            <a:r>
              <a:rPr lang="en-US" sz="1800" dirty="0"/>
              <a:t> exception is produced.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If we’re not sure that the key exists, we need to use the </a:t>
            </a:r>
            <a:r>
              <a:rPr lang="en-US" sz="1800" dirty="0">
                <a:solidFill>
                  <a:srgbClr val="0070C0"/>
                </a:solidFill>
              </a:rPr>
              <a:t>get</a:t>
            </a:r>
            <a:r>
              <a:rPr lang="en-US" sz="1800" dirty="0"/>
              <a:t> method: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/>
              <a:t>		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A default dictionary behaves just like a regular dictionary, but we can access the default dictionary with a non-existing key and not get an exception.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The default dictionary will automatically fill in a default value if the key doesn’t exist.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A default dictionary is part of the </a:t>
            </a:r>
            <a:r>
              <a:rPr lang="en-US" sz="1800" dirty="0">
                <a:solidFill>
                  <a:srgbClr val="0070C0"/>
                </a:solidFill>
              </a:rPr>
              <a:t>collections</a:t>
            </a:r>
            <a:r>
              <a:rPr lang="en-US" sz="1800" dirty="0"/>
              <a:t> module, which we need to </a:t>
            </a:r>
            <a:r>
              <a:rPr lang="en-US" sz="1800" dirty="0">
                <a:solidFill>
                  <a:srgbClr val="0070C0"/>
                </a:solidFill>
              </a:rPr>
              <a:t>import</a:t>
            </a:r>
            <a:r>
              <a:rPr lang="en-US" sz="1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Format: 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dirty="0"/>
              <a:t>	where </a:t>
            </a:r>
            <a:r>
              <a:rPr lang="en-US" sz="1800" dirty="0" err="1"/>
              <a:t>default_data_type</a:t>
            </a:r>
            <a:r>
              <a:rPr lang="en-US" sz="1800" dirty="0"/>
              <a:t> is the data type of the default value.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1800" dirty="0"/>
              <a:t>For </a:t>
            </a:r>
            <a:r>
              <a:rPr lang="en-US" sz="1800" u="sng" dirty="0"/>
              <a:t>data type</a:t>
            </a:r>
            <a:r>
              <a:rPr lang="en-US" sz="1800" dirty="0"/>
              <a:t>		The </a:t>
            </a:r>
            <a:r>
              <a:rPr lang="en-US" sz="1800" u="sng" dirty="0"/>
              <a:t>default value </a:t>
            </a:r>
            <a:r>
              <a:rPr lang="en-US" sz="1800" dirty="0"/>
              <a:t>is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/>
              <a:t>		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			</a:t>
            </a:r>
            <a:r>
              <a:rPr lang="en-US" sz="1800" dirty="0"/>
              <a:t>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0070C0"/>
                </a:solidFill>
              </a:rPr>
              <a:t>float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		</a:t>
            </a:r>
            <a:r>
              <a:rPr lang="en-US" sz="1800" dirty="0"/>
              <a:t>             0.0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/>
              <a:t>	     sequence		     empty sequence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886200"/>
            <a:ext cx="56816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myDefaultDict</a:t>
            </a:r>
            <a:r>
              <a:rPr lang="en-US" dirty="0">
                <a:latin typeface="Calibri" pitchFamily="34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collections.defaultdict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default_data_type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1600200"/>
            <a:ext cx="43251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  <a:cs typeface="Arial" pitchFamily="34" charset="0"/>
              </a:rPr>
              <a:t>aValue</a:t>
            </a:r>
            <a:r>
              <a:rPr lang="en-US" dirty="0">
                <a:latin typeface="Calibri" pitchFamily="34" charset="0"/>
                <a:cs typeface="Arial" pitchFamily="34" charset="0"/>
              </a:rPr>
              <a:t> = </a:t>
            </a:r>
            <a:r>
              <a:rPr lang="en-US" dirty="0" err="1">
                <a:latin typeface="Calibri" pitchFamily="34" charset="0"/>
                <a:cs typeface="Arial" pitchFamily="34" charset="0"/>
              </a:rPr>
              <a:t>myDict.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get</a:t>
            </a:r>
            <a:r>
              <a:rPr lang="en-US" dirty="0">
                <a:latin typeface="Calibri" pitchFamily="34" charset="0"/>
                <a:cs typeface="Arial" pitchFamily="34" charset="0"/>
              </a:rPr>
              <a:t>(</a:t>
            </a:r>
            <a:r>
              <a:rPr lang="en-US" dirty="0" err="1">
                <a:latin typeface="Calibri" pitchFamily="34" charset="0"/>
                <a:cs typeface="Arial" pitchFamily="34" charset="0"/>
              </a:rPr>
              <a:t>aKey</a:t>
            </a:r>
            <a:r>
              <a:rPr lang="en-US" dirty="0">
                <a:latin typeface="Calibri" pitchFamily="34" charset="0"/>
                <a:cs typeface="Arial" pitchFamily="34" charset="0"/>
              </a:rPr>
              <a:t>, </a:t>
            </a:r>
            <a:r>
              <a:rPr lang="en-US" dirty="0" err="1">
                <a:latin typeface="Calibri" pitchFamily="34" charset="0"/>
                <a:cs typeface="Arial" pitchFamily="34" charset="0"/>
              </a:rPr>
              <a:t>defaultValue</a:t>
            </a:r>
            <a:r>
              <a:rPr lang="en-US" dirty="0">
                <a:latin typeface="Calibri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Collections: Default Dictionary (2)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153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Example: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/>
              <a:t>	1. Define the default dictionary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800" dirty="0"/>
              <a:t>	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	</a:t>
            </a: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	2. Use it to count letters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1371600"/>
            <a:ext cx="6705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  <a:cs typeface="Arial" pitchFamily="34" charset="0"/>
              </a:rPr>
              <a:t>letterCount</a:t>
            </a:r>
            <a:r>
              <a:rPr lang="en-US" dirty="0">
                <a:latin typeface="Calibri" pitchFamily="34" charset="0"/>
                <a:cs typeface="Arial" pitchFamily="34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collections.defaultdict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(</a:t>
            </a:r>
            <a:r>
              <a:rPr lang="en-US" dirty="0" err="1">
                <a:latin typeface="Calibri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2209800"/>
            <a:ext cx="6705600" cy="14157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Arial" pitchFamily="34" charset="0"/>
              </a:rPr>
              <a:t>for char in </a:t>
            </a:r>
            <a:r>
              <a:rPr lang="en-US" dirty="0" err="1">
                <a:latin typeface="Calibri" pitchFamily="34" charset="0"/>
                <a:cs typeface="Arial" pitchFamily="34" charset="0"/>
              </a:rPr>
              <a:t>myStr</a:t>
            </a:r>
            <a:r>
              <a:rPr lang="en-US" dirty="0">
                <a:latin typeface="Calibri" pitchFamily="34" charset="0"/>
                <a:cs typeface="Arial" pitchFamily="34" charset="0"/>
              </a:rPr>
              <a:t> 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Calibri" pitchFamily="34" charset="0"/>
                <a:cs typeface="Arial" pitchFamily="34" charset="0"/>
              </a:rPr>
              <a:t>letterCount</a:t>
            </a:r>
            <a:r>
              <a:rPr lang="en-US" dirty="0">
                <a:latin typeface="Calibri" pitchFamily="34" charset="0"/>
                <a:cs typeface="Arial" pitchFamily="34" charset="0"/>
              </a:rPr>
              <a:t>[char] += 1	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>
                <a:latin typeface="Calibri" pitchFamily="34" charset="0"/>
                <a:cs typeface="Arial" pitchFamily="34" charset="0"/>
              </a:rPr>
              <a:t>     # The above is more intuitive than using a regular dictionary and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>
                <a:latin typeface="Calibri" pitchFamily="34" charset="0"/>
                <a:cs typeface="Arial" pitchFamily="34" charset="0"/>
              </a:rPr>
              <a:t>     # using: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latin typeface="Calibri" pitchFamily="34" charset="0"/>
                <a:cs typeface="Arial" pitchFamily="34" charset="0"/>
              </a:rPr>
              <a:t>     # </a:t>
            </a:r>
            <a:r>
              <a:rPr lang="en-US" dirty="0" err="1">
                <a:latin typeface="Calibri" pitchFamily="34" charset="0"/>
                <a:cs typeface="Arial" pitchFamily="34" charset="0"/>
              </a:rPr>
              <a:t>letterCount</a:t>
            </a:r>
            <a:r>
              <a:rPr lang="en-US" dirty="0">
                <a:latin typeface="Calibri" pitchFamily="34" charset="0"/>
                <a:cs typeface="Arial" pitchFamily="34" charset="0"/>
              </a:rPr>
              <a:t>[char] = </a:t>
            </a:r>
            <a:r>
              <a:rPr lang="en-US" dirty="0" err="1">
                <a:latin typeface="Calibri" pitchFamily="34" charset="0"/>
                <a:cs typeface="Arial" pitchFamily="34" charset="0"/>
              </a:rPr>
              <a:t>letterCount.get</a:t>
            </a:r>
            <a:r>
              <a:rPr lang="en-US" dirty="0">
                <a:latin typeface="Calibri" pitchFamily="34" charset="0"/>
                <a:cs typeface="Arial" pitchFamily="34" charset="0"/>
              </a:rPr>
              <a:t>(char, 0) + 1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 err="1"/>
              <a:t>Iterable</a:t>
            </a:r>
            <a:r>
              <a:rPr lang="en-US" sz="3200" dirty="0"/>
              <a:t> Operators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1534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 following table shows common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operators.</a:t>
            </a: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Out of the common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operators above, the packing and unpacking operators are more advanced use of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iterables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and are covered in the next slides.</a:t>
            </a:r>
          </a:p>
          <a:p>
            <a:pPr eaLnBrk="1" hangingPunct="1">
              <a:lnSpc>
                <a:spcPct val="80000"/>
              </a:lnSpc>
            </a:pPr>
            <a:endParaRPr lang="en-US" sz="1800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990600"/>
          <a:ext cx="7924800" cy="37513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578">
                <a:tc>
                  <a:txBody>
                    <a:bodyPr/>
                    <a:lstStyle/>
                    <a:p>
                      <a:r>
                        <a:rPr lang="en-US" sz="1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259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Concatenate 2 </a:t>
                      </a:r>
                      <a:r>
                        <a:rPr lang="en-US" sz="1700" dirty="0" err="1"/>
                        <a:t>iterables</a:t>
                      </a:r>
                      <a:r>
                        <a:rPr lang="en-US" sz="1700" dirty="0"/>
                        <a:t> into a new </a:t>
                      </a:r>
                      <a:r>
                        <a:rPr lang="en-US" sz="1700" dirty="0" err="1"/>
                        <a:t>iterable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list1 </a:t>
                      </a:r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en-US" sz="1700" dirty="0"/>
                        <a:t> list2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259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*</a:t>
                      </a:r>
                      <a:r>
                        <a:rPr lang="en-US" sz="1700" dirty="0"/>
                        <a:t>       (binary)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Replicate</a:t>
                      </a:r>
                      <a:r>
                        <a:rPr lang="en-US" sz="1700" baseline="0" dirty="0"/>
                        <a:t> an </a:t>
                      </a:r>
                      <a:r>
                        <a:rPr lang="en-US" sz="1700" baseline="0" dirty="0" err="1"/>
                        <a:t>iterable</a:t>
                      </a:r>
                      <a:r>
                        <a:rPr lang="en-US" sz="1700" baseline="0" dirty="0"/>
                        <a:t> n times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set1 </a:t>
                      </a:r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*</a:t>
                      </a:r>
                      <a:r>
                        <a:rPr lang="en-US" sz="1700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259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Return</a:t>
                      </a:r>
                      <a:r>
                        <a:rPr lang="en-US" sz="1700" baseline="0" dirty="0"/>
                        <a:t> True if an item is in the </a:t>
                      </a:r>
                      <a:r>
                        <a:rPr lang="en-US" sz="1700" baseline="0" dirty="0" err="1"/>
                        <a:t>iterable</a:t>
                      </a:r>
                      <a:r>
                        <a:rPr lang="en-US" sz="1700" baseline="0" dirty="0"/>
                        <a:t>; False otherwise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item </a:t>
                      </a:r>
                      <a:r>
                        <a:rPr lang="en-US" sz="1700" baseline="0" dirty="0">
                          <a:solidFill>
                            <a:srgbClr val="0070C0"/>
                          </a:solidFill>
                        </a:rPr>
                        <a:t>in</a:t>
                      </a:r>
                      <a:r>
                        <a:rPr lang="en-US" sz="1700" baseline="0" dirty="0"/>
                        <a:t> list1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259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* </a:t>
                      </a:r>
                    </a:p>
                    <a:p>
                      <a:r>
                        <a:rPr lang="en-US" sz="1700" dirty="0"/>
                        <a:t>(unary, LHS)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Packing: group all available </a:t>
                      </a:r>
                      <a:r>
                        <a:rPr lang="en-US" sz="1700" baseline="0" dirty="0"/>
                        <a:t>items into an </a:t>
                      </a:r>
                      <a:r>
                        <a:rPr lang="en-US" sz="1700" baseline="0" dirty="0" err="1"/>
                        <a:t>iterable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first, </a:t>
                      </a:r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*</a:t>
                      </a:r>
                      <a:r>
                        <a:rPr lang="en-US" sz="1700" dirty="0"/>
                        <a:t>rest</a:t>
                      </a:r>
                      <a:r>
                        <a:rPr lang="en-US" sz="1700" baseline="0" dirty="0"/>
                        <a:t> = [1,2,3,4]</a:t>
                      </a:r>
                    </a:p>
                    <a:p>
                      <a:r>
                        <a:rPr lang="en-US" sz="1700" dirty="0"/>
                        <a:t>#</a:t>
                      </a:r>
                      <a:r>
                        <a:rPr lang="en-US" sz="1700" baseline="0" dirty="0"/>
                        <a:t> first is 1,  rest is [2, 3, 4]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259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70C0"/>
                          </a:solidFill>
                        </a:rPr>
                        <a:t>*</a:t>
                      </a:r>
                      <a:r>
                        <a:rPr lang="en-US" sz="1700" dirty="0"/>
                        <a:t> </a:t>
                      </a:r>
                    </a:p>
                    <a:p>
                      <a:r>
                        <a:rPr lang="en-US" sz="1700" dirty="0"/>
                        <a:t>(unary, RHS)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Unpacking: split an </a:t>
                      </a:r>
                      <a:r>
                        <a:rPr lang="en-US" sz="1700" dirty="0" err="1"/>
                        <a:t>iterable</a:t>
                      </a:r>
                      <a:r>
                        <a:rPr lang="en-US" sz="1700" baseline="0" dirty="0"/>
                        <a:t> into multiple items, used in argument passing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tuple1</a:t>
                      </a:r>
                      <a:r>
                        <a:rPr lang="en-US" sz="1700" baseline="0" dirty="0"/>
                        <a:t> = (2, 3, 4) </a:t>
                      </a:r>
                    </a:p>
                    <a:p>
                      <a:r>
                        <a:rPr lang="en-US" sz="1700" baseline="0" dirty="0"/>
                        <a:t>def  function(a, b, c) :  pass</a:t>
                      </a:r>
                    </a:p>
                    <a:p>
                      <a:r>
                        <a:rPr lang="en-US" sz="1700" baseline="0" dirty="0"/>
                        <a:t># call:          function(</a:t>
                      </a:r>
                      <a:r>
                        <a:rPr lang="en-US" sz="1700" baseline="0" dirty="0">
                          <a:solidFill>
                            <a:srgbClr val="0070C0"/>
                          </a:solidFill>
                        </a:rPr>
                        <a:t>*</a:t>
                      </a:r>
                      <a:r>
                        <a:rPr lang="en-US" sz="1700" baseline="0" dirty="0"/>
                        <a:t>tuple1)</a:t>
                      </a:r>
                    </a:p>
                    <a:p>
                      <a:r>
                        <a:rPr lang="en-US" sz="1700" baseline="0" dirty="0"/>
                        <a:t># same as:  function(2, 3,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11650</TotalTime>
  <Words>6076</Words>
  <Application>Microsoft Office PowerPoint</Application>
  <PresentationFormat>On-screen Show (4:3)</PresentationFormat>
  <Paragraphs>703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Consolas</vt:lpstr>
      <vt:lpstr>Default Design</vt:lpstr>
      <vt:lpstr>PowerPoint Presentation</vt:lpstr>
      <vt:lpstr>Review Basic Data Types</vt:lpstr>
      <vt:lpstr>Checking Data Type</vt:lpstr>
      <vt:lpstr>Review Iterable</vt:lpstr>
      <vt:lpstr>Comprehension</vt:lpstr>
      <vt:lpstr>Comprehension for 2D Structures</vt:lpstr>
      <vt:lpstr>Collections: Default Dictionary (1)</vt:lpstr>
      <vt:lpstr>Collections: Default Dictionary (2)</vt:lpstr>
      <vt:lpstr>Iterable Operators</vt:lpstr>
      <vt:lpstr>The Unpacking Operator *</vt:lpstr>
      <vt:lpstr>The Packing Operator *</vt:lpstr>
      <vt:lpstr>Iterable Functions (1)</vt:lpstr>
      <vt:lpstr>Iterable Functions (2)</vt:lpstr>
      <vt:lpstr>Example: all() and any()</vt:lpstr>
      <vt:lpstr>Example: enumerate()</vt:lpstr>
      <vt:lpstr>Example: zip()</vt:lpstr>
      <vt:lpstr>Copying Iterables</vt:lpstr>
      <vt:lpstr>Iterable and Iterator</vt:lpstr>
      <vt:lpstr>Iterator That Works With An Iterable (1)</vt:lpstr>
      <vt:lpstr>Iterator That Works With An Iterable (2)</vt:lpstr>
      <vt:lpstr>Stand Alone Iterator</vt:lpstr>
      <vt:lpstr>Writing an Iterator (1)</vt:lpstr>
      <vt:lpstr>Writing an Iterator (2)</vt:lpstr>
      <vt:lpstr>Generator</vt:lpstr>
      <vt:lpstr>Generator Expression</vt:lpstr>
      <vt:lpstr>Generator Expression vs. Comprehension</vt:lpstr>
      <vt:lpstr>Generator Function</vt:lpstr>
      <vt:lpstr>Advantages of Iterators and Generators</vt:lpstr>
      <vt:lpstr>Lambda Expression (1)</vt:lpstr>
      <vt:lpstr>Lambda Expression (2)</vt:lpstr>
      <vt:lpstr>map Function</vt:lpstr>
      <vt:lpstr>filter Function</vt:lpstr>
      <vt:lpstr>reduce Function</vt:lpstr>
      <vt:lpstr>sorted Function</vt:lpstr>
      <vt:lpstr>PowerPoint Presentation</vt:lpstr>
    </vt:vector>
  </TitlesOfParts>
  <Company>De Anza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18A Introduction to Linux / Unix</dc:title>
  <dc:creator>cnguyen</dc:creator>
  <cp:lastModifiedBy>Clare Nguyen</cp:lastModifiedBy>
  <cp:revision>93</cp:revision>
  <dcterms:created xsi:type="dcterms:W3CDTF">2008-07-16T21:48:08Z</dcterms:created>
  <dcterms:modified xsi:type="dcterms:W3CDTF">2023-04-07T05:45:55Z</dcterms:modified>
</cp:coreProperties>
</file>