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93" r:id="rId2"/>
    <p:sldId id="294" r:id="rId3"/>
    <p:sldId id="301" r:id="rId4"/>
    <p:sldId id="302" r:id="rId5"/>
    <p:sldId id="295" r:id="rId6"/>
    <p:sldId id="296" r:id="rId7"/>
    <p:sldId id="257" r:id="rId8"/>
    <p:sldId id="258" r:id="rId9"/>
    <p:sldId id="300" r:id="rId10"/>
    <p:sldId id="259" r:id="rId11"/>
    <p:sldId id="260" r:id="rId12"/>
    <p:sldId id="263" r:id="rId13"/>
    <p:sldId id="261" r:id="rId14"/>
    <p:sldId id="264" r:id="rId15"/>
    <p:sldId id="297" r:id="rId16"/>
    <p:sldId id="303" r:id="rId17"/>
    <p:sldId id="265" r:id="rId18"/>
    <p:sldId id="266" r:id="rId19"/>
    <p:sldId id="267" r:id="rId20"/>
    <p:sldId id="270" r:id="rId21"/>
    <p:sldId id="269" r:id="rId22"/>
    <p:sldId id="271" r:id="rId23"/>
    <p:sldId id="272" r:id="rId24"/>
    <p:sldId id="273" r:id="rId25"/>
    <p:sldId id="278" r:id="rId26"/>
    <p:sldId id="279" r:id="rId27"/>
    <p:sldId id="280" r:id="rId28"/>
    <p:sldId id="281" r:id="rId29"/>
    <p:sldId id="283" r:id="rId30"/>
    <p:sldId id="285" r:id="rId31"/>
    <p:sldId id="284" r:id="rId32"/>
    <p:sldId id="286" r:id="rId33"/>
    <p:sldId id="287" r:id="rId34"/>
    <p:sldId id="288" r:id="rId35"/>
    <p:sldId id="29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270"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215089-B6AB-401E-93B1-2274F9927FE9}" type="datetimeFigureOut">
              <a:rPr lang="en-US" smtClean="0"/>
              <a:pPr/>
              <a:t>5/2/2023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B9BBB-D423-4EEF-9A6B-2605BBB1D09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43B9BBB-D423-4EEF-9A6B-2605BBB1D09D}"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 2019 C. Nguyen </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 2019 C. Nguyen </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 2019 C. Nguyen </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 2019 C. Nguyen </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 2019 C. Nguyen </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 2019 C. Nguyen </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 2019 C. Nguyen </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 2019 C. Nguyen </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 2019 C. Nguyen </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 2019 C. Nguyen </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 2019 C. Nguyen </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2019 C. Nguyen </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qlitebrowser.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cs.python.org/3/library/sqlite3.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python.org/3/library/json.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1371600" y="5029200"/>
            <a:ext cx="6400800" cy="609600"/>
          </a:xfrm>
        </p:spPr>
        <p:txBody>
          <a:bodyPr>
            <a:normAutofit lnSpcReduction="10000"/>
          </a:bodyPr>
          <a:lstStyle/>
          <a:p>
            <a:pPr eaLnBrk="1" hangingPunct="1"/>
            <a:r>
              <a:rPr lang="en-US" sz="1600" dirty="0">
                <a:solidFill>
                  <a:schemeClr val="tx1"/>
                </a:solidFill>
                <a:latin typeface="Arial" pitchFamily="34" charset="0"/>
                <a:cs typeface="Arial" pitchFamily="34" charset="0"/>
              </a:rPr>
              <a:t>De Anza College</a:t>
            </a:r>
          </a:p>
          <a:p>
            <a:pPr eaLnBrk="1" hangingPunct="1"/>
            <a:r>
              <a:rPr lang="en-US" sz="1600" dirty="0">
                <a:solidFill>
                  <a:schemeClr val="tx1"/>
                </a:solidFill>
                <a:latin typeface="Arial" pitchFamily="34" charset="0"/>
                <a:cs typeface="Arial" pitchFamily="34" charset="0"/>
              </a:rPr>
              <a:t>Instructor: Clare Nguyen</a:t>
            </a:r>
          </a:p>
        </p:txBody>
      </p:sp>
      <p:sp>
        <p:nvSpPr>
          <p:cNvPr id="2051" name="Rectangle 4"/>
          <p:cNvSpPr>
            <a:spLocks noChangeArrowheads="1"/>
          </p:cNvSpPr>
          <p:nvPr/>
        </p:nvSpPr>
        <p:spPr bwMode="auto">
          <a:xfrm>
            <a:off x="762000" y="990600"/>
            <a:ext cx="7772400" cy="2743200"/>
          </a:xfrm>
          <a:prstGeom prst="rect">
            <a:avLst/>
          </a:prstGeom>
          <a:noFill/>
          <a:ln w="9525">
            <a:noFill/>
            <a:miter lim="800000"/>
            <a:headEnd/>
            <a:tailEnd/>
          </a:ln>
        </p:spPr>
        <p:txBody>
          <a:bodyPr anchor="ctr"/>
          <a:lstStyle/>
          <a:p>
            <a:pPr algn="ctr">
              <a:spcBef>
                <a:spcPts val="1200"/>
              </a:spcBef>
            </a:pPr>
            <a:r>
              <a:rPr lang="en-US" sz="2800" dirty="0"/>
              <a:t>CIS 41B</a:t>
            </a:r>
            <a:br>
              <a:rPr lang="en-US" sz="2800" dirty="0"/>
            </a:br>
            <a:r>
              <a:rPr lang="en-US" sz="2800" dirty="0"/>
              <a:t>Advanced Python Programming</a:t>
            </a:r>
          </a:p>
          <a:p>
            <a:pPr algn="ctr">
              <a:spcBef>
                <a:spcPts val="1200"/>
              </a:spcBef>
            </a:pPr>
            <a:br>
              <a:rPr lang="en-US" sz="3200" dirty="0"/>
            </a:br>
            <a:r>
              <a:rPr lang="en-US" sz="3200" dirty="0"/>
              <a:t>Data Storage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Relational Database Terminology (1)</a:t>
            </a:r>
          </a:p>
        </p:txBody>
      </p:sp>
      <p:sp>
        <p:nvSpPr>
          <p:cNvPr id="3" name="Content Placeholder 2"/>
          <p:cNvSpPr>
            <a:spLocks noGrp="1"/>
          </p:cNvSpPr>
          <p:nvPr>
            <p:ph idx="1"/>
          </p:nvPr>
        </p:nvSpPr>
        <p:spPr>
          <a:xfrm>
            <a:off x="533400" y="762000"/>
            <a:ext cx="8153400" cy="5791200"/>
          </a:xfrm>
        </p:spPr>
        <p:txBody>
          <a:bodyPr>
            <a:normAutofit/>
          </a:bodyPr>
          <a:lstStyle/>
          <a:p>
            <a:r>
              <a:rPr lang="en-US" sz="1800" dirty="0">
                <a:latin typeface="Arial" pitchFamily="34" charset="0"/>
                <a:cs typeface="Arial" pitchFamily="34" charset="0"/>
              </a:rPr>
              <a:t>The following list uses programming terminology to briefly explain database terminology:</a:t>
            </a:r>
          </a:p>
          <a:p>
            <a:pPr lvl="1"/>
            <a:r>
              <a:rPr lang="en-US" sz="1800" dirty="0">
                <a:latin typeface="Arial" pitchFamily="34" charset="0"/>
                <a:cs typeface="Arial" pitchFamily="34" charset="0"/>
              </a:rPr>
              <a:t>A relational database contains one or more </a:t>
            </a:r>
            <a:r>
              <a:rPr lang="en-US" sz="1800" dirty="0">
                <a:solidFill>
                  <a:srgbClr val="0070C0"/>
                </a:solidFill>
                <a:latin typeface="Arial" pitchFamily="34" charset="0"/>
                <a:cs typeface="Arial" pitchFamily="34" charset="0"/>
              </a:rPr>
              <a:t>table</a:t>
            </a:r>
            <a:r>
              <a:rPr lang="en-US" sz="1800" dirty="0">
                <a:latin typeface="Arial" pitchFamily="34" charset="0"/>
                <a:cs typeface="Arial" pitchFamily="34" charset="0"/>
              </a:rPr>
              <a:t>s that are related to each other.</a:t>
            </a:r>
          </a:p>
          <a:p>
            <a:pPr lvl="1"/>
            <a:r>
              <a:rPr lang="en-US" sz="1800" dirty="0">
                <a:latin typeface="Arial" pitchFamily="34" charset="0"/>
                <a:cs typeface="Arial" pitchFamily="34" charset="0"/>
              </a:rPr>
              <a:t>A table is made up of </a:t>
            </a:r>
            <a:r>
              <a:rPr lang="en-US" sz="1800" i="1" dirty="0" err="1">
                <a:latin typeface="Arial" pitchFamily="34" charset="0"/>
                <a:cs typeface="Arial" pitchFamily="34" charset="0"/>
              </a:rPr>
              <a:t>tuples</a:t>
            </a:r>
            <a:r>
              <a:rPr lang="en-US" sz="1800" dirty="0">
                <a:latin typeface="Arial" pitchFamily="34" charset="0"/>
                <a:cs typeface="Arial" pitchFamily="34" charset="0"/>
              </a:rPr>
              <a:t> and </a:t>
            </a:r>
            <a:r>
              <a:rPr lang="en-US" sz="1800" i="1" dirty="0">
                <a:latin typeface="Arial" pitchFamily="34" charset="0"/>
                <a:cs typeface="Arial" pitchFamily="34" charset="0"/>
              </a:rPr>
              <a:t>attributes</a:t>
            </a:r>
            <a:r>
              <a:rPr lang="en-US" sz="1800" dirty="0">
                <a:latin typeface="Arial" pitchFamily="34" charset="0"/>
                <a:cs typeface="Arial" pitchFamily="34" charset="0"/>
              </a:rPr>
              <a:t>.</a:t>
            </a:r>
            <a:endParaRPr lang="en-US" sz="1800" u="sng" dirty="0">
              <a:latin typeface="Arial" pitchFamily="34" charset="0"/>
              <a:cs typeface="Arial" pitchFamily="34" charset="0"/>
            </a:endParaRPr>
          </a:p>
          <a:p>
            <a:pPr lvl="1"/>
            <a:r>
              <a:rPr lang="en-US" sz="1800" dirty="0">
                <a:latin typeface="Arial" pitchFamily="34" charset="0"/>
                <a:cs typeface="Arial" pitchFamily="34" charset="0"/>
              </a:rPr>
              <a:t>A </a:t>
            </a:r>
            <a:r>
              <a:rPr lang="en-US" sz="1800" i="1" dirty="0" err="1">
                <a:latin typeface="Arial" pitchFamily="34" charset="0"/>
                <a:cs typeface="Arial" pitchFamily="34" charset="0"/>
              </a:rPr>
              <a:t>tuple</a:t>
            </a:r>
            <a:r>
              <a:rPr lang="en-US" sz="1800" dirty="0">
                <a:latin typeface="Arial" pitchFamily="34" charset="0"/>
                <a:cs typeface="Arial" pitchFamily="34" charset="0"/>
              </a:rPr>
              <a:t> is a </a:t>
            </a:r>
            <a:r>
              <a:rPr lang="en-US" sz="1800" i="1" dirty="0">
                <a:latin typeface="Arial" pitchFamily="34" charset="0"/>
                <a:cs typeface="Arial" pitchFamily="34" charset="0"/>
              </a:rPr>
              <a:t>record</a:t>
            </a:r>
            <a:r>
              <a:rPr lang="en-US" sz="1800" dirty="0">
                <a:latin typeface="Arial" pitchFamily="34" charset="0"/>
                <a:cs typeface="Arial" pitchFamily="34" charset="0"/>
              </a:rPr>
              <a:t> or a row in a table, it represents a data object such as a student or a bank account or a music CD.</a:t>
            </a:r>
          </a:p>
          <a:p>
            <a:pPr lvl="1"/>
            <a:r>
              <a:rPr lang="en-US" sz="1800" dirty="0">
                <a:latin typeface="Arial" pitchFamily="34" charset="0"/>
                <a:cs typeface="Arial" pitchFamily="34" charset="0"/>
              </a:rPr>
              <a:t>An </a:t>
            </a:r>
            <a:r>
              <a:rPr lang="en-US" sz="1800" i="1" dirty="0">
                <a:latin typeface="Arial" pitchFamily="34" charset="0"/>
                <a:cs typeface="Arial" pitchFamily="34" charset="0"/>
              </a:rPr>
              <a:t>attribute</a:t>
            </a:r>
            <a:r>
              <a:rPr lang="en-US" sz="1800" dirty="0">
                <a:latin typeface="Arial" pitchFamily="34" charset="0"/>
                <a:cs typeface="Arial" pitchFamily="34" charset="0"/>
              </a:rPr>
              <a:t> is a column or field in a table. </a:t>
            </a:r>
          </a:p>
          <a:p>
            <a:r>
              <a:rPr lang="en-US" sz="1800" dirty="0">
                <a:latin typeface="Arial" pitchFamily="34" charset="0"/>
                <a:cs typeface="Arial" pitchFamily="34" charset="0"/>
              </a:rPr>
              <a:t>Example of a table with 4 </a:t>
            </a:r>
            <a:r>
              <a:rPr lang="en-US" sz="1800" dirty="0" err="1">
                <a:latin typeface="Arial" pitchFamily="34" charset="0"/>
                <a:cs typeface="Arial" pitchFamily="34" charset="0"/>
              </a:rPr>
              <a:t>tuples</a:t>
            </a:r>
            <a:r>
              <a:rPr lang="en-US" sz="1800" dirty="0">
                <a:latin typeface="Arial" pitchFamily="34" charset="0"/>
                <a:cs typeface="Arial" pitchFamily="34" charset="0"/>
              </a:rPr>
              <a:t>, each representing a student record:</a:t>
            </a: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pPr>
              <a:buNone/>
            </a:pPr>
            <a:r>
              <a:rPr lang="en-US" sz="1800" dirty="0">
                <a:latin typeface="Arial" pitchFamily="34" charset="0"/>
                <a:cs typeface="Arial" pitchFamily="34" charset="0"/>
              </a:rPr>
              <a:t>	</a:t>
            </a:r>
          </a:p>
          <a:p>
            <a:pPr>
              <a:buNone/>
            </a:pPr>
            <a:endParaRPr lang="en-US" sz="1800" dirty="0">
              <a:latin typeface="Arial" pitchFamily="34" charset="0"/>
              <a:cs typeface="Arial" pitchFamily="34" charset="0"/>
            </a:endParaRPr>
          </a:p>
          <a:p>
            <a:pPr>
              <a:buNone/>
            </a:pPr>
            <a:r>
              <a:rPr lang="en-US" sz="1800" dirty="0">
                <a:latin typeface="Arial" pitchFamily="34" charset="0"/>
                <a:cs typeface="Arial" pitchFamily="34" charset="0"/>
              </a:rPr>
              <a:t>	Each </a:t>
            </a:r>
            <a:r>
              <a:rPr lang="en-US" sz="1800" dirty="0" err="1">
                <a:latin typeface="Arial" pitchFamily="34" charset="0"/>
                <a:cs typeface="Arial" pitchFamily="34" charset="0"/>
              </a:rPr>
              <a:t>tuple</a:t>
            </a:r>
            <a:r>
              <a:rPr lang="en-US" sz="1800" dirty="0">
                <a:latin typeface="Arial" pitchFamily="34" charset="0"/>
                <a:cs typeface="Arial" pitchFamily="34" charset="0"/>
              </a:rPr>
              <a:t> has 3 attributes: student ID, last name, first name</a:t>
            </a:r>
          </a:p>
        </p:txBody>
      </p:sp>
      <p:graphicFrame>
        <p:nvGraphicFramePr>
          <p:cNvPr id="4" name="Table 3"/>
          <p:cNvGraphicFramePr>
            <a:graphicFrameLocks noGrp="1"/>
          </p:cNvGraphicFramePr>
          <p:nvPr/>
        </p:nvGraphicFramePr>
        <p:xfrm>
          <a:off x="3124200" y="3657600"/>
          <a:ext cx="3124200" cy="14478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142240">
                <a:tc>
                  <a:txBody>
                    <a:bodyPr/>
                    <a:lstStyle/>
                    <a:p>
                      <a:r>
                        <a:rPr lang="en-US" sz="1600" b="0" i="0" baseline="0" dirty="0">
                          <a:ln w="3175">
                            <a:solidFill>
                              <a:schemeClr val="tx1"/>
                            </a:solidFill>
                          </a:ln>
                          <a:solidFill>
                            <a:schemeClr val="tx1"/>
                          </a:solidFill>
                        </a:rPr>
                        <a:t>2031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baseline="0" dirty="0">
                          <a:ln w="3175">
                            <a:solidFill>
                              <a:schemeClr val="tx1"/>
                            </a:solidFill>
                          </a:ln>
                          <a:solidFill>
                            <a:schemeClr val="tx1"/>
                          </a:solidFill>
                        </a:rPr>
                        <a:t>Franklin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baseline="0" dirty="0">
                          <a:ln w="3175">
                            <a:solidFill>
                              <a:schemeClr val="tx1"/>
                            </a:solidFill>
                          </a:ln>
                          <a:solidFill>
                            <a:schemeClr val="tx1"/>
                          </a:solidFill>
                        </a:rPr>
                        <a:t>Aretha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r>
                        <a:rPr lang="en-US" sz="1600" b="0" i="0" baseline="0" dirty="0">
                          <a:ln w="3175">
                            <a:solidFill>
                              <a:schemeClr val="tx1"/>
                            </a:solidFill>
                          </a:ln>
                          <a:solidFill>
                            <a:schemeClr val="tx1"/>
                          </a:solidFill>
                        </a:rPr>
                        <a:t>3902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baseline="0" dirty="0" err="1">
                          <a:ln w="3175">
                            <a:solidFill>
                              <a:schemeClr val="tx1"/>
                            </a:solidFill>
                          </a:ln>
                          <a:solidFill>
                            <a:schemeClr val="tx1"/>
                          </a:solidFill>
                        </a:rPr>
                        <a:t>Torvalds</a:t>
                      </a:r>
                      <a:endParaRPr lang="en-US" sz="1600" b="0" i="0" baseline="0" dirty="0">
                        <a:ln w="3175">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baseline="0" dirty="0" err="1">
                          <a:ln w="3175">
                            <a:solidFill>
                              <a:schemeClr val="tx1"/>
                            </a:solidFill>
                          </a:ln>
                          <a:solidFill>
                            <a:schemeClr val="tx1"/>
                          </a:solidFill>
                        </a:rPr>
                        <a:t>Linus</a:t>
                      </a:r>
                      <a:endParaRPr lang="en-US" sz="1600" b="0" i="0" baseline="0" dirty="0">
                        <a:ln w="3175">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en-US" sz="1600" b="0" i="0" baseline="0" dirty="0">
                          <a:ln w="3175">
                            <a:solidFill>
                              <a:schemeClr val="tx1"/>
                            </a:solidFill>
                          </a:ln>
                          <a:solidFill>
                            <a:schemeClr val="tx1"/>
                          </a:solidFill>
                        </a:rPr>
                        <a:t>2704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baseline="0" dirty="0">
                          <a:ln w="3175">
                            <a:solidFill>
                              <a:schemeClr val="tx1"/>
                            </a:solidFill>
                          </a:ln>
                          <a:solidFill>
                            <a:schemeClr val="tx1"/>
                          </a:solidFill>
                        </a:rPr>
                        <a:t>Nightingale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baseline="0" dirty="0">
                          <a:ln w="3175">
                            <a:solidFill>
                              <a:schemeClr val="tx1"/>
                            </a:solidFill>
                          </a:ln>
                          <a:solidFill>
                            <a:schemeClr val="tx1"/>
                          </a:solidFill>
                        </a:rPr>
                        <a:t>Florence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r>
                        <a:rPr lang="en-US" sz="1600" b="0" i="0" baseline="0" dirty="0">
                          <a:ln w="3175">
                            <a:solidFill>
                              <a:schemeClr val="tx1"/>
                            </a:solidFill>
                          </a:ln>
                          <a:solidFill>
                            <a:schemeClr val="tx1"/>
                          </a:solidFill>
                        </a:rPr>
                        <a:t>1923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baseline="0" dirty="0">
                          <a:ln w="3175">
                            <a:solidFill>
                              <a:schemeClr val="tx1"/>
                            </a:solidFill>
                          </a:ln>
                          <a:solidFill>
                            <a:schemeClr val="tx1"/>
                          </a:solidFill>
                        </a:rPr>
                        <a:t>Van </a:t>
                      </a:r>
                      <a:r>
                        <a:rPr lang="en-US" sz="1600" b="0" i="0" baseline="0" dirty="0" err="1">
                          <a:ln w="3175">
                            <a:solidFill>
                              <a:schemeClr val="tx1"/>
                            </a:solidFill>
                          </a:ln>
                          <a:solidFill>
                            <a:schemeClr val="tx1"/>
                          </a:solidFill>
                        </a:rPr>
                        <a:t>Rossum</a:t>
                      </a:r>
                      <a:endParaRPr lang="en-US" sz="1600" b="0" i="0" baseline="0" dirty="0">
                        <a:ln w="3175">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baseline="0" dirty="0">
                          <a:ln w="3175">
                            <a:solidFill>
                              <a:schemeClr val="tx1"/>
                            </a:solidFill>
                          </a:ln>
                          <a:solidFill>
                            <a:schemeClr val="tx1"/>
                          </a:solidFill>
                        </a:rPr>
                        <a:t>Guido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
        <p:nvSpPr>
          <p:cNvPr id="7" name="Date Placeholder 6"/>
          <p:cNvSpPr>
            <a:spLocks noGrp="1"/>
          </p:cNvSpPr>
          <p:nvPr>
            <p:ph type="dt" sz="half" idx="10"/>
          </p:nvPr>
        </p:nvSpPr>
        <p:spPr/>
        <p:txBody>
          <a:bodyPr/>
          <a:lstStyle/>
          <a:p>
            <a:r>
              <a:rPr lang="en-US"/>
              <a:t>© 2019 C. Nguyen </a:t>
            </a:r>
          </a:p>
        </p:txBody>
      </p:sp>
      <p:sp>
        <p:nvSpPr>
          <p:cNvPr id="8" name="Slide Number Placeholder 7"/>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Relational Database Terminology (2)</a:t>
            </a:r>
          </a:p>
        </p:txBody>
      </p:sp>
      <p:sp>
        <p:nvSpPr>
          <p:cNvPr id="3" name="Content Placeholder 2"/>
          <p:cNvSpPr>
            <a:spLocks noGrp="1"/>
          </p:cNvSpPr>
          <p:nvPr>
            <p:ph idx="1"/>
          </p:nvPr>
        </p:nvSpPr>
        <p:spPr>
          <a:xfrm>
            <a:off x="457200" y="762000"/>
            <a:ext cx="8229600" cy="5791200"/>
          </a:xfrm>
        </p:spPr>
        <p:txBody>
          <a:bodyPr>
            <a:normAutofit/>
          </a:bodyPr>
          <a:lstStyle/>
          <a:p>
            <a:r>
              <a:rPr lang="en-US" sz="1800" dirty="0">
                <a:latin typeface="Arial" pitchFamily="34" charset="0"/>
                <a:cs typeface="Arial" pitchFamily="34" charset="0"/>
              </a:rPr>
              <a:t>The data records in the tables are linked through a </a:t>
            </a:r>
            <a:r>
              <a:rPr lang="en-US" sz="1800" dirty="0">
                <a:solidFill>
                  <a:srgbClr val="0070C0"/>
                </a:solidFill>
                <a:latin typeface="Arial" pitchFamily="34" charset="0"/>
                <a:cs typeface="Arial" pitchFamily="34" charset="0"/>
              </a:rPr>
              <a:t>key</a:t>
            </a:r>
            <a:r>
              <a:rPr lang="en-US" sz="1800" dirty="0">
                <a:latin typeface="Arial" pitchFamily="34" charset="0"/>
                <a:cs typeface="Arial" pitchFamily="34" charset="0"/>
              </a:rPr>
              <a:t>, which is an ID that uniquely identifies a row in a table.</a:t>
            </a:r>
          </a:p>
          <a:p>
            <a:r>
              <a:rPr lang="en-US" sz="1800" dirty="0">
                <a:latin typeface="Arial" pitchFamily="34" charset="0"/>
                <a:cs typeface="Arial" pitchFamily="34" charset="0"/>
              </a:rPr>
              <a:t>Each table has a </a:t>
            </a:r>
            <a:r>
              <a:rPr lang="en-US" sz="1800" dirty="0">
                <a:solidFill>
                  <a:srgbClr val="0070C0"/>
                </a:solidFill>
                <a:latin typeface="Arial" pitchFamily="34" charset="0"/>
                <a:cs typeface="Arial" pitchFamily="34" charset="0"/>
              </a:rPr>
              <a:t>primary key </a:t>
            </a:r>
            <a:r>
              <a:rPr lang="en-US" sz="1800" dirty="0">
                <a:latin typeface="Arial" pitchFamily="34" charset="0"/>
                <a:cs typeface="Arial" pitchFamily="34" charset="0"/>
              </a:rPr>
              <a:t>column. Any table that needs to link to that table will have a </a:t>
            </a:r>
            <a:r>
              <a:rPr lang="en-US" sz="1800" dirty="0">
                <a:solidFill>
                  <a:srgbClr val="0070C0"/>
                </a:solidFill>
                <a:latin typeface="Arial" pitchFamily="34" charset="0"/>
                <a:cs typeface="Arial" pitchFamily="34" charset="0"/>
              </a:rPr>
              <a:t>foreign key </a:t>
            </a:r>
            <a:r>
              <a:rPr lang="en-US" sz="1800" dirty="0">
                <a:latin typeface="Arial" pitchFamily="34" charset="0"/>
                <a:cs typeface="Arial" pitchFamily="34" charset="0"/>
              </a:rPr>
              <a:t>column whose value will match the first table's </a:t>
            </a:r>
            <a:r>
              <a:rPr lang="en-US" sz="1800" dirty="0">
                <a:solidFill>
                  <a:srgbClr val="0070C0"/>
                </a:solidFill>
                <a:latin typeface="Arial" pitchFamily="34" charset="0"/>
                <a:cs typeface="Arial" pitchFamily="34" charset="0"/>
              </a:rPr>
              <a:t>primary key</a:t>
            </a:r>
            <a:r>
              <a:rPr lang="en-US" sz="1800" dirty="0">
                <a:latin typeface="Arial" pitchFamily="34" charset="0"/>
                <a:cs typeface="Arial" pitchFamily="34" charset="0"/>
              </a:rPr>
              <a:t>.</a:t>
            </a:r>
          </a:p>
          <a:p>
            <a:r>
              <a:rPr lang="en-US" sz="1800" dirty="0">
                <a:latin typeface="Arial" pitchFamily="34" charset="0"/>
                <a:cs typeface="Arial" pitchFamily="34" charset="0"/>
              </a:rPr>
              <a:t>Example:          Student Table                                      Major Table</a:t>
            </a: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pPr>
              <a:buNone/>
            </a:pPr>
            <a:r>
              <a:rPr lang="en-US" sz="1800" dirty="0">
                <a:latin typeface="Arial" pitchFamily="34" charset="0"/>
                <a:cs typeface="Arial" pitchFamily="34" charset="0"/>
              </a:rPr>
              <a:t>	The </a:t>
            </a:r>
            <a:r>
              <a:rPr lang="en-US" sz="1800" dirty="0">
                <a:solidFill>
                  <a:srgbClr val="0070C0"/>
                </a:solidFill>
                <a:latin typeface="Arial" pitchFamily="34" charset="0"/>
                <a:cs typeface="Arial" pitchFamily="34" charset="0"/>
              </a:rPr>
              <a:t>foreign key </a:t>
            </a:r>
            <a:r>
              <a:rPr lang="en-US" sz="1800" dirty="0">
                <a:latin typeface="Arial" pitchFamily="34" charset="0"/>
                <a:cs typeface="Arial" pitchFamily="34" charset="0"/>
              </a:rPr>
              <a:t>“major” is the link from the Student table to the Major table.</a:t>
            </a:r>
          </a:p>
        </p:txBody>
      </p:sp>
      <p:graphicFrame>
        <p:nvGraphicFramePr>
          <p:cNvPr id="5" name="Table 4"/>
          <p:cNvGraphicFramePr>
            <a:graphicFrameLocks noGrp="1"/>
          </p:cNvGraphicFramePr>
          <p:nvPr/>
        </p:nvGraphicFramePr>
        <p:xfrm>
          <a:off x="1600200" y="2667000"/>
          <a:ext cx="3352800" cy="1447800"/>
        </p:xfrm>
        <a:graphic>
          <a:graphicData uri="http://schemas.openxmlformats.org/drawingml/2006/table">
            <a:tbl>
              <a:tblPr firstRow="1" bandRow="1">
                <a:tableStyleId>{5C22544A-7EE6-4342-B048-85BDC9FD1C3A}</a:tableStyleId>
              </a:tblPr>
              <a:tblGrid>
                <a:gridCol w="656492">
                  <a:extLst>
                    <a:ext uri="{9D8B030D-6E8A-4147-A177-3AD203B41FA5}">
                      <a16:colId xmlns:a16="http://schemas.microsoft.com/office/drawing/2014/main" val="20000"/>
                    </a:ext>
                  </a:extLst>
                </a:gridCol>
                <a:gridCol w="1248508">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142240">
                <a:tc>
                  <a:txBody>
                    <a:bodyPr/>
                    <a:lstStyle/>
                    <a:p>
                      <a:r>
                        <a:rPr lang="en-US" sz="1600" b="0" i="0" baseline="0" dirty="0">
                          <a:ln w="3175">
                            <a:solidFill>
                              <a:schemeClr val="tx1"/>
                            </a:solidFill>
                          </a:ln>
                          <a:solidFill>
                            <a:schemeClr val="tx1"/>
                          </a:solidFill>
                        </a:rPr>
                        <a:t>2031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baseline="0" dirty="0">
                          <a:ln w="3175">
                            <a:solidFill>
                              <a:schemeClr val="tx1"/>
                            </a:solidFill>
                          </a:ln>
                          <a:solidFill>
                            <a:schemeClr val="tx1"/>
                          </a:solidFill>
                        </a:rPr>
                        <a:t>Franklin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baseline="0" dirty="0">
                          <a:ln w="3175">
                            <a:solidFill>
                              <a:schemeClr val="tx1"/>
                            </a:solidFill>
                          </a:ln>
                          <a:solidFill>
                            <a:schemeClr val="tx1"/>
                          </a:solidFill>
                        </a:rPr>
                        <a:t>Aretha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baseline="0" dirty="0">
                          <a:ln w="3175">
                            <a:solidFill>
                              <a:schemeClr val="tx1"/>
                            </a:solid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r>
                        <a:rPr lang="en-US" sz="1600" b="0" i="0" baseline="0" dirty="0">
                          <a:ln w="3175">
                            <a:solidFill>
                              <a:schemeClr val="tx1"/>
                            </a:solidFill>
                          </a:ln>
                          <a:solidFill>
                            <a:schemeClr val="tx1"/>
                          </a:solidFill>
                        </a:rPr>
                        <a:t>3902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baseline="0" dirty="0" err="1">
                          <a:ln w="3175">
                            <a:solidFill>
                              <a:schemeClr val="tx1"/>
                            </a:solidFill>
                          </a:ln>
                          <a:solidFill>
                            <a:schemeClr val="tx1"/>
                          </a:solidFill>
                        </a:rPr>
                        <a:t>Torvalds</a:t>
                      </a:r>
                      <a:endParaRPr lang="en-US" sz="1600" b="0" i="0" baseline="0" dirty="0">
                        <a:ln w="3175">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baseline="0" dirty="0" err="1">
                          <a:ln w="3175">
                            <a:solidFill>
                              <a:schemeClr val="tx1"/>
                            </a:solidFill>
                          </a:ln>
                          <a:solidFill>
                            <a:schemeClr val="tx1"/>
                          </a:solidFill>
                        </a:rPr>
                        <a:t>Linus</a:t>
                      </a:r>
                      <a:endParaRPr lang="en-US" sz="1600" b="0" i="0" baseline="0" dirty="0">
                        <a:ln w="3175">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baseline="0" dirty="0">
                          <a:ln w="3175">
                            <a:solidFill>
                              <a:schemeClr val="tx1"/>
                            </a:solid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en-US" sz="1600" b="0" i="0" baseline="0" dirty="0">
                          <a:ln w="3175">
                            <a:solidFill>
                              <a:schemeClr val="tx1"/>
                            </a:solidFill>
                          </a:ln>
                          <a:solidFill>
                            <a:schemeClr val="tx1"/>
                          </a:solidFill>
                        </a:rPr>
                        <a:t>2704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baseline="0" dirty="0">
                          <a:ln w="3175">
                            <a:solidFill>
                              <a:schemeClr val="tx1"/>
                            </a:solidFill>
                          </a:ln>
                          <a:solidFill>
                            <a:schemeClr val="tx1"/>
                          </a:solidFill>
                        </a:rPr>
                        <a:t>Nightingale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baseline="0" dirty="0">
                          <a:ln w="3175">
                            <a:solidFill>
                              <a:schemeClr val="tx1"/>
                            </a:solidFill>
                          </a:ln>
                          <a:solidFill>
                            <a:schemeClr val="tx1"/>
                          </a:solidFill>
                        </a:rPr>
                        <a:t>Florence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baseline="0" dirty="0">
                          <a:ln w="3175">
                            <a:solidFill>
                              <a:schemeClr val="tx1"/>
                            </a:solid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r>
                        <a:rPr lang="en-US" sz="1600" b="0" i="0" baseline="0" dirty="0">
                          <a:ln w="3175">
                            <a:solidFill>
                              <a:schemeClr val="tx1"/>
                            </a:solidFill>
                          </a:ln>
                          <a:solidFill>
                            <a:schemeClr val="tx1"/>
                          </a:solidFill>
                        </a:rPr>
                        <a:t>1923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baseline="0" dirty="0">
                          <a:ln w="3175">
                            <a:solidFill>
                              <a:schemeClr val="tx1"/>
                            </a:solidFill>
                          </a:ln>
                          <a:solidFill>
                            <a:schemeClr val="tx1"/>
                          </a:solidFill>
                        </a:rPr>
                        <a:t>Van </a:t>
                      </a:r>
                      <a:r>
                        <a:rPr lang="en-US" sz="1600" b="0" i="0" baseline="0" dirty="0" err="1">
                          <a:ln w="3175">
                            <a:solidFill>
                              <a:schemeClr val="tx1"/>
                            </a:solidFill>
                          </a:ln>
                          <a:solidFill>
                            <a:schemeClr val="tx1"/>
                          </a:solidFill>
                        </a:rPr>
                        <a:t>Rossum</a:t>
                      </a:r>
                      <a:endParaRPr lang="en-US" sz="1600" b="0" i="0" baseline="0" dirty="0">
                        <a:ln w="3175">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baseline="0" dirty="0">
                          <a:ln w="3175">
                            <a:solidFill>
                              <a:schemeClr val="tx1"/>
                            </a:solidFill>
                          </a:ln>
                          <a:solidFill>
                            <a:schemeClr val="tx1"/>
                          </a:solidFill>
                        </a:rPr>
                        <a:t>Guido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baseline="0" dirty="0">
                          <a:ln w="3175">
                            <a:solidFill>
                              <a:schemeClr val="tx1"/>
                            </a:solid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nvGraphicFramePr>
        <p:xfrm>
          <a:off x="6096000" y="2667000"/>
          <a:ext cx="1600200" cy="1285240"/>
        </p:xfrm>
        <a:graphic>
          <a:graphicData uri="http://schemas.openxmlformats.org/drawingml/2006/table">
            <a:tbl>
              <a:tblPr firstRow="1" bandRow="1">
                <a:tableStyleId>{5C22544A-7EE6-4342-B048-85BDC9FD1C3A}</a:tableStyleId>
              </a:tblPr>
              <a:tblGrid>
                <a:gridCol w="320040">
                  <a:extLst>
                    <a:ext uri="{9D8B030D-6E8A-4147-A177-3AD203B41FA5}">
                      <a16:colId xmlns:a16="http://schemas.microsoft.com/office/drawing/2014/main" val="20000"/>
                    </a:ext>
                  </a:extLst>
                </a:gridCol>
                <a:gridCol w="1280160">
                  <a:extLst>
                    <a:ext uri="{9D8B030D-6E8A-4147-A177-3AD203B41FA5}">
                      <a16:colId xmlns:a16="http://schemas.microsoft.com/office/drawing/2014/main" val="20001"/>
                    </a:ext>
                  </a:extLst>
                </a:gridCol>
              </a:tblGrid>
              <a:tr h="335280">
                <a:tc>
                  <a:txBody>
                    <a:bodyPr/>
                    <a:lstStyle/>
                    <a:p>
                      <a:r>
                        <a:rPr lang="en-US" sz="1600" b="0" i="0" baseline="0" dirty="0">
                          <a:ln w="3175">
                            <a:solidFill>
                              <a:schemeClr val="tx1"/>
                            </a:solid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baseline="0" dirty="0">
                          <a:ln w="3175">
                            <a:solidFill>
                              <a:schemeClr val="tx1"/>
                            </a:solidFill>
                          </a:ln>
                          <a:solidFill>
                            <a:schemeClr val="tx1"/>
                          </a:solidFill>
                        </a:rPr>
                        <a:t>Nursing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r>
                        <a:rPr lang="en-US" sz="1600" b="0" i="0" baseline="0" dirty="0">
                          <a:ln w="3175">
                            <a:solidFill>
                              <a:schemeClr val="tx1"/>
                            </a:solid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baseline="0" dirty="0">
                          <a:ln w="3175">
                            <a:solidFill>
                              <a:schemeClr val="tx1"/>
                            </a:solidFill>
                          </a:ln>
                          <a:solidFill>
                            <a:schemeClr val="tx1"/>
                          </a:solidFill>
                        </a:rPr>
                        <a:t>Computer Science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en-US" sz="1600" b="0" i="0" baseline="0" dirty="0">
                          <a:ln w="3175">
                            <a:solidFill>
                              <a:schemeClr val="tx1"/>
                            </a:solid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baseline="0" dirty="0">
                          <a:ln w="3175">
                            <a:solidFill>
                              <a:schemeClr val="tx1"/>
                            </a:solidFill>
                          </a:ln>
                          <a:solidFill>
                            <a:schemeClr val="tx1"/>
                          </a:solidFill>
                        </a:rPr>
                        <a:t>Music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pSp>
        <p:nvGrpSpPr>
          <p:cNvPr id="12" name="Group 11"/>
          <p:cNvGrpSpPr/>
          <p:nvPr/>
        </p:nvGrpSpPr>
        <p:grpSpPr>
          <a:xfrm>
            <a:off x="685800" y="3886200"/>
            <a:ext cx="7437832" cy="674132"/>
            <a:chOff x="457200" y="3962400"/>
            <a:chExt cx="7437832" cy="674132"/>
          </a:xfrm>
        </p:grpSpPr>
        <p:sp>
          <p:nvSpPr>
            <p:cNvPr id="8" name="TextBox 7"/>
            <p:cNvSpPr txBox="1"/>
            <p:nvPr/>
          </p:nvSpPr>
          <p:spPr>
            <a:xfrm>
              <a:off x="457200" y="4267200"/>
              <a:ext cx="2391745" cy="369332"/>
            </a:xfrm>
            <a:prstGeom prst="rect">
              <a:avLst/>
            </a:prstGeom>
            <a:noFill/>
          </p:spPr>
          <p:txBody>
            <a:bodyPr wrap="none" rtlCol="0">
              <a:spAutoFit/>
            </a:bodyPr>
            <a:lstStyle/>
            <a:p>
              <a:r>
                <a:rPr lang="en-US" dirty="0">
                  <a:solidFill>
                    <a:srgbClr val="0070C0"/>
                  </a:solidFill>
                </a:rPr>
                <a:t>Primary key</a:t>
              </a:r>
              <a:r>
                <a:rPr lang="en-US" dirty="0"/>
                <a:t>: Student ID</a:t>
              </a:r>
            </a:p>
          </p:txBody>
        </p:sp>
        <p:sp>
          <p:nvSpPr>
            <p:cNvPr id="9" name="TextBox 8"/>
            <p:cNvSpPr txBox="1"/>
            <p:nvPr/>
          </p:nvSpPr>
          <p:spPr>
            <a:xfrm>
              <a:off x="3581400" y="4267200"/>
              <a:ext cx="1920077" cy="369332"/>
            </a:xfrm>
            <a:prstGeom prst="rect">
              <a:avLst/>
            </a:prstGeom>
            <a:noFill/>
          </p:spPr>
          <p:txBody>
            <a:bodyPr wrap="none" rtlCol="0">
              <a:spAutoFit/>
            </a:bodyPr>
            <a:lstStyle/>
            <a:p>
              <a:r>
                <a:rPr lang="en-US" dirty="0">
                  <a:solidFill>
                    <a:srgbClr val="0070C0"/>
                  </a:solidFill>
                </a:rPr>
                <a:t>Foreign key</a:t>
              </a:r>
              <a:r>
                <a:rPr lang="en-US" dirty="0"/>
                <a:t>: major</a:t>
              </a:r>
            </a:p>
          </p:txBody>
        </p:sp>
        <p:cxnSp>
          <p:nvCxnSpPr>
            <p:cNvPr id="11" name="Straight Arrow Connector 10"/>
            <p:cNvCxnSpPr/>
            <p:nvPr/>
          </p:nvCxnSpPr>
          <p:spPr>
            <a:xfrm flipV="1">
              <a:off x="1524000" y="4114800"/>
              <a:ext cx="76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495800" y="4114800"/>
              <a:ext cx="76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43600" y="4114800"/>
              <a:ext cx="1951432" cy="369332"/>
            </a:xfrm>
            <a:prstGeom prst="rect">
              <a:avLst/>
            </a:prstGeom>
            <a:noFill/>
          </p:spPr>
          <p:txBody>
            <a:bodyPr wrap="none" rtlCol="0">
              <a:spAutoFit/>
            </a:bodyPr>
            <a:lstStyle/>
            <a:p>
              <a:r>
                <a:rPr lang="en-US" dirty="0">
                  <a:solidFill>
                    <a:srgbClr val="0070C0"/>
                  </a:solidFill>
                </a:rPr>
                <a:t>Primary key</a:t>
              </a:r>
              <a:r>
                <a:rPr lang="en-US" dirty="0"/>
                <a:t>: major</a:t>
              </a:r>
            </a:p>
          </p:txBody>
        </p:sp>
        <p:cxnSp>
          <p:nvCxnSpPr>
            <p:cNvPr id="16" name="Straight Arrow Connector 15"/>
            <p:cNvCxnSpPr/>
            <p:nvPr/>
          </p:nvCxnSpPr>
          <p:spPr>
            <a:xfrm flipH="1" flipV="1">
              <a:off x="6096000" y="3962400"/>
              <a:ext cx="76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8" name="Date Placeholder 17"/>
          <p:cNvSpPr>
            <a:spLocks noGrp="1"/>
          </p:cNvSpPr>
          <p:nvPr>
            <p:ph type="dt" sz="half" idx="10"/>
          </p:nvPr>
        </p:nvSpPr>
        <p:spPr/>
        <p:txBody>
          <a:bodyPr/>
          <a:lstStyle/>
          <a:p>
            <a:r>
              <a:rPr lang="en-US"/>
              <a:t>© 2019 C. Nguyen </a:t>
            </a:r>
          </a:p>
        </p:txBody>
      </p:sp>
      <p:sp>
        <p:nvSpPr>
          <p:cNvPr id="19" name="Slide Number Placeholder 18"/>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RDBMS</a:t>
            </a:r>
          </a:p>
        </p:txBody>
      </p:sp>
      <p:sp>
        <p:nvSpPr>
          <p:cNvPr id="3" name="Content Placeholder 2"/>
          <p:cNvSpPr>
            <a:spLocks noGrp="1"/>
          </p:cNvSpPr>
          <p:nvPr>
            <p:ph idx="1"/>
          </p:nvPr>
        </p:nvSpPr>
        <p:spPr>
          <a:xfrm>
            <a:off x="533400" y="685800"/>
            <a:ext cx="8077200" cy="5670550"/>
          </a:xfrm>
        </p:spPr>
        <p:txBody>
          <a:bodyPr>
            <a:normAutofit/>
          </a:bodyPr>
          <a:lstStyle/>
          <a:p>
            <a:r>
              <a:rPr lang="en-US" sz="1800" dirty="0">
                <a:latin typeface="Arial" pitchFamily="34" charset="0"/>
                <a:cs typeface="Arial" pitchFamily="34" charset="0"/>
              </a:rPr>
              <a:t>There are many </a:t>
            </a:r>
            <a:r>
              <a:rPr lang="en-US" sz="1800" b="1" dirty="0">
                <a:latin typeface="Arial" pitchFamily="34" charset="0"/>
                <a:cs typeface="Arial" pitchFamily="34" charset="0"/>
              </a:rPr>
              <a:t>r</a:t>
            </a:r>
            <a:r>
              <a:rPr lang="en-US" sz="1800" dirty="0">
                <a:latin typeface="Arial" pitchFamily="34" charset="0"/>
                <a:cs typeface="Arial" pitchFamily="34" charset="0"/>
              </a:rPr>
              <a:t>elational </a:t>
            </a:r>
            <a:r>
              <a:rPr lang="en-US" sz="1800" b="1" dirty="0">
                <a:latin typeface="Arial" pitchFamily="34" charset="0"/>
                <a:cs typeface="Arial" pitchFamily="34" charset="0"/>
              </a:rPr>
              <a:t>d</a:t>
            </a:r>
            <a:r>
              <a:rPr lang="en-US" sz="1800" dirty="0">
                <a:latin typeface="Arial" pitchFamily="34" charset="0"/>
                <a:cs typeface="Arial" pitchFamily="34" charset="0"/>
              </a:rPr>
              <a:t>ata</a:t>
            </a:r>
            <a:r>
              <a:rPr lang="en-US" sz="1800" b="1" dirty="0">
                <a:latin typeface="Arial" pitchFamily="34" charset="0"/>
                <a:cs typeface="Arial" pitchFamily="34" charset="0"/>
              </a:rPr>
              <a:t>b</a:t>
            </a:r>
            <a:r>
              <a:rPr lang="en-US" sz="1800" dirty="0">
                <a:latin typeface="Arial" pitchFamily="34" charset="0"/>
                <a:cs typeface="Arial" pitchFamily="34" charset="0"/>
              </a:rPr>
              <a:t>ase </a:t>
            </a:r>
            <a:r>
              <a:rPr lang="en-US" sz="1800" b="1" dirty="0">
                <a:latin typeface="Arial" pitchFamily="34" charset="0"/>
                <a:cs typeface="Arial" pitchFamily="34" charset="0"/>
              </a:rPr>
              <a:t>m</a:t>
            </a:r>
            <a:r>
              <a:rPr lang="en-US" sz="1800" dirty="0">
                <a:latin typeface="Arial" pitchFamily="34" charset="0"/>
                <a:cs typeface="Arial" pitchFamily="34" charset="0"/>
              </a:rPr>
              <a:t>anagement </a:t>
            </a:r>
            <a:r>
              <a:rPr lang="en-US" sz="1800" b="1" dirty="0">
                <a:latin typeface="Arial" pitchFamily="34" charset="0"/>
                <a:cs typeface="Arial" pitchFamily="34" charset="0"/>
              </a:rPr>
              <a:t>s</a:t>
            </a:r>
            <a:r>
              <a:rPr lang="en-US" sz="1800" dirty="0">
                <a:latin typeface="Arial" pitchFamily="34" charset="0"/>
                <a:cs typeface="Arial" pitchFamily="34" charset="0"/>
              </a:rPr>
              <a:t>ystems (RDBMS), which are the software tools that helps us create, maintain, and query data in a relational database.</a:t>
            </a:r>
          </a:p>
          <a:p>
            <a:r>
              <a:rPr lang="en-US" sz="1800" dirty="0">
                <a:latin typeface="Arial" pitchFamily="34" charset="0"/>
                <a:cs typeface="Arial" pitchFamily="34" charset="0"/>
              </a:rPr>
              <a:t>Some of the popular RDBMS that are used in enterprise applications are from Microsoft, Oracle, SAP, etc.</a:t>
            </a:r>
          </a:p>
          <a:p>
            <a:r>
              <a:rPr lang="en-US" sz="1800" dirty="0">
                <a:latin typeface="Arial" pitchFamily="34" charset="0"/>
                <a:cs typeface="Arial" pitchFamily="34" charset="0"/>
              </a:rPr>
              <a:t>These RDBMS are for large to very large scaled data, and they typically reside in their own servers. Any query from our code to these database systems will be go through the network that connects us to the servers.</a:t>
            </a:r>
          </a:p>
          <a:p>
            <a:r>
              <a:rPr lang="en-US" sz="1800" dirty="0">
                <a:latin typeface="Arial" pitchFamily="34" charset="0"/>
                <a:cs typeface="Arial" pitchFamily="34" charset="0"/>
              </a:rPr>
              <a:t>The database system that we use in this class is </a:t>
            </a:r>
            <a:r>
              <a:rPr lang="en-US" sz="1800" dirty="0" err="1">
                <a:latin typeface="Arial" pitchFamily="34" charset="0"/>
                <a:cs typeface="Arial" pitchFamily="34" charset="0"/>
              </a:rPr>
              <a:t>SQLite</a:t>
            </a:r>
            <a:r>
              <a:rPr lang="en-US" sz="1800" dirty="0">
                <a:latin typeface="Arial" pitchFamily="34" charset="0"/>
                <a:cs typeface="Arial" pitchFamily="34" charset="0"/>
              </a:rPr>
              <a:t>, which is a small scale RDBMS that’s built into Python, and the entire database that we create is stored as a single </a:t>
            </a:r>
            <a:r>
              <a:rPr lang="en-US" sz="1800" dirty="0">
                <a:solidFill>
                  <a:srgbClr val="0070C0"/>
                </a:solidFill>
                <a:latin typeface="Arial" pitchFamily="34" charset="0"/>
                <a:cs typeface="Arial" pitchFamily="34" charset="0"/>
              </a:rPr>
              <a:t>.db </a:t>
            </a:r>
            <a:r>
              <a:rPr lang="en-US" sz="1800" dirty="0">
                <a:latin typeface="Arial" pitchFamily="34" charset="0"/>
                <a:cs typeface="Arial" pitchFamily="34" charset="0"/>
              </a:rPr>
              <a:t>file. </a:t>
            </a:r>
          </a:p>
          <a:p>
            <a:r>
              <a:rPr lang="en-US" sz="1800" dirty="0" err="1">
                <a:latin typeface="Arial" pitchFamily="34" charset="0"/>
                <a:cs typeface="Arial" pitchFamily="34" charset="0"/>
              </a:rPr>
              <a:t>SQLite</a:t>
            </a:r>
            <a:r>
              <a:rPr lang="en-US" sz="1800" dirty="0">
                <a:latin typeface="Arial" pitchFamily="34" charset="0"/>
                <a:cs typeface="Arial" pitchFamily="34" charset="0"/>
              </a:rPr>
              <a:t> can be accessed in 2 ways: through a browser and through Python code.</a:t>
            </a:r>
          </a:p>
          <a:p>
            <a:r>
              <a:rPr lang="en-US" sz="1800" dirty="0">
                <a:latin typeface="Arial" pitchFamily="34" charset="0"/>
                <a:cs typeface="Arial" pitchFamily="34" charset="0"/>
              </a:rPr>
              <a:t>The </a:t>
            </a:r>
            <a:r>
              <a:rPr lang="en-US" sz="1800" dirty="0" err="1">
                <a:latin typeface="Arial" pitchFamily="34" charset="0"/>
                <a:cs typeface="Arial" pitchFamily="34" charset="0"/>
              </a:rPr>
              <a:t>SQLite</a:t>
            </a:r>
            <a:r>
              <a:rPr lang="en-US" sz="1800" dirty="0">
                <a:latin typeface="Arial" pitchFamily="34" charset="0"/>
                <a:cs typeface="Arial" pitchFamily="34" charset="0"/>
              </a:rPr>
              <a:t> browser allows us to view and manipulate the database file directly through a GUI interface. It can be downloaded from: </a:t>
            </a:r>
            <a:r>
              <a:rPr lang="en-US" sz="1800" dirty="0">
                <a:latin typeface="Arial" pitchFamily="34" charset="0"/>
                <a:cs typeface="Arial" pitchFamily="34" charset="0"/>
                <a:hlinkClick r:id="rId2"/>
              </a:rPr>
              <a:t>http://sqlitebrowser.org/</a:t>
            </a:r>
            <a:endParaRPr lang="en-US" sz="1800" dirty="0">
              <a:latin typeface="Arial" pitchFamily="34" charset="0"/>
              <a:cs typeface="Arial" pitchFamily="34" charset="0"/>
            </a:endParaRPr>
          </a:p>
          <a:p>
            <a:r>
              <a:rPr lang="en-US" sz="1800" dirty="0">
                <a:latin typeface="Arial" pitchFamily="34" charset="0"/>
                <a:cs typeface="Arial" pitchFamily="34" charset="0"/>
              </a:rPr>
              <a:t>For this class we will access </a:t>
            </a:r>
            <a:r>
              <a:rPr lang="en-US" sz="1800" dirty="0" err="1">
                <a:latin typeface="Arial" pitchFamily="34" charset="0"/>
                <a:cs typeface="Arial" pitchFamily="34" charset="0"/>
              </a:rPr>
              <a:t>SQLite</a:t>
            </a:r>
            <a:r>
              <a:rPr lang="en-US" sz="1800" dirty="0">
                <a:latin typeface="Arial" pitchFamily="34" charset="0"/>
                <a:cs typeface="Arial" pitchFamily="34" charset="0"/>
              </a:rPr>
              <a:t> through Python code, but the GUI tool can be useful for debugging.</a:t>
            </a:r>
          </a:p>
        </p:txBody>
      </p:sp>
      <p:sp>
        <p:nvSpPr>
          <p:cNvPr id="6" name="Date Placeholder 5"/>
          <p:cNvSpPr>
            <a:spLocks noGrp="1"/>
          </p:cNvSpPr>
          <p:nvPr>
            <p:ph type="dt" sz="half" idx="10"/>
          </p:nvPr>
        </p:nvSpPr>
        <p:spPr/>
        <p:txBody>
          <a:bodyPr/>
          <a:lstStyle/>
          <a:p>
            <a:r>
              <a:rPr lang="en-US"/>
              <a:t>© 2019 C. Nguyen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SQL</a:t>
            </a:r>
          </a:p>
        </p:txBody>
      </p:sp>
      <p:sp>
        <p:nvSpPr>
          <p:cNvPr id="3" name="Content Placeholder 2"/>
          <p:cNvSpPr>
            <a:spLocks noGrp="1"/>
          </p:cNvSpPr>
          <p:nvPr>
            <p:ph idx="1"/>
          </p:nvPr>
        </p:nvSpPr>
        <p:spPr>
          <a:xfrm>
            <a:off x="533400" y="762000"/>
            <a:ext cx="8229600" cy="5791200"/>
          </a:xfrm>
        </p:spPr>
        <p:txBody>
          <a:bodyPr>
            <a:normAutofit/>
          </a:bodyPr>
          <a:lstStyle/>
          <a:p>
            <a:r>
              <a:rPr lang="en-US" sz="1800" dirty="0">
                <a:latin typeface="Arial" pitchFamily="34" charset="0"/>
                <a:cs typeface="Arial" pitchFamily="34" charset="0"/>
              </a:rPr>
              <a:t>Our Python code accesses the database through SQL commands, so we first need to have an overview of basic SQL commands</a:t>
            </a:r>
          </a:p>
          <a:p>
            <a:r>
              <a:rPr lang="en-US" sz="1800" dirty="0">
                <a:latin typeface="Arial" pitchFamily="34" charset="0"/>
                <a:cs typeface="Arial" pitchFamily="34" charset="0"/>
              </a:rPr>
              <a:t>SQL commands are used to:</a:t>
            </a:r>
          </a:p>
          <a:p>
            <a:pPr lvl="1"/>
            <a:r>
              <a:rPr lang="en-US" sz="1800" dirty="0">
                <a:latin typeface="Arial" pitchFamily="34" charset="0"/>
                <a:cs typeface="Arial" pitchFamily="34" charset="0"/>
              </a:rPr>
              <a:t>Create a table</a:t>
            </a:r>
          </a:p>
          <a:p>
            <a:pPr lvl="1"/>
            <a:r>
              <a:rPr lang="en-US" sz="1800" dirty="0">
                <a:latin typeface="Arial" pitchFamily="34" charset="0"/>
                <a:cs typeface="Arial" pitchFamily="34" charset="0"/>
              </a:rPr>
              <a:t>Delete a table</a:t>
            </a:r>
          </a:p>
          <a:p>
            <a:pPr lvl="1"/>
            <a:r>
              <a:rPr lang="en-US" sz="1800" dirty="0">
                <a:latin typeface="Arial" pitchFamily="34" charset="0"/>
                <a:cs typeface="Arial" pitchFamily="34" charset="0"/>
              </a:rPr>
              <a:t>Insert data</a:t>
            </a:r>
          </a:p>
          <a:p>
            <a:pPr lvl="1"/>
            <a:r>
              <a:rPr lang="en-US" sz="1800" dirty="0">
                <a:latin typeface="Arial" pitchFamily="34" charset="0"/>
                <a:cs typeface="Arial" pitchFamily="34" charset="0"/>
              </a:rPr>
              <a:t>Modify data</a:t>
            </a:r>
          </a:p>
          <a:p>
            <a:pPr lvl="1"/>
            <a:r>
              <a:rPr lang="en-US" sz="1800" dirty="0">
                <a:latin typeface="Arial" pitchFamily="34" charset="0"/>
                <a:cs typeface="Arial" pitchFamily="34" charset="0"/>
              </a:rPr>
              <a:t>Query data</a:t>
            </a:r>
          </a:p>
          <a:p>
            <a:pPr lvl="1"/>
            <a:r>
              <a:rPr lang="en-US" sz="1800" dirty="0">
                <a:latin typeface="Arial" pitchFamily="34" charset="0"/>
                <a:cs typeface="Arial" pitchFamily="34" charset="0"/>
              </a:rPr>
              <a:t>Delete data</a:t>
            </a:r>
          </a:p>
        </p:txBody>
      </p:sp>
      <p:sp>
        <p:nvSpPr>
          <p:cNvPr id="6" name="Date Placeholder 5"/>
          <p:cNvSpPr>
            <a:spLocks noGrp="1"/>
          </p:cNvSpPr>
          <p:nvPr>
            <p:ph type="dt" sz="half" idx="10"/>
          </p:nvPr>
        </p:nvSpPr>
        <p:spPr/>
        <p:txBody>
          <a:bodyPr/>
          <a:lstStyle/>
          <a:p>
            <a:r>
              <a:rPr lang="en-US"/>
              <a:t>© 2019 C. Nguyen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SQL command: CREATE TABLE (1)</a:t>
            </a:r>
          </a:p>
        </p:txBody>
      </p:sp>
      <p:sp>
        <p:nvSpPr>
          <p:cNvPr id="3" name="Content Placeholder 2"/>
          <p:cNvSpPr>
            <a:spLocks noGrp="1"/>
          </p:cNvSpPr>
          <p:nvPr>
            <p:ph idx="1"/>
          </p:nvPr>
        </p:nvSpPr>
        <p:spPr>
          <a:xfrm>
            <a:off x="457200" y="762000"/>
            <a:ext cx="8229600" cy="5715000"/>
          </a:xfrm>
        </p:spPr>
        <p:txBody>
          <a:bodyPr>
            <a:normAutofit/>
          </a:bodyPr>
          <a:lstStyle/>
          <a:p>
            <a:r>
              <a:rPr lang="en-US" sz="1800" dirty="0">
                <a:latin typeface="Arial" pitchFamily="34" charset="0"/>
                <a:cs typeface="Arial" pitchFamily="34" charset="0"/>
              </a:rPr>
              <a:t>Format to create a table:</a:t>
            </a:r>
          </a:p>
          <a:p>
            <a:endParaRPr lang="en-US" sz="1800" dirty="0">
              <a:latin typeface="Arial" pitchFamily="34" charset="0"/>
              <a:cs typeface="Arial" pitchFamily="34" charset="0"/>
            </a:endParaRPr>
          </a:p>
          <a:p>
            <a:pPr>
              <a:buNone/>
            </a:pPr>
            <a:endParaRPr lang="en-US" sz="1800" dirty="0">
              <a:latin typeface="Arial" pitchFamily="34" charset="0"/>
              <a:cs typeface="Arial" pitchFamily="34" charset="0"/>
            </a:endParaRPr>
          </a:p>
          <a:p>
            <a:endParaRPr lang="en-US" sz="1800" dirty="0">
              <a:latin typeface="Arial" pitchFamily="34" charset="0"/>
              <a:cs typeface="Arial" pitchFamily="34" charset="0"/>
            </a:endParaRPr>
          </a:p>
          <a:p>
            <a:pPr>
              <a:buNone/>
            </a:pPr>
            <a:endParaRPr lang="en-US" sz="1800" dirty="0">
              <a:latin typeface="Arial" pitchFamily="34" charset="0"/>
              <a:cs typeface="Arial" pitchFamily="34" charset="0"/>
            </a:endParaRPr>
          </a:p>
          <a:p>
            <a:pPr>
              <a:buNone/>
            </a:pPr>
            <a:endParaRPr lang="en-US" sz="1800" dirty="0">
              <a:latin typeface="Arial" pitchFamily="34" charset="0"/>
              <a:cs typeface="Arial" pitchFamily="34" charset="0"/>
            </a:endParaRPr>
          </a:p>
          <a:p>
            <a:r>
              <a:rPr lang="en-US" sz="1800" dirty="0">
                <a:latin typeface="Arial" pitchFamily="34" charset="0"/>
                <a:cs typeface="Arial" pitchFamily="34" charset="0"/>
              </a:rPr>
              <a:t>SQL data type:</a:t>
            </a:r>
          </a:p>
          <a:p>
            <a:pPr>
              <a:buNone/>
            </a:pPr>
            <a:r>
              <a:rPr lang="en-US" sz="1800" dirty="0">
                <a:latin typeface="Arial" pitchFamily="34" charset="0"/>
                <a:cs typeface="Arial" pitchFamily="34" charset="0"/>
              </a:rPr>
              <a:t>      Python data type: 	</a:t>
            </a:r>
          </a:p>
          <a:p>
            <a:pPr>
              <a:spcBef>
                <a:spcPts val="1200"/>
              </a:spcBef>
            </a:pPr>
            <a:r>
              <a:rPr lang="en-US" sz="1800" dirty="0">
                <a:latin typeface="Arial" pitchFamily="34" charset="0"/>
                <a:cs typeface="Arial" pitchFamily="34" charset="0"/>
              </a:rPr>
              <a:t>Optional restraint:</a:t>
            </a:r>
          </a:p>
          <a:p>
            <a:pPr>
              <a:spcBef>
                <a:spcPts val="1200"/>
              </a:spcBef>
              <a:buNone/>
            </a:pPr>
            <a:r>
              <a:rPr lang="en-US" sz="1800" dirty="0">
                <a:latin typeface="Arial" pitchFamily="34" charset="0"/>
                <a:cs typeface="Arial" pitchFamily="34" charset="0"/>
              </a:rPr>
              <a:t>	Meaning:</a:t>
            </a:r>
          </a:p>
          <a:p>
            <a:pPr>
              <a:spcBef>
                <a:spcPts val="0"/>
              </a:spcBef>
            </a:pPr>
            <a:endParaRPr lang="en-US" sz="1800" dirty="0">
              <a:latin typeface="Arial" pitchFamily="34" charset="0"/>
              <a:cs typeface="Arial" pitchFamily="34" charset="0"/>
            </a:endParaRPr>
          </a:p>
          <a:p>
            <a:pPr>
              <a:spcBef>
                <a:spcPts val="0"/>
              </a:spcBef>
            </a:pPr>
            <a:r>
              <a:rPr lang="en-US" sz="1800" dirty="0">
                <a:latin typeface="Arial" pitchFamily="34" charset="0"/>
                <a:cs typeface="Arial" pitchFamily="34" charset="0"/>
              </a:rPr>
              <a:t>Example:</a:t>
            </a:r>
          </a:p>
        </p:txBody>
      </p:sp>
      <p:sp>
        <p:nvSpPr>
          <p:cNvPr id="4" name="TextBox 3"/>
          <p:cNvSpPr txBox="1"/>
          <p:nvPr/>
        </p:nvSpPr>
        <p:spPr>
          <a:xfrm>
            <a:off x="2209800" y="4800600"/>
            <a:ext cx="3891771" cy="1477328"/>
          </a:xfrm>
          <a:prstGeom prst="rect">
            <a:avLst/>
          </a:prstGeom>
          <a:solidFill>
            <a:schemeClr val="bg1">
              <a:lumMod val="85000"/>
            </a:schemeClr>
          </a:solidFill>
          <a:ln>
            <a:noFill/>
          </a:ln>
        </p:spPr>
        <p:txBody>
          <a:bodyPr wrap="none" rtlCol="0">
            <a:spAutoFit/>
          </a:bodyPr>
          <a:lstStyle/>
          <a:p>
            <a:r>
              <a:rPr lang="en-US" dirty="0"/>
              <a:t>CREATE TABLE </a:t>
            </a:r>
            <a:r>
              <a:rPr lang="en-US" dirty="0" err="1"/>
              <a:t>StudentsDB</a:t>
            </a:r>
            <a:r>
              <a:rPr lang="en-US" dirty="0"/>
              <a:t> (</a:t>
            </a:r>
          </a:p>
          <a:p>
            <a:r>
              <a:rPr lang="en-US" dirty="0"/>
              <a:t>    id   INTEGER NOT NULL PRIMARY KEY,</a:t>
            </a:r>
          </a:p>
          <a:p>
            <a:r>
              <a:rPr lang="en-US" dirty="0"/>
              <a:t>    </a:t>
            </a:r>
            <a:r>
              <a:rPr lang="en-US" dirty="0" err="1"/>
              <a:t>firstName</a:t>
            </a:r>
            <a:r>
              <a:rPr lang="en-US" dirty="0"/>
              <a:t>  TEXT,</a:t>
            </a:r>
          </a:p>
          <a:p>
            <a:r>
              <a:rPr lang="en-US" dirty="0"/>
              <a:t>    </a:t>
            </a:r>
            <a:r>
              <a:rPr lang="en-US" dirty="0" err="1"/>
              <a:t>lastName</a:t>
            </a:r>
            <a:r>
              <a:rPr lang="en-US" dirty="0"/>
              <a:t>   TEXT</a:t>
            </a:r>
          </a:p>
          <a:p>
            <a:r>
              <a:rPr lang="en-US" dirty="0"/>
              <a:t>);</a:t>
            </a:r>
          </a:p>
        </p:txBody>
      </p:sp>
      <p:sp>
        <p:nvSpPr>
          <p:cNvPr id="5" name="TextBox 4"/>
          <p:cNvSpPr txBox="1"/>
          <p:nvPr/>
        </p:nvSpPr>
        <p:spPr>
          <a:xfrm>
            <a:off x="2057400" y="1066800"/>
            <a:ext cx="5105400" cy="1477328"/>
          </a:xfrm>
          <a:prstGeom prst="rect">
            <a:avLst/>
          </a:prstGeom>
          <a:solidFill>
            <a:schemeClr val="bg1">
              <a:lumMod val="85000"/>
            </a:schemeClr>
          </a:solidFill>
          <a:ln>
            <a:noFill/>
          </a:ln>
        </p:spPr>
        <p:txBody>
          <a:bodyPr wrap="square" rtlCol="0">
            <a:spAutoFit/>
          </a:bodyPr>
          <a:lstStyle/>
          <a:p>
            <a:r>
              <a:rPr lang="en-US" dirty="0"/>
              <a:t>CREATE TABLE </a:t>
            </a:r>
            <a:r>
              <a:rPr lang="en-US" dirty="0" err="1"/>
              <a:t>TableName</a:t>
            </a:r>
            <a:r>
              <a:rPr lang="en-US" dirty="0"/>
              <a:t> (</a:t>
            </a:r>
          </a:p>
          <a:p>
            <a:r>
              <a:rPr lang="en-US" dirty="0"/>
              <a:t>    column1_name    </a:t>
            </a:r>
            <a:r>
              <a:rPr lang="en-US" dirty="0" err="1"/>
              <a:t>data_type</a:t>
            </a:r>
            <a:r>
              <a:rPr lang="en-US" dirty="0"/>
              <a:t>    </a:t>
            </a:r>
            <a:r>
              <a:rPr lang="en-US" dirty="0" err="1"/>
              <a:t>optional_restraint</a:t>
            </a:r>
            <a:r>
              <a:rPr lang="en-US" dirty="0"/>
              <a:t>,</a:t>
            </a:r>
          </a:p>
          <a:p>
            <a:r>
              <a:rPr lang="en-US" dirty="0"/>
              <a:t>       . . .</a:t>
            </a:r>
          </a:p>
          <a:p>
            <a:r>
              <a:rPr lang="en-US" dirty="0"/>
              <a:t>    </a:t>
            </a:r>
            <a:r>
              <a:rPr lang="en-US" dirty="0" err="1"/>
              <a:t>columnN_name</a:t>
            </a:r>
            <a:r>
              <a:rPr lang="en-US" dirty="0"/>
              <a:t>   </a:t>
            </a:r>
            <a:r>
              <a:rPr lang="en-US" dirty="0" err="1"/>
              <a:t>data_type</a:t>
            </a:r>
            <a:r>
              <a:rPr lang="en-US" dirty="0"/>
              <a:t>    </a:t>
            </a:r>
            <a:r>
              <a:rPr lang="en-US" dirty="0" err="1"/>
              <a:t>optional_restraint</a:t>
            </a:r>
            <a:endParaRPr lang="en-US" dirty="0"/>
          </a:p>
          <a:p>
            <a:r>
              <a:rPr lang="en-US" dirty="0"/>
              <a:t>);</a:t>
            </a:r>
          </a:p>
        </p:txBody>
      </p:sp>
      <p:graphicFrame>
        <p:nvGraphicFramePr>
          <p:cNvPr id="6" name="Table 5"/>
          <p:cNvGraphicFramePr>
            <a:graphicFrameLocks noGrp="1"/>
          </p:cNvGraphicFramePr>
          <p:nvPr/>
        </p:nvGraphicFramePr>
        <p:xfrm>
          <a:off x="2743200" y="2743200"/>
          <a:ext cx="4419600" cy="682752"/>
        </p:xfrm>
        <a:graphic>
          <a:graphicData uri="http://schemas.openxmlformats.org/drawingml/2006/table">
            <a:tbl>
              <a:tblPr firstRow="1" bandRow="1">
                <a:tableStyleId>{5C22544A-7EE6-4342-B048-85BDC9FD1C3A}</a:tableStyleId>
              </a:tblPr>
              <a:tblGrid>
                <a:gridCol w="117856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03124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tblGrid>
              <a:tr h="257556">
                <a:tc>
                  <a:txBody>
                    <a:bodyPr/>
                    <a:lstStyle/>
                    <a:p>
                      <a:r>
                        <a:rPr lang="en-US" sz="1590" b="0" i="0" baseline="0" dirty="0">
                          <a:solidFill>
                            <a:schemeClr val="tx1"/>
                          </a:solidFill>
                          <a:latin typeface="+mn-lt"/>
                        </a:rPr>
                        <a:t>INTEGER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590" b="0" i="0" baseline="0" dirty="0">
                          <a:solidFill>
                            <a:schemeClr val="tx1"/>
                          </a:solidFill>
                          <a:latin typeface="+mn-lt"/>
                        </a:rPr>
                        <a:t>TEXT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590" b="0" i="0" baseline="0" dirty="0">
                          <a:solidFill>
                            <a:schemeClr val="tx1"/>
                          </a:solidFill>
                          <a:latin typeface="+mn-lt"/>
                        </a:rPr>
                        <a:t>REAL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590" b="0" i="0" baseline="0" dirty="0">
                          <a:solidFill>
                            <a:schemeClr val="tx1"/>
                          </a:solidFill>
                          <a:latin typeface="+mn-lt"/>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32740">
                <a:tc>
                  <a:txBody>
                    <a:bodyPr/>
                    <a:lstStyle/>
                    <a:p>
                      <a:r>
                        <a:rPr lang="en-US" sz="1690" b="0" i="0" baseline="0" dirty="0" err="1">
                          <a:solidFill>
                            <a:schemeClr val="tx1"/>
                          </a:solidFill>
                          <a:latin typeface="+mn-lt"/>
                        </a:rPr>
                        <a:t>int</a:t>
                      </a:r>
                      <a:endParaRPr lang="en-US" sz="1690" b="0" i="0" baseline="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90" b="0" i="0" baseline="0" dirty="0" err="1">
                          <a:solidFill>
                            <a:schemeClr val="tx1"/>
                          </a:solidFill>
                          <a:latin typeface="+mn-lt"/>
                        </a:rPr>
                        <a:t>str</a:t>
                      </a:r>
                      <a:endParaRPr lang="en-US" sz="1690" b="0" i="0" baseline="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90" b="0" i="0" baseline="0" dirty="0">
                          <a:solidFill>
                            <a:schemeClr val="tx1"/>
                          </a:solidFill>
                          <a:latin typeface="+mn-lt"/>
                        </a:rPr>
                        <a:t>float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90" b="0" i="0" baseline="0" dirty="0">
                          <a:solidFill>
                            <a:schemeClr val="tx1"/>
                          </a:solidFill>
                          <a:latin typeface="+mn-lt"/>
                        </a:rPr>
                        <a:t>None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2743200" y="3581400"/>
          <a:ext cx="4445390" cy="949960"/>
        </p:xfrm>
        <a:graphic>
          <a:graphicData uri="http://schemas.openxmlformats.org/drawingml/2006/table">
            <a:tbl>
              <a:tblPr firstRow="1" bandRow="1">
                <a:tableStyleId>{5C22544A-7EE6-4342-B048-85BDC9FD1C3A}</a:tableStyleId>
              </a:tblPr>
              <a:tblGrid>
                <a:gridCol w="1574409">
                  <a:extLst>
                    <a:ext uri="{9D8B030D-6E8A-4147-A177-3AD203B41FA5}">
                      <a16:colId xmlns:a16="http://schemas.microsoft.com/office/drawing/2014/main" val="20000"/>
                    </a:ext>
                  </a:extLst>
                </a:gridCol>
                <a:gridCol w="1481797">
                  <a:extLst>
                    <a:ext uri="{9D8B030D-6E8A-4147-A177-3AD203B41FA5}">
                      <a16:colId xmlns:a16="http://schemas.microsoft.com/office/drawing/2014/main" val="20001"/>
                    </a:ext>
                  </a:extLst>
                </a:gridCol>
                <a:gridCol w="1389184">
                  <a:extLst>
                    <a:ext uri="{9D8B030D-6E8A-4147-A177-3AD203B41FA5}">
                      <a16:colId xmlns:a16="http://schemas.microsoft.com/office/drawing/2014/main" val="20002"/>
                    </a:ext>
                  </a:extLst>
                </a:gridCol>
              </a:tblGrid>
              <a:tr h="370840">
                <a:tc>
                  <a:txBody>
                    <a:bodyPr/>
                    <a:lstStyle/>
                    <a:p>
                      <a:r>
                        <a:rPr lang="en-US" sz="1600" b="0" i="0" baseline="0" dirty="0">
                          <a:solidFill>
                            <a:schemeClr val="tx1"/>
                          </a:solidFill>
                          <a:latin typeface="Arial" pitchFamily="34" charset="0"/>
                          <a:cs typeface="Arial" pitchFamily="34" charset="0"/>
                        </a:rPr>
                        <a:t>PRIMARY KEY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baseline="0" dirty="0">
                          <a:solidFill>
                            <a:schemeClr val="tx1"/>
                          </a:solidFill>
                          <a:latin typeface="Arial" pitchFamily="34" charset="0"/>
                          <a:cs typeface="Arial" pitchFamily="34" charset="0"/>
                        </a:rPr>
                        <a:t>NOT 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baseline="0" dirty="0">
                          <a:solidFill>
                            <a:schemeClr val="tx1"/>
                          </a:solidFill>
                          <a:latin typeface="Arial" pitchFamily="34" charset="0"/>
                          <a:cs typeface="Arial" pitchFamily="34" charset="0"/>
                        </a:rPr>
                        <a:t>UNIQUE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600" b="0" i="0" baseline="0" dirty="0">
                          <a:solidFill>
                            <a:schemeClr val="tx1"/>
                          </a:solidFill>
                          <a:latin typeface="Arial" pitchFamily="34" charset="0"/>
                          <a:cs typeface="Arial" pitchFamily="34" charset="0"/>
                        </a:rPr>
                        <a:t>Used as primary key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baseline="0" dirty="0">
                          <a:solidFill>
                            <a:schemeClr val="tx1"/>
                          </a:solidFill>
                          <a:latin typeface="Arial" pitchFamily="34" charset="0"/>
                          <a:cs typeface="Arial" pitchFamily="34" charset="0"/>
                        </a:rPr>
                        <a:t>Can’t be 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baseline="0" dirty="0">
                          <a:solidFill>
                            <a:schemeClr val="tx1"/>
                          </a:solidFill>
                          <a:latin typeface="Arial" pitchFamily="34" charset="0"/>
                          <a:cs typeface="Arial" pitchFamily="34" charset="0"/>
                        </a:rPr>
                        <a:t>Has to be unique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10" name="Date Placeholder 9"/>
          <p:cNvSpPr>
            <a:spLocks noGrp="1"/>
          </p:cNvSpPr>
          <p:nvPr>
            <p:ph type="dt" sz="half" idx="10"/>
          </p:nvPr>
        </p:nvSpPr>
        <p:spPr/>
        <p:txBody>
          <a:bodyPr/>
          <a:lstStyle/>
          <a:p>
            <a:r>
              <a:rPr lang="en-US"/>
              <a:t>© 2019 C. Nguyen </a:t>
            </a:r>
          </a:p>
        </p:txBody>
      </p:sp>
      <p:sp>
        <p:nvSpPr>
          <p:cNvPr id="11" name="Slide Number Placeholder 10"/>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SQL command: CREATE TABLE (2)</a:t>
            </a:r>
          </a:p>
        </p:txBody>
      </p:sp>
      <p:sp>
        <p:nvSpPr>
          <p:cNvPr id="3" name="Content Placeholder 2"/>
          <p:cNvSpPr>
            <a:spLocks noGrp="1"/>
          </p:cNvSpPr>
          <p:nvPr>
            <p:ph idx="1"/>
          </p:nvPr>
        </p:nvSpPr>
        <p:spPr>
          <a:xfrm>
            <a:off x="457200" y="762000"/>
            <a:ext cx="8382000" cy="5715000"/>
          </a:xfrm>
        </p:spPr>
        <p:txBody>
          <a:bodyPr>
            <a:normAutofit/>
          </a:bodyPr>
          <a:lstStyle/>
          <a:p>
            <a:r>
              <a:rPr lang="en-US" sz="1800" dirty="0">
                <a:latin typeface="Arial" pitchFamily="34" charset="0"/>
                <a:cs typeface="Arial" pitchFamily="34" charset="0"/>
              </a:rPr>
              <a:t>The restraint PRIMARY KEY or UNIQUE at an attribute means that the attribute has to be unique in the table. If another data record has the same attribute, then an exception will be raised.</a:t>
            </a:r>
          </a:p>
          <a:p>
            <a:r>
              <a:rPr lang="en-US" sz="1800" dirty="0">
                <a:latin typeface="Arial" pitchFamily="34" charset="0"/>
                <a:cs typeface="Arial" pitchFamily="34" charset="0"/>
              </a:rPr>
              <a:t>The attribute that has PRIMARY KEY restraint doesn’t have to be filled in if we don’t have an ID field for the data record. The database will automatically fill in the attribute with counting numbers starting at 1 and counting up.</a:t>
            </a:r>
          </a:p>
          <a:p>
            <a:r>
              <a:rPr lang="en-US" sz="1800" dirty="0">
                <a:latin typeface="Arial" pitchFamily="34" charset="0"/>
                <a:cs typeface="Arial" pitchFamily="34" charset="0"/>
              </a:rPr>
              <a:t>Sometime there are attributes that we want to be UNIQUE in the table, but we also know that different data records can have the same attribute. In this case, we add the restraint: ON CONFLICT IGNORE</a:t>
            </a:r>
          </a:p>
          <a:p>
            <a:r>
              <a:rPr lang="en-US" sz="1800" dirty="0">
                <a:latin typeface="Arial" pitchFamily="34" charset="0"/>
                <a:cs typeface="Arial" pitchFamily="34" charset="0"/>
              </a:rPr>
              <a:t>Example:</a:t>
            </a:r>
          </a:p>
          <a:p>
            <a:pPr>
              <a:spcBef>
                <a:spcPts val="0"/>
              </a:spcBef>
            </a:pPr>
            <a:endParaRPr lang="en-US" sz="1800" dirty="0">
              <a:latin typeface="Arial" pitchFamily="34" charset="0"/>
              <a:cs typeface="Arial" pitchFamily="34" charset="0"/>
            </a:endParaRPr>
          </a:p>
          <a:p>
            <a:pPr>
              <a:spcBef>
                <a:spcPts val="0"/>
              </a:spcBef>
              <a:buNone/>
            </a:pPr>
            <a:endParaRPr lang="en-US" sz="1800" dirty="0">
              <a:latin typeface="Arial" pitchFamily="34" charset="0"/>
              <a:cs typeface="Arial" pitchFamily="34" charset="0"/>
            </a:endParaRPr>
          </a:p>
          <a:p>
            <a:pPr>
              <a:spcBef>
                <a:spcPts val="0"/>
              </a:spcBef>
              <a:buNone/>
            </a:pPr>
            <a:endParaRPr lang="en-US" sz="1800" dirty="0">
              <a:latin typeface="Arial" pitchFamily="34" charset="0"/>
              <a:cs typeface="Arial" pitchFamily="34" charset="0"/>
            </a:endParaRPr>
          </a:p>
          <a:p>
            <a:pPr>
              <a:spcBef>
                <a:spcPts val="0"/>
              </a:spcBef>
              <a:buNone/>
            </a:pPr>
            <a:endParaRPr lang="en-US" sz="1800" dirty="0">
              <a:latin typeface="Arial" pitchFamily="34" charset="0"/>
              <a:cs typeface="Arial" pitchFamily="34" charset="0"/>
            </a:endParaRPr>
          </a:p>
          <a:p>
            <a:pPr lvl="1">
              <a:spcBef>
                <a:spcPts val="0"/>
              </a:spcBef>
            </a:pPr>
            <a:r>
              <a:rPr lang="en-US" sz="1800" dirty="0">
                <a:latin typeface="Arial" pitchFamily="34" charset="0"/>
                <a:cs typeface="Arial" pitchFamily="34" charset="0"/>
              </a:rPr>
              <a:t>The values for the id attribute will be unique in the table, and a duplicate id being inserted will cause an exception.</a:t>
            </a:r>
          </a:p>
          <a:p>
            <a:pPr lvl="1"/>
            <a:r>
              <a:rPr lang="en-US" sz="1800" dirty="0">
                <a:latin typeface="Arial" pitchFamily="34" charset="0"/>
                <a:cs typeface="Arial" pitchFamily="34" charset="0"/>
              </a:rPr>
              <a:t>The values for the major attribute will also be unique in the table. And if there is a duplicate major being inserted into the table, then it will be ignored and not stored in the table.</a:t>
            </a:r>
          </a:p>
        </p:txBody>
      </p:sp>
      <p:sp>
        <p:nvSpPr>
          <p:cNvPr id="4" name="TextBox 3"/>
          <p:cNvSpPr txBox="1"/>
          <p:nvPr/>
        </p:nvSpPr>
        <p:spPr>
          <a:xfrm>
            <a:off x="2514600" y="3505200"/>
            <a:ext cx="4455772" cy="1200329"/>
          </a:xfrm>
          <a:prstGeom prst="rect">
            <a:avLst/>
          </a:prstGeom>
          <a:solidFill>
            <a:schemeClr val="bg1">
              <a:lumMod val="85000"/>
            </a:schemeClr>
          </a:solidFill>
          <a:ln>
            <a:noFill/>
          </a:ln>
        </p:spPr>
        <p:txBody>
          <a:bodyPr wrap="none" rtlCol="0">
            <a:spAutoFit/>
          </a:bodyPr>
          <a:lstStyle/>
          <a:p>
            <a:r>
              <a:rPr lang="en-US" dirty="0"/>
              <a:t>CREATE TABLE Majors(</a:t>
            </a:r>
          </a:p>
          <a:p>
            <a:r>
              <a:rPr lang="en-US" dirty="0"/>
              <a:t>    id   INTEGER NOT NULL PRIMARY KEY,</a:t>
            </a:r>
          </a:p>
          <a:p>
            <a:r>
              <a:rPr lang="en-US" dirty="0"/>
              <a:t>    major  TEXT UNIQUE ON CONFLICT IGNORE</a:t>
            </a:r>
          </a:p>
          <a:p>
            <a:r>
              <a:rPr lang="en-US" dirty="0"/>
              <a:t>);</a:t>
            </a:r>
          </a:p>
        </p:txBody>
      </p:sp>
      <p:sp>
        <p:nvSpPr>
          <p:cNvPr id="7" name="Date Placeholder 6"/>
          <p:cNvSpPr>
            <a:spLocks noGrp="1"/>
          </p:cNvSpPr>
          <p:nvPr>
            <p:ph type="dt" sz="half" idx="10"/>
          </p:nvPr>
        </p:nvSpPr>
        <p:spPr/>
        <p:txBody>
          <a:bodyPr/>
          <a:lstStyle/>
          <a:p>
            <a:r>
              <a:rPr lang="en-US"/>
              <a:t>© 2019 C. Nguyen </a:t>
            </a:r>
          </a:p>
        </p:txBody>
      </p:sp>
      <p:sp>
        <p:nvSpPr>
          <p:cNvPr id="8" name="Slide Number Placeholder 7"/>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SQL command: CREATE TABLE (3)</a:t>
            </a:r>
          </a:p>
        </p:txBody>
      </p:sp>
      <p:sp>
        <p:nvSpPr>
          <p:cNvPr id="3" name="Content Placeholder 2"/>
          <p:cNvSpPr>
            <a:spLocks noGrp="1"/>
          </p:cNvSpPr>
          <p:nvPr>
            <p:ph idx="1"/>
          </p:nvPr>
        </p:nvSpPr>
        <p:spPr>
          <a:xfrm>
            <a:off x="457200" y="762000"/>
            <a:ext cx="8382000" cy="5715000"/>
          </a:xfrm>
        </p:spPr>
        <p:txBody>
          <a:bodyPr>
            <a:normAutofit/>
          </a:bodyPr>
          <a:lstStyle/>
          <a:p>
            <a:r>
              <a:rPr lang="en-US" sz="1800" dirty="0">
                <a:latin typeface="Arial" pitchFamily="34" charset="0"/>
                <a:cs typeface="Arial" pitchFamily="34" charset="0"/>
              </a:rPr>
              <a:t>If the table has many columns of the same data type, it’s cumbersome to list all the columns in the CREATE TABLE command.</a:t>
            </a: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r>
              <a:rPr lang="en-US" sz="1800" dirty="0">
                <a:latin typeface="Arial" pitchFamily="34" charset="0"/>
                <a:cs typeface="Arial" pitchFamily="34" charset="0"/>
              </a:rPr>
              <a:t>Instead we can create the table and use a loop to ALTER the table and ADD COLUMN.</a:t>
            </a:r>
          </a:p>
          <a:p>
            <a:r>
              <a:rPr lang="en-US" sz="1800" dirty="0">
                <a:latin typeface="Arial" pitchFamily="34" charset="0"/>
                <a:cs typeface="Arial" pitchFamily="34" charset="0"/>
              </a:rPr>
              <a:t>Example: Given that the table </a:t>
            </a:r>
            <a:r>
              <a:rPr lang="en-US" sz="1800" dirty="0" err="1">
                <a:latin typeface="Arial" pitchFamily="34" charset="0"/>
                <a:cs typeface="Arial" pitchFamily="34" charset="0"/>
              </a:rPr>
              <a:t>TableName</a:t>
            </a:r>
            <a:r>
              <a:rPr lang="en-US" sz="1800" dirty="0">
                <a:latin typeface="Arial" pitchFamily="34" charset="0"/>
                <a:cs typeface="Arial" pitchFamily="34" charset="0"/>
              </a:rPr>
              <a:t> above has been created and we need to add column1_name to </a:t>
            </a:r>
            <a:r>
              <a:rPr lang="en-US" sz="1800" dirty="0" err="1">
                <a:latin typeface="Arial" pitchFamily="34" charset="0"/>
                <a:cs typeface="Arial" pitchFamily="34" charset="0"/>
              </a:rPr>
              <a:t>columnN_name</a:t>
            </a:r>
            <a:r>
              <a:rPr lang="en-US" sz="1800" dirty="0">
                <a:latin typeface="Arial" pitchFamily="34" charset="0"/>
                <a:cs typeface="Arial" pitchFamily="34" charset="0"/>
              </a:rPr>
              <a:t> to the table:</a:t>
            </a:r>
          </a:p>
        </p:txBody>
      </p:sp>
      <p:sp>
        <p:nvSpPr>
          <p:cNvPr id="4" name="TextBox 3"/>
          <p:cNvSpPr txBox="1"/>
          <p:nvPr/>
        </p:nvSpPr>
        <p:spPr>
          <a:xfrm>
            <a:off x="914400" y="4038600"/>
            <a:ext cx="7620000" cy="2031325"/>
          </a:xfrm>
          <a:prstGeom prst="rect">
            <a:avLst/>
          </a:prstGeom>
          <a:solidFill>
            <a:schemeClr val="bg1">
              <a:lumMod val="85000"/>
            </a:schemeClr>
          </a:solidFill>
          <a:ln>
            <a:noFill/>
          </a:ln>
        </p:spPr>
        <p:txBody>
          <a:bodyPr wrap="square" rtlCol="0">
            <a:spAutoFit/>
          </a:bodyPr>
          <a:lstStyle/>
          <a:p>
            <a:r>
              <a:rPr lang="en-US" dirty="0"/>
              <a:t>for </a:t>
            </a:r>
            <a:r>
              <a:rPr lang="en-US" dirty="0" err="1"/>
              <a:t>i</a:t>
            </a:r>
            <a:r>
              <a:rPr lang="en-US" dirty="0"/>
              <a:t> in range(N) :</a:t>
            </a:r>
          </a:p>
          <a:p>
            <a:r>
              <a:rPr lang="en-US" dirty="0"/>
              <a:t>    </a:t>
            </a:r>
            <a:r>
              <a:rPr lang="en-US" dirty="0" err="1"/>
              <a:t>cur.execute</a:t>
            </a:r>
            <a:r>
              <a:rPr lang="en-US" dirty="0"/>
              <a:t>('''ALTER  TABLE  </a:t>
            </a:r>
            <a:r>
              <a:rPr lang="en-US" dirty="0" err="1"/>
              <a:t>TableName</a:t>
            </a:r>
            <a:r>
              <a:rPr lang="en-US" dirty="0"/>
              <a:t>  ADD COLUMN {}   </a:t>
            </a:r>
            <a:r>
              <a:rPr lang="en-US" dirty="0" err="1"/>
              <a:t>data_type</a:t>
            </a:r>
            <a:r>
              <a:rPr lang="en-US" dirty="0"/>
              <a:t>'''   \</a:t>
            </a:r>
          </a:p>
          <a:p>
            <a:r>
              <a:rPr lang="en-US" dirty="0"/>
              <a:t>                                                         .format('column'  +  </a:t>
            </a:r>
            <a:r>
              <a:rPr lang="en-US" dirty="0" err="1"/>
              <a:t>str</a:t>
            </a:r>
            <a:r>
              <a:rPr lang="en-US" dirty="0"/>
              <a:t>(</a:t>
            </a:r>
            <a:r>
              <a:rPr lang="en-US" dirty="0" err="1"/>
              <a:t>i</a:t>
            </a:r>
            <a:r>
              <a:rPr lang="en-US" dirty="0"/>
              <a:t>) ))</a:t>
            </a:r>
          </a:p>
          <a:p>
            <a:r>
              <a:rPr lang="en-US" dirty="0"/>
              <a:t>    # or, using f-string:</a:t>
            </a:r>
          </a:p>
          <a:p>
            <a:r>
              <a:rPr lang="en-US" dirty="0"/>
              <a:t>    </a:t>
            </a:r>
            <a:r>
              <a:rPr lang="en-US" dirty="0" err="1"/>
              <a:t>cur.execute</a:t>
            </a:r>
            <a:r>
              <a:rPr lang="en-US" dirty="0"/>
              <a:t>(</a:t>
            </a:r>
            <a:r>
              <a:rPr lang="en-US" dirty="0" err="1"/>
              <a:t>f'''ALTER</a:t>
            </a:r>
            <a:r>
              <a:rPr lang="en-US" dirty="0"/>
              <a:t>  TABLE  </a:t>
            </a:r>
            <a:r>
              <a:rPr lang="en-US" dirty="0" err="1"/>
              <a:t>TableName</a:t>
            </a:r>
            <a:r>
              <a:rPr lang="en-US" dirty="0"/>
              <a:t>  </a:t>
            </a:r>
            <a:br>
              <a:rPr lang="en-US" dirty="0"/>
            </a:br>
            <a:r>
              <a:rPr lang="en-US" dirty="0"/>
              <a:t>                             ADD COLUMN {'column'  +  </a:t>
            </a:r>
            <a:r>
              <a:rPr lang="en-US" dirty="0" err="1"/>
              <a:t>str</a:t>
            </a:r>
            <a:r>
              <a:rPr lang="en-US" dirty="0"/>
              <a:t>(</a:t>
            </a:r>
            <a:r>
              <a:rPr lang="en-US" dirty="0" err="1"/>
              <a:t>i</a:t>
            </a:r>
            <a:r>
              <a:rPr lang="en-US" dirty="0"/>
              <a:t>)}   </a:t>
            </a:r>
            <a:r>
              <a:rPr lang="en-US" dirty="0" err="1"/>
              <a:t>data_type</a:t>
            </a:r>
            <a:r>
              <a:rPr lang="en-US" dirty="0"/>
              <a:t>''')</a:t>
            </a:r>
          </a:p>
          <a:p>
            <a:r>
              <a:rPr lang="en-US" dirty="0"/>
              <a:t> </a:t>
            </a:r>
          </a:p>
        </p:txBody>
      </p:sp>
      <p:sp>
        <p:nvSpPr>
          <p:cNvPr id="7" name="Date Placeholder 6"/>
          <p:cNvSpPr>
            <a:spLocks noGrp="1"/>
          </p:cNvSpPr>
          <p:nvPr>
            <p:ph type="dt" sz="half" idx="10"/>
          </p:nvPr>
        </p:nvSpPr>
        <p:spPr/>
        <p:txBody>
          <a:bodyPr/>
          <a:lstStyle/>
          <a:p>
            <a:r>
              <a:rPr lang="en-US"/>
              <a:t>© 2019 C. Nguyen </a:t>
            </a:r>
          </a:p>
        </p:txBody>
      </p:sp>
      <p:sp>
        <p:nvSpPr>
          <p:cNvPr id="8" name="Slide Number Placeholder 7"/>
          <p:cNvSpPr>
            <a:spLocks noGrp="1"/>
          </p:cNvSpPr>
          <p:nvPr>
            <p:ph type="sldNum" sz="quarter" idx="12"/>
          </p:nvPr>
        </p:nvSpPr>
        <p:spPr/>
        <p:txBody>
          <a:bodyPr/>
          <a:lstStyle/>
          <a:p>
            <a:fld id="{B6F15528-21DE-4FAA-801E-634DDDAF4B2B}" type="slidenum">
              <a:rPr lang="en-US" smtClean="0"/>
              <a:pPr/>
              <a:t>16</a:t>
            </a:fld>
            <a:endParaRPr lang="en-US"/>
          </a:p>
        </p:txBody>
      </p:sp>
      <p:sp>
        <p:nvSpPr>
          <p:cNvPr id="9" name="TextBox 8"/>
          <p:cNvSpPr txBox="1"/>
          <p:nvPr/>
        </p:nvSpPr>
        <p:spPr>
          <a:xfrm>
            <a:off x="1447800" y="1447800"/>
            <a:ext cx="6324600" cy="1200329"/>
          </a:xfrm>
          <a:prstGeom prst="rect">
            <a:avLst/>
          </a:prstGeom>
          <a:solidFill>
            <a:schemeClr val="bg1">
              <a:lumMod val="85000"/>
            </a:schemeClr>
          </a:solidFill>
          <a:ln>
            <a:noFill/>
          </a:ln>
        </p:spPr>
        <p:txBody>
          <a:bodyPr wrap="square" rtlCol="0">
            <a:spAutoFit/>
          </a:bodyPr>
          <a:lstStyle/>
          <a:p>
            <a:r>
              <a:rPr lang="en-US" dirty="0"/>
              <a:t>CREATE TABLE </a:t>
            </a:r>
            <a:r>
              <a:rPr lang="en-US" dirty="0" err="1"/>
              <a:t>TableName</a:t>
            </a:r>
            <a:r>
              <a:rPr lang="en-US" dirty="0"/>
              <a:t> (</a:t>
            </a:r>
          </a:p>
          <a:p>
            <a:r>
              <a:rPr lang="en-US" dirty="0"/>
              <a:t>    column1_name    </a:t>
            </a:r>
            <a:r>
              <a:rPr lang="en-US" dirty="0" err="1"/>
              <a:t>data_type</a:t>
            </a:r>
            <a:r>
              <a:rPr lang="en-US" dirty="0"/>
              <a:t>,</a:t>
            </a:r>
          </a:p>
          <a:p>
            <a:r>
              <a:rPr lang="en-US" dirty="0"/>
              <a:t>       . . .</a:t>
            </a:r>
          </a:p>
          <a:p>
            <a:r>
              <a:rPr lang="en-US" dirty="0"/>
              <a:t>    </a:t>
            </a:r>
            <a:r>
              <a:rPr lang="en-US" dirty="0" err="1"/>
              <a:t>columnN_name</a:t>
            </a:r>
            <a:r>
              <a:rPr lang="en-US" dirty="0"/>
              <a:t>   </a:t>
            </a:r>
            <a:r>
              <a:rPr lang="en-US" dirty="0" err="1"/>
              <a:t>data_type</a:t>
            </a:r>
            <a:r>
              <a:rPr lang="en-US" dirty="0"/>
              <a:t>);      # where N is a large number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SQL command: DROP TABLE</a:t>
            </a:r>
          </a:p>
        </p:txBody>
      </p:sp>
      <p:sp>
        <p:nvSpPr>
          <p:cNvPr id="3" name="Content Placeholder 2"/>
          <p:cNvSpPr>
            <a:spLocks noGrp="1"/>
          </p:cNvSpPr>
          <p:nvPr>
            <p:ph idx="1"/>
          </p:nvPr>
        </p:nvSpPr>
        <p:spPr>
          <a:xfrm>
            <a:off x="457200" y="762000"/>
            <a:ext cx="8229600" cy="5715000"/>
          </a:xfrm>
        </p:spPr>
        <p:txBody>
          <a:bodyPr>
            <a:normAutofit/>
          </a:bodyPr>
          <a:lstStyle/>
          <a:p>
            <a:r>
              <a:rPr lang="en-US" sz="1800" dirty="0">
                <a:latin typeface="Arial" pitchFamily="34" charset="0"/>
                <a:cs typeface="Arial" pitchFamily="34" charset="0"/>
              </a:rPr>
              <a:t>Format to delete a table:</a:t>
            </a:r>
          </a:p>
          <a:p>
            <a:pPr>
              <a:buNone/>
            </a:pPr>
            <a:endParaRPr lang="en-US" sz="1800" dirty="0">
              <a:latin typeface="Arial" pitchFamily="34" charset="0"/>
              <a:cs typeface="Arial" pitchFamily="34" charset="0"/>
            </a:endParaRPr>
          </a:p>
          <a:p>
            <a:pPr>
              <a:spcBef>
                <a:spcPts val="1200"/>
              </a:spcBef>
            </a:pPr>
            <a:r>
              <a:rPr lang="en-US" sz="1800" dirty="0">
                <a:latin typeface="Arial" pitchFamily="34" charset="0"/>
                <a:cs typeface="Arial" pitchFamily="34" charset="0"/>
              </a:rPr>
              <a:t>The clause IF EXISTS is useful so that the DROP command only runs if there is a table with a matching name. Otherwise, if the DROP command runs and the table doesn’t exist, there will be an exception.</a:t>
            </a:r>
          </a:p>
          <a:p>
            <a:r>
              <a:rPr lang="en-US" sz="1800" dirty="0">
                <a:latin typeface="Arial" pitchFamily="34" charset="0"/>
                <a:cs typeface="Arial" pitchFamily="34" charset="0"/>
              </a:rPr>
              <a:t>If the table to be dropped is linked to another table by a FOREIGN KEY constraint, then there will be an exception and the table will not be deleted.</a:t>
            </a:r>
          </a:p>
          <a:p>
            <a:pPr>
              <a:buNone/>
            </a:pPr>
            <a:endParaRPr lang="en-US" sz="1800" dirty="0">
              <a:latin typeface="Arial" pitchFamily="34" charset="0"/>
              <a:cs typeface="Arial" pitchFamily="34" charset="0"/>
            </a:endParaRPr>
          </a:p>
        </p:txBody>
      </p:sp>
      <p:sp>
        <p:nvSpPr>
          <p:cNvPr id="5" name="TextBox 4"/>
          <p:cNvSpPr txBox="1"/>
          <p:nvPr/>
        </p:nvSpPr>
        <p:spPr>
          <a:xfrm>
            <a:off x="2514600" y="1143000"/>
            <a:ext cx="4114800" cy="381000"/>
          </a:xfrm>
          <a:prstGeom prst="rect">
            <a:avLst/>
          </a:prstGeom>
          <a:solidFill>
            <a:schemeClr val="bg1">
              <a:lumMod val="85000"/>
            </a:schemeClr>
          </a:solidFill>
          <a:ln>
            <a:noFill/>
          </a:ln>
        </p:spPr>
        <p:txBody>
          <a:bodyPr wrap="square" rtlCol="0">
            <a:spAutoFit/>
          </a:bodyPr>
          <a:lstStyle/>
          <a:p>
            <a:r>
              <a:rPr lang="en-US" dirty="0"/>
              <a:t>DROP TABLE   IF EXISTS   </a:t>
            </a:r>
            <a:r>
              <a:rPr lang="en-US" dirty="0" err="1"/>
              <a:t>TableName</a:t>
            </a:r>
            <a:r>
              <a:rPr lang="en-US" dirty="0"/>
              <a:t>;</a:t>
            </a:r>
          </a:p>
        </p:txBody>
      </p:sp>
      <p:sp>
        <p:nvSpPr>
          <p:cNvPr id="8" name="Date Placeholder 7"/>
          <p:cNvSpPr>
            <a:spLocks noGrp="1"/>
          </p:cNvSpPr>
          <p:nvPr>
            <p:ph type="dt" sz="half" idx="10"/>
          </p:nvPr>
        </p:nvSpPr>
        <p:spPr/>
        <p:txBody>
          <a:bodyPr/>
          <a:lstStyle/>
          <a:p>
            <a:r>
              <a:rPr lang="en-US"/>
              <a:t>© 2019 C. Nguyen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SQL command: INSERT INTO</a:t>
            </a:r>
          </a:p>
        </p:txBody>
      </p:sp>
      <p:sp>
        <p:nvSpPr>
          <p:cNvPr id="3" name="Content Placeholder 2"/>
          <p:cNvSpPr>
            <a:spLocks noGrp="1"/>
          </p:cNvSpPr>
          <p:nvPr>
            <p:ph idx="1"/>
          </p:nvPr>
        </p:nvSpPr>
        <p:spPr>
          <a:xfrm>
            <a:off x="457200" y="762000"/>
            <a:ext cx="8229600" cy="5715000"/>
          </a:xfrm>
        </p:spPr>
        <p:txBody>
          <a:bodyPr>
            <a:normAutofit/>
          </a:bodyPr>
          <a:lstStyle/>
          <a:p>
            <a:r>
              <a:rPr lang="en-US" sz="1800" dirty="0">
                <a:latin typeface="Arial" pitchFamily="34" charset="0"/>
                <a:cs typeface="Arial" pitchFamily="34" charset="0"/>
              </a:rPr>
              <a:t>To insert one or more rows of data into a table:</a:t>
            </a: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pPr>
              <a:spcBef>
                <a:spcPts val="0"/>
              </a:spcBef>
              <a:buNone/>
            </a:pPr>
            <a:endParaRPr lang="en-US" sz="1800" dirty="0">
              <a:latin typeface="Arial" pitchFamily="34" charset="0"/>
              <a:cs typeface="Arial" pitchFamily="34" charset="0"/>
            </a:endParaRPr>
          </a:p>
          <a:p>
            <a:pPr>
              <a:spcBef>
                <a:spcPts val="0"/>
              </a:spcBef>
              <a:buNone/>
            </a:pPr>
            <a:endParaRPr lang="en-US" sz="1800" dirty="0">
              <a:latin typeface="Arial" pitchFamily="34" charset="0"/>
              <a:cs typeface="Arial" pitchFamily="34" charset="0"/>
            </a:endParaRPr>
          </a:p>
          <a:p>
            <a:pPr>
              <a:spcBef>
                <a:spcPts val="600"/>
              </a:spcBef>
            </a:pPr>
            <a:r>
              <a:rPr lang="en-US" sz="1800" dirty="0">
                <a:latin typeface="Arial" pitchFamily="34" charset="0"/>
                <a:cs typeface="Arial" pitchFamily="34" charset="0"/>
              </a:rPr>
              <a:t>The list of column names is optional. </a:t>
            </a:r>
          </a:p>
          <a:p>
            <a:pPr lvl="1">
              <a:spcBef>
                <a:spcPts val="0"/>
              </a:spcBef>
            </a:pPr>
            <a:r>
              <a:rPr lang="en-US" sz="1800" dirty="0">
                <a:latin typeface="Arial" pitchFamily="34" charset="0"/>
                <a:cs typeface="Arial" pitchFamily="34" charset="0"/>
              </a:rPr>
              <a:t>If not used: the list of values must have a value for every column in the table.</a:t>
            </a:r>
          </a:p>
          <a:p>
            <a:pPr lvl="1">
              <a:spcBef>
                <a:spcPts val="0"/>
              </a:spcBef>
            </a:pPr>
            <a:r>
              <a:rPr lang="en-US" sz="1800" dirty="0">
                <a:latin typeface="Arial" pitchFamily="34" charset="0"/>
                <a:cs typeface="Arial" pitchFamily="34" charset="0"/>
              </a:rPr>
              <a:t>If used: the number of column names and the number of values must be the same.</a:t>
            </a:r>
          </a:p>
          <a:p>
            <a:r>
              <a:rPr lang="en-US" sz="1800" dirty="0">
                <a:latin typeface="Arial" pitchFamily="34" charset="0"/>
                <a:cs typeface="Arial" pitchFamily="34" charset="0"/>
              </a:rPr>
              <a:t>Example: Both of these commands insert 3 values into the Students table.</a:t>
            </a:r>
          </a:p>
        </p:txBody>
      </p:sp>
      <p:sp>
        <p:nvSpPr>
          <p:cNvPr id="5" name="TextBox 4"/>
          <p:cNvSpPr txBox="1"/>
          <p:nvPr/>
        </p:nvSpPr>
        <p:spPr>
          <a:xfrm>
            <a:off x="838200" y="1143000"/>
            <a:ext cx="3657600" cy="1200329"/>
          </a:xfrm>
          <a:prstGeom prst="rect">
            <a:avLst/>
          </a:prstGeom>
          <a:solidFill>
            <a:schemeClr val="bg1">
              <a:lumMod val="85000"/>
            </a:schemeClr>
          </a:solidFill>
          <a:ln>
            <a:noFill/>
          </a:ln>
        </p:spPr>
        <p:txBody>
          <a:bodyPr wrap="square" rtlCol="0">
            <a:spAutoFit/>
          </a:bodyPr>
          <a:lstStyle/>
          <a:p>
            <a:r>
              <a:rPr lang="en-US" dirty="0"/>
              <a:t>INSERT INTO  </a:t>
            </a:r>
            <a:r>
              <a:rPr lang="en-US" dirty="0" err="1"/>
              <a:t>TableName</a:t>
            </a:r>
            <a:r>
              <a:rPr lang="en-US" dirty="0"/>
              <a:t> </a:t>
            </a:r>
          </a:p>
          <a:p>
            <a:r>
              <a:rPr lang="en-US" dirty="0"/>
              <a:t>(column1_name, column2_name)</a:t>
            </a:r>
          </a:p>
          <a:p>
            <a:r>
              <a:rPr lang="en-US" dirty="0"/>
              <a:t>VALUES </a:t>
            </a:r>
          </a:p>
          <a:p>
            <a:r>
              <a:rPr lang="en-US" dirty="0"/>
              <a:t>(value1, value2);</a:t>
            </a:r>
          </a:p>
        </p:txBody>
      </p:sp>
      <p:sp>
        <p:nvSpPr>
          <p:cNvPr id="6" name="TextBox 5"/>
          <p:cNvSpPr txBox="1"/>
          <p:nvPr/>
        </p:nvSpPr>
        <p:spPr>
          <a:xfrm>
            <a:off x="4876800" y="1143000"/>
            <a:ext cx="3505200" cy="1477328"/>
          </a:xfrm>
          <a:prstGeom prst="rect">
            <a:avLst/>
          </a:prstGeom>
          <a:solidFill>
            <a:schemeClr val="bg1">
              <a:lumMod val="85000"/>
            </a:schemeClr>
          </a:solidFill>
          <a:ln>
            <a:noFill/>
          </a:ln>
        </p:spPr>
        <p:txBody>
          <a:bodyPr wrap="square" rtlCol="0">
            <a:spAutoFit/>
          </a:bodyPr>
          <a:lstStyle/>
          <a:p>
            <a:r>
              <a:rPr lang="en-US" dirty="0"/>
              <a:t>INSERT INTO  </a:t>
            </a:r>
            <a:r>
              <a:rPr lang="en-US" dirty="0" err="1"/>
              <a:t>TableName</a:t>
            </a:r>
            <a:r>
              <a:rPr lang="en-US" dirty="0"/>
              <a:t> </a:t>
            </a:r>
          </a:p>
          <a:p>
            <a:r>
              <a:rPr lang="en-US" dirty="0"/>
              <a:t>(column1_name, column2_name)</a:t>
            </a:r>
          </a:p>
          <a:p>
            <a:r>
              <a:rPr lang="en-US" dirty="0"/>
              <a:t>VALUES </a:t>
            </a:r>
          </a:p>
          <a:p>
            <a:r>
              <a:rPr lang="en-US" dirty="0"/>
              <a:t>(value01, value02),</a:t>
            </a:r>
          </a:p>
          <a:p>
            <a:r>
              <a:rPr lang="en-US" dirty="0"/>
              <a:t>(value11, value22);</a:t>
            </a:r>
          </a:p>
        </p:txBody>
      </p:sp>
      <p:sp>
        <p:nvSpPr>
          <p:cNvPr id="7" name="TextBox 6"/>
          <p:cNvSpPr txBox="1"/>
          <p:nvPr/>
        </p:nvSpPr>
        <p:spPr>
          <a:xfrm>
            <a:off x="914400" y="4876800"/>
            <a:ext cx="3581400" cy="1200329"/>
          </a:xfrm>
          <a:prstGeom prst="rect">
            <a:avLst/>
          </a:prstGeom>
          <a:solidFill>
            <a:schemeClr val="bg1">
              <a:lumMod val="85000"/>
            </a:schemeClr>
          </a:solidFill>
          <a:ln>
            <a:noFill/>
          </a:ln>
        </p:spPr>
        <p:txBody>
          <a:bodyPr wrap="square" rtlCol="0">
            <a:spAutoFit/>
          </a:bodyPr>
          <a:lstStyle/>
          <a:p>
            <a:r>
              <a:rPr lang="en-US" dirty="0"/>
              <a:t>INSERT INTO  </a:t>
            </a:r>
            <a:r>
              <a:rPr lang="en-US" dirty="0" err="1"/>
              <a:t>StudentsDB</a:t>
            </a:r>
            <a:endParaRPr lang="en-US" dirty="0"/>
          </a:p>
          <a:p>
            <a:r>
              <a:rPr lang="en-US" dirty="0"/>
              <a:t>(id, </a:t>
            </a:r>
            <a:r>
              <a:rPr lang="en-US" dirty="0" err="1"/>
              <a:t>firstName</a:t>
            </a:r>
            <a:r>
              <a:rPr lang="en-US" dirty="0"/>
              <a:t>, </a:t>
            </a:r>
            <a:r>
              <a:rPr lang="en-US" dirty="0" err="1"/>
              <a:t>lastName</a:t>
            </a:r>
            <a:r>
              <a:rPr lang="en-US" dirty="0"/>
              <a:t>)</a:t>
            </a:r>
          </a:p>
          <a:p>
            <a:r>
              <a:rPr lang="en-US" dirty="0"/>
              <a:t>VALUES </a:t>
            </a:r>
          </a:p>
          <a:p>
            <a:r>
              <a:rPr lang="en-US" dirty="0"/>
              <a:t>(2031, “Franklin”, “Aretha”);</a:t>
            </a:r>
          </a:p>
        </p:txBody>
      </p:sp>
      <p:sp>
        <p:nvSpPr>
          <p:cNvPr id="8" name="TextBox 7"/>
          <p:cNvSpPr txBox="1"/>
          <p:nvPr/>
        </p:nvSpPr>
        <p:spPr>
          <a:xfrm>
            <a:off x="1981200" y="2438400"/>
            <a:ext cx="1311769" cy="369332"/>
          </a:xfrm>
          <a:prstGeom prst="rect">
            <a:avLst/>
          </a:prstGeom>
          <a:noFill/>
        </p:spPr>
        <p:txBody>
          <a:bodyPr wrap="none" rtlCol="0">
            <a:spAutoFit/>
          </a:bodyPr>
          <a:lstStyle/>
          <a:p>
            <a:r>
              <a:rPr lang="en-US" dirty="0"/>
              <a:t>Insert 1 row</a:t>
            </a:r>
          </a:p>
        </p:txBody>
      </p:sp>
      <p:sp>
        <p:nvSpPr>
          <p:cNvPr id="9" name="TextBox 8"/>
          <p:cNvSpPr txBox="1"/>
          <p:nvPr/>
        </p:nvSpPr>
        <p:spPr>
          <a:xfrm>
            <a:off x="5562600" y="2667000"/>
            <a:ext cx="2061526" cy="369332"/>
          </a:xfrm>
          <a:prstGeom prst="rect">
            <a:avLst/>
          </a:prstGeom>
          <a:noFill/>
        </p:spPr>
        <p:txBody>
          <a:bodyPr wrap="none" rtlCol="0">
            <a:spAutoFit/>
          </a:bodyPr>
          <a:lstStyle/>
          <a:p>
            <a:r>
              <a:rPr lang="en-US" dirty="0"/>
              <a:t>Insert multiple rows</a:t>
            </a:r>
          </a:p>
        </p:txBody>
      </p:sp>
      <p:sp>
        <p:nvSpPr>
          <p:cNvPr id="10" name="TextBox 9"/>
          <p:cNvSpPr txBox="1"/>
          <p:nvPr/>
        </p:nvSpPr>
        <p:spPr>
          <a:xfrm>
            <a:off x="4876800" y="4876800"/>
            <a:ext cx="3505200" cy="923330"/>
          </a:xfrm>
          <a:prstGeom prst="rect">
            <a:avLst/>
          </a:prstGeom>
          <a:solidFill>
            <a:schemeClr val="bg1">
              <a:lumMod val="85000"/>
            </a:schemeClr>
          </a:solidFill>
          <a:ln>
            <a:noFill/>
          </a:ln>
        </p:spPr>
        <p:txBody>
          <a:bodyPr wrap="square" rtlCol="0">
            <a:spAutoFit/>
          </a:bodyPr>
          <a:lstStyle/>
          <a:p>
            <a:r>
              <a:rPr lang="en-US" dirty="0"/>
              <a:t>INSERT INTO  </a:t>
            </a:r>
            <a:r>
              <a:rPr lang="en-US" dirty="0" err="1"/>
              <a:t>StudentsDB</a:t>
            </a:r>
            <a:endParaRPr lang="en-US" dirty="0"/>
          </a:p>
          <a:p>
            <a:r>
              <a:rPr lang="en-US" dirty="0"/>
              <a:t>VALUES </a:t>
            </a:r>
          </a:p>
          <a:p>
            <a:r>
              <a:rPr lang="en-US" dirty="0"/>
              <a:t>(2031, “Franklin”, “Aretha”);</a:t>
            </a:r>
          </a:p>
        </p:txBody>
      </p:sp>
      <p:sp>
        <p:nvSpPr>
          <p:cNvPr id="13" name="Date Placeholder 12"/>
          <p:cNvSpPr>
            <a:spLocks noGrp="1"/>
          </p:cNvSpPr>
          <p:nvPr>
            <p:ph type="dt" sz="half" idx="10"/>
          </p:nvPr>
        </p:nvSpPr>
        <p:spPr/>
        <p:txBody>
          <a:bodyPr/>
          <a:lstStyle/>
          <a:p>
            <a:r>
              <a:rPr lang="en-US"/>
              <a:t>© 2019 C. Nguyen </a:t>
            </a:r>
          </a:p>
        </p:txBody>
      </p:sp>
      <p:sp>
        <p:nvSpPr>
          <p:cNvPr id="14" name="Slide Number Placeholder 1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SQL command: UPDATE</a:t>
            </a:r>
          </a:p>
        </p:txBody>
      </p:sp>
      <p:sp>
        <p:nvSpPr>
          <p:cNvPr id="3" name="Content Placeholder 2"/>
          <p:cNvSpPr>
            <a:spLocks noGrp="1"/>
          </p:cNvSpPr>
          <p:nvPr>
            <p:ph idx="1"/>
          </p:nvPr>
        </p:nvSpPr>
        <p:spPr>
          <a:xfrm>
            <a:off x="457200" y="762000"/>
            <a:ext cx="8229600" cy="5715000"/>
          </a:xfrm>
        </p:spPr>
        <p:txBody>
          <a:bodyPr>
            <a:normAutofit/>
          </a:bodyPr>
          <a:lstStyle/>
          <a:p>
            <a:r>
              <a:rPr lang="en-US" sz="1800" dirty="0">
                <a:latin typeface="Arial" pitchFamily="34" charset="0"/>
                <a:cs typeface="Arial" pitchFamily="34" charset="0"/>
              </a:rPr>
              <a:t>Format to modify a row of data of a table:</a:t>
            </a: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r>
              <a:rPr lang="en-US" sz="1800" dirty="0">
                <a:latin typeface="Arial" pitchFamily="34" charset="0"/>
                <a:cs typeface="Arial" pitchFamily="34" charset="0"/>
              </a:rPr>
              <a:t>The SET clause sets the new value to each column that matches the column name</a:t>
            </a:r>
          </a:p>
          <a:p>
            <a:r>
              <a:rPr lang="en-US" sz="1800" dirty="0">
                <a:latin typeface="Arial" pitchFamily="34" charset="0"/>
                <a:cs typeface="Arial" pitchFamily="34" charset="0"/>
              </a:rPr>
              <a:t>The WHERE clause is optional. If it is used, then only the rows where the </a:t>
            </a:r>
            <a:r>
              <a:rPr lang="en-US" sz="1800" dirty="0" err="1">
                <a:latin typeface="Arial" pitchFamily="34" charset="0"/>
                <a:cs typeface="Arial" pitchFamily="34" charset="0"/>
              </a:rPr>
              <a:t>search_condition</a:t>
            </a:r>
            <a:r>
              <a:rPr lang="en-US" sz="1800" dirty="0">
                <a:latin typeface="Arial" pitchFamily="34" charset="0"/>
                <a:cs typeface="Arial" pitchFamily="34" charset="0"/>
              </a:rPr>
              <a:t> is true will be modified. If it is not used, then all rows will be modified.</a:t>
            </a:r>
          </a:p>
          <a:p>
            <a:r>
              <a:rPr lang="en-US" sz="1800" dirty="0">
                <a:latin typeface="Arial" pitchFamily="34" charset="0"/>
                <a:cs typeface="Arial" pitchFamily="34" charset="0"/>
              </a:rPr>
              <a:t>The </a:t>
            </a:r>
            <a:r>
              <a:rPr lang="en-US" sz="1800" dirty="0" err="1">
                <a:latin typeface="Arial" pitchFamily="34" charset="0"/>
                <a:cs typeface="Arial" pitchFamily="34" charset="0"/>
              </a:rPr>
              <a:t>search_condition</a:t>
            </a:r>
            <a:r>
              <a:rPr lang="en-US" sz="1800" dirty="0">
                <a:latin typeface="Arial" pitchFamily="34" charset="0"/>
                <a:cs typeface="Arial" pitchFamily="34" charset="0"/>
              </a:rPr>
              <a:t> of the WHERE clause is discussed in a later slide.</a:t>
            </a:r>
          </a:p>
          <a:p>
            <a:r>
              <a:rPr lang="en-US" sz="1800" dirty="0">
                <a:latin typeface="Arial" pitchFamily="34" charset="0"/>
                <a:cs typeface="Arial" pitchFamily="34" charset="0"/>
              </a:rPr>
              <a:t>Example:</a:t>
            </a:r>
          </a:p>
        </p:txBody>
      </p:sp>
      <p:sp>
        <p:nvSpPr>
          <p:cNvPr id="5" name="TextBox 4"/>
          <p:cNvSpPr txBox="1"/>
          <p:nvPr/>
        </p:nvSpPr>
        <p:spPr>
          <a:xfrm>
            <a:off x="2209800" y="1143000"/>
            <a:ext cx="3962400" cy="1477328"/>
          </a:xfrm>
          <a:prstGeom prst="rect">
            <a:avLst/>
          </a:prstGeom>
          <a:solidFill>
            <a:schemeClr val="bg1">
              <a:lumMod val="85000"/>
            </a:schemeClr>
          </a:solidFill>
          <a:ln>
            <a:noFill/>
          </a:ln>
        </p:spPr>
        <p:txBody>
          <a:bodyPr wrap="square" rtlCol="0">
            <a:spAutoFit/>
          </a:bodyPr>
          <a:lstStyle/>
          <a:p>
            <a:r>
              <a:rPr lang="en-US" dirty="0"/>
              <a:t>UPDATE   </a:t>
            </a:r>
            <a:r>
              <a:rPr lang="en-US" dirty="0" err="1"/>
              <a:t>TableName</a:t>
            </a:r>
            <a:endParaRPr lang="en-US" dirty="0"/>
          </a:p>
          <a:p>
            <a:r>
              <a:rPr lang="en-US" dirty="0"/>
              <a:t>SET column1_name = new_value1,</a:t>
            </a:r>
          </a:p>
          <a:p>
            <a:r>
              <a:rPr lang="en-US" dirty="0"/>
              <a:t>       column2_name = new_value2</a:t>
            </a:r>
          </a:p>
          <a:p>
            <a:r>
              <a:rPr lang="en-US" dirty="0"/>
              <a:t>WHERE</a:t>
            </a:r>
          </a:p>
          <a:p>
            <a:r>
              <a:rPr lang="en-US" dirty="0"/>
              <a:t>       </a:t>
            </a:r>
            <a:r>
              <a:rPr lang="en-US" dirty="0" err="1"/>
              <a:t>search_condition</a:t>
            </a:r>
            <a:r>
              <a:rPr lang="en-US" dirty="0"/>
              <a:t>;</a:t>
            </a:r>
          </a:p>
        </p:txBody>
      </p:sp>
      <p:sp>
        <p:nvSpPr>
          <p:cNvPr id="7" name="TextBox 6"/>
          <p:cNvSpPr txBox="1"/>
          <p:nvPr/>
        </p:nvSpPr>
        <p:spPr>
          <a:xfrm>
            <a:off x="2590800" y="4648200"/>
            <a:ext cx="3505200" cy="923330"/>
          </a:xfrm>
          <a:prstGeom prst="rect">
            <a:avLst/>
          </a:prstGeom>
          <a:solidFill>
            <a:schemeClr val="bg1">
              <a:lumMod val="85000"/>
            </a:schemeClr>
          </a:solidFill>
          <a:ln>
            <a:noFill/>
          </a:ln>
        </p:spPr>
        <p:txBody>
          <a:bodyPr wrap="square" rtlCol="0">
            <a:spAutoFit/>
          </a:bodyPr>
          <a:lstStyle/>
          <a:p>
            <a:r>
              <a:rPr lang="en-US" dirty="0"/>
              <a:t>UPDATE  </a:t>
            </a:r>
            <a:r>
              <a:rPr lang="en-US" dirty="0" err="1"/>
              <a:t>StudentsDB</a:t>
            </a:r>
            <a:endParaRPr lang="en-US" dirty="0"/>
          </a:p>
          <a:p>
            <a:r>
              <a:rPr lang="en-US" dirty="0"/>
              <a:t>SET  </a:t>
            </a:r>
            <a:r>
              <a:rPr lang="en-US" dirty="0" err="1"/>
              <a:t>firstName</a:t>
            </a:r>
            <a:r>
              <a:rPr lang="en-US" dirty="0"/>
              <a:t> = “ARETHA”</a:t>
            </a:r>
          </a:p>
          <a:p>
            <a:r>
              <a:rPr lang="en-US" dirty="0"/>
              <a:t>WHERE id = 2031;</a:t>
            </a:r>
          </a:p>
        </p:txBody>
      </p:sp>
      <p:sp>
        <p:nvSpPr>
          <p:cNvPr id="9" name="Date Placeholder 8"/>
          <p:cNvSpPr>
            <a:spLocks noGrp="1"/>
          </p:cNvSpPr>
          <p:nvPr>
            <p:ph type="dt" sz="half" idx="10"/>
          </p:nvPr>
        </p:nvSpPr>
        <p:spPr/>
        <p:txBody>
          <a:bodyPr/>
          <a:lstStyle/>
          <a:p>
            <a:r>
              <a:rPr lang="en-US"/>
              <a:t>© 2019 C. Nguyen </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Data Persistence</a:t>
            </a:r>
          </a:p>
        </p:txBody>
      </p:sp>
      <p:sp>
        <p:nvSpPr>
          <p:cNvPr id="3" name="Content Placeholder 2"/>
          <p:cNvSpPr>
            <a:spLocks noGrp="1"/>
          </p:cNvSpPr>
          <p:nvPr>
            <p:ph idx="1"/>
          </p:nvPr>
        </p:nvSpPr>
        <p:spPr>
          <a:xfrm>
            <a:off x="457200" y="762000"/>
            <a:ext cx="8229600" cy="5562600"/>
          </a:xfrm>
        </p:spPr>
        <p:txBody>
          <a:bodyPr>
            <a:normAutofit/>
          </a:bodyPr>
          <a:lstStyle/>
          <a:p>
            <a:r>
              <a:rPr lang="en-US" sz="1800" dirty="0">
                <a:latin typeface="Arial" pitchFamily="34" charset="0"/>
                <a:cs typeface="Arial" pitchFamily="34" charset="0"/>
              </a:rPr>
              <a:t>Data persistence is the ability to store data to secondary storage when the application ends, and then read it back in at a later time when the application starts up again.</a:t>
            </a:r>
          </a:p>
          <a:p>
            <a:r>
              <a:rPr lang="en-US" sz="1800" dirty="0">
                <a:latin typeface="Arial" pitchFamily="34" charset="0"/>
                <a:cs typeface="Arial" pitchFamily="34" charset="0"/>
              </a:rPr>
              <a:t>A computer in hibernation mode, where all its state is saved on disk, so that it can wake up in its last state, is an example of persistence.</a:t>
            </a:r>
          </a:p>
          <a:p>
            <a:r>
              <a:rPr lang="en-US" sz="1800" dirty="0">
                <a:latin typeface="Arial" pitchFamily="34" charset="0"/>
                <a:cs typeface="Arial" pitchFamily="34" charset="0"/>
              </a:rPr>
              <a:t>Data storage can be a simple text file or it can be a database. And the storage can be on hard disk within one computer or across the network on a different server.</a:t>
            </a:r>
          </a:p>
          <a:p>
            <a:r>
              <a:rPr lang="en-US" sz="1800" dirty="0">
                <a:latin typeface="Arial" pitchFamily="34" charset="0"/>
                <a:cs typeface="Arial" pitchFamily="34" charset="0"/>
              </a:rPr>
              <a:t>So far we’ve discussed 2 ways to store data such that it can be conveniently read in at a later time.</a:t>
            </a:r>
          </a:p>
          <a:p>
            <a:pPr lvl="1"/>
            <a:r>
              <a:rPr lang="en-US" sz="1800" dirty="0">
                <a:latin typeface="Arial" pitchFamily="34" charset="0"/>
                <a:cs typeface="Arial" pitchFamily="34" charset="0"/>
              </a:rPr>
              <a:t>Text file: If the data is mostly text or is made of one or more simple sequences of numeric values, then a text file is the simplest format.</a:t>
            </a:r>
          </a:p>
          <a:p>
            <a:pPr lvl="1"/>
            <a:r>
              <a:rPr lang="en-US" sz="1800" dirty="0">
                <a:latin typeface="Arial" pitchFamily="34" charset="0"/>
                <a:cs typeface="Arial" pitchFamily="34" charset="0"/>
              </a:rPr>
              <a:t>CSV file: If the data is made up of multiple data records (such as a student record of name, id, </a:t>
            </a:r>
            <a:r>
              <a:rPr lang="en-US" sz="1800" dirty="0" err="1">
                <a:latin typeface="Arial" pitchFamily="34" charset="0"/>
                <a:cs typeface="Arial" pitchFamily="34" charset="0"/>
              </a:rPr>
              <a:t>gpa</a:t>
            </a:r>
            <a:r>
              <a:rPr lang="en-US" sz="1800" dirty="0">
                <a:latin typeface="Arial" pitchFamily="34" charset="0"/>
                <a:cs typeface="Arial" pitchFamily="34" charset="0"/>
              </a:rPr>
              <a:t>, courses taken), then using a CSV file is a simple way to store data such that many applications, including non-Python ones, can easily read in the data.</a:t>
            </a:r>
          </a:p>
          <a:p>
            <a:r>
              <a:rPr lang="en-US" sz="1800" dirty="0">
                <a:latin typeface="Arial" pitchFamily="34" charset="0"/>
                <a:cs typeface="Arial" pitchFamily="34" charset="0"/>
              </a:rPr>
              <a:t>Next we see 3 new ways to save application data: pickle, JSON, and database files.</a:t>
            </a:r>
          </a:p>
        </p:txBody>
      </p:sp>
      <p:sp>
        <p:nvSpPr>
          <p:cNvPr id="6" name="Date Placeholder 5"/>
          <p:cNvSpPr>
            <a:spLocks noGrp="1"/>
          </p:cNvSpPr>
          <p:nvPr>
            <p:ph type="dt" sz="half" idx="10"/>
          </p:nvPr>
        </p:nvSpPr>
        <p:spPr/>
        <p:txBody>
          <a:bodyPr/>
          <a:lstStyle/>
          <a:p>
            <a:r>
              <a:rPr lang="en-US"/>
              <a:t>© 2019 C. Nguyen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SQL command: SELECT  (1)</a:t>
            </a:r>
          </a:p>
        </p:txBody>
      </p:sp>
      <p:sp>
        <p:nvSpPr>
          <p:cNvPr id="3" name="Content Placeholder 2"/>
          <p:cNvSpPr>
            <a:spLocks noGrp="1"/>
          </p:cNvSpPr>
          <p:nvPr>
            <p:ph idx="1"/>
          </p:nvPr>
        </p:nvSpPr>
        <p:spPr>
          <a:xfrm>
            <a:off x="457200" y="838200"/>
            <a:ext cx="8229600" cy="5334000"/>
          </a:xfrm>
        </p:spPr>
        <p:txBody>
          <a:bodyPr>
            <a:normAutofit/>
          </a:bodyPr>
          <a:lstStyle/>
          <a:p>
            <a:r>
              <a:rPr lang="en-US" sz="1800" dirty="0">
                <a:latin typeface="Arial" pitchFamily="34" charset="0"/>
                <a:cs typeface="Arial" pitchFamily="34" charset="0"/>
              </a:rPr>
              <a:t>Format to fetch particular columns in a table:</a:t>
            </a:r>
          </a:p>
          <a:p>
            <a:endParaRPr lang="en-US" sz="1800" dirty="0">
              <a:latin typeface="Arial" pitchFamily="34" charset="0"/>
              <a:cs typeface="Arial" pitchFamily="34" charset="0"/>
            </a:endParaRPr>
          </a:p>
          <a:p>
            <a:pPr>
              <a:buNone/>
            </a:pPr>
            <a:endParaRPr lang="en-US" sz="1800" dirty="0">
              <a:latin typeface="Arial" pitchFamily="34" charset="0"/>
              <a:cs typeface="Arial" pitchFamily="34" charset="0"/>
            </a:endParaRPr>
          </a:p>
          <a:p>
            <a:pPr>
              <a:spcBef>
                <a:spcPts val="0"/>
              </a:spcBef>
            </a:pPr>
            <a:endParaRPr lang="en-US" sz="1800" dirty="0">
              <a:latin typeface="Arial" pitchFamily="34" charset="0"/>
              <a:cs typeface="Arial" pitchFamily="34" charset="0"/>
            </a:endParaRPr>
          </a:p>
          <a:p>
            <a:pPr>
              <a:spcBef>
                <a:spcPts val="0"/>
              </a:spcBef>
            </a:pPr>
            <a:r>
              <a:rPr lang="en-US" sz="1800" dirty="0">
                <a:latin typeface="Arial" pitchFamily="34" charset="0"/>
                <a:cs typeface="Arial" pitchFamily="34" charset="0"/>
              </a:rPr>
              <a:t>Format to fetch all columns in a table:</a:t>
            </a: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pPr>
              <a:spcBef>
                <a:spcPts val="0"/>
              </a:spcBef>
            </a:pPr>
            <a:endParaRPr lang="en-US" sz="1800" dirty="0">
              <a:latin typeface="Arial" pitchFamily="34" charset="0"/>
              <a:cs typeface="Arial" pitchFamily="34" charset="0"/>
            </a:endParaRPr>
          </a:p>
          <a:p>
            <a:pPr>
              <a:spcBef>
                <a:spcPts val="0"/>
              </a:spcBef>
            </a:pPr>
            <a:r>
              <a:rPr lang="en-US" sz="1800" dirty="0">
                <a:latin typeface="Arial" pitchFamily="34" charset="0"/>
                <a:cs typeface="Arial" pitchFamily="34" charset="0"/>
              </a:rPr>
              <a:t>Format to fetch columns in a table and sort data:</a:t>
            </a: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pPr lvl="1">
              <a:buNone/>
            </a:pPr>
            <a:endParaRPr lang="en-US" sz="1800" dirty="0">
              <a:latin typeface="Arial" pitchFamily="34" charset="0"/>
              <a:cs typeface="Arial" pitchFamily="34" charset="0"/>
            </a:endParaRPr>
          </a:p>
          <a:p>
            <a:pPr lvl="1">
              <a:buNone/>
            </a:pPr>
            <a:endParaRPr lang="en-US" sz="1800" dirty="0">
              <a:latin typeface="Arial" pitchFamily="34" charset="0"/>
              <a:cs typeface="Arial" pitchFamily="34" charset="0"/>
            </a:endParaRPr>
          </a:p>
          <a:p>
            <a:pPr lvl="1">
              <a:buNone/>
            </a:pPr>
            <a:r>
              <a:rPr lang="en-US" sz="1800" dirty="0">
                <a:latin typeface="Arial" pitchFamily="34" charset="0"/>
                <a:cs typeface="Arial" pitchFamily="34" charset="0"/>
              </a:rPr>
              <a:t>If no ASC or DESC, the default is ascending sort.</a:t>
            </a:r>
          </a:p>
        </p:txBody>
      </p:sp>
      <p:sp>
        <p:nvSpPr>
          <p:cNvPr id="5" name="TextBox 4"/>
          <p:cNvSpPr txBox="1"/>
          <p:nvPr/>
        </p:nvSpPr>
        <p:spPr>
          <a:xfrm>
            <a:off x="990600" y="1219200"/>
            <a:ext cx="3962400" cy="646331"/>
          </a:xfrm>
          <a:prstGeom prst="rect">
            <a:avLst/>
          </a:prstGeom>
          <a:solidFill>
            <a:schemeClr val="bg1">
              <a:lumMod val="85000"/>
            </a:schemeClr>
          </a:solidFill>
          <a:ln>
            <a:noFill/>
          </a:ln>
        </p:spPr>
        <p:txBody>
          <a:bodyPr wrap="square" rtlCol="0">
            <a:spAutoFit/>
          </a:bodyPr>
          <a:lstStyle/>
          <a:p>
            <a:r>
              <a:rPr lang="en-US" dirty="0"/>
              <a:t>SELECT  column1_name, column2_name</a:t>
            </a:r>
          </a:p>
          <a:p>
            <a:r>
              <a:rPr lang="en-US" dirty="0"/>
              <a:t>FROM  </a:t>
            </a:r>
            <a:r>
              <a:rPr lang="en-US" dirty="0" err="1"/>
              <a:t>TableName</a:t>
            </a:r>
            <a:r>
              <a:rPr lang="en-US" dirty="0"/>
              <a:t>;</a:t>
            </a:r>
          </a:p>
        </p:txBody>
      </p:sp>
      <p:sp>
        <p:nvSpPr>
          <p:cNvPr id="6" name="TextBox 5"/>
          <p:cNvSpPr txBox="1"/>
          <p:nvPr/>
        </p:nvSpPr>
        <p:spPr>
          <a:xfrm>
            <a:off x="990600" y="3657600"/>
            <a:ext cx="3962400" cy="1200329"/>
          </a:xfrm>
          <a:prstGeom prst="rect">
            <a:avLst/>
          </a:prstGeom>
          <a:solidFill>
            <a:schemeClr val="bg1">
              <a:lumMod val="85000"/>
            </a:schemeClr>
          </a:solidFill>
          <a:ln>
            <a:noFill/>
          </a:ln>
        </p:spPr>
        <p:txBody>
          <a:bodyPr wrap="square" rtlCol="0">
            <a:spAutoFit/>
          </a:bodyPr>
          <a:lstStyle/>
          <a:p>
            <a:r>
              <a:rPr lang="en-US" dirty="0"/>
              <a:t>SELECT column1_name, column2_name</a:t>
            </a:r>
          </a:p>
          <a:p>
            <a:r>
              <a:rPr lang="en-US" dirty="0"/>
              <a:t>FROM </a:t>
            </a:r>
            <a:r>
              <a:rPr lang="en-US" dirty="0" err="1"/>
              <a:t>TableName</a:t>
            </a:r>
            <a:endParaRPr lang="en-US" dirty="0"/>
          </a:p>
          <a:p>
            <a:r>
              <a:rPr lang="en-US" dirty="0"/>
              <a:t>ORDER BY column2_name  ASC,</a:t>
            </a:r>
          </a:p>
          <a:p>
            <a:r>
              <a:rPr lang="en-US" dirty="0"/>
              <a:t>                   column1_name DESC;</a:t>
            </a:r>
          </a:p>
        </p:txBody>
      </p:sp>
      <p:sp>
        <p:nvSpPr>
          <p:cNvPr id="8" name="TextBox 7"/>
          <p:cNvSpPr txBox="1"/>
          <p:nvPr/>
        </p:nvSpPr>
        <p:spPr>
          <a:xfrm>
            <a:off x="990600" y="2438400"/>
            <a:ext cx="3962400" cy="646331"/>
          </a:xfrm>
          <a:prstGeom prst="rect">
            <a:avLst/>
          </a:prstGeom>
          <a:solidFill>
            <a:schemeClr val="bg1">
              <a:lumMod val="85000"/>
            </a:schemeClr>
          </a:solidFill>
          <a:ln>
            <a:noFill/>
          </a:ln>
        </p:spPr>
        <p:txBody>
          <a:bodyPr wrap="square" rtlCol="0">
            <a:spAutoFit/>
          </a:bodyPr>
          <a:lstStyle/>
          <a:p>
            <a:r>
              <a:rPr lang="en-US" dirty="0"/>
              <a:t>SELECT  *</a:t>
            </a:r>
          </a:p>
          <a:p>
            <a:r>
              <a:rPr lang="en-US" dirty="0"/>
              <a:t>FROM  </a:t>
            </a:r>
            <a:r>
              <a:rPr lang="en-US" dirty="0" err="1"/>
              <a:t>TableName</a:t>
            </a:r>
            <a:r>
              <a:rPr lang="en-US" dirty="0"/>
              <a:t>;</a:t>
            </a:r>
          </a:p>
        </p:txBody>
      </p:sp>
      <p:sp>
        <p:nvSpPr>
          <p:cNvPr id="9" name="TextBox 8"/>
          <p:cNvSpPr txBox="1"/>
          <p:nvPr/>
        </p:nvSpPr>
        <p:spPr>
          <a:xfrm>
            <a:off x="5257800" y="1219200"/>
            <a:ext cx="2971800" cy="646331"/>
          </a:xfrm>
          <a:prstGeom prst="rect">
            <a:avLst/>
          </a:prstGeom>
          <a:noFill/>
        </p:spPr>
        <p:txBody>
          <a:bodyPr wrap="square" rtlCol="0">
            <a:spAutoFit/>
          </a:bodyPr>
          <a:lstStyle/>
          <a:p>
            <a:r>
              <a:rPr lang="en-US" dirty="0"/>
              <a:t>Will return all of column 1 and column 2 in the table</a:t>
            </a:r>
          </a:p>
        </p:txBody>
      </p:sp>
      <p:sp>
        <p:nvSpPr>
          <p:cNvPr id="10" name="TextBox 9"/>
          <p:cNvSpPr txBox="1"/>
          <p:nvPr/>
        </p:nvSpPr>
        <p:spPr>
          <a:xfrm>
            <a:off x="5257800" y="2438400"/>
            <a:ext cx="2971800" cy="646331"/>
          </a:xfrm>
          <a:prstGeom prst="rect">
            <a:avLst/>
          </a:prstGeom>
          <a:noFill/>
        </p:spPr>
        <p:txBody>
          <a:bodyPr wrap="square" rtlCol="0">
            <a:spAutoFit/>
          </a:bodyPr>
          <a:lstStyle/>
          <a:p>
            <a:r>
              <a:rPr lang="en-US" dirty="0"/>
              <a:t>Will return all columns or the entire table</a:t>
            </a:r>
          </a:p>
        </p:txBody>
      </p:sp>
      <p:sp>
        <p:nvSpPr>
          <p:cNvPr id="11" name="TextBox 10"/>
          <p:cNvSpPr txBox="1"/>
          <p:nvPr/>
        </p:nvSpPr>
        <p:spPr>
          <a:xfrm>
            <a:off x="5257800" y="3657600"/>
            <a:ext cx="3505200" cy="1200329"/>
          </a:xfrm>
          <a:prstGeom prst="rect">
            <a:avLst/>
          </a:prstGeom>
          <a:noFill/>
        </p:spPr>
        <p:txBody>
          <a:bodyPr wrap="square" rtlCol="0">
            <a:spAutoFit/>
          </a:bodyPr>
          <a:lstStyle/>
          <a:p>
            <a:r>
              <a:rPr lang="en-US" dirty="0"/>
              <a:t>Will return columns 1 and 2, with column 1 sorted by descending order, and then column 2 sorted by ascending order.</a:t>
            </a:r>
          </a:p>
        </p:txBody>
      </p:sp>
      <p:sp>
        <p:nvSpPr>
          <p:cNvPr id="14" name="Date Placeholder 13"/>
          <p:cNvSpPr>
            <a:spLocks noGrp="1"/>
          </p:cNvSpPr>
          <p:nvPr>
            <p:ph type="dt" sz="half" idx="10"/>
          </p:nvPr>
        </p:nvSpPr>
        <p:spPr/>
        <p:txBody>
          <a:bodyPr/>
          <a:lstStyle/>
          <a:p>
            <a:r>
              <a:rPr lang="en-US"/>
              <a:t>© 2019 C. Nguyen </a:t>
            </a:r>
          </a:p>
        </p:txBody>
      </p:sp>
      <p:sp>
        <p:nvSpPr>
          <p:cNvPr id="15" name="Slide Number Placeholder 14"/>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SQL command: SELECT  (2)</a:t>
            </a:r>
          </a:p>
        </p:txBody>
      </p:sp>
      <p:sp>
        <p:nvSpPr>
          <p:cNvPr id="3" name="Content Placeholder 2"/>
          <p:cNvSpPr>
            <a:spLocks noGrp="1"/>
          </p:cNvSpPr>
          <p:nvPr>
            <p:ph idx="1"/>
          </p:nvPr>
        </p:nvSpPr>
        <p:spPr>
          <a:xfrm>
            <a:off x="457200" y="838200"/>
            <a:ext cx="8229600" cy="5486400"/>
          </a:xfrm>
        </p:spPr>
        <p:txBody>
          <a:bodyPr>
            <a:normAutofit/>
          </a:bodyPr>
          <a:lstStyle/>
          <a:p>
            <a:r>
              <a:rPr lang="en-US" sz="1800" dirty="0">
                <a:latin typeface="Arial" pitchFamily="34" charset="0"/>
                <a:cs typeface="Arial" pitchFamily="34" charset="0"/>
              </a:rPr>
              <a:t>Format to limit the number of rows that are returned:</a:t>
            </a:r>
          </a:p>
          <a:p>
            <a:endParaRPr lang="en-US" sz="1800" dirty="0">
              <a:latin typeface="Arial" pitchFamily="34" charset="0"/>
              <a:cs typeface="Arial" pitchFamily="34" charset="0"/>
            </a:endParaRPr>
          </a:p>
          <a:p>
            <a:pPr>
              <a:buNone/>
            </a:pPr>
            <a:endParaRPr lang="en-US" sz="1800" dirty="0">
              <a:latin typeface="Arial" pitchFamily="34" charset="0"/>
              <a:cs typeface="Arial" pitchFamily="34" charset="0"/>
            </a:endParaRPr>
          </a:p>
          <a:p>
            <a:pPr>
              <a:spcBef>
                <a:spcPts val="0"/>
              </a:spcBef>
            </a:pPr>
            <a:endParaRPr lang="en-US" sz="1800" dirty="0">
              <a:latin typeface="Arial" pitchFamily="34" charset="0"/>
              <a:cs typeface="Arial" pitchFamily="34" charset="0"/>
            </a:endParaRPr>
          </a:p>
          <a:p>
            <a:pPr>
              <a:spcBef>
                <a:spcPts val="600"/>
              </a:spcBef>
              <a:buNone/>
            </a:pPr>
            <a:r>
              <a:rPr lang="en-US" sz="1800" dirty="0">
                <a:latin typeface="Arial" pitchFamily="34" charset="0"/>
                <a:cs typeface="Arial" pitchFamily="34" charset="0"/>
              </a:rPr>
              <a:t>	The LIMIT clause is often used with the ORDER BY clause to get the top values or bottom values of a column.</a:t>
            </a:r>
          </a:p>
          <a:p>
            <a:pPr>
              <a:spcBef>
                <a:spcPts val="0"/>
              </a:spcBef>
              <a:buNone/>
            </a:pPr>
            <a:endParaRPr lang="en-US" sz="1800" dirty="0">
              <a:latin typeface="Arial" pitchFamily="34" charset="0"/>
              <a:cs typeface="Arial" pitchFamily="34" charset="0"/>
            </a:endParaRPr>
          </a:p>
          <a:p>
            <a:pPr>
              <a:spcBef>
                <a:spcPts val="0"/>
              </a:spcBef>
            </a:pPr>
            <a:r>
              <a:rPr lang="en-US" sz="1800" dirty="0">
                <a:latin typeface="Arial" pitchFamily="34" charset="0"/>
                <a:cs typeface="Arial" pitchFamily="34" charset="0"/>
              </a:rPr>
              <a:t>Format to fetch rows based on a condition</a:t>
            </a: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pPr>
              <a:spcBef>
                <a:spcPts val="0"/>
              </a:spcBef>
            </a:pPr>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2000" dirty="0">
              <a:latin typeface="Arial" pitchFamily="34" charset="0"/>
              <a:cs typeface="Arial" pitchFamily="34" charset="0"/>
            </a:endParaRPr>
          </a:p>
          <a:p>
            <a:pPr lvl="1">
              <a:buNone/>
            </a:pPr>
            <a:endParaRPr lang="en-US" sz="2000" dirty="0">
              <a:latin typeface="Arial" pitchFamily="34" charset="0"/>
              <a:cs typeface="Arial" pitchFamily="34" charset="0"/>
            </a:endParaRPr>
          </a:p>
        </p:txBody>
      </p:sp>
      <p:sp>
        <p:nvSpPr>
          <p:cNvPr id="5" name="TextBox 4"/>
          <p:cNvSpPr txBox="1"/>
          <p:nvPr/>
        </p:nvSpPr>
        <p:spPr>
          <a:xfrm>
            <a:off x="990600" y="1219200"/>
            <a:ext cx="3962400" cy="923330"/>
          </a:xfrm>
          <a:prstGeom prst="rect">
            <a:avLst/>
          </a:prstGeom>
          <a:solidFill>
            <a:schemeClr val="bg1">
              <a:lumMod val="85000"/>
            </a:schemeClr>
          </a:solidFill>
          <a:ln>
            <a:noFill/>
          </a:ln>
        </p:spPr>
        <p:txBody>
          <a:bodyPr wrap="square" rtlCol="0">
            <a:spAutoFit/>
          </a:bodyPr>
          <a:lstStyle/>
          <a:p>
            <a:r>
              <a:rPr lang="en-US" dirty="0"/>
              <a:t>SELECT  column1_name</a:t>
            </a:r>
          </a:p>
          <a:p>
            <a:r>
              <a:rPr lang="en-US" dirty="0"/>
              <a:t>FROM  </a:t>
            </a:r>
            <a:r>
              <a:rPr lang="en-US" dirty="0" err="1"/>
              <a:t>TableName</a:t>
            </a:r>
            <a:endParaRPr lang="en-US" dirty="0"/>
          </a:p>
          <a:p>
            <a:r>
              <a:rPr lang="en-US" dirty="0"/>
              <a:t>LIMIT num;</a:t>
            </a:r>
          </a:p>
        </p:txBody>
      </p:sp>
      <p:sp>
        <p:nvSpPr>
          <p:cNvPr id="8" name="TextBox 7"/>
          <p:cNvSpPr txBox="1"/>
          <p:nvPr/>
        </p:nvSpPr>
        <p:spPr>
          <a:xfrm>
            <a:off x="990600" y="3352800"/>
            <a:ext cx="3962400" cy="923330"/>
          </a:xfrm>
          <a:prstGeom prst="rect">
            <a:avLst/>
          </a:prstGeom>
          <a:solidFill>
            <a:schemeClr val="bg1">
              <a:lumMod val="85000"/>
            </a:schemeClr>
          </a:solidFill>
          <a:ln>
            <a:noFill/>
          </a:ln>
        </p:spPr>
        <p:txBody>
          <a:bodyPr wrap="square" rtlCol="0">
            <a:spAutoFit/>
          </a:bodyPr>
          <a:lstStyle/>
          <a:p>
            <a:r>
              <a:rPr lang="en-US" dirty="0"/>
              <a:t>SELECT  column2_name</a:t>
            </a:r>
          </a:p>
          <a:p>
            <a:r>
              <a:rPr lang="en-US" dirty="0"/>
              <a:t>FROM  </a:t>
            </a:r>
            <a:r>
              <a:rPr lang="en-US" dirty="0" err="1"/>
              <a:t>TableName</a:t>
            </a:r>
            <a:endParaRPr lang="en-US" dirty="0"/>
          </a:p>
          <a:p>
            <a:r>
              <a:rPr lang="en-US" dirty="0"/>
              <a:t>WHERE  </a:t>
            </a:r>
            <a:r>
              <a:rPr lang="en-US" dirty="0" err="1"/>
              <a:t>search_condition</a:t>
            </a:r>
            <a:r>
              <a:rPr lang="en-US" dirty="0"/>
              <a:t>;</a:t>
            </a:r>
          </a:p>
        </p:txBody>
      </p:sp>
      <p:sp>
        <p:nvSpPr>
          <p:cNvPr id="9" name="TextBox 8"/>
          <p:cNvSpPr txBox="1"/>
          <p:nvPr/>
        </p:nvSpPr>
        <p:spPr>
          <a:xfrm>
            <a:off x="5257800" y="1371600"/>
            <a:ext cx="2971800" cy="646331"/>
          </a:xfrm>
          <a:prstGeom prst="rect">
            <a:avLst/>
          </a:prstGeom>
          <a:noFill/>
        </p:spPr>
        <p:txBody>
          <a:bodyPr wrap="square" rtlCol="0">
            <a:spAutoFit/>
          </a:bodyPr>
          <a:lstStyle/>
          <a:p>
            <a:r>
              <a:rPr lang="en-US" dirty="0"/>
              <a:t>Will return the first num entries of column 1</a:t>
            </a:r>
          </a:p>
        </p:txBody>
      </p:sp>
      <p:sp>
        <p:nvSpPr>
          <p:cNvPr id="10" name="TextBox 9"/>
          <p:cNvSpPr txBox="1"/>
          <p:nvPr/>
        </p:nvSpPr>
        <p:spPr>
          <a:xfrm>
            <a:off x="5257800" y="3352800"/>
            <a:ext cx="2971800" cy="923330"/>
          </a:xfrm>
          <a:prstGeom prst="rect">
            <a:avLst/>
          </a:prstGeom>
          <a:noFill/>
        </p:spPr>
        <p:txBody>
          <a:bodyPr wrap="square" rtlCol="0">
            <a:spAutoFit/>
          </a:bodyPr>
          <a:lstStyle/>
          <a:p>
            <a:r>
              <a:rPr lang="en-US" dirty="0"/>
              <a:t>Will return column 2 of the rows where the </a:t>
            </a:r>
            <a:r>
              <a:rPr lang="en-US" dirty="0" err="1"/>
              <a:t>search_condition</a:t>
            </a:r>
            <a:r>
              <a:rPr lang="en-US" dirty="0"/>
              <a:t> is true.</a:t>
            </a:r>
          </a:p>
        </p:txBody>
      </p:sp>
      <p:sp>
        <p:nvSpPr>
          <p:cNvPr id="13" name="Date Placeholder 12"/>
          <p:cNvSpPr>
            <a:spLocks noGrp="1"/>
          </p:cNvSpPr>
          <p:nvPr>
            <p:ph type="dt" sz="half" idx="10"/>
          </p:nvPr>
        </p:nvSpPr>
        <p:spPr/>
        <p:txBody>
          <a:bodyPr/>
          <a:lstStyle/>
          <a:p>
            <a:r>
              <a:rPr lang="en-US"/>
              <a:t>© 2019 C. Nguyen </a:t>
            </a:r>
          </a:p>
        </p:txBody>
      </p:sp>
      <p:sp>
        <p:nvSpPr>
          <p:cNvPr id="14" name="Slide Number Placeholder 1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SQL command: DELETE</a:t>
            </a:r>
          </a:p>
        </p:txBody>
      </p:sp>
      <p:sp>
        <p:nvSpPr>
          <p:cNvPr id="3" name="Content Placeholder 2"/>
          <p:cNvSpPr>
            <a:spLocks noGrp="1"/>
          </p:cNvSpPr>
          <p:nvPr>
            <p:ph idx="1"/>
          </p:nvPr>
        </p:nvSpPr>
        <p:spPr>
          <a:xfrm>
            <a:off x="457200" y="762000"/>
            <a:ext cx="8229600" cy="5867400"/>
          </a:xfrm>
        </p:spPr>
        <p:txBody>
          <a:bodyPr>
            <a:normAutofit/>
          </a:bodyPr>
          <a:lstStyle/>
          <a:p>
            <a:r>
              <a:rPr lang="en-US" sz="1800" dirty="0">
                <a:latin typeface="Arial" pitchFamily="34" charset="0"/>
                <a:cs typeface="Arial" pitchFamily="34" charset="0"/>
              </a:rPr>
              <a:t>Format to delete rows in a table:</a:t>
            </a:r>
          </a:p>
          <a:p>
            <a:endParaRPr lang="en-US" sz="1800" dirty="0">
              <a:latin typeface="Arial" pitchFamily="34" charset="0"/>
              <a:cs typeface="Arial" pitchFamily="34" charset="0"/>
            </a:endParaRPr>
          </a:p>
          <a:p>
            <a:pPr>
              <a:spcBef>
                <a:spcPts val="0"/>
              </a:spcBef>
              <a:buNone/>
            </a:pPr>
            <a:endParaRPr lang="en-US" sz="1800" dirty="0">
              <a:latin typeface="Arial" pitchFamily="34" charset="0"/>
              <a:cs typeface="Arial" pitchFamily="34" charset="0"/>
            </a:endParaRPr>
          </a:p>
          <a:p>
            <a:pPr>
              <a:spcBef>
                <a:spcPts val="0"/>
              </a:spcBef>
              <a:buNone/>
            </a:pPr>
            <a:endParaRPr lang="en-US" sz="1800" dirty="0">
              <a:latin typeface="Arial" pitchFamily="34" charset="0"/>
              <a:cs typeface="Arial" pitchFamily="34" charset="0"/>
            </a:endParaRPr>
          </a:p>
          <a:p>
            <a:pPr>
              <a:spcBef>
                <a:spcPts val="0"/>
              </a:spcBef>
              <a:buNone/>
            </a:pPr>
            <a:endParaRPr lang="en-US" sz="1800" dirty="0">
              <a:latin typeface="Arial" pitchFamily="34" charset="0"/>
              <a:cs typeface="Arial" pitchFamily="34" charset="0"/>
            </a:endParaRPr>
          </a:p>
          <a:p>
            <a:pPr>
              <a:spcBef>
                <a:spcPts val="0"/>
              </a:spcBef>
            </a:pPr>
            <a:r>
              <a:rPr lang="en-US" sz="1800" dirty="0">
                <a:latin typeface="Arial" pitchFamily="34" charset="0"/>
                <a:cs typeface="Arial" pitchFamily="34" charset="0"/>
              </a:rPr>
              <a:t>Example:</a:t>
            </a:r>
          </a:p>
          <a:p>
            <a:endParaRPr lang="en-US" sz="2000" dirty="0">
              <a:latin typeface="Arial" pitchFamily="34" charset="0"/>
              <a:cs typeface="Arial" pitchFamily="34" charset="0"/>
            </a:endParaRPr>
          </a:p>
          <a:p>
            <a:endParaRPr lang="en-US" sz="2000" dirty="0">
              <a:latin typeface="Arial" pitchFamily="34" charset="0"/>
              <a:cs typeface="Arial" pitchFamily="34" charset="0"/>
            </a:endParaRPr>
          </a:p>
          <a:p>
            <a:pPr lvl="1">
              <a:buNone/>
            </a:pPr>
            <a:endParaRPr lang="en-US" sz="2000" dirty="0">
              <a:latin typeface="Arial" pitchFamily="34" charset="0"/>
              <a:cs typeface="Arial" pitchFamily="34" charset="0"/>
            </a:endParaRPr>
          </a:p>
          <a:p>
            <a:pPr lvl="1">
              <a:buNone/>
            </a:pPr>
            <a:endParaRPr lang="en-US" sz="2000" dirty="0">
              <a:latin typeface="Arial" pitchFamily="34" charset="0"/>
              <a:cs typeface="Arial" pitchFamily="34" charset="0"/>
            </a:endParaRPr>
          </a:p>
        </p:txBody>
      </p:sp>
      <p:sp>
        <p:nvSpPr>
          <p:cNvPr id="5" name="TextBox 4"/>
          <p:cNvSpPr txBox="1"/>
          <p:nvPr/>
        </p:nvSpPr>
        <p:spPr>
          <a:xfrm>
            <a:off x="2438400" y="1143000"/>
            <a:ext cx="3962400" cy="646331"/>
          </a:xfrm>
          <a:prstGeom prst="rect">
            <a:avLst/>
          </a:prstGeom>
          <a:solidFill>
            <a:schemeClr val="bg1">
              <a:lumMod val="85000"/>
            </a:schemeClr>
          </a:solidFill>
          <a:ln>
            <a:noFill/>
          </a:ln>
        </p:spPr>
        <p:txBody>
          <a:bodyPr wrap="square" rtlCol="0">
            <a:spAutoFit/>
          </a:bodyPr>
          <a:lstStyle/>
          <a:p>
            <a:r>
              <a:rPr lang="en-US" dirty="0"/>
              <a:t>DELETE  FROM  </a:t>
            </a:r>
            <a:r>
              <a:rPr lang="en-US" dirty="0" err="1"/>
              <a:t>TableName</a:t>
            </a:r>
            <a:endParaRPr lang="en-US" dirty="0"/>
          </a:p>
          <a:p>
            <a:r>
              <a:rPr lang="en-US" dirty="0"/>
              <a:t>WHERE  </a:t>
            </a:r>
            <a:r>
              <a:rPr lang="en-US" dirty="0" err="1"/>
              <a:t>search_condition</a:t>
            </a:r>
            <a:r>
              <a:rPr lang="en-US" dirty="0"/>
              <a:t>;</a:t>
            </a:r>
          </a:p>
        </p:txBody>
      </p:sp>
      <p:sp>
        <p:nvSpPr>
          <p:cNvPr id="6" name="TextBox 5"/>
          <p:cNvSpPr txBox="1"/>
          <p:nvPr/>
        </p:nvSpPr>
        <p:spPr>
          <a:xfrm>
            <a:off x="2286000" y="2209800"/>
            <a:ext cx="5029200" cy="369332"/>
          </a:xfrm>
          <a:prstGeom prst="rect">
            <a:avLst/>
          </a:prstGeom>
          <a:solidFill>
            <a:schemeClr val="bg1">
              <a:lumMod val="85000"/>
            </a:schemeClr>
          </a:solidFill>
          <a:ln>
            <a:noFill/>
          </a:ln>
        </p:spPr>
        <p:txBody>
          <a:bodyPr wrap="square" rtlCol="0">
            <a:spAutoFit/>
          </a:bodyPr>
          <a:lstStyle/>
          <a:p>
            <a:r>
              <a:rPr lang="en-US" dirty="0"/>
              <a:t>DELETE   FROM  </a:t>
            </a:r>
            <a:r>
              <a:rPr lang="en-US" dirty="0" err="1"/>
              <a:t>StudentsDB</a:t>
            </a:r>
            <a:r>
              <a:rPr lang="en-US" dirty="0"/>
              <a:t>   WHERE  id = 1009;</a:t>
            </a:r>
          </a:p>
        </p:txBody>
      </p:sp>
      <p:sp>
        <p:nvSpPr>
          <p:cNvPr id="9" name="Date Placeholder 8"/>
          <p:cNvSpPr>
            <a:spLocks noGrp="1"/>
          </p:cNvSpPr>
          <p:nvPr>
            <p:ph type="dt" sz="half" idx="10"/>
          </p:nvPr>
        </p:nvSpPr>
        <p:spPr/>
        <p:txBody>
          <a:bodyPr/>
          <a:lstStyle/>
          <a:p>
            <a:r>
              <a:rPr lang="en-US"/>
              <a:t>© 2019 C. Nguyen </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SQL command: WHERE clause  (1)</a:t>
            </a:r>
          </a:p>
        </p:txBody>
      </p:sp>
      <p:sp>
        <p:nvSpPr>
          <p:cNvPr id="3" name="Content Placeholder 2"/>
          <p:cNvSpPr>
            <a:spLocks noGrp="1"/>
          </p:cNvSpPr>
          <p:nvPr>
            <p:ph idx="1"/>
          </p:nvPr>
        </p:nvSpPr>
        <p:spPr>
          <a:xfrm>
            <a:off x="457200" y="838200"/>
            <a:ext cx="8229600" cy="5486400"/>
          </a:xfrm>
        </p:spPr>
        <p:txBody>
          <a:bodyPr>
            <a:normAutofit/>
          </a:bodyPr>
          <a:lstStyle/>
          <a:p>
            <a:r>
              <a:rPr lang="en-US" sz="1800" dirty="0">
                <a:latin typeface="Arial" pitchFamily="34" charset="0"/>
                <a:cs typeface="Arial" pitchFamily="34" charset="0"/>
              </a:rPr>
              <a:t>The </a:t>
            </a:r>
            <a:r>
              <a:rPr lang="en-US" sz="1800" dirty="0" err="1">
                <a:latin typeface="Arial" pitchFamily="34" charset="0"/>
                <a:cs typeface="Arial" pitchFamily="34" charset="0"/>
              </a:rPr>
              <a:t>search_condition</a:t>
            </a:r>
            <a:r>
              <a:rPr lang="en-US" sz="1800" dirty="0">
                <a:latin typeface="Arial" pitchFamily="34" charset="0"/>
                <a:cs typeface="Arial" pitchFamily="34" charset="0"/>
              </a:rPr>
              <a:t> of the WHERE clause can be a numeric compare:</a:t>
            </a:r>
          </a:p>
          <a:p>
            <a:endParaRPr lang="en-US" sz="1800" dirty="0">
              <a:latin typeface="Arial" pitchFamily="34" charset="0"/>
              <a:cs typeface="Arial" pitchFamily="34" charset="0"/>
            </a:endParaRPr>
          </a:p>
          <a:p>
            <a:pPr>
              <a:buNone/>
            </a:pPr>
            <a:endParaRPr lang="en-US" sz="1800" dirty="0">
              <a:latin typeface="Arial" pitchFamily="34" charset="0"/>
              <a:cs typeface="Arial" pitchFamily="34" charset="0"/>
            </a:endParaRPr>
          </a:p>
          <a:p>
            <a:pPr>
              <a:spcBef>
                <a:spcPts val="0"/>
              </a:spcBef>
            </a:pPr>
            <a:endParaRPr lang="en-US" sz="1800" dirty="0">
              <a:latin typeface="Arial" pitchFamily="34" charset="0"/>
              <a:cs typeface="Arial" pitchFamily="34" charset="0"/>
            </a:endParaRPr>
          </a:p>
          <a:p>
            <a:pPr>
              <a:spcBef>
                <a:spcPts val="0"/>
              </a:spcBef>
              <a:buNone/>
            </a:pPr>
            <a:r>
              <a:rPr lang="en-US" sz="1800" dirty="0">
                <a:latin typeface="Arial" pitchFamily="34" charset="0"/>
                <a:cs typeface="Arial" pitchFamily="34" charset="0"/>
              </a:rPr>
              <a:t>	</a:t>
            </a:r>
          </a:p>
          <a:p>
            <a:endParaRPr lang="en-US" sz="1800" dirty="0">
              <a:latin typeface="Arial" pitchFamily="34" charset="0"/>
              <a:cs typeface="Arial" pitchFamily="34" charset="0"/>
            </a:endParaRPr>
          </a:p>
          <a:p>
            <a:pPr>
              <a:spcBef>
                <a:spcPts val="0"/>
              </a:spcBef>
            </a:pPr>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r>
              <a:rPr lang="en-US" sz="1800" dirty="0">
                <a:latin typeface="Arial" pitchFamily="34" charset="0"/>
                <a:cs typeface="Arial" pitchFamily="34" charset="0"/>
              </a:rPr>
              <a:t>Example:</a:t>
            </a:r>
          </a:p>
          <a:p>
            <a:pPr lvl="1">
              <a:buNone/>
            </a:pPr>
            <a:endParaRPr lang="en-US" sz="2000" dirty="0">
              <a:latin typeface="Arial" pitchFamily="34" charset="0"/>
              <a:cs typeface="Arial" pitchFamily="34" charset="0"/>
            </a:endParaRPr>
          </a:p>
        </p:txBody>
      </p:sp>
      <p:sp>
        <p:nvSpPr>
          <p:cNvPr id="8" name="TextBox 7"/>
          <p:cNvSpPr txBox="1"/>
          <p:nvPr/>
        </p:nvSpPr>
        <p:spPr>
          <a:xfrm>
            <a:off x="2057400" y="3657600"/>
            <a:ext cx="5638800" cy="369332"/>
          </a:xfrm>
          <a:prstGeom prst="rect">
            <a:avLst/>
          </a:prstGeom>
          <a:solidFill>
            <a:schemeClr val="bg1">
              <a:lumMod val="85000"/>
            </a:schemeClr>
          </a:solidFill>
          <a:ln>
            <a:noFill/>
          </a:ln>
        </p:spPr>
        <p:txBody>
          <a:bodyPr wrap="square" rtlCol="0">
            <a:spAutoFit/>
          </a:bodyPr>
          <a:lstStyle/>
          <a:p>
            <a:r>
              <a:rPr lang="en-US" dirty="0"/>
              <a:t>SELECT  </a:t>
            </a:r>
            <a:r>
              <a:rPr lang="en-US" dirty="0" err="1"/>
              <a:t>lastname</a:t>
            </a:r>
            <a:r>
              <a:rPr lang="en-US" dirty="0"/>
              <a:t>   FROM  </a:t>
            </a:r>
            <a:r>
              <a:rPr lang="en-US" dirty="0" err="1"/>
              <a:t>StudentsDB</a:t>
            </a:r>
            <a:r>
              <a:rPr lang="en-US" dirty="0"/>
              <a:t>   WHERE  id = 2031;</a:t>
            </a:r>
          </a:p>
        </p:txBody>
      </p:sp>
      <p:graphicFrame>
        <p:nvGraphicFramePr>
          <p:cNvPr id="11" name="Table 10"/>
          <p:cNvGraphicFramePr>
            <a:graphicFrameLocks noGrp="1"/>
          </p:cNvGraphicFramePr>
          <p:nvPr/>
        </p:nvGraphicFramePr>
        <p:xfrm>
          <a:off x="1600200" y="1219200"/>
          <a:ext cx="6019800" cy="2011680"/>
        </p:xfrm>
        <a:graphic>
          <a:graphicData uri="http://schemas.openxmlformats.org/drawingml/2006/table">
            <a:tbl>
              <a:tblPr firstRow="1" bandRow="1">
                <a:tableStyleId>{5C22544A-7EE6-4342-B048-85BDC9FD1C3A}</a:tableStyleId>
              </a:tblPr>
              <a:tblGrid>
                <a:gridCol w="1053465">
                  <a:extLst>
                    <a:ext uri="{9D8B030D-6E8A-4147-A177-3AD203B41FA5}">
                      <a16:colId xmlns:a16="http://schemas.microsoft.com/office/drawing/2014/main" val="20000"/>
                    </a:ext>
                  </a:extLst>
                </a:gridCol>
                <a:gridCol w="4966335">
                  <a:extLst>
                    <a:ext uri="{9D8B030D-6E8A-4147-A177-3AD203B41FA5}">
                      <a16:colId xmlns:a16="http://schemas.microsoft.com/office/drawing/2014/main" val="20001"/>
                    </a:ext>
                  </a:extLst>
                </a:gridCol>
              </a:tblGrid>
              <a:tr h="325967">
                <a:tc>
                  <a:txBody>
                    <a:bodyPr/>
                    <a:lstStyle/>
                    <a:p>
                      <a:r>
                        <a:rPr lang="en-US" sz="1600" b="0" i="0" baseline="0" dirty="0">
                          <a:solidFill>
                            <a:schemeClr val="tx1"/>
                          </a:solidFill>
                          <a:latin typeface="Arial" pitchFamily="34" charset="0"/>
                          <a:cs typeface="Arial"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baseline="0" dirty="0">
                          <a:solidFill>
                            <a:schemeClr val="tx1"/>
                          </a:solidFill>
                          <a:latin typeface="Arial" pitchFamily="34" charset="0"/>
                          <a:cs typeface="Arial" pitchFamily="34" charset="0"/>
                        </a:rPr>
                        <a:t>Equal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5967">
                <a:tc>
                  <a:txBody>
                    <a:bodyPr/>
                    <a:lstStyle/>
                    <a:p>
                      <a:r>
                        <a:rPr lang="en-US" sz="1600" b="0" i="0" baseline="0" dirty="0">
                          <a:solidFill>
                            <a:schemeClr val="tx1"/>
                          </a:solidFill>
                          <a:latin typeface="Arial" pitchFamily="34" charset="0"/>
                          <a:cs typeface="Arial" pitchFamily="34" charset="0"/>
                        </a:rPr>
                        <a:t>&lt;&gt; 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baseline="0" dirty="0">
                          <a:solidFill>
                            <a:schemeClr val="tx1"/>
                          </a:solidFill>
                          <a:latin typeface="Arial" pitchFamily="34" charset="0"/>
                          <a:cs typeface="Arial" pitchFamily="34" charset="0"/>
                        </a:rPr>
                        <a:t>Not equal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25967">
                <a:tc>
                  <a:txBody>
                    <a:bodyPr/>
                    <a:lstStyle/>
                    <a:p>
                      <a:r>
                        <a:rPr lang="en-US" sz="1600" b="0" i="0" baseline="0" dirty="0">
                          <a:solidFill>
                            <a:schemeClr val="tx1"/>
                          </a:solidFill>
                          <a:latin typeface="Arial" pitchFamily="34" charset="0"/>
                          <a:cs typeface="Arial" pitchFamily="34" charset="0"/>
                        </a:rPr>
                        <a:t>&lt;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baseline="0" dirty="0">
                          <a:solidFill>
                            <a:schemeClr val="tx1"/>
                          </a:solidFill>
                          <a:latin typeface="Arial" pitchFamily="34" charset="0"/>
                          <a:cs typeface="Arial" pitchFamily="34" charset="0"/>
                        </a:rPr>
                        <a:t>Less than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5967">
                <a:tc>
                  <a:txBody>
                    <a:bodyPr/>
                    <a:lstStyle/>
                    <a:p>
                      <a:r>
                        <a:rPr lang="en-US" sz="1600" b="0" i="0" baseline="0" dirty="0">
                          <a:solidFill>
                            <a:schemeClr val="tx1"/>
                          </a:solidFill>
                          <a:latin typeface="Arial" pitchFamily="34" charset="0"/>
                          <a:cs typeface="Arial" pitchFamily="34" charset="0"/>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baseline="0" dirty="0">
                          <a:solidFill>
                            <a:schemeClr val="tx1"/>
                          </a:solidFill>
                          <a:latin typeface="Arial" pitchFamily="34" charset="0"/>
                          <a:cs typeface="Arial" pitchFamily="34" charset="0"/>
                        </a:rPr>
                        <a:t>Greater than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5967">
                <a:tc>
                  <a:txBody>
                    <a:bodyPr/>
                    <a:lstStyle/>
                    <a:p>
                      <a:r>
                        <a:rPr lang="en-US" sz="1600" b="0" i="0" baseline="0" dirty="0">
                          <a:solidFill>
                            <a:schemeClr val="tx1"/>
                          </a:solidFill>
                          <a:latin typeface="Arial" pitchFamily="34" charset="0"/>
                          <a:cs typeface="Arial" pitchFamily="34" charset="0"/>
                        </a:rPr>
                        <a:t>&lt;=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baseline="0" dirty="0">
                          <a:solidFill>
                            <a:schemeClr val="tx1"/>
                          </a:solidFill>
                          <a:latin typeface="Arial" pitchFamily="34" charset="0"/>
                          <a:cs typeface="Arial" pitchFamily="34" charset="0"/>
                        </a:rPr>
                        <a:t>Less than equal 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25967">
                <a:tc>
                  <a:txBody>
                    <a:bodyPr/>
                    <a:lstStyle/>
                    <a:p>
                      <a:r>
                        <a:rPr lang="en-US" sz="1600" b="0" i="0" baseline="0" dirty="0">
                          <a:solidFill>
                            <a:schemeClr val="tx1"/>
                          </a:solidFill>
                          <a:latin typeface="Arial" pitchFamily="34" charset="0"/>
                          <a:cs typeface="Arial" pitchFamily="34" charset="0"/>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baseline="0" dirty="0">
                          <a:solidFill>
                            <a:schemeClr val="tx1"/>
                          </a:solidFill>
                          <a:latin typeface="Arial" pitchFamily="34" charset="0"/>
                          <a:cs typeface="Arial" pitchFamily="34" charset="0"/>
                        </a:rPr>
                        <a:t>Greater than equal 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9" name="Date Placeholder 8"/>
          <p:cNvSpPr>
            <a:spLocks noGrp="1"/>
          </p:cNvSpPr>
          <p:nvPr>
            <p:ph type="dt" sz="half" idx="10"/>
          </p:nvPr>
        </p:nvSpPr>
        <p:spPr/>
        <p:txBody>
          <a:bodyPr/>
          <a:lstStyle/>
          <a:p>
            <a:r>
              <a:rPr lang="en-US"/>
              <a:t>© 2019 C. Nguyen </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SQL command: WHERE clause  (2)</a:t>
            </a:r>
          </a:p>
        </p:txBody>
      </p:sp>
      <p:sp>
        <p:nvSpPr>
          <p:cNvPr id="3" name="Content Placeholder 2"/>
          <p:cNvSpPr>
            <a:spLocks noGrp="1"/>
          </p:cNvSpPr>
          <p:nvPr>
            <p:ph idx="1"/>
          </p:nvPr>
        </p:nvSpPr>
        <p:spPr>
          <a:xfrm>
            <a:off x="457200" y="838200"/>
            <a:ext cx="8229600" cy="5486400"/>
          </a:xfrm>
        </p:spPr>
        <p:txBody>
          <a:bodyPr>
            <a:normAutofit/>
          </a:bodyPr>
          <a:lstStyle/>
          <a:p>
            <a:r>
              <a:rPr lang="en-US" sz="1800" dirty="0">
                <a:latin typeface="Arial" pitchFamily="34" charset="0"/>
                <a:cs typeface="Arial" pitchFamily="34" charset="0"/>
              </a:rPr>
              <a:t>The </a:t>
            </a:r>
            <a:r>
              <a:rPr lang="en-US" sz="1800" dirty="0" err="1">
                <a:latin typeface="Arial" pitchFamily="34" charset="0"/>
                <a:cs typeface="Arial" pitchFamily="34" charset="0"/>
              </a:rPr>
              <a:t>search_condition</a:t>
            </a:r>
            <a:r>
              <a:rPr lang="en-US" sz="1800" dirty="0">
                <a:latin typeface="Arial" pitchFamily="34" charset="0"/>
                <a:cs typeface="Arial" pitchFamily="34" charset="0"/>
              </a:rPr>
              <a:t> of the WHERE clause can be a logical compare:</a:t>
            </a:r>
          </a:p>
          <a:p>
            <a:pPr>
              <a:spcBef>
                <a:spcPts val="0"/>
              </a:spcBef>
              <a:buNone/>
            </a:pPr>
            <a:endParaRPr lang="en-US" sz="2000" dirty="0">
              <a:latin typeface="Arial" pitchFamily="34" charset="0"/>
              <a:cs typeface="Arial" pitchFamily="34" charset="0"/>
            </a:endParaRPr>
          </a:p>
          <a:p>
            <a:pPr lvl="1">
              <a:buNone/>
            </a:pPr>
            <a:endParaRPr lang="en-US" sz="2000" dirty="0">
              <a:latin typeface="Arial" pitchFamily="34" charset="0"/>
              <a:cs typeface="Arial" pitchFamily="34" charset="0"/>
            </a:endParaRPr>
          </a:p>
        </p:txBody>
      </p:sp>
      <p:graphicFrame>
        <p:nvGraphicFramePr>
          <p:cNvPr id="11" name="Table 10"/>
          <p:cNvGraphicFramePr>
            <a:graphicFrameLocks noGrp="1"/>
          </p:cNvGraphicFramePr>
          <p:nvPr/>
        </p:nvGraphicFramePr>
        <p:xfrm>
          <a:off x="609600" y="1447800"/>
          <a:ext cx="8000999" cy="4256568"/>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702858">
                  <a:extLst>
                    <a:ext uri="{9D8B030D-6E8A-4147-A177-3AD203B41FA5}">
                      <a16:colId xmlns:a16="http://schemas.microsoft.com/office/drawing/2014/main" val="20001"/>
                    </a:ext>
                  </a:extLst>
                </a:gridCol>
                <a:gridCol w="4078941">
                  <a:extLst>
                    <a:ext uri="{9D8B030D-6E8A-4147-A177-3AD203B41FA5}">
                      <a16:colId xmlns:a16="http://schemas.microsoft.com/office/drawing/2014/main" val="20002"/>
                    </a:ext>
                  </a:extLst>
                </a:gridCol>
              </a:tblGrid>
              <a:tr h="377456">
                <a:tc>
                  <a:txBody>
                    <a:bodyPr/>
                    <a:lstStyle/>
                    <a:p>
                      <a:r>
                        <a:rPr lang="en-US" sz="1600" b="1" i="0" baseline="0" dirty="0">
                          <a:solidFill>
                            <a:schemeClr val="tx1"/>
                          </a:solidFill>
                          <a:latin typeface="Arial" pitchFamily="34" charset="0"/>
                        </a:rPr>
                        <a:t>Operator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i="0" baseline="0" dirty="0">
                          <a:solidFill>
                            <a:schemeClr val="tx1"/>
                          </a:solidFill>
                          <a:latin typeface="Arial" pitchFamily="34" charset="0"/>
                        </a:rPr>
                        <a:t>Explanation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i="0" baseline="0" dirty="0">
                          <a:solidFill>
                            <a:schemeClr val="tx1"/>
                          </a:solidFill>
                          <a:latin typeface="Arial" pitchFamily="34" charset="0"/>
                        </a:rPr>
                        <a:t>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06056">
                <a:tc>
                  <a:txBody>
                    <a:bodyPr/>
                    <a:lstStyle/>
                    <a:p>
                      <a:r>
                        <a:rPr lang="en-US" sz="1600" b="0" i="0" baseline="0" dirty="0">
                          <a:solidFill>
                            <a:schemeClr val="tx1"/>
                          </a:solidFill>
                          <a:latin typeface="Arial" pitchFamily="34" charset="0"/>
                        </a:rPr>
                        <a:t>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baseline="0" dirty="0">
                          <a:solidFill>
                            <a:schemeClr val="tx1"/>
                          </a:solidFill>
                          <a:latin typeface="Arial" pitchFamily="34" charset="0"/>
                        </a:rPr>
                        <a:t>True only if both expressions are 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baseline="0" dirty="0">
                          <a:solidFill>
                            <a:schemeClr val="tx1"/>
                          </a:solidFill>
                          <a:latin typeface="Arial" pitchFamily="34" charset="0"/>
                        </a:rPr>
                        <a:t>WHERE  cost &gt; 100  AND count &lt;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06056">
                <a:tc>
                  <a:txBody>
                    <a:bodyPr/>
                    <a:lstStyle/>
                    <a:p>
                      <a:r>
                        <a:rPr lang="en-US" sz="1600" b="0" i="0" baseline="0" dirty="0">
                          <a:solidFill>
                            <a:schemeClr val="tx1"/>
                          </a:solidFill>
                          <a:latin typeface="Arial" pitchFamily="34" charset="0"/>
                        </a:rPr>
                        <a:t>BETWEEN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baseline="0" dirty="0">
                          <a:solidFill>
                            <a:schemeClr val="tx1"/>
                          </a:solidFill>
                          <a:latin typeface="Arial" pitchFamily="34" charset="0"/>
                        </a:rPr>
                        <a:t>True if the value is within a 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baseline="0" dirty="0">
                          <a:solidFill>
                            <a:schemeClr val="tx1"/>
                          </a:solidFill>
                          <a:latin typeface="Arial" pitchFamily="34" charset="0"/>
                        </a:rPr>
                        <a:t>WHERE major BETWEEN 1 and 5</a:t>
                      </a:r>
                    </a:p>
                    <a:p>
                      <a:r>
                        <a:rPr lang="en-US" sz="1600" b="0" i="0" baseline="0" dirty="0">
                          <a:solidFill>
                            <a:schemeClr val="tx1"/>
                          </a:solidFill>
                          <a:latin typeface="Arial" pitchFamily="34" charset="0"/>
                        </a:rPr>
                        <a:t>WHERE </a:t>
                      </a:r>
                      <a:r>
                        <a:rPr lang="en-US" sz="1600" b="0" i="0" baseline="0" dirty="0" err="1">
                          <a:solidFill>
                            <a:schemeClr val="tx1"/>
                          </a:solidFill>
                          <a:latin typeface="Arial" pitchFamily="34" charset="0"/>
                        </a:rPr>
                        <a:t>lastname</a:t>
                      </a:r>
                      <a:r>
                        <a:rPr lang="en-US" sz="1600" b="0" i="0" baseline="0" dirty="0">
                          <a:solidFill>
                            <a:schemeClr val="tx1"/>
                          </a:solidFill>
                          <a:latin typeface="Arial" pitchFamily="34" charset="0"/>
                        </a:rPr>
                        <a:t> BETWEEN ‘R’ and ‘Z’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06056">
                <a:tc>
                  <a:txBody>
                    <a:bodyPr/>
                    <a:lstStyle/>
                    <a:p>
                      <a:r>
                        <a:rPr lang="en-US" sz="1600" b="0" i="0" baseline="0" dirty="0">
                          <a:solidFill>
                            <a:schemeClr val="tx1"/>
                          </a:solidFill>
                          <a:latin typeface="Arial" pitchFamily="34" charset="0"/>
                        </a:rPr>
                        <a:t>IN, NOT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baseline="0" dirty="0">
                          <a:solidFill>
                            <a:schemeClr val="tx1"/>
                          </a:solidFill>
                          <a:latin typeface="Arial" pitchFamily="34" charset="0"/>
                        </a:rPr>
                        <a:t>True if value is in / not in a list of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baseline="0" dirty="0">
                          <a:solidFill>
                            <a:schemeClr val="tx1"/>
                          </a:solidFill>
                          <a:latin typeface="Arial" pitchFamily="34" charset="0"/>
                        </a:rPr>
                        <a:t>WHERE  major IN (2, 3)</a:t>
                      </a:r>
                    </a:p>
                    <a:p>
                      <a:r>
                        <a:rPr lang="en-US" sz="1600" b="0" i="0" baseline="0" dirty="0">
                          <a:solidFill>
                            <a:schemeClr val="tx1"/>
                          </a:solidFill>
                          <a:latin typeface="Arial" pitchFamily="34" charset="0"/>
                        </a:rPr>
                        <a:t>WHERE  major  NOT IN  (2,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606056">
                <a:tc>
                  <a:txBody>
                    <a:bodyPr/>
                    <a:lstStyle/>
                    <a:p>
                      <a:r>
                        <a:rPr lang="en-US" sz="1600" b="0" i="0" baseline="0" dirty="0">
                          <a:solidFill>
                            <a:schemeClr val="tx1"/>
                          </a:solidFill>
                          <a:latin typeface="Arial" pitchFamily="34" charset="0"/>
                        </a:rPr>
                        <a:t>LIKE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baseline="0" dirty="0">
                          <a:solidFill>
                            <a:schemeClr val="tx1"/>
                          </a:solidFill>
                          <a:latin typeface="Arial" pitchFamily="34" charset="0"/>
                        </a:rPr>
                        <a:t>True if value matches a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baseline="0" dirty="0">
                          <a:solidFill>
                            <a:schemeClr val="tx1"/>
                          </a:solidFill>
                          <a:latin typeface="Arial" pitchFamily="34" charset="0"/>
                        </a:rPr>
                        <a:t>WHERE  name LIKE ‘%Ross%’</a:t>
                      </a:r>
                    </a:p>
                    <a:p>
                      <a:r>
                        <a:rPr lang="en-US" sz="1600" b="0" i="0" baseline="0" dirty="0">
                          <a:solidFill>
                            <a:schemeClr val="tx1"/>
                          </a:solidFill>
                          <a:latin typeface="Arial" pitchFamily="34" charset="0"/>
                        </a:rPr>
                        <a:t>WHERE  name LIKE ‘</a:t>
                      </a:r>
                      <a:r>
                        <a:rPr lang="en-US" sz="1600" b="0" i="0" baseline="0" dirty="0" err="1">
                          <a:solidFill>
                            <a:schemeClr val="tx1"/>
                          </a:solidFill>
                          <a:latin typeface="Arial" pitchFamily="34" charset="0"/>
                        </a:rPr>
                        <a:t>Frankl_n</a:t>
                      </a:r>
                      <a:r>
                        <a:rPr lang="en-US" sz="1600" b="0" i="0" baseline="0" dirty="0">
                          <a:solidFill>
                            <a:schemeClr val="tx1"/>
                          </a:solidFill>
                          <a:latin typeface="Arial" pitchFamily="34" charset="0"/>
                        </a:rPr>
                        <a:t>’</a:t>
                      </a:r>
                    </a:p>
                    <a:p>
                      <a:r>
                        <a:rPr lang="en-US" sz="1600" b="0" i="0" baseline="0" dirty="0">
                          <a:solidFill>
                            <a:schemeClr val="tx1"/>
                          </a:solidFill>
                          <a:latin typeface="Arial" pitchFamily="34" charset="0"/>
                        </a:rPr>
                        <a:t>% is wildcard for 0 or more characters</a:t>
                      </a:r>
                    </a:p>
                    <a:p>
                      <a:r>
                        <a:rPr lang="en-US" sz="1600" b="0" i="0" baseline="0" dirty="0">
                          <a:solidFill>
                            <a:schemeClr val="tx1"/>
                          </a:solidFill>
                          <a:latin typeface="Arial" pitchFamily="34" charset="0"/>
                        </a:rPr>
                        <a:t>_ is wildcard for 1 character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88088">
                <a:tc>
                  <a:txBody>
                    <a:bodyPr/>
                    <a:lstStyle/>
                    <a:p>
                      <a:r>
                        <a:rPr lang="en-US" sz="1600" b="0" i="0" baseline="0" dirty="0">
                          <a:solidFill>
                            <a:schemeClr val="tx1"/>
                          </a:solidFill>
                          <a:latin typeface="Arial" pitchFamily="34" charset="0"/>
                        </a:rPr>
                        <a:t>NOT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baseline="0" dirty="0">
                          <a:solidFill>
                            <a:schemeClr val="tx1"/>
                          </a:solidFill>
                          <a:latin typeface="Arial" pitchFamily="34" charset="0"/>
                        </a:rPr>
                        <a:t>Reverses the </a:t>
                      </a:r>
                      <a:r>
                        <a:rPr lang="en-US" sz="1600" b="0" i="0" baseline="0" dirty="0" err="1">
                          <a:solidFill>
                            <a:schemeClr val="tx1"/>
                          </a:solidFill>
                          <a:latin typeface="Arial" pitchFamily="34" charset="0"/>
                        </a:rPr>
                        <a:t>boolean</a:t>
                      </a:r>
                      <a:r>
                        <a:rPr lang="en-US" sz="1600" b="0" i="0" baseline="0" dirty="0">
                          <a:solidFill>
                            <a:schemeClr val="tx1"/>
                          </a:solidFill>
                          <a:latin typeface="Arial" pitchFamily="34" charset="0"/>
                        </a:rPr>
                        <a:t>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baseline="0" dirty="0">
                          <a:solidFill>
                            <a:schemeClr val="tx1"/>
                          </a:solidFill>
                          <a:latin typeface="Arial" pitchFamily="34" charset="0"/>
                        </a:rPr>
                        <a:t>WHERE name NOT BETWEEN ‘R’ and ‘Z’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606056">
                <a:tc>
                  <a:txBody>
                    <a:bodyPr/>
                    <a:lstStyle/>
                    <a:p>
                      <a:r>
                        <a:rPr lang="en-US" sz="1600" b="0" i="0" baseline="0" dirty="0">
                          <a:solidFill>
                            <a:schemeClr val="tx1"/>
                          </a:solidFill>
                          <a:latin typeface="Arial" pitchFamily="34" charset="0"/>
                        </a:rPr>
                        <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baseline="0" dirty="0">
                          <a:solidFill>
                            <a:schemeClr val="tx1"/>
                          </a:solidFill>
                          <a:latin typeface="Arial" pitchFamily="34" charset="0"/>
                        </a:rPr>
                        <a:t>True if either expression is 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baseline="0" dirty="0">
                          <a:solidFill>
                            <a:schemeClr val="tx1"/>
                          </a:solidFill>
                          <a:latin typeface="Arial" pitchFamily="34" charset="0"/>
                        </a:rPr>
                        <a:t>WHERE major = 2 OR major = 3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7" name="Date Placeholder 6"/>
          <p:cNvSpPr>
            <a:spLocks noGrp="1"/>
          </p:cNvSpPr>
          <p:nvPr>
            <p:ph type="dt" sz="half" idx="10"/>
          </p:nvPr>
        </p:nvSpPr>
        <p:spPr/>
        <p:txBody>
          <a:bodyPr/>
          <a:lstStyle/>
          <a:p>
            <a:r>
              <a:rPr lang="en-US"/>
              <a:t>© 2019 C. Nguyen </a:t>
            </a:r>
          </a:p>
        </p:txBody>
      </p:sp>
      <p:sp>
        <p:nvSpPr>
          <p:cNvPr id="8" name="Slide Number Placeholder 7"/>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Connect to a Database</a:t>
            </a:r>
          </a:p>
        </p:txBody>
      </p:sp>
      <p:sp>
        <p:nvSpPr>
          <p:cNvPr id="3" name="Content Placeholder 2"/>
          <p:cNvSpPr>
            <a:spLocks noGrp="1"/>
          </p:cNvSpPr>
          <p:nvPr>
            <p:ph idx="1"/>
          </p:nvPr>
        </p:nvSpPr>
        <p:spPr>
          <a:xfrm>
            <a:off x="533400" y="762000"/>
            <a:ext cx="8077200" cy="5867400"/>
          </a:xfrm>
        </p:spPr>
        <p:txBody>
          <a:bodyPr>
            <a:normAutofit/>
          </a:bodyPr>
          <a:lstStyle/>
          <a:p>
            <a:r>
              <a:rPr lang="en-US" sz="1800" dirty="0">
                <a:latin typeface="Arial" pitchFamily="34" charset="0"/>
                <a:cs typeface="Arial" pitchFamily="34" charset="0"/>
              </a:rPr>
              <a:t>The Python </a:t>
            </a:r>
            <a:r>
              <a:rPr lang="en-US" sz="1800" dirty="0" err="1">
                <a:latin typeface="Arial" pitchFamily="34" charset="0"/>
                <a:cs typeface="Arial" pitchFamily="34" charset="0"/>
              </a:rPr>
              <a:t>SQLite</a:t>
            </a:r>
            <a:r>
              <a:rPr lang="en-US" sz="1800" dirty="0">
                <a:latin typeface="Arial" pitchFamily="34" charset="0"/>
                <a:cs typeface="Arial" pitchFamily="34" charset="0"/>
              </a:rPr>
              <a:t> module is </a:t>
            </a:r>
            <a:r>
              <a:rPr lang="en-US" sz="1800" dirty="0">
                <a:latin typeface="Arial" pitchFamily="34" charset="0"/>
                <a:cs typeface="Arial" pitchFamily="34" charset="0"/>
                <a:hlinkClick r:id="rId2"/>
              </a:rPr>
              <a:t>sqlite3</a:t>
            </a:r>
            <a:r>
              <a:rPr lang="en-US" sz="1800" dirty="0">
                <a:latin typeface="Arial" pitchFamily="34" charset="0"/>
                <a:cs typeface="Arial" pitchFamily="34" charset="0"/>
              </a:rPr>
              <a:t>:</a:t>
            </a:r>
          </a:p>
          <a:p>
            <a:pPr>
              <a:spcBef>
                <a:spcPts val="1800"/>
              </a:spcBef>
            </a:pPr>
            <a:r>
              <a:rPr lang="en-US" sz="1800" dirty="0">
                <a:latin typeface="Arial" pitchFamily="34" charset="0"/>
                <a:cs typeface="Arial" pitchFamily="34" charset="0"/>
              </a:rPr>
              <a:t>Connect to the database:</a:t>
            </a:r>
          </a:p>
          <a:p>
            <a:pPr>
              <a:buNone/>
            </a:pPr>
            <a:r>
              <a:rPr lang="en-US" sz="1800" dirty="0">
                <a:latin typeface="Arial" pitchFamily="34" charset="0"/>
                <a:cs typeface="Arial" pitchFamily="34" charset="0"/>
              </a:rPr>
              <a:t>	The connect method returns an object (</a:t>
            </a:r>
            <a:r>
              <a:rPr lang="en-US" sz="1800" dirty="0" err="1">
                <a:latin typeface="Arial" pitchFamily="34" charset="0"/>
                <a:cs typeface="Arial" pitchFamily="34" charset="0"/>
              </a:rPr>
              <a:t>conn</a:t>
            </a:r>
            <a:r>
              <a:rPr lang="en-US" sz="1800" dirty="0">
                <a:latin typeface="Arial" pitchFamily="34" charset="0"/>
                <a:cs typeface="Arial" pitchFamily="34" charset="0"/>
              </a:rPr>
              <a:t>) which is the handle to the database. The database is a .db file and resides in the current directory. </a:t>
            </a:r>
          </a:p>
          <a:p>
            <a:r>
              <a:rPr lang="en-US" sz="1800" dirty="0">
                <a:latin typeface="Arial" pitchFamily="34" charset="0"/>
                <a:cs typeface="Arial" pitchFamily="34" charset="0"/>
              </a:rPr>
              <a:t>If the .db file exists, then the handle connects to the existing database.</a:t>
            </a:r>
            <a:br>
              <a:rPr lang="en-US" sz="1800" dirty="0">
                <a:latin typeface="Arial" pitchFamily="34" charset="0"/>
                <a:cs typeface="Arial" pitchFamily="34" charset="0"/>
              </a:rPr>
            </a:br>
            <a:r>
              <a:rPr lang="en-US" sz="1800" dirty="0">
                <a:latin typeface="Arial" pitchFamily="34" charset="0"/>
                <a:cs typeface="Arial" pitchFamily="34" charset="0"/>
              </a:rPr>
              <a:t>If the .db file doesn’t exist, then the handle connects to a new database.</a:t>
            </a:r>
          </a:p>
          <a:p>
            <a:pPr>
              <a:spcBef>
                <a:spcPts val="1200"/>
              </a:spcBef>
            </a:pPr>
            <a:r>
              <a:rPr lang="en-US" sz="1800" dirty="0">
                <a:latin typeface="Arial" pitchFamily="34" charset="0"/>
                <a:cs typeface="Arial" pitchFamily="34" charset="0"/>
              </a:rPr>
              <a:t>Set up for SQL commands:</a:t>
            </a:r>
          </a:p>
          <a:p>
            <a:pPr>
              <a:buNone/>
            </a:pPr>
            <a:r>
              <a:rPr lang="en-US" sz="1800" dirty="0">
                <a:latin typeface="Arial" pitchFamily="34" charset="0"/>
                <a:cs typeface="Arial" pitchFamily="34" charset="0"/>
              </a:rPr>
              <a:t>	The cursor method returns an object (cur) from which we can call SQL commands.</a:t>
            </a:r>
          </a:p>
          <a:p>
            <a:r>
              <a:rPr lang="en-US" sz="1800" dirty="0">
                <a:latin typeface="Arial" pitchFamily="34" charset="0"/>
                <a:cs typeface="Arial" pitchFamily="34" charset="0"/>
              </a:rPr>
              <a:t>It is possible to use try except to catch the sqlite3.DatabaseError exception from the connect method. However, a connect exception is rare and only happens if there is not enough memory for the .db file.</a:t>
            </a:r>
          </a:p>
        </p:txBody>
      </p:sp>
      <p:sp>
        <p:nvSpPr>
          <p:cNvPr id="4" name="TextBox 3"/>
          <p:cNvSpPr txBox="1"/>
          <p:nvPr/>
        </p:nvSpPr>
        <p:spPr>
          <a:xfrm>
            <a:off x="3733800" y="1295400"/>
            <a:ext cx="3581400" cy="369332"/>
          </a:xfrm>
          <a:prstGeom prst="rect">
            <a:avLst/>
          </a:prstGeom>
          <a:solidFill>
            <a:schemeClr val="bg1">
              <a:lumMod val="85000"/>
            </a:schemeClr>
          </a:solidFill>
          <a:ln>
            <a:noFill/>
          </a:ln>
        </p:spPr>
        <p:txBody>
          <a:bodyPr wrap="square" rtlCol="0">
            <a:spAutoFit/>
          </a:bodyPr>
          <a:lstStyle/>
          <a:p>
            <a:r>
              <a:rPr lang="en-US" dirty="0" err="1"/>
              <a:t>conn</a:t>
            </a:r>
            <a:r>
              <a:rPr lang="en-US" dirty="0"/>
              <a:t> = </a:t>
            </a:r>
            <a:r>
              <a:rPr lang="en-US" dirty="0">
                <a:solidFill>
                  <a:srgbClr val="0070C0"/>
                </a:solidFill>
              </a:rPr>
              <a:t>sqlite3.connect(‘</a:t>
            </a:r>
            <a:r>
              <a:rPr lang="en-US" dirty="0" err="1"/>
              <a:t>sample.db</a:t>
            </a:r>
            <a:r>
              <a:rPr lang="en-US" dirty="0">
                <a:solidFill>
                  <a:srgbClr val="0070C0"/>
                </a:solidFill>
              </a:rPr>
              <a:t>')</a:t>
            </a:r>
            <a:r>
              <a:rPr lang="en-US" dirty="0"/>
              <a:t>    </a:t>
            </a:r>
          </a:p>
        </p:txBody>
      </p:sp>
      <p:sp>
        <p:nvSpPr>
          <p:cNvPr id="5" name="TextBox 4"/>
          <p:cNvSpPr txBox="1"/>
          <p:nvPr/>
        </p:nvSpPr>
        <p:spPr>
          <a:xfrm>
            <a:off x="4876800" y="838200"/>
            <a:ext cx="1600200" cy="369332"/>
          </a:xfrm>
          <a:prstGeom prst="rect">
            <a:avLst/>
          </a:prstGeom>
          <a:solidFill>
            <a:schemeClr val="bg1">
              <a:lumMod val="85000"/>
            </a:schemeClr>
          </a:solidFill>
          <a:ln>
            <a:noFill/>
          </a:ln>
        </p:spPr>
        <p:txBody>
          <a:bodyPr wrap="square" rtlCol="0">
            <a:spAutoFit/>
          </a:bodyPr>
          <a:lstStyle/>
          <a:p>
            <a:r>
              <a:rPr lang="en-US" dirty="0">
                <a:solidFill>
                  <a:srgbClr val="0070C0"/>
                </a:solidFill>
              </a:rPr>
              <a:t>import sqlite3</a:t>
            </a:r>
          </a:p>
        </p:txBody>
      </p:sp>
      <p:sp>
        <p:nvSpPr>
          <p:cNvPr id="7" name="TextBox 6"/>
          <p:cNvSpPr txBox="1"/>
          <p:nvPr/>
        </p:nvSpPr>
        <p:spPr>
          <a:xfrm>
            <a:off x="3886200" y="2895600"/>
            <a:ext cx="2057400" cy="369332"/>
          </a:xfrm>
          <a:prstGeom prst="rect">
            <a:avLst/>
          </a:prstGeom>
          <a:solidFill>
            <a:schemeClr val="bg1">
              <a:lumMod val="85000"/>
            </a:schemeClr>
          </a:solidFill>
          <a:ln>
            <a:noFill/>
          </a:ln>
        </p:spPr>
        <p:txBody>
          <a:bodyPr wrap="square" rtlCol="0">
            <a:spAutoFit/>
          </a:bodyPr>
          <a:lstStyle/>
          <a:p>
            <a:r>
              <a:rPr lang="en-US" dirty="0"/>
              <a:t>cur =  </a:t>
            </a:r>
            <a:r>
              <a:rPr lang="en-US" dirty="0" err="1"/>
              <a:t>conn.</a:t>
            </a:r>
            <a:r>
              <a:rPr lang="en-US" dirty="0" err="1">
                <a:solidFill>
                  <a:srgbClr val="0070C0"/>
                </a:solidFill>
              </a:rPr>
              <a:t>cursor</a:t>
            </a:r>
            <a:r>
              <a:rPr lang="en-US" dirty="0">
                <a:solidFill>
                  <a:srgbClr val="0070C0"/>
                </a:solidFill>
              </a:rPr>
              <a:t>()</a:t>
            </a:r>
          </a:p>
        </p:txBody>
      </p:sp>
      <p:sp>
        <p:nvSpPr>
          <p:cNvPr id="10" name="Date Placeholder 9"/>
          <p:cNvSpPr>
            <a:spLocks noGrp="1"/>
          </p:cNvSpPr>
          <p:nvPr>
            <p:ph type="dt" sz="half" idx="10"/>
          </p:nvPr>
        </p:nvSpPr>
        <p:spPr/>
        <p:txBody>
          <a:bodyPr/>
          <a:lstStyle/>
          <a:p>
            <a:r>
              <a:rPr lang="en-US"/>
              <a:t>© 2019 C. Nguyen </a:t>
            </a:r>
          </a:p>
        </p:txBody>
      </p:sp>
      <p:sp>
        <p:nvSpPr>
          <p:cNvPr id="11" name="Slide Number Placeholder 10"/>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Run SQL Commands</a:t>
            </a:r>
          </a:p>
        </p:txBody>
      </p:sp>
      <p:sp>
        <p:nvSpPr>
          <p:cNvPr id="3" name="Content Placeholder 2"/>
          <p:cNvSpPr>
            <a:spLocks noGrp="1"/>
          </p:cNvSpPr>
          <p:nvPr>
            <p:ph idx="1"/>
          </p:nvPr>
        </p:nvSpPr>
        <p:spPr>
          <a:xfrm>
            <a:off x="457200" y="762000"/>
            <a:ext cx="8153400" cy="5715000"/>
          </a:xfrm>
        </p:spPr>
        <p:txBody>
          <a:bodyPr>
            <a:normAutofit/>
          </a:bodyPr>
          <a:lstStyle/>
          <a:p>
            <a:pPr>
              <a:spcBef>
                <a:spcPts val="1200"/>
              </a:spcBef>
            </a:pPr>
            <a:r>
              <a:rPr lang="en-US" sz="1800" dirty="0">
                <a:latin typeface="Arial" pitchFamily="34" charset="0"/>
                <a:cs typeface="Arial" pitchFamily="34" charset="0"/>
              </a:rPr>
              <a:t>Use the cursor object’s execute method to run SQL commands:</a:t>
            </a:r>
          </a:p>
          <a:p>
            <a:pPr>
              <a:spcBef>
                <a:spcPts val="0"/>
              </a:spcBef>
              <a:buNone/>
            </a:pPr>
            <a:endParaRPr lang="en-US" sz="1800" dirty="0">
              <a:latin typeface="Arial" pitchFamily="34" charset="0"/>
              <a:cs typeface="Arial" pitchFamily="34" charset="0"/>
            </a:endParaRPr>
          </a:p>
          <a:p>
            <a:pPr>
              <a:spcBef>
                <a:spcPts val="0"/>
              </a:spcBef>
              <a:buNone/>
            </a:pPr>
            <a:endParaRPr lang="en-US" sz="1800" dirty="0">
              <a:latin typeface="Arial" pitchFamily="34" charset="0"/>
              <a:cs typeface="Arial" pitchFamily="34" charset="0"/>
            </a:endParaRPr>
          </a:p>
          <a:p>
            <a:pPr>
              <a:spcBef>
                <a:spcPts val="0"/>
              </a:spcBef>
              <a:buNone/>
            </a:pPr>
            <a:endParaRPr lang="en-US" sz="1800" dirty="0">
              <a:latin typeface="Arial" pitchFamily="34" charset="0"/>
              <a:cs typeface="Arial" pitchFamily="34" charset="0"/>
            </a:endParaRPr>
          </a:p>
          <a:p>
            <a:pPr>
              <a:spcBef>
                <a:spcPts val="0"/>
              </a:spcBef>
              <a:buNone/>
            </a:pPr>
            <a:endParaRPr lang="en-US" sz="1800" dirty="0">
              <a:latin typeface="Arial" pitchFamily="34" charset="0"/>
              <a:cs typeface="Arial" pitchFamily="34" charset="0"/>
            </a:endParaRPr>
          </a:p>
          <a:p>
            <a:pPr>
              <a:spcBef>
                <a:spcPts val="1800"/>
              </a:spcBef>
            </a:pPr>
            <a:r>
              <a:rPr lang="en-US" sz="1800" dirty="0">
                <a:latin typeface="Arial" pitchFamily="34" charset="0"/>
                <a:cs typeface="Arial" pitchFamily="34" charset="0"/>
              </a:rPr>
              <a:t>Note that the SQL command(s) are string input arguments for the execute method.</a:t>
            </a:r>
            <a:br>
              <a:rPr lang="en-US" sz="1800" dirty="0">
                <a:latin typeface="Arial" pitchFamily="34" charset="0"/>
                <a:cs typeface="Arial" pitchFamily="34" charset="0"/>
              </a:rPr>
            </a:br>
            <a:r>
              <a:rPr lang="en-US" sz="1800" dirty="0">
                <a:latin typeface="Arial" pitchFamily="34" charset="0"/>
                <a:cs typeface="Arial" pitchFamily="34" charset="0"/>
              </a:rPr>
              <a:t>Use single or double quotes for a one-line command.</a:t>
            </a:r>
            <a:br>
              <a:rPr lang="en-US" sz="1800" dirty="0">
                <a:latin typeface="Arial" pitchFamily="34" charset="0"/>
                <a:cs typeface="Arial" pitchFamily="34" charset="0"/>
              </a:rPr>
            </a:br>
            <a:r>
              <a:rPr lang="en-US" sz="1800" dirty="0">
                <a:latin typeface="Arial" pitchFamily="34" charset="0"/>
                <a:cs typeface="Arial" pitchFamily="34" charset="0"/>
              </a:rPr>
              <a:t>Use triple quotes (single or double) for multi-line commands.</a:t>
            </a:r>
          </a:p>
          <a:p>
            <a:pPr>
              <a:spcBef>
                <a:spcPts val="1200"/>
              </a:spcBef>
            </a:pPr>
            <a:r>
              <a:rPr lang="en-US" sz="1800" dirty="0">
                <a:latin typeface="Arial" pitchFamily="34" charset="0"/>
                <a:cs typeface="Arial" pitchFamily="34" charset="0"/>
              </a:rPr>
              <a:t>When all SQL commands have run, commit the changes to the database by using the connect object (not the cursor object):</a:t>
            </a:r>
          </a:p>
          <a:p>
            <a:pPr>
              <a:buNone/>
            </a:pPr>
            <a:r>
              <a:rPr lang="en-US" sz="1800" dirty="0">
                <a:latin typeface="Arial" pitchFamily="34" charset="0"/>
                <a:cs typeface="Arial" pitchFamily="34" charset="0"/>
              </a:rPr>
              <a:t>	</a:t>
            </a:r>
          </a:p>
          <a:p>
            <a:pPr>
              <a:spcBef>
                <a:spcPts val="1200"/>
              </a:spcBef>
              <a:buNone/>
            </a:pPr>
            <a:r>
              <a:rPr lang="en-US" sz="1800" dirty="0">
                <a:latin typeface="Arial" pitchFamily="34" charset="0"/>
                <a:cs typeface="Arial" pitchFamily="34" charset="0"/>
              </a:rPr>
              <a:t>	Without a commit, no change will take effect in the database.</a:t>
            </a:r>
          </a:p>
          <a:p>
            <a:pPr>
              <a:spcBef>
                <a:spcPts val="1200"/>
              </a:spcBef>
            </a:pPr>
            <a:r>
              <a:rPr lang="en-US" sz="1800" dirty="0">
                <a:latin typeface="Arial" pitchFamily="34" charset="0"/>
                <a:cs typeface="Arial" pitchFamily="34" charset="0"/>
              </a:rPr>
              <a:t>When done with the database, close the connection:</a:t>
            </a:r>
          </a:p>
          <a:p>
            <a:pPr>
              <a:buNone/>
            </a:pPr>
            <a:endParaRPr lang="en-US" sz="2000" dirty="0">
              <a:latin typeface="Arial" pitchFamily="34" charset="0"/>
              <a:cs typeface="Arial" pitchFamily="34" charset="0"/>
            </a:endParaRPr>
          </a:p>
        </p:txBody>
      </p:sp>
      <p:sp>
        <p:nvSpPr>
          <p:cNvPr id="4" name="TextBox 3"/>
          <p:cNvSpPr txBox="1"/>
          <p:nvPr/>
        </p:nvSpPr>
        <p:spPr>
          <a:xfrm>
            <a:off x="2438400" y="1676400"/>
            <a:ext cx="4267200" cy="646331"/>
          </a:xfrm>
          <a:prstGeom prst="rect">
            <a:avLst/>
          </a:prstGeom>
          <a:solidFill>
            <a:schemeClr val="bg1">
              <a:lumMod val="85000"/>
            </a:schemeClr>
          </a:solidFill>
          <a:ln>
            <a:noFill/>
          </a:ln>
        </p:spPr>
        <p:txBody>
          <a:bodyPr wrap="square" rtlCol="0">
            <a:spAutoFit/>
          </a:bodyPr>
          <a:lstStyle/>
          <a:p>
            <a:r>
              <a:rPr lang="en-US" dirty="0" err="1"/>
              <a:t>cur.</a:t>
            </a:r>
            <a:r>
              <a:rPr lang="en-US" dirty="0" err="1">
                <a:solidFill>
                  <a:srgbClr val="0070C0"/>
                </a:solidFill>
              </a:rPr>
              <a:t>execute</a:t>
            </a:r>
            <a:r>
              <a:rPr lang="en-US" dirty="0">
                <a:solidFill>
                  <a:srgbClr val="0070C0"/>
                </a:solidFill>
              </a:rPr>
              <a:t>(‘’’</a:t>
            </a:r>
            <a:r>
              <a:rPr lang="en-US" dirty="0"/>
              <a:t>multi-line</a:t>
            </a:r>
          </a:p>
          <a:p>
            <a:r>
              <a:rPr lang="en-US" dirty="0"/>
              <a:t>                          SQL commands</a:t>
            </a:r>
            <a:r>
              <a:rPr lang="en-US" dirty="0">
                <a:solidFill>
                  <a:srgbClr val="0070C0"/>
                </a:solidFill>
              </a:rPr>
              <a:t>‘’’)</a:t>
            </a:r>
          </a:p>
        </p:txBody>
      </p:sp>
      <p:sp>
        <p:nvSpPr>
          <p:cNvPr id="5" name="TextBox 4"/>
          <p:cNvSpPr txBox="1"/>
          <p:nvPr/>
        </p:nvSpPr>
        <p:spPr>
          <a:xfrm>
            <a:off x="2438400" y="1143000"/>
            <a:ext cx="4267200" cy="369332"/>
          </a:xfrm>
          <a:prstGeom prst="rect">
            <a:avLst/>
          </a:prstGeom>
          <a:solidFill>
            <a:schemeClr val="bg1">
              <a:lumMod val="85000"/>
            </a:schemeClr>
          </a:solidFill>
          <a:ln>
            <a:noFill/>
          </a:ln>
        </p:spPr>
        <p:txBody>
          <a:bodyPr wrap="square" rtlCol="0">
            <a:spAutoFit/>
          </a:bodyPr>
          <a:lstStyle/>
          <a:p>
            <a:r>
              <a:rPr lang="en-US" dirty="0" err="1"/>
              <a:t>cur.</a:t>
            </a:r>
            <a:r>
              <a:rPr lang="en-US" dirty="0" err="1">
                <a:solidFill>
                  <a:srgbClr val="0070C0"/>
                </a:solidFill>
              </a:rPr>
              <a:t>execute</a:t>
            </a:r>
            <a:r>
              <a:rPr lang="en-US" dirty="0">
                <a:solidFill>
                  <a:srgbClr val="0070C0"/>
                </a:solidFill>
              </a:rPr>
              <a:t>(“</a:t>
            </a:r>
            <a:r>
              <a:rPr lang="en-US" dirty="0"/>
              <a:t>one line SQL commands</a:t>
            </a:r>
            <a:r>
              <a:rPr lang="en-US" dirty="0">
                <a:solidFill>
                  <a:srgbClr val="0070C0"/>
                </a:solidFill>
              </a:rPr>
              <a:t>”)</a:t>
            </a:r>
          </a:p>
        </p:txBody>
      </p:sp>
      <p:sp>
        <p:nvSpPr>
          <p:cNvPr id="7" name="TextBox 6"/>
          <p:cNvSpPr txBox="1"/>
          <p:nvPr/>
        </p:nvSpPr>
        <p:spPr>
          <a:xfrm>
            <a:off x="3352800" y="4267200"/>
            <a:ext cx="1981200" cy="400110"/>
          </a:xfrm>
          <a:prstGeom prst="rect">
            <a:avLst/>
          </a:prstGeom>
          <a:solidFill>
            <a:schemeClr val="bg1">
              <a:lumMod val="85000"/>
            </a:schemeClr>
          </a:solidFill>
          <a:ln>
            <a:noFill/>
          </a:ln>
        </p:spPr>
        <p:txBody>
          <a:bodyPr wrap="square" rtlCol="0">
            <a:spAutoFit/>
          </a:bodyPr>
          <a:lstStyle/>
          <a:p>
            <a:r>
              <a:rPr lang="en-US" sz="2000" dirty="0"/>
              <a:t>  </a:t>
            </a:r>
            <a:r>
              <a:rPr lang="en-US" dirty="0" err="1"/>
              <a:t>conn.</a:t>
            </a:r>
            <a:r>
              <a:rPr lang="en-US" dirty="0" err="1">
                <a:solidFill>
                  <a:srgbClr val="0070C0"/>
                </a:solidFill>
              </a:rPr>
              <a:t>commit</a:t>
            </a:r>
            <a:r>
              <a:rPr lang="en-US" dirty="0">
                <a:solidFill>
                  <a:srgbClr val="0070C0"/>
                </a:solidFill>
              </a:rPr>
              <a:t>()</a:t>
            </a:r>
          </a:p>
        </p:txBody>
      </p:sp>
      <p:sp>
        <p:nvSpPr>
          <p:cNvPr id="8" name="TextBox 7"/>
          <p:cNvSpPr txBox="1"/>
          <p:nvPr/>
        </p:nvSpPr>
        <p:spPr>
          <a:xfrm>
            <a:off x="3352800" y="5410200"/>
            <a:ext cx="1981200" cy="400110"/>
          </a:xfrm>
          <a:prstGeom prst="rect">
            <a:avLst/>
          </a:prstGeom>
          <a:solidFill>
            <a:schemeClr val="bg1">
              <a:lumMod val="85000"/>
            </a:schemeClr>
          </a:solidFill>
          <a:ln>
            <a:noFill/>
          </a:ln>
        </p:spPr>
        <p:txBody>
          <a:bodyPr wrap="square" rtlCol="0">
            <a:spAutoFit/>
          </a:bodyPr>
          <a:lstStyle/>
          <a:p>
            <a:r>
              <a:rPr lang="en-US" sz="2000" dirty="0"/>
              <a:t>  </a:t>
            </a:r>
            <a:r>
              <a:rPr lang="en-US" dirty="0" err="1"/>
              <a:t>conn.</a:t>
            </a:r>
            <a:r>
              <a:rPr lang="en-US" dirty="0" err="1">
                <a:solidFill>
                  <a:srgbClr val="0070C0"/>
                </a:solidFill>
              </a:rPr>
              <a:t>close</a:t>
            </a:r>
            <a:r>
              <a:rPr lang="en-US" dirty="0">
                <a:solidFill>
                  <a:srgbClr val="0070C0"/>
                </a:solidFill>
              </a:rPr>
              <a:t>()</a:t>
            </a:r>
          </a:p>
        </p:txBody>
      </p:sp>
      <p:sp>
        <p:nvSpPr>
          <p:cNvPr id="11" name="Date Placeholder 10"/>
          <p:cNvSpPr>
            <a:spLocks noGrp="1"/>
          </p:cNvSpPr>
          <p:nvPr>
            <p:ph type="dt" sz="half" idx="10"/>
          </p:nvPr>
        </p:nvSpPr>
        <p:spPr/>
        <p:txBody>
          <a:bodyPr/>
          <a:lstStyle/>
          <a:p>
            <a:r>
              <a:rPr lang="en-US"/>
              <a:t>© 2019 C. Nguyen </a:t>
            </a:r>
          </a:p>
        </p:txBody>
      </p:sp>
      <p:sp>
        <p:nvSpPr>
          <p:cNvPr id="12" name="Slide Number Placeholder 11"/>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Prepare the SQL Commands</a:t>
            </a:r>
          </a:p>
        </p:txBody>
      </p:sp>
      <p:sp>
        <p:nvSpPr>
          <p:cNvPr id="3" name="Content Placeholder 2"/>
          <p:cNvSpPr>
            <a:spLocks noGrp="1"/>
          </p:cNvSpPr>
          <p:nvPr>
            <p:ph idx="1"/>
          </p:nvPr>
        </p:nvSpPr>
        <p:spPr>
          <a:xfrm>
            <a:off x="381000" y="762000"/>
            <a:ext cx="8229600" cy="5715000"/>
          </a:xfrm>
        </p:spPr>
        <p:txBody>
          <a:bodyPr>
            <a:normAutofit/>
          </a:bodyPr>
          <a:lstStyle/>
          <a:p>
            <a:pPr>
              <a:spcBef>
                <a:spcPts val="480"/>
              </a:spcBef>
            </a:pPr>
            <a:r>
              <a:rPr lang="en-US" sz="1800" dirty="0">
                <a:latin typeface="Arial" pitchFamily="34" charset="0"/>
                <a:cs typeface="Arial" pitchFamily="34" charset="0"/>
              </a:rPr>
              <a:t>An SQL command is useful in a program only if we can pass data to it.  For example:</a:t>
            </a:r>
            <a:br>
              <a:rPr lang="en-US" sz="1800" dirty="0">
                <a:latin typeface="Arial" pitchFamily="34" charset="0"/>
                <a:cs typeface="Arial" pitchFamily="34" charset="0"/>
              </a:rPr>
            </a:br>
            <a:r>
              <a:rPr lang="en-US" sz="1800" dirty="0">
                <a:latin typeface="Arial" pitchFamily="34" charset="0"/>
                <a:cs typeface="Arial" pitchFamily="34" charset="0"/>
              </a:rPr>
              <a:t>     </a:t>
            </a:r>
            <a:r>
              <a:rPr lang="en-US" sz="1800" dirty="0" err="1">
                <a:latin typeface="Arial" pitchFamily="34" charset="0"/>
                <a:cs typeface="Arial" pitchFamily="34" charset="0"/>
              </a:rPr>
              <a:t>cur.execute</a:t>
            </a:r>
            <a:r>
              <a:rPr lang="en-US" sz="1800" dirty="0">
                <a:latin typeface="Arial" pitchFamily="34" charset="0"/>
                <a:cs typeface="Arial" pitchFamily="34" charset="0"/>
              </a:rPr>
              <a:t>(“SELECT name FROM Students WHERE id = 1234”)</a:t>
            </a:r>
            <a:br>
              <a:rPr lang="en-US" sz="1800" dirty="0">
                <a:latin typeface="Arial" pitchFamily="34" charset="0"/>
                <a:cs typeface="Arial" pitchFamily="34" charset="0"/>
              </a:rPr>
            </a:br>
            <a:r>
              <a:rPr lang="en-US" sz="1800" dirty="0">
                <a:latin typeface="Arial" pitchFamily="34" charset="0"/>
                <a:cs typeface="Arial" pitchFamily="34" charset="0"/>
              </a:rPr>
              <a:t>is not very useful because the id value is always a literal 1234.</a:t>
            </a:r>
          </a:p>
          <a:p>
            <a:pPr>
              <a:spcBef>
                <a:spcPts val="480"/>
              </a:spcBef>
            </a:pPr>
            <a:r>
              <a:rPr lang="en-US" sz="1800" dirty="0">
                <a:latin typeface="Arial" pitchFamily="34" charset="0"/>
                <a:cs typeface="Arial" pitchFamily="34" charset="0"/>
              </a:rPr>
              <a:t>To pass a variable to the SQL command: </a:t>
            </a:r>
          </a:p>
          <a:p>
            <a:pPr lvl="1">
              <a:spcBef>
                <a:spcPts val="480"/>
              </a:spcBef>
            </a:pPr>
            <a:r>
              <a:rPr lang="en-US" sz="1800" dirty="0">
                <a:latin typeface="Arial" pitchFamily="34" charset="0"/>
                <a:cs typeface="Arial" pitchFamily="34" charset="0"/>
              </a:rPr>
              <a:t>Use </a:t>
            </a:r>
            <a:r>
              <a:rPr lang="en-US" sz="1800" dirty="0">
                <a:solidFill>
                  <a:srgbClr val="0070C0"/>
                </a:solidFill>
                <a:latin typeface="Arial" pitchFamily="34" charset="0"/>
                <a:cs typeface="Arial" pitchFamily="34" charset="0"/>
              </a:rPr>
              <a:t>?</a:t>
            </a:r>
            <a:r>
              <a:rPr lang="en-US" sz="1800" dirty="0">
                <a:latin typeface="Arial" pitchFamily="34" charset="0"/>
                <a:cs typeface="Arial" pitchFamily="34" charset="0"/>
              </a:rPr>
              <a:t> as a place holder for the variable in the SQL command</a:t>
            </a:r>
          </a:p>
          <a:p>
            <a:pPr lvl="1">
              <a:spcBef>
                <a:spcPts val="480"/>
              </a:spcBef>
            </a:pPr>
            <a:r>
              <a:rPr lang="en-US" sz="1800" dirty="0">
                <a:latin typeface="Arial" pitchFamily="34" charset="0"/>
                <a:cs typeface="Arial" pitchFamily="34" charset="0"/>
              </a:rPr>
              <a:t>Use a </a:t>
            </a:r>
            <a:r>
              <a:rPr lang="en-US" sz="1800" dirty="0" err="1">
                <a:latin typeface="Arial" pitchFamily="34" charset="0"/>
                <a:cs typeface="Arial" pitchFamily="34" charset="0"/>
              </a:rPr>
              <a:t>tuple</a:t>
            </a:r>
            <a:r>
              <a:rPr lang="en-US" sz="1800" dirty="0">
                <a:latin typeface="Arial" pitchFamily="34" charset="0"/>
                <a:cs typeface="Arial" pitchFamily="34" charset="0"/>
              </a:rPr>
              <a:t> of variable names as the 2</a:t>
            </a:r>
            <a:r>
              <a:rPr lang="en-US" sz="1800" baseline="30000" dirty="0">
                <a:latin typeface="Arial" pitchFamily="34" charset="0"/>
                <a:cs typeface="Arial" pitchFamily="34" charset="0"/>
              </a:rPr>
              <a:t>nd</a:t>
            </a:r>
            <a:r>
              <a:rPr lang="en-US" sz="1800" dirty="0">
                <a:latin typeface="Arial" pitchFamily="34" charset="0"/>
                <a:cs typeface="Arial" pitchFamily="34" charset="0"/>
              </a:rPr>
              <a:t> argument to execute</a:t>
            </a:r>
          </a:p>
          <a:p>
            <a:pPr>
              <a:spcBef>
                <a:spcPts val="480"/>
              </a:spcBef>
            </a:pPr>
            <a:r>
              <a:rPr lang="en-US" sz="1800" dirty="0">
                <a:latin typeface="Arial" pitchFamily="34" charset="0"/>
                <a:cs typeface="Arial" pitchFamily="34" charset="0"/>
              </a:rPr>
              <a:t>Example</a:t>
            </a:r>
          </a:p>
          <a:p>
            <a:pPr>
              <a:spcBef>
                <a:spcPts val="480"/>
              </a:spcBef>
            </a:pPr>
            <a:endParaRPr lang="en-US" sz="1800" dirty="0">
              <a:latin typeface="Arial" pitchFamily="34" charset="0"/>
              <a:cs typeface="Arial" pitchFamily="34" charset="0"/>
            </a:endParaRPr>
          </a:p>
          <a:p>
            <a:pPr>
              <a:spcBef>
                <a:spcPts val="0"/>
              </a:spcBef>
              <a:buNone/>
            </a:pPr>
            <a:endParaRPr lang="en-US" sz="1800" dirty="0">
              <a:latin typeface="Arial" pitchFamily="34" charset="0"/>
              <a:cs typeface="Arial" pitchFamily="34" charset="0"/>
            </a:endParaRPr>
          </a:p>
          <a:p>
            <a:pPr>
              <a:spcBef>
                <a:spcPts val="0"/>
              </a:spcBef>
              <a:buNone/>
            </a:pPr>
            <a:endParaRPr lang="en-US" sz="1800" dirty="0">
              <a:latin typeface="Arial" pitchFamily="34" charset="0"/>
              <a:cs typeface="Arial" pitchFamily="34" charset="0"/>
            </a:endParaRPr>
          </a:p>
          <a:p>
            <a:pPr>
              <a:spcBef>
                <a:spcPts val="0"/>
              </a:spcBef>
              <a:buNone/>
            </a:pPr>
            <a:endParaRPr lang="en-US" sz="1800" dirty="0">
              <a:latin typeface="Arial" pitchFamily="34" charset="0"/>
              <a:cs typeface="Arial" pitchFamily="34" charset="0"/>
            </a:endParaRPr>
          </a:p>
          <a:p>
            <a:pPr>
              <a:spcBef>
                <a:spcPts val="0"/>
              </a:spcBef>
              <a:buNone/>
            </a:pPr>
            <a:endParaRPr lang="en-US" sz="1800" dirty="0">
              <a:latin typeface="Arial" pitchFamily="34" charset="0"/>
              <a:cs typeface="Arial" pitchFamily="34" charset="0"/>
            </a:endParaRPr>
          </a:p>
          <a:p>
            <a:pPr>
              <a:spcBef>
                <a:spcPts val="0"/>
              </a:spcBef>
            </a:pPr>
            <a:r>
              <a:rPr lang="en-US" sz="1800" dirty="0">
                <a:latin typeface="Arial" pitchFamily="34" charset="0"/>
                <a:cs typeface="Arial" pitchFamily="34" charset="0"/>
              </a:rPr>
              <a:t>The number of </a:t>
            </a:r>
            <a:r>
              <a:rPr lang="en-US" sz="1800" dirty="0">
                <a:solidFill>
                  <a:srgbClr val="0070C0"/>
                </a:solidFill>
                <a:latin typeface="Arial" pitchFamily="34" charset="0"/>
                <a:cs typeface="Arial" pitchFamily="34" charset="0"/>
              </a:rPr>
              <a:t>?</a:t>
            </a:r>
            <a:r>
              <a:rPr lang="en-US" sz="1800" dirty="0">
                <a:latin typeface="Arial" pitchFamily="34" charset="0"/>
                <a:cs typeface="Arial" pitchFamily="34" charset="0"/>
              </a:rPr>
              <a:t> in the SQL command and the length of the </a:t>
            </a:r>
            <a:r>
              <a:rPr lang="en-US" sz="1800" dirty="0" err="1">
                <a:latin typeface="Arial" pitchFamily="34" charset="0"/>
                <a:cs typeface="Arial" pitchFamily="34" charset="0"/>
              </a:rPr>
              <a:t>tuple</a:t>
            </a:r>
            <a:r>
              <a:rPr lang="en-US" sz="1800" dirty="0">
                <a:latin typeface="Arial" pitchFamily="34" charset="0"/>
                <a:cs typeface="Arial" pitchFamily="34" charset="0"/>
              </a:rPr>
              <a:t> must be the same. Each </a:t>
            </a:r>
            <a:r>
              <a:rPr lang="en-US" sz="1800" dirty="0">
                <a:solidFill>
                  <a:srgbClr val="0070C0"/>
                </a:solidFill>
                <a:latin typeface="Arial" pitchFamily="34" charset="0"/>
                <a:cs typeface="Arial" pitchFamily="34" charset="0"/>
              </a:rPr>
              <a:t>?</a:t>
            </a:r>
            <a:r>
              <a:rPr lang="en-US" sz="1800" dirty="0">
                <a:latin typeface="Arial" pitchFamily="34" charset="0"/>
                <a:cs typeface="Arial" pitchFamily="34" charset="0"/>
              </a:rPr>
              <a:t> is associated with an element of the </a:t>
            </a:r>
            <a:r>
              <a:rPr lang="en-US" sz="1800" dirty="0" err="1">
                <a:latin typeface="Arial" pitchFamily="34" charset="0"/>
                <a:cs typeface="Arial" pitchFamily="34" charset="0"/>
              </a:rPr>
              <a:t>tuple</a:t>
            </a:r>
            <a:r>
              <a:rPr lang="en-US" sz="1800" dirty="0">
                <a:latin typeface="Arial" pitchFamily="34" charset="0"/>
                <a:cs typeface="Arial" pitchFamily="34" charset="0"/>
              </a:rPr>
              <a:t>, in order from left to right.</a:t>
            </a:r>
          </a:p>
        </p:txBody>
      </p:sp>
      <p:sp>
        <p:nvSpPr>
          <p:cNvPr id="4" name="TextBox 3"/>
          <p:cNvSpPr txBox="1"/>
          <p:nvPr/>
        </p:nvSpPr>
        <p:spPr>
          <a:xfrm>
            <a:off x="990600" y="3276600"/>
            <a:ext cx="7010400" cy="369332"/>
          </a:xfrm>
          <a:prstGeom prst="rect">
            <a:avLst/>
          </a:prstGeom>
          <a:solidFill>
            <a:schemeClr val="bg1">
              <a:lumMod val="85000"/>
            </a:schemeClr>
          </a:solidFill>
          <a:ln>
            <a:noFill/>
          </a:ln>
        </p:spPr>
        <p:txBody>
          <a:bodyPr wrap="square" rtlCol="0">
            <a:spAutoFit/>
          </a:bodyPr>
          <a:lstStyle/>
          <a:p>
            <a:r>
              <a:rPr lang="en-US" dirty="0" err="1"/>
              <a:t>cur.execute</a:t>
            </a:r>
            <a:r>
              <a:rPr lang="en-US" dirty="0"/>
              <a:t>(“SELECT name  FROM </a:t>
            </a:r>
            <a:r>
              <a:rPr lang="en-US" dirty="0" err="1"/>
              <a:t>StudentsDB</a:t>
            </a:r>
            <a:r>
              <a:rPr lang="en-US" dirty="0"/>
              <a:t>  WHERE id = </a:t>
            </a:r>
            <a:r>
              <a:rPr lang="en-US" dirty="0">
                <a:solidFill>
                  <a:srgbClr val="0070C0"/>
                </a:solidFill>
              </a:rPr>
              <a:t>?</a:t>
            </a:r>
            <a:r>
              <a:rPr lang="en-US" dirty="0"/>
              <a:t>”, </a:t>
            </a:r>
            <a:r>
              <a:rPr lang="en-US" dirty="0">
                <a:solidFill>
                  <a:srgbClr val="0070C0"/>
                </a:solidFill>
              </a:rPr>
              <a:t>(</a:t>
            </a:r>
            <a:r>
              <a:rPr lang="en-US" dirty="0" err="1"/>
              <a:t>stuID</a:t>
            </a:r>
            <a:r>
              <a:rPr lang="en-US" dirty="0">
                <a:solidFill>
                  <a:srgbClr val="0070C0"/>
                </a:solidFill>
              </a:rPr>
              <a:t>,)</a:t>
            </a:r>
            <a:r>
              <a:rPr lang="en-US" dirty="0"/>
              <a:t> )</a:t>
            </a:r>
          </a:p>
        </p:txBody>
      </p:sp>
      <p:sp>
        <p:nvSpPr>
          <p:cNvPr id="9" name="TextBox 8"/>
          <p:cNvSpPr txBox="1"/>
          <p:nvPr/>
        </p:nvSpPr>
        <p:spPr>
          <a:xfrm>
            <a:off x="990600" y="3810000"/>
            <a:ext cx="7010400" cy="646331"/>
          </a:xfrm>
          <a:prstGeom prst="rect">
            <a:avLst/>
          </a:prstGeom>
          <a:solidFill>
            <a:schemeClr val="bg1">
              <a:lumMod val="85000"/>
            </a:schemeClr>
          </a:solidFill>
          <a:ln>
            <a:noFill/>
          </a:ln>
        </p:spPr>
        <p:txBody>
          <a:bodyPr wrap="square" rtlCol="0">
            <a:spAutoFit/>
          </a:bodyPr>
          <a:lstStyle/>
          <a:p>
            <a:r>
              <a:rPr lang="en-US" dirty="0" err="1"/>
              <a:t>cur.execute</a:t>
            </a:r>
            <a:r>
              <a:rPr lang="en-US" dirty="0"/>
              <a:t>(‘’’SELECT name  FROM </a:t>
            </a:r>
            <a:r>
              <a:rPr lang="en-US" dirty="0" err="1"/>
              <a:t>StudentsDB</a:t>
            </a:r>
            <a:r>
              <a:rPr lang="en-US" dirty="0"/>
              <a:t> </a:t>
            </a:r>
          </a:p>
          <a:p>
            <a:r>
              <a:rPr lang="en-US" dirty="0"/>
              <a:t>                         WHERE </a:t>
            </a:r>
            <a:r>
              <a:rPr lang="en-US" dirty="0" err="1"/>
              <a:t>gpa</a:t>
            </a:r>
            <a:r>
              <a:rPr lang="en-US" dirty="0"/>
              <a:t> &gt; </a:t>
            </a:r>
            <a:r>
              <a:rPr lang="en-US" dirty="0">
                <a:solidFill>
                  <a:srgbClr val="0070C0"/>
                </a:solidFill>
              </a:rPr>
              <a:t>?</a:t>
            </a:r>
            <a:r>
              <a:rPr lang="en-US" dirty="0"/>
              <a:t>  AND  major = </a:t>
            </a:r>
            <a:r>
              <a:rPr lang="en-US" dirty="0">
                <a:solidFill>
                  <a:srgbClr val="0070C0"/>
                </a:solidFill>
              </a:rPr>
              <a:t>?</a:t>
            </a:r>
            <a:r>
              <a:rPr lang="en-US" dirty="0"/>
              <a:t>’’’,  </a:t>
            </a:r>
            <a:r>
              <a:rPr lang="en-US" dirty="0">
                <a:solidFill>
                  <a:srgbClr val="0070C0"/>
                </a:solidFill>
              </a:rPr>
              <a:t>(</a:t>
            </a:r>
            <a:r>
              <a:rPr lang="en-US" dirty="0" err="1"/>
              <a:t>minGPA</a:t>
            </a:r>
            <a:r>
              <a:rPr lang="en-US" dirty="0">
                <a:solidFill>
                  <a:srgbClr val="0070C0"/>
                </a:solidFill>
              </a:rPr>
              <a:t>,</a:t>
            </a:r>
            <a:r>
              <a:rPr lang="en-US" dirty="0"/>
              <a:t> </a:t>
            </a:r>
            <a:r>
              <a:rPr lang="en-US" dirty="0" err="1"/>
              <a:t>inputMajor</a:t>
            </a:r>
            <a:r>
              <a:rPr lang="en-US" dirty="0">
                <a:solidFill>
                  <a:srgbClr val="0070C0"/>
                </a:solidFill>
              </a:rPr>
              <a:t>)</a:t>
            </a:r>
            <a:r>
              <a:rPr lang="en-US" dirty="0"/>
              <a:t> )</a:t>
            </a:r>
          </a:p>
        </p:txBody>
      </p:sp>
      <p:sp>
        <p:nvSpPr>
          <p:cNvPr id="8" name="Date Placeholder 7"/>
          <p:cNvSpPr>
            <a:spLocks noGrp="1"/>
          </p:cNvSpPr>
          <p:nvPr>
            <p:ph type="dt" sz="half" idx="10"/>
          </p:nvPr>
        </p:nvSpPr>
        <p:spPr/>
        <p:txBody>
          <a:bodyPr/>
          <a:lstStyle/>
          <a:p>
            <a:r>
              <a:rPr lang="en-US"/>
              <a:t>© 2019 C. Nguyen </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Retrieve the Query Result</a:t>
            </a:r>
          </a:p>
        </p:txBody>
      </p:sp>
      <p:sp>
        <p:nvSpPr>
          <p:cNvPr id="3" name="Content Placeholder 2"/>
          <p:cNvSpPr>
            <a:spLocks noGrp="1"/>
          </p:cNvSpPr>
          <p:nvPr>
            <p:ph idx="1"/>
          </p:nvPr>
        </p:nvSpPr>
        <p:spPr>
          <a:xfrm>
            <a:off x="381000" y="762000"/>
            <a:ext cx="8229600" cy="5715000"/>
          </a:xfrm>
        </p:spPr>
        <p:txBody>
          <a:bodyPr>
            <a:normAutofit/>
          </a:bodyPr>
          <a:lstStyle/>
          <a:p>
            <a:pPr>
              <a:spcBef>
                <a:spcPts val="480"/>
              </a:spcBef>
            </a:pPr>
            <a:r>
              <a:rPr lang="en-US" sz="1800" dirty="0">
                <a:latin typeface="Arial" pitchFamily="34" charset="0"/>
                <a:cs typeface="Arial" pitchFamily="34" charset="0"/>
              </a:rPr>
              <a:t>After a SELECT, we need to retrieve the query result.</a:t>
            </a:r>
          </a:p>
          <a:p>
            <a:pPr>
              <a:spcBef>
                <a:spcPts val="480"/>
              </a:spcBef>
            </a:pPr>
            <a:r>
              <a:rPr lang="en-US" sz="1800" dirty="0">
                <a:latin typeface="Arial" pitchFamily="34" charset="0"/>
                <a:cs typeface="Arial" pitchFamily="34" charset="0"/>
              </a:rPr>
              <a:t>Each data record retrieved is a </a:t>
            </a:r>
            <a:r>
              <a:rPr lang="en-US" sz="1800" dirty="0" err="1">
                <a:latin typeface="Arial" pitchFamily="34" charset="0"/>
                <a:cs typeface="Arial" pitchFamily="34" charset="0"/>
              </a:rPr>
              <a:t>tuple</a:t>
            </a:r>
            <a:r>
              <a:rPr lang="en-US" sz="1800" dirty="0">
                <a:latin typeface="Arial" pitchFamily="34" charset="0"/>
                <a:cs typeface="Arial" pitchFamily="34" charset="0"/>
              </a:rPr>
              <a:t>, and individual data fields can be indexed from the </a:t>
            </a:r>
            <a:r>
              <a:rPr lang="en-US" sz="1800" dirty="0" err="1">
                <a:latin typeface="Arial" pitchFamily="34" charset="0"/>
                <a:cs typeface="Arial" pitchFamily="34" charset="0"/>
              </a:rPr>
              <a:t>tuple</a:t>
            </a:r>
            <a:r>
              <a:rPr lang="en-US" sz="1800" dirty="0">
                <a:latin typeface="Arial" pitchFamily="34" charset="0"/>
                <a:cs typeface="Arial" pitchFamily="34" charset="0"/>
              </a:rPr>
              <a:t>.</a:t>
            </a:r>
          </a:p>
          <a:p>
            <a:pPr>
              <a:spcBef>
                <a:spcPts val="300"/>
              </a:spcBef>
            </a:pPr>
            <a:r>
              <a:rPr lang="en-US" sz="1800" dirty="0">
                <a:latin typeface="Arial" pitchFamily="34" charset="0"/>
                <a:cs typeface="Arial" pitchFamily="34" charset="0"/>
              </a:rPr>
              <a:t>If there is only one result, use </a:t>
            </a:r>
            <a:r>
              <a:rPr lang="en-US" sz="1800" dirty="0" err="1">
                <a:latin typeface="Arial" pitchFamily="34" charset="0"/>
                <a:cs typeface="Arial" pitchFamily="34" charset="0"/>
              </a:rPr>
              <a:t>fetchone</a:t>
            </a:r>
            <a:r>
              <a:rPr lang="en-US" sz="1800" dirty="0">
                <a:latin typeface="Arial" pitchFamily="34" charset="0"/>
                <a:cs typeface="Arial" pitchFamily="34" charset="0"/>
              </a:rPr>
              <a:t>():</a:t>
            </a:r>
          </a:p>
          <a:p>
            <a:pPr>
              <a:spcBef>
                <a:spcPts val="480"/>
              </a:spcBef>
              <a:buNone/>
            </a:pPr>
            <a:br>
              <a:rPr lang="en-US" sz="1800" dirty="0">
                <a:latin typeface="Arial" pitchFamily="34" charset="0"/>
                <a:cs typeface="Arial" pitchFamily="34" charset="0"/>
              </a:rPr>
            </a:br>
            <a:endParaRPr lang="en-US" sz="1800" dirty="0">
              <a:latin typeface="Arial" pitchFamily="34" charset="0"/>
              <a:cs typeface="Arial" pitchFamily="34" charset="0"/>
            </a:endParaRPr>
          </a:p>
          <a:p>
            <a:pPr>
              <a:spcBef>
                <a:spcPts val="0"/>
              </a:spcBef>
              <a:buNone/>
            </a:pPr>
            <a:endParaRPr lang="en-US" sz="1800" dirty="0">
              <a:latin typeface="Arial" pitchFamily="34" charset="0"/>
              <a:cs typeface="Arial" pitchFamily="34" charset="0"/>
            </a:endParaRPr>
          </a:p>
          <a:p>
            <a:pPr>
              <a:spcBef>
                <a:spcPts val="0"/>
              </a:spcBef>
            </a:pPr>
            <a:r>
              <a:rPr lang="en-US" sz="1800" dirty="0">
                <a:latin typeface="Arial" pitchFamily="34" charset="0"/>
                <a:cs typeface="Arial" pitchFamily="34" charset="0"/>
              </a:rPr>
              <a:t>If there are multiple results, use </a:t>
            </a:r>
            <a:r>
              <a:rPr lang="en-US" sz="1800" dirty="0" err="1">
                <a:latin typeface="Arial" pitchFamily="34" charset="0"/>
                <a:cs typeface="Arial" pitchFamily="34" charset="0"/>
              </a:rPr>
              <a:t>fetchall</a:t>
            </a:r>
            <a:r>
              <a:rPr lang="en-US" sz="1800" dirty="0">
                <a:latin typeface="Arial" pitchFamily="34" charset="0"/>
                <a:cs typeface="Arial" pitchFamily="34" charset="0"/>
              </a:rPr>
              <a:t>():</a:t>
            </a:r>
          </a:p>
          <a:p>
            <a:pPr>
              <a:spcBef>
                <a:spcPts val="1200"/>
              </a:spcBef>
              <a:buNone/>
            </a:pPr>
            <a:endParaRPr lang="en-US" sz="1800" dirty="0">
              <a:latin typeface="Arial" pitchFamily="34" charset="0"/>
              <a:cs typeface="Arial" pitchFamily="34" charset="0"/>
            </a:endParaRPr>
          </a:p>
          <a:p>
            <a:pPr>
              <a:spcBef>
                <a:spcPts val="0"/>
              </a:spcBef>
              <a:buNone/>
            </a:pPr>
            <a:endParaRPr lang="en-US" sz="1800" dirty="0">
              <a:latin typeface="Arial" pitchFamily="34" charset="0"/>
              <a:cs typeface="Arial" pitchFamily="34" charset="0"/>
            </a:endParaRPr>
          </a:p>
          <a:p>
            <a:pPr>
              <a:spcBef>
                <a:spcPts val="1200"/>
              </a:spcBef>
            </a:pPr>
            <a:r>
              <a:rPr lang="en-US" sz="1800" dirty="0">
                <a:latin typeface="Arial" pitchFamily="34" charset="0"/>
                <a:cs typeface="Arial" pitchFamily="34" charset="0"/>
              </a:rPr>
              <a:t>If there are multiple results, use the query as a generator:</a:t>
            </a:r>
          </a:p>
          <a:p>
            <a:pPr>
              <a:spcBef>
                <a:spcPts val="1200"/>
              </a:spcBef>
            </a:pPr>
            <a:endParaRPr lang="en-US" sz="1800" dirty="0">
              <a:latin typeface="Arial" pitchFamily="34" charset="0"/>
              <a:cs typeface="Arial" pitchFamily="34" charset="0"/>
            </a:endParaRPr>
          </a:p>
          <a:p>
            <a:pPr>
              <a:spcBef>
                <a:spcPts val="480"/>
              </a:spcBef>
              <a:buNone/>
            </a:pPr>
            <a:endParaRPr lang="en-US" sz="1800" dirty="0">
              <a:latin typeface="Arial" pitchFamily="34" charset="0"/>
              <a:cs typeface="Arial" pitchFamily="34" charset="0"/>
            </a:endParaRPr>
          </a:p>
          <a:p>
            <a:pPr>
              <a:spcBef>
                <a:spcPts val="0"/>
              </a:spcBef>
              <a:buNone/>
            </a:pPr>
            <a:endParaRPr lang="en-US" sz="1800" dirty="0">
              <a:latin typeface="Arial" pitchFamily="34" charset="0"/>
              <a:cs typeface="Arial" pitchFamily="34" charset="0"/>
            </a:endParaRPr>
          </a:p>
        </p:txBody>
      </p:sp>
      <p:sp>
        <p:nvSpPr>
          <p:cNvPr id="4" name="TextBox 3"/>
          <p:cNvSpPr txBox="1"/>
          <p:nvPr/>
        </p:nvSpPr>
        <p:spPr>
          <a:xfrm>
            <a:off x="762000" y="2057400"/>
            <a:ext cx="7620000" cy="646331"/>
          </a:xfrm>
          <a:prstGeom prst="rect">
            <a:avLst/>
          </a:prstGeom>
          <a:solidFill>
            <a:schemeClr val="bg1">
              <a:lumMod val="85000"/>
            </a:schemeClr>
          </a:solidFill>
          <a:ln>
            <a:noFill/>
          </a:ln>
        </p:spPr>
        <p:txBody>
          <a:bodyPr wrap="square" rtlCol="0">
            <a:spAutoFit/>
          </a:bodyPr>
          <a:lstStyle/>
          <a:p>
            <a:r>
              <a:rPr lang="en-US" dirty="0" err="1"/>
              <a:t>cur.execute</a:t>
            </a:r>
            <a:r>
              <a:rPr lang="en-US" dirty="0"/>
              <a:t>(“SELECT name  FROM </a:t>
            </a:r>
            <a:r>
              <a:rPr lang="en-US" dirty="0" err="1"/>
              <a:t>StudentsDB</a:t>
            </a:r>
            <a:r>
              <a:rPr lang="en-US" dirty="0"/>
              <a:t>  WHERE id = ?”,  (</a:t>
            </a:r>
            <a:r>
              <a:rPr lang="en-US" dirty="0" err="1"/>
              <a:t>stuID</a:t>
            </a:r>
            <a:r>
              <a:rPr lang="en-US" dirty="0"/>
              <a:t>,) )</a:t>
            </a:r>
          </a:p>
          <a:p>
            <a:r>
              <a:rPr lang="en-US" dirty="0"/>
              <a:t>result = </a:t>
            </a:r>
            <a:r>
              <a:rPr lang="en-US" dirty="0" err="1"/>
              <a:t>cur.</a:t>
            </a:r>
            <a:r>
              <a:rPr lang="en-US" dirty="0" err="1">
                <a:solidFill>
                  <a:srgbClr val="0070C0"/>
                </a:solidFill>
              </a:rPr>
              <a:t>fetchone</a:t>
            </a:r>
            <a:r>
              <a:rPr lang="en-US" dirty="0">
                <a:solidFill>
                  <a:srgbClr val="0070C0"/>
                </a:solidFill>
              </a:rPr>
              <a:t>()        </a:t>
            </a:r>
            <a:r>
              <a:rPr lang="en-US" dirty="0"/>
              <a:t># result is a </a:t>
            </a:r>
            <a:r>
              <a:rPr lang="en-US" dirty="0" err="1"/>
              <a:t>tuple</a:t>
            </a:r>
            <a:r>
              <a:rPr lang="en-US" dirty="0"/>
              <a:t> containing the name</a:t>
            </a:r>
          </a:p>
        </p:txBody>
      </p:sp>
      <p:sp>
        <p:nvSpPr>
          <p:cNvPr id="9" name="TextBox 8"/>
          <p:cNvSpPr txBox="1"/>
          <p:nvPr/>
        </p:nvSpPr>
        <p:spPr>
          <a:xfrm>
            <a:off x="762000" y="3200400"/>
            <a:ext cx="7620000" cy="646331"/>
          </a:xfrm>
          <a:prstGeom prst="rect">
            <a:avLst/>
          </a:prstGeom>
          <a:solidFill>
            <a:schemeClr val="bg1">
              <a:lumMod val="85000"/>
            </a:schemeClr>
          </a:solidFill>
          <a:ln>
            <a:noFill/>
          </a:ln>
        </p:spPr>
        <p:txBody>
          <a:bodyPr wrap="square" rtlCol="0">
            <a:spAutoFit/>
          </a:bodyPr>
          <a:lstStyle/>
          <a:p>
            <a:r>
              <a:rPr lang="en-US" dirty="0" err="1"/>
              <a:t>cur.execute</a:t>
            </a:r>
            <a:r>
              <a:rPr lang="en-US" dirty="0"/>
              <a:t>(‘’SELECT name  FROM </a:t>
            </a:r>
            <a:r>
              <a:rPr lang="en-US" dirty="0" err="1"/>
              <a:t>StudentsDB</a:t>
            </a:r>
            <a:r>
              <a:rPr lang="en-US" dirty="0"/>
              <a:t>  WHERE </a:t>
            </a:r>
            <a:r>
              <a:rPr lang="en-US" dirty="0" err="1"/>
              <a:t>gpa</a:t>
            </a:r>
            <a:r>
              <a:rPr lang="en-US" dirty="0"/>
              <a:t> &gt; ?’’,  (</a:t>
            </a:r>
            <a:r>
              <a:rPr lang="en-US" dirty="0" err="1"/>
              <a:t>minGPA</a:t>
            </a:r>
            <a:r>
              <a:rPr lang="en-US" dirty="0"/>
              <a:t>,)) </a:t>
            </a:r>
          </a:p>
          <a:p>
            <a:r>
              <a:rPr lang="en-US" dirty="0"/>
              <a:t>results = </a:t>
            </a:r>
            <a:r>
              <a:rPr lang="en-US" dirty="0" err="1"/>
              <a:t>cur.</a:t>
            </a:r>
            <a:r>
              <a:rPr lang="en-US" dirty="0" err="1">
                <a:solidFill>
                  <a:srgbClr val="0070C0"/>
                </a:solidFill>
              </a:rPr>
              <a:t>fetchall</a:t>
            </a:r>
            <a:r>
              <a:rPr lang="en-US" dirty="0">
                <a:solidFill>
                  <a:srgbClr val="0070C0"/>
                </a:solidFill>
              </a:rPr>
              <a:t>()          </a:t>
            </a:r>
            <a:r>
              <a:rPr lang="en-US" dirty="0"/>
              <a:t># results is a list of </a:t>
            </a:r>
            <a:r>
              <a:rPr lang="en-US" dirty="0" err="1"/>
              <a:t>tuples</a:t>
            </a:r>
            <a:endParaRPr lang="en-US" dirty="0"/>
          </a:p>
        </p:txBody>
      </p:sp>
      <p:sp>
        <p:nvSpPr>
          <p:cNvPr id="7" name="TextBox 6"/>
          <p:cNvSpPr txBox="1"/>
          <p:nvPr/>
        </p:nvSpPr>
        <p:spPr>
          <a:xfrm>
            <a:off x="762000" y="4343400"/>
            <a:ext cx="7620000" cy="646331"/>
          </a:xfrm>
          <a:prstGeom prst="rect">
            <a:avLst/>
          </a:prstGeom>
          <a:solidFill>
            <a:schemeClr val="bg1">
              <a:lumMod val="85000"/>
            </a:schemeClr>
          </a:solidFill>
          <a:ln>
            <a:noFill/>
          </a:ln>
        </p:spPr>
        <p:txBody>
          <a:bodyPr wrap="square" rtlCol="0">
            <a:spAutoFit/>
          </a:bodyPr>
          <a:lstStyle/>
          <a:p>
            <a:r>
              <a:rPr lang="en-US" dirty="0"/>
              <a:t>for record in </a:t>
            </a:r>
            <a:r>
              <a:rPr lang="en-US" dirty="0" err="1"/>
              <a:t>cur.execute</a:t>
            </a:r>
            <a:r>
              <a:rPr lang="en-US" dirty="0"/>
              <a:t>(‘’SELECT name  FROM </a:t>
            </a:r>
            <a:r>
              <a:rPr lang="en-US" dirty="0" err="1"/>
              <a:t>StudentsDB</a:t>
            </a:r>
            <a:r>
              <a:rPr lang="en-US" dirty="0"/>
              <a:t>’’) :</a:t>
            </a:r>
          </a:p>
          <a:p>
            <a:r>
              <a:rPr lang="en-US" dirty="0"/>
              <a:t>      print(record[0])              # record is a </a:t>
            </a:r>
            <a:r>
              <a:rPr lang="en-US" dirty="0" err="1"/>
              <a:t>tuple</a:t>
            </a:r>
            <a:r>
              <a:rPr lang="en-US" dirty="0"/>
              <a:t> of 1 element: the name</a:t>
            </a:r>
          </a:p>
        </p:txBody>
      </p:sp>
      <p:sp>
        <p:nvSpPr>
          <p:cNvPr id="11" name="Date Placeholder 10"/>
          <p:cNvSpPr>
            <a:spLocks noGrp="1"/>
          </p:cNvSpPr>
          <p:nvPr>
            <p:ph type="dt" sz="half" idx="10"/>
          </p:nvPr>
        </p:nvSpPr>
        <p:spPr/>
        <p:txBody>
          <a:bodyPr/>
          <a:lstStyle/>
          <a:p>
            <a:r>
              <a:rPr lang="en-US"/>
              <a:t>© 2019 C. Nguyen </a:t>
            </a:r>
          </a:p>
        </p:txBody>
      </p:sp>
      <p:sp>
        <p:nvSpPr>
          <p:cNvPr id="12" name="Slide Number Placeholder 11"/>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Data Modeling</a:t>
            </a:r>
          </a:p>
        </p:txBody>
      </p:sp>
      <p:sp>
        <p:nvSpPr>
          <p:cNvPr id="3" name="Content Placeholder 2"/>
          <p:cNvSpPr>
            <a:spLocks noGrp="1"/>
          </p:cNvSpPr>
          <p:nvPr>
            <p:ph idx="1"/>
          </p:nvPr>
        </p:nvSpPr>
        <p:spPr>
          <a:xfrm>
            <a:off x="533400" y="762000"/>
            <a:ext cx="8077200" cy="5715000"/>
          </a:xfrm>
        </p:spPr>
        <p:txBody>
          <a:bodyPr>
            <a:normAutofit/>
          </a:bodyPr>
          <a:lstStyle/>
          <a:p>
            <a:r>
              <a:rPr lang="en-US" sz="1800" dirty="0">
                <a:latin typeface="Arial" pitchFamily="34" charset="0"/>
                <a:cs typeface="Arial" pitchFamily="34" charset="0"/>
              </a:rPr>
              <a:t>A database is often made up of multiple tables that are linked or related together. </a:t>
            </a:r>
          </a:p>
          <a:p>
            <a:r>
              <a:rPr lang="en-US" sz="1800" dirty="0">
                <a:latin typeface="Arial" pitchFamily="34" charset="0"/>
                <a:cs typeface="Arial" pitchFamily="34" charset="0"/>
              </a:rPr>
              <a:t>The tables and their relationships are used to model data and they become the design for the database.</a:t>
            </a:r>
          </a:p>
          <a:p>
            <a:r>
              <a:rPr lang="en-US" sz="1800" dirty="0">
                <a:latin typeface="Arial" pitchFamily="34" charset="0"/>
                <a:cs typeface="Arial" pitchFamily="34" charset="0"/>
              </a:rPr>
              <a:t>As the number of data records becomes large, a good data model leads to good database design, which leads to fast queries.</a:t>
            </a:r>
          </a:p>
          <a:p>
            <a:r>
              <a:rPr lang="en-US" sz="1800" dirty="0">
                <a:latin typeface="Arial" pitchFamily="34" charset="0"/>
                <a:cs typeface="Arial" pitchFamily="34" charset="0"/>
              </a:rPr>
              <a:t>Some rules for modeling data:</a:t>
            </a:r>
          </a:p>
          <a:p>
            <a:pPr lvl="1"/>
            <a:r>
              <a:rPr lang="en-US" sz="1800" dirty="0">
                <a:latin typeface="Arial" pitchFamily="34" charset="0"/>
                <a:cs typeface="Arial" pitchFamily="34" charset="0"/>
              </a:rPr>
              <a:t>Each ‘real world’ object should appear in the database only once. </a:t>
            </a:r>
          </a:p>
          <a:p>
            <a:pPr lvl="1"/>
            <a:r>
              <a:rPr lang="en-US" sz="1800" dirty="0">
                <a:latin typeface="Arial" pitchFamily="34" charset="0"/>
                <a:cs typeface="Arial" pitchFamily="34" charset="0"/>
              </a:rPr>
              <a:t>If the object belongs in 2 tables, then show it as a relationship between the 2 tables.</a:t>
            </a:r>
          </a:p>
          <a:p>
            <a:pPr lvl="1"/>
            <a:r>
              <a:rPr lang="en-US" sz="1800" dirty="0">
                <a:latin typeface="Arial" pitchFamily="34" charset="0"/>
                <a:cs typeface="Arial" pitchFamily="34" charset="0"/>
              </a:rPr>
              <a:t>For each attribute of an object, determine if it’s specific only to the object or if it’s shared among other objects.</a:t>
            </a:r>
          </a:p>
          <a:p>
            <a:pPr lvl="1"/>
            <a:r>
              <a:rPr lang="en-US" sz="1800" dirty="0">
                <a:latin typeface="Arial" pitchFamily="34" charset="0"/>
                <a:cs typeface="Arial" pitchFamily="34" charset="0"/>
              </a:rPr>
              <a:t>If an attribute is specific to the object, then it goes into the same table as the object.</a:t>
            </a:r>
          </a:p>
          <a:p>
            <a:pPr lvl="1"/>
            <a:r>
              <a:rPr lang="en-US" sz="1800" dirty="0">
                <a:latin typeface="Arial" pitchFamily="34" charset="0"/>
                <a:cs typeface="Arial" pitchFamily="34" charset="0"/>
              </a:rPr>
              <a:t>An attribute that is shared among other objects goes into a different table than the object.</a:t>
            </a:r>
          </a:p>
        </p:txBody>
      </p:sp>
      <p:sp>
        <p:nvSpPr>
          <p:cNvPr id="6" name="Date Placeholder 5"/>
          <p:cNvSpPr>
            <a:spLocks noGrp="1"/>
          </p:cNvSpPr>
          <p:nvPr>
            <p:ph type="dt" sz="half" idx="10"/>
          </p:nvPr>
        </p:nvSpPr>
        <p:spPr/>
        <p:txBody>
          <a:bodyPr/>
          <a:lstStyle/>
          <a:p>
            <a:r>
              <a:rPr lang="en-US"/>
              <a:t>© 2019 C. Nguyen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Pickle to File</a:t>
            </a:r>
          </a:p>
        </p:txBody>
      </p:sp>
      <p:sp>
        <p:nvSpPr>
          <p:cNvPr id="3075" name="Rectangle 3"/>
          <p:cNvSpPr>
            <a:spLocks noGrp="1" noChangeArrowheads="1"/>
          </p:cNvSpPr>
          <p:nvPr>
            <p:ph type="body" idx="1"/>
          </p:nvPr>
        </p:nvSpPr>
        <p:spPr>
          <a:xfrm>
            <a:off x="381000" y="609600"/>
            <a:ext cx="8305800" cy="5715000"/>
          </a:xfrm>
        </p:spPr>
        <p:txBody>
          <a:bodyPr/>
          <a:lstStyle/>
          <a:p>
            <a:pPr eaLnBrk="1" hangingPunct="1">
              <a:spcBef>
                <a:spcPts val="432"/>
              </a:spcBef>
            </a:pPr>
            <a:r>
              <a:rPr lang="en-US" sz="1800" dirty="0">
                <a:latin typeface="Arial" pitchFamily="34" charset="0"/>
                <a:cs typeface="Arial" pitchFamily="34" charset="0"/>
              </a:rPr>
              <a:t>Pickle is Python’s way of serializing a Python object into binary bytes. </a:t>
            </a:r>
          </a:p>
          <a:p>
            <a:pPr eaLnBrk="1" hangingPunct="1">
              <a:spcBef>
                <a:spcPts val="432"/>
              </a:spcBef>
            </a:pPr>
            <a:r>
              <a:rPr lang="en-US" sz="1800" dirty="0">
                <a:latin typeface="Arial" pitchFamily="34" charset="0"/>
                <a:cs typeface="Arial" pitchFamily="34" charset="0"/>
              </a:rPr>
              <a:t>A Python object is essentially a data structure that can contain other Python objects and nesting of other Python objects.</a:t>
            </a:r>
          </a:p>
          <a:p>
            <a:pPr eaLnBrk="1" hangingPunct="1">
              <a:spcBef>
                <a:spcPts val="432"/>
              </a:spcBef>
            </a:pPr>
            <a:r>
              <a:rPr lang="en-US" sz="1800" dirty="0">
                <a:latin typeface="Arial" pitchFamily="34" charset="0"/>
                <a:cs typeface="Arial" pitchFamily="34" charset="0"/>
              </a:rPr>
              <a:t>To pickle an object is to ‘flatten’ it into a stream of binary bytes, typically to save it to a file. Then the file can be read in at another time or by another Python application.</a:t>
            </a:r>
          </a:p>
          <a:p>
            <a:pPr eaLnBrk="1" hangingPunct="1">
              <a:spcBef>
                <a:spcPts val="432"/>
              </a:spcBef>
            </a:pPr>
            <a:r>
              <a:rPr lang="en-US" sz="1800" dirty="0">
                <a:latin typeface="Arial" pitchFamily="34" charset="0"/>
                <a:cs typeface="Arial" pitchFamily="34" charset="0"/>
              </a:rPr>
              <a:t>To serialize an object we use the </a:t>
            </a:r>
            <a:r>
              <a:rPr lang="en-US" sz="1800" dirty="0">
                <a:solidFill>
                  <a:srgbClr val="0070C0"/>
                </a:solidFill>
                <a:latin typeface="Arial" pitchFamily="34" charset="0"/>
                <a:cs typeface="Arial" pitchFamily="34" charset="0"/>
              </a:rPr>
              <a:t>pickle</a:t>
            </a:r>
            <a:r>
              <a:rPr lang="en-US" sz="1800" dirty="0">
                <a:latin typeface="Arial" pitchFamily="34" charset="0"/>
                <a:cs typeface="Arial" pitchFamily="34" charset="0"/>
              </a:rPr>
              <a:t> module: </a:t>
            </a:r>
          </a:p>
          <a:p>
            <a:pPr eaLnBrk="1" hangingPunct="1">
              <a:spcBef>
                <a:spcPts val="1200"/>
              </a:spcBef>
            </a:pPr>
            <a:r>
              <a:rPr lang="en-US" sz="1800" dirty="0">
                <a:latin typeface="Arial" pitchFamily="34" charset="0"/>
                <a:cs typeface="Arial" pitchFamily="34" charset="0"/>
              </a:rPr>
              <a:t>To </a:t>
            </a:r>
            <a:r>
              <a:rPr lang="en-US" sz="1800" dirty="0">
                <a:solidFill>
                  <a:srgbClr val="0070C0"/>
                </a:solidFill>
                <a:latin typeface="Arial" pitchFamily="34" charset="0"/>
                <a:cs typeface="Arial" pitchFamily="34" charset="0"/>
              </a:rPr>
              <a:t>pickle</a:t>
            </a:r>
            <a:r>
              <a:rPr lang="en-US" sz="1800" dirty="0">
                <a:latin typeface="Arial" pitchFamily="34" charset="0"/>
                <a:cs typeface="Arial" pitchFamily="34" charset="0"/>
              </a:rPr>
              <a:t> an object and save it to a file, we use the </a:t>
            </a:r>
            <a:r>
              <a:rPr lang="en-US" sz="1800" dirty="0">
                <a:solidFill>
                  <a:srgbClr val="0070C0"/>
                </a:solidFill>
                <a:latin typeface="Arial" pitchFamily="34" charset="0"/>
                <a:cs typeface="Arial" pitchFamily="34" charset="0"/>
              </a:rPr>
              <a:t>dump</a:t>
            </a:r>
            <a:r>
              <a:rPr lang="en-US" sz="1800" dirty="0">
                <a:latin typeface="Arial" pitchFamily="34" charset="0"/>
                <a:cs typeface="Arial" pitchFamily="34" charset="0"/>
              </a:rPr>
              <a:t> method:</a:t>
            </a:r>
          </a:p>
          <a:p>
            <a:pPr eaLnBrk="1" hangingPunct="1">
              <a:spcBef>
                <a:spcPts val="1200"/>
              </a:spcBef>
            </a:pPr>
            <a:endParaRPr lang="en-US" sz="1800" dirty="0">
              <a:latin typeface="Arial" pitchFamily="34" charset="0"/>
              <a:cs typeface="Arial" pitchFamily="34" charset="0"/>
            </a:endParaRPr>
          </a:p>
          <a:p>
            <a:pPr eaLnBrk="1" hangingPunct="1">
              <a:spcBef>
                <a:spcPts val="432"/>
              </a:spcBef>
              <a:buNone/>
            </a:pPr>
            <a:r>
              <a:rPr lang="en-US" sz="1800" dirty="0">
                <a:latin typeface="Arial" pitchFamily="34" charset="0"/>
                <a:cs typeface="Arial" pitchFamily="34" charset="0"/>
              </a:rPr>
              <a:t>	The “</a:t>
            </a:r>
            <a:r>
              <a:rPr lang="en-US" sz="1800" dirty="0" err="1">
                <a:latin typeface="Arial" pitchFamily="34" charset="0"/>
                <a:cs typeface="Arial" pitchFamily="34" charset="0"/>
              </a:rPr>
              <a:t>wb</a:t>
            </a:r>
            <a:r>
              <a:rPr lang="en-US" sz="1800" dirty="0">
                <a:latin typeface="Arial" pitchFamily="34" charset="0"/>
                <a:cs typeface="Arial" pitchFamily="34" charset="0"/>
              </a:rPr>
              <a:t>” mode is to </a:t>
            </a:r>
            <a:r>
              <a:rPr lang="en-US" sz="1800" u="sng" dirty="0">
                <a:latin typeface="Arial" pitchFamily="34" charset="0"/>
                <a:cs typeface="Arial" pitchFamily="34" charset="0"/>
              </a:rPr>
              <a:t>w</a:t>
            </a:r>
            <a:r>
              <a:rPr lang="en-US" sz="1800" dirty="0">
                <a:latin typeface="Arial" pitchFamily="34" charset="0"/>
                <a:cs typeface="Arial" pitchFamily="34" charset="0"/>
              </a:rPr>
              <a:t>rite </a:t>
            </a:r>
            <a:r>
              <a:rPr lang="en-US" sz="1800" u="sng" dirty="0">
                <a:latin typeface="Arial" pitchFamily="34" charset="0"/>
                <a:cs typeface="Arial" pitchFamily="34" charset="0"/>
              </a:rPr>
              <a:t>b</a:t>
            </a:r>
            <a:r>
              <a:rPr lang="en-US" sz="1800" dirty="0">
                <a:latin typeface="Arial" pitchFamily="34" charset="0"/>
                <a:cs typeface="Arial" pitchFamily="34" charset="0"/>
              </a:rPr>
              <a:t>inary data. The file that is produced is a binary file that contains data and information to reconstruct the </a:t>
            </a:r>
            <a:r>
              <a:rPr lang="en-US" sz="1800" dirty="0" err="1">
                <a:latin typeface="Arial" pitchFamily="34" charset="0"/>
                <a:cs typeface="Arial" pitchFamily="34" charset="0"/>
              </a:rPr>
              <a:t>obj_name</a:t>
            </a:r>
            <a:r>
              <a:rPr lang="en-US" sz="1800" dirty="0">
                <a:latin typeface="Arial" pitchFamily="34" charset="0"/>
                <a:cs typeface="Arial" pitchFamily="34" charset="0"/>
              </a:rPr>
              <a:t> object.</a:t>
            </a:r>
          </a:p>
          <a:p>
            <a:pPr eaLnBrk="1" hangingPunct="1">
              <a:spcBef>
                <a:spcPts val="600"/>
              </a:spcBef>
            </a:pPr>
            <a:r>
              <a:rPr lang="en-US" sz="1800" dirty="0">
                <a:latin typeface="Arial" pitchFamily="34" charset="0"/>
                <a:cs typeface="Arial" pitchFamily="34" charset="0"/>
              </a:rPr>
              <a:t>To reconstruct a pickled object, we use the </a:t>
            </a:r>
            <a:r>
              <a:rPr lang="en-US" sz="1800" dirty="0">
                <a:solidFill>
                  <a:srgbClr val="0070C0"/>
                </a:solidFill>
                <a:latin typeface="Arial" pitchFamily="34" charset="0"/>
                <a:cs typeface="Arial" pitchFamily="34" charset="0"/>
              </a:rPr>
              <a:t>load</a:t>
            </a:r>
            <a:r>
              <a:rPr lang="en-US" sz="1800" dirty="0">
                <a:latin typeface="Arial" pitchFamily="34" charset="0"/>
                <a:cs typeface="Arial" pitchFamily="34" charset="0"/>
              </a:rPr>
              <a:t> method:</a:t>
            </a:r>
          </a:p>
          <a:p>
            <a:pPr eaLnBrk="1" hangingPunct="1">
              <a:spcBef>
                <a:spcPts val="600"/>
              </a:spcBef>
            </a:pPr>
            <a:endParaRPr lang="en-US" sz="1800" dirty="0">
              <a:latin typeface="Arial" pitchFamily="34" charset="0"/>
              <a:cs typeface="Arial" pitchFamily="34" charset="0"/>
            </a:endParaRPr>
          </a:p>
          <a:p>
            <a:pPr eaLnBrk="1" hangingPunct="1">
              <a:spcBef>
                <a:spcPts val="600"/>
              </a:spcBef>
              <a:buNone/>
            </a:pPr>
            <a:r>
              <a:rPr lang="en-US" sz="1800" dirty="0">
                <a:latin typeface="Arial" pitchFamily="34" charset="0"/>
                <a:cs typeface="Arial" pitchFamily="34" charset="0"/>
              </a:rPr>
              <a:t>	The “</a:t>
            </a:r>
            <a:r>
              <a:rPr lang="en-US" sz="1800" dirty="0" err="1">
                <a:latin typeface="Arial" pitchFamily="34" charset="0"/>
                <a:cs typeface="Arial" pitchFamily="34" charset="0"/>
              </a:rPr>
              <a:t>rb</a:t>
            </a:r>
            <a:r>
              <a:rPr lang="en-US" sz="1800" dirty="0">
                <a:latin typeface="Arial" pitchFamily="34" charset="0"/>
                <a:cs typeface="Arial" pitchFamily="34" charset="0"/>
              </a:rPr>
              <a:t>” mode is to </a:t>
            </a:r>
            <a:r>
              <a:rPr lang="en-US" sz="1800" u="sng" dirty="0">
                <a:latin typeface="Arial" pitchFamily="34" charset="0"/>
                <a:cs typeface="Arial" pitchFamily="34" charset="0"/>
              </a:rPr>
              <a:t>r</a:t>
            </a:r>
            <a:r>
              <a:rPr lang="en-US" sz="1800" dirty="0">
                <a:latin typeface="Arial" pitchFamily="34" charset="0"/>
                <a:cs typeface="Arial" pitchFamily="34" charset="0"/>
              </a:rPr>
              <a:t>ead </a:t>
            </a:r>
            <a:r>
              <a:rPr lang="en-US" sz="1800" u="sng" dirty="0">
                <a:latin typeface="Arial" pitchFamily="34" charset="0"/>
                <a:cs typeface="Arial" pitchFamily="34" charset="0"/>
              </a:rPr>
              <a:t>b</a:t>
            </a:r>
            <a:r>
              <a:rPr lang="en-US" sz="1800" dirty="0">
                <a:latin typeface="Arial" pitchFamily="34" charset="0"/>
                <a:cs typeface="Arial" pitchFamily="34" charset="0"/>
              </a:rPr>
              <a:t>inary data. The binary data in the file is converted into the original object </a:t>
            </a:r>
            <a:r>
              <a:rPr lang="en-US" sz="1800" dirty="0" err="1">
                <a:latin typeface="Arial" pitchFamily="34" charset="0"/>
                <a:cs typeface="Arial" pitchFamily="34" charset="0"/>
              </a:rPr>
              <a:t>obj_name</a:t>
            </a:r>
            <a:r>
              <a:rPr lang="en-US" sz="1800" dirty="0">
                <a:latin typeface="Arial" pitchFamily="34" charset="0"/>
                <a:cs typeface="Arial" pitchFamily="34" charset="0"/>
              </a:rPr>
              <a:t>.</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a:t>
            </a:fld>
            <a:endParaRPr lang="en-US" dirty="0"/>
          </a:p>
        </p:txBody>
      </p:sp>
      <p:sp>
        <p:nvSpPr>
          <p:cNvPr id="6" name="TextBox 5"/>
          <p:cNvSpPr txBox="1"/>
          <p:nvPr/>
        </p:nvSpPr>
        <p:spPr>
          <a:xfrm>
            <a:off x="5791200" y="2438400"/>
            <a:ext cx="1676400" cy="369332"/>
          </a:xfrm>
          <a:prstGeom prst="rect">
            <a:avLst/>
          </a:prstGeom>
          <a:solidFill>
            <a:schemeClr val="bg1">
              <a:lumMod val="85000"/>
            </a:schemeClr>
          </a:solidFill>
        </p:spPr>
        <p:txBody>
          <a:bodyPr wrap="square" rtlCol="0">
            <a:spAutoFit/>
          </a:bodyPr>
          <a:lstStyle/>
          <a:p>
            <a:r>
              <a:rPr lang="en-US" dirty="0"/>
              <a:t> </a:t>
            </a:r>
            <a:r>
              <a:rPr lang="en-US" dirty="0">
                <a:solidFill>
                  <a:srgbClr val="0070C0"/>
                </a:solidFill>
              </a:rPr>
              <a:t>import  pickle </a:t>
            </a:r>
          </a:p>
        </p:txBody>
      </p:sp>
      <p:sp>
        <p:nvSpPr>
          <p:cNvPr id="7" name="TextBox 6"/>
          <p:cNvSpPr txBox="1"/>
          <p:nvPr/>
        </p:nvSpPr>
        <p:spPr>
          <a:xfrm>
            <a:off x="2133600" y="3200400"/>
            <a:ext cx="5257800" cy="369332"/>
          </a:xfrm>
          <a:prstGeom prst="rect">
            <a:avLst/>
          </a:prstGeom>
          <a:solidFill>
            <a:schemeClr val="bg1">
              <a:lumMod val="85000"/>
            </a:schemeClr>
          </a:solidFill>
        </p:spPr>
        <p:txBody>
          <a:bodyPr wrap="square" rtlCol="0">
            <a:spAutoFit/>
          </a:bodyPr>
          <a:lstStyle/>
          <a:p>
            <a:r>
              <a:rPr lang="en-US" dirty="0"/>
              <a:t>  </a:t>
            </a:r>
            <a:r>
              <a:rPr lang="en-US" dirty="0" err="1"/>
              <a:t>pickle.</a:t>
            </a:r>
            <a:r>
              <a:rPr lang="en-US" dirty="0" err="1">
                <a:solidFill>
                  <a:srgbClr val="0070C0"/>
                </a:solidFill>
              </a:rPr>
              <a:t>dump</a:t>
            </a:r>
            <a:r>
              <a:rPr lang="en-US" dirty="0">
                <a:solidFill>
                  <a:srgbClr val="0070C0"/>
                </a:solidFill>
              </a:rPr>
              <a:t>( </a:t>
            </a:r>
            <a:r>
              <a:rPr lang="en-US" dirty="0" err="1"/>
              <a:t>obj_name</a:t>
            </a:r>
            <a:r>
              <a:rPr lang="en-US" dirty="0">
                <a:solidFill>
                  <a:srgbClr val="0070C0"/>
                </a:solidFill>
              </a:rPr>
              <a:t>, open(</a:t>
            </a:r>
            <a:r>
              <a:rPr lang="en-US" dirty="0"/>
              <a:t>filename</a:t>
            </a:r>
            <a:r>
              <a:rPr lang="en-US" dirty="0">
                <a:solidFill>
                  <a:srgbClr val="0070C0"/>
                </a:solidFill>
              </a:rPr>
              <a:t>, “</a:t>
            </a:r>
            <a:r>
              <a:rPr lang="en-US" dirty="0" err="1">
                <a:solidFill>
                  <a:srgbClr val="0070C0"/>
                </a:solidFill>
              </a:rPr>
              <a:t>wb</a:t>
            </a:r>
            <a:r>
              <a:rPr lang="en-US" dirty="0">
                <a:solidFill>
                  <a:srgbClr val="0070C0"/>
                </a:solidFill>
              </a:rPr>
              <a:t>”) )</a:t>
            </a:r>
          </a:p>
        </p:txBody>
      </p:sp>
      <p:sp>
        <p:nvSpPr>
          <p:cNvPr id="8" name="TextBox 7"/>
          <p:cNvSpPr txBox="1"/>
          <p:nvPr/>
        </p:nvSpPr>
        <p:spPr>
          <a:xfrm>
            <a:off x="2133600" y="4572000"/>
            <a:ext cx="5029200" cy="369332"/>
          </a:xfrm>
          <a:prstGeom prst="rect">
            <a:avLst/>
          </a:prstGeom>
          <a:solidFill>
            <a:schemeClr val="bg1">
              <a:lumMod val="85000"/>
            </a:schemeClr>
          </a:solidFill>
        </p:spPr>
        <p:txBody>
          <a:bodyPr wrap="square" rtlCol="0">
            <a:spAutoFit/>
          </a:bodyPr>
          <a:lstStyle/>
          <a:p>
            <a:r>
              <a:rPr lang="en-US" dirty="0"/>
              <a:t>  </a:t>
            </a:r>
            <a:r>
              <a:rPr lang="en-US" dirty="0" err="1"/>
              <a:t>pickle.</a:t>
            </a:r>
            <a:r>
              <a:rPr lang="en-US" dirty="0" err="1">
                <a:solidFill>
                  <a:srgbClr val="0070C0"/>
                </a:solidFill>
              </a:rPr>
              <a:t>load</a:t>
            </a:r>
            <a:r>
              <a:rPr lang="en-US">
                <a:solidFill>
                  <a:srgbClr val="0070C0"/>
                </a:solidFill>
              </a:rPr>
              <a:t>( open(</a:t>
            </a:r>
            <a:r>
              <a:rPr lang="en-US"/>
              <a:t>filename</a:t>
            </a:r>
            <a:r>
              <a:rPr lang="en-US" dirty="0">
                <a:solidFill>
                  <a:srgbClr val="0070C0"/>
                </a:solidFill>
              </a:rPr>
              <a:t>, “</a:t>
            </a:r>
            <a:r>
              <a:rPr lang="en-US" dirty="0" err="1">
                <a:solidFill>
                  <a:srgbClr val="0070C0"/>
                </a:solidFill>
              </a:rPr>
              <a:t>rb</a:t>
            </a:r>
            <a:r>
              <a:rPr lang="en-US" dirty="0">
                <a:solidFill>
                  <a:srgbClr val="0070C0"/>
                </a:solidFill>
              </a:rPr>
              <a:t>”) )</a:t>
            </a:r>
          </a:p>
        </p:txBody>
      </p:sp>
      <p:sp>
        <p:nvSpPr>
          <p:cNvPr id="9" name="Date Placeholder 8"/>
          <p:cNvSpPr>
            <a:spLocks noGrp="1"/>
          </p:cNvSpPr>
          <p:nvPr>
            <p:ph type="dt" sz="half" idx="10"/>
          </p:nvPr>
        </p:nvSpPr>
        <p:spPr/>
        <p:txBody>
          <a:bodyPr/>
          <a:lstStyle/>
          <a:p>
            <a:r>
              <a:rPr lang="en-US"/>
              <a:t>© 2019 C. Nguyen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Data Modeling Example</a:t>
            </a:r>
          </a:p>
        </p:txBody>
      </p:sp>
      <p:sp>
        <p:nvSpPr>
          <p:cNvPr id="3" name="Content Placeholder 2"/>
          <p:cNvSpPr>
            <a:spLocks noGrp="1"/>
          </p:cNvSpPr>
          <p:nvPr>
            <p:ph idx="1"/>
          </p:nvPr>
        </p:nvSpPr>
        <p:spPr>
          <a:xfrm>
            <a:off x="457200" y="762000"/>
            <a:ext cx="8153400" cy="5715000"/>
          </a:xfrm>
        </p:spPr>
        <p:txBody>
          <a:bodyPr>
            <a:normAutofit/>
          </a:bodyPr>
          <a:lstStyle/>
          <a:p>
            <a:r>
              <a:rPr lang="en-US" sz="1800" dirty="0">
                <a:latin typeface="Arial" pitchFamily="34" charset="0"/>
                <a:cs typeface="Arial" pitchFamily="34" charset="0"/>
              </a:rPr>
              <a:t>Suppose we need to model student records for a college. Here is a sample of student records:</a:t>
            </a: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r>
              <a:rPr lang="en-US" sz="1800" dirty="0">
                <a:latin typeface="Arial" pitchFamily="34" charset="0"/>
                <a:cs typeface="Arial" pitchFamily="34" charset="0"/>
              </a:rPr>
              <a:t>The attributes that belong to a specific student are: student id, first name, last name, GPA. </a:t>
            </a:r>
            <a:br>
              <a:rPr lang="en-US" sz="1800" dirty="0">
                <a:latin typeface="Arial" pitchFamily="34" charset="0"/>
                <a:cs typeface="Arial" pitchFamily="34" charset="0"/>
              </a:rPr>
            </a:br>
            <a:r>
              <a:rPr lang="en-US" sz="1800" dirty="0">
                <a:latin typeface="Arial" pitchFamily="34" charset="0"/>
                <a:cs typeface="Arial" pitchFamily="34" charset="0"/>
              </a:rPr>
              <a:t>The attributes that can be shared among students are: major, hometown, and state.</a:t>
            </a:r>
          </a:p>
          <a:p>
            <a:r>
              <a:rPr lang="en-US" sz="1800" dirty="0">
                <a:latin typeface="Arial" pitchFamily="34" charset="0"/>
                <a:cs typeface="Arial" pitchFamily="34" charset="0"/>
              </a:rPr>
              <a:t>Based on the observations above, the data can be modeled using 4 tables: Student, Major, Hometown, State.</a:t>
            </a:r>
          </a:p>
          <a:p>
            <a:r>
              <a:rPr lang="en-US" sz="1800" dirty="0">
                <a:latin typeface="Arial" pitchFamily="34" charset="0"/>
                <a:cs typeface="Arial" pitchFamily="34" charset="0"/>
              </a:rPr>
              <a:t>The Student table is the main table and has links to the Major and Hometown tables. The Hometown table has a link to the State table.</a:t>
            </a:r>
          </a:p>
        </p:txBody>
      </p:sp>
      <p:graphicFrame>
        <p:nvGraphicFramePr>
          <p:cNvPr id="4" name="Table 3"/>
          <p:cNvGraphicFramePr>
            <a:graphicFrameLocks noGrp="1"/>
          </p:cNvGraphicFramePr>
          <p:nvPr/>
        </p:nvGraphicFramePr>
        <p:xfrm>
          <a:off x="914400" y="1447800"/>
          <a:ext cx="7467600" cy="22250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451179">
                  <a:extLst>
                    <a:ext uri="{9D8B030D-6E8A-4147-A177-3AD203B41FA5}">
                      <a16:colId xmlns:a16="http://schemas.microsoft.com/office/drawing/2014/main" val="20002"/>
                    </a:ext>
                  </a:extLst>
                </a:gridCol>
                <a:gridCol w="1215821">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1752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370840">
                <a:tc>
                  <a:txBody>
                    <a:bodyPr/>
                    <a:lstStyle/>
                    <a:p>
                      <a:r>
                        <a:rPr lang="en-US" b="0" i="0" baseline="0" dirty="0">
                          <a:solidFill>
                            <a:schemeClr val="tx1"/>
                          </a:solidFill>
                          <a:latin typeface="+mn-lt"/>
                        </a:rPr>
                        <a:t>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Grace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Hopper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3.78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a:solidFill>
                            <a:schemeClr val="tx1"/>
                          </a:solidFill>
                          <a:latin typeface="+mn-lt"/>
                        </a:rPr>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a:solidFill>
                            <a:schemeClr val="tx1"/>
                          </a:solidFill>
                          <a:latin typeface="+mn-lt"/>
                        </a:rPr>
                        <a:t>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r>
                        <a:rPr lang="en-US" b="0" i="0" baseline="0" dirty="0">
                          <a:solidFill>
                            <a:schemeClr val="tx1"/>
                          </a:solidFill>
                          <a:latin typeface="+mn-lt"/>
                        </a:rPr>
                        <a:t>947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err="1">
                          <a:solidFill>
                            <a:schemeClr val="tx1"/>
                          </a:solidFill>
                          <a:latin typeface="+mn-lt"/>
                        </a:rPr>
                        <a:t>Michio</a:t>
                      </a:r>
                      <a:endParaRPr lang="en-US" b="0" i="0" baseline="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err="1">
                          <a:solidFill>
                            <a:schemeClr val="tx1"/>
                          </a:solidFill>
                          <a:latin typeface="+mn-lt"/>
                        </a:rPr>
                        <a:t>Kaku</a:t>
                      </a:r>
                      <a:endParaRPr lang="en-US" b="0" i="0" baseline="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Physics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3.82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San Jose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en-US" b="0" i="0" baseline="0" dirty="0">
                          <a:solidFill>
                            <a:schemeClr val="tx1"/>
                          </a:solidFill>
                          <a:latin typeface="+mn-lt"/>
                        </a:rPr>
                        <a:t>235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Guido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err="1">
                          <a:solidFill>
                            <a:schemeClr val="tx1"/>
                          </a:solidFill>
                          <a:latin typeface="+mn-lt"/>
                        </a:rPr>
                        <a:t>VanRossum</a:t>
                      </a:r>
                      <a:endParaRPr lang="en-US" b="0" i="0" baseline="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2.72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San Francisco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r>
                        <a:rPr lang="en-US" b="0" i="0" baseline="0" dirty="0">
                          <a:solidFill>
                            <a:schemeClr val="tx1"/>
                          </a:solidFill>
                          <a:latin typeface="+mn-lt"/>
                        </a:rPr>
                        <a:t>439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Jennifer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Lopez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Music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3.28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Los Angeles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r>
                        <a:rPr lang="en-US" b="0" i="0" baseline="0" dirty="0">
                          <a:solidFill>
                            <a:schemeClr val="tx1"/>
                          </a:solidFill>
                          <a:latin typeface="+mn-lt"/>
                        </a:rPr>
                        <a:t>673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Jerry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Business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San Francisco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0840">
                <a:tc>
                  <a:txBody>
                    <a:bodyPr/>
                    <a:lstStyle/>
                    <a:p>
                      <a:r>
                        <a:rPr lang="en-US" b="0" i="0" baseline="0" dirty="0">
                          <a:solidFill>
                            <a:schemeClr val="tx1"/>
                          </a:solidFill>
                          <a:latin typeface="+mn-lt"/>
                        </a:rPr>
                        <a:t>822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Andrea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Jung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Business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3.67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New York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mn-lt"/>
                        </a:rPr>
                        <a:t>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7" name="Date Placeholder 6"/>
          <p:cNvSpPr>
            <a:spLocks noGrp="1"/>
          </p:cNvSpPr>
          <p:nvPr>
            <p:ph type="dt" sz="half" idx="10"/>
          </p:nvPr>
        </p:nvSpPr>
        <p:spPr/>
        <p:txBody>
          <a:bodyPr/>
          <a:lstStyle/>
          <a:p>
            <a:r>
              <a:rPr lang="en-US"/>
              <a:t>© 2019 C. Nguyen </a:t>
            </a:r>
          </a:p>
        </p:txBody>
      </p:sp>
      <p:sp>
        <p:nvSpPr>
          <p:cNvPr id="8" name="Slide Number Placeholder 7"/>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Represent Data Models with Tables</a:t>
            </a:r>
          </a:p>
        </p:txBody>
      </p:sp>
      <p:sp>
        <p:nvSpPr>
          <p:cNvPr id="3" name="Content Placeholder 2"/>
          <p:cNvSpPr>
            <a:spLocks noGrp="1"/>
          </p:cNvSpPr>
          <p:nvPr>
            <p:ph idx="1"/>
          </p:nvPr>
        </p:nvSpPr>
        <p:spPr>
          <a:xfrm>
            <a:off x="533400" y="762000"/>
            <a:ext cx="8077200" cy="5867400"/>
          </a:xfrm>
        </p:spPr>
        <p:txBody>
          <a:bodyPr>
            <a:normAutofit/>
          </a:bodyPr>
          <a:lstStyle/>
          <a:p>
            <a:r>
              <a:rPr lang="en-US" sz="1800" dirty="0">
                <a:latin typeface="Arial" pitchFamily="34" charset="0"/>
                <a:cs typeface="Arial" pitchFamily="34" charset="0"/>
              </a:rPr>
              <a:t>Each table contains rows of unique data that belong to the table. </a:t>
            </a:r>
            <a:br>
              <a:rPr lang="en-US" sz="1800" dirty="0">
                <a:latin typeface="Arial" pitchFamily="34" charset="0"/>
                <a:cs typeface="Arial" pitchFamily="34" charset="0"/>
              </a:rPr>
            </a:br>
            <a:r>
              <a:rPr lang="en-US" sz="1800" dirty="0">
                <a:latin typeface="Arial" pitchFamily="34" charset="0"/>
                <a:cs typeface="Arial" pitchFamily="34" charset="0"/>
              </a:rPr>
              <a:t>For example: in the Student table are rows of student records.</a:t>
            </a:r>
          </a:p>
          <a:p>
            <a:r>
              <a:rPr lang="en-US" sz="1800" dirty="0">
                <a:latin typeface="Arial" pitchFamily="34" charset="0"/>
                <a:cs typeface="Arial" pitchFamily="34" charset="0"/>
              </a:rPr>
              <a:t>Each table contains multiple columns: a required primary key column and other columns for the attributes of each data record.</a:t>
            </a:r>
          </a:p>
          <a:p>
            <a:r>
              <a:rPr lang="en-US" sz="1800" dirty="0">
                <a:latin typeface="Arial" pitchFamily="34" charset="0"/>
                <a:cs typeface="Arial" pitchFamily="34" charset="0"/>
              </a:rPr>
              <a:t>If an attribute column is a link to another table, then that column is the foreign key column.</a:t>
            </a:r>
          </a:p>
          <a:p>
            <a:r>
              <a:rPr lang="en-US" sz="1800" dirty="0">
                <a:latin typeface="Arial" pitchFamily="34" charset="0"/>
                <a:cs typeface="Arial" pitchFamily="34" charset="0"/>
              </a:rPr>
              <a:t>Example: One row of the 4 tables representing student data records</a:t>
            </a: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pPr>
              <a:buNone/>
            </a:pPr>
            <a:endParaRPr lang="en-US" sz="1800" dirty="0">
              <a:latin typeface="Arial" pitchFamily="34" charset="0"/>
              <a:cs typeface="Arial" pitchFamily="34" charset="0"/>
            </a:endParaRPr>
          </a:p>
          <a:p>
            <a:pPr>
              <a:buNone/>
            </a:pPr>
            <a:endParaRPr lang="en-US" sz="1800" dirty="0">
              <a:latin typeface="Arial" pitchFamily="34" charset="0"/>
              <a:cs typeface="Arial" pitchFamily="34" charset="0"/>
            </a:endParaRPr>
          </a:p>
          <a:p>
            <a:pPr>
              <a:spcBef>
                <a:spcPts val="1800"/>
              </a:spcBef>
            </a:pPr>
            <a:r>
              <a:rPr lang="en-US" sz="1800" dirty="0">
                <a:latin typeface="Arial" pitchFamily="34" charset="0"/>
                <a:cs typeface="Arial" pitchFamily="34" charset="0"/>
              </a:rPr>
              <a:t>The required primary keys in each table are in the </a:t>
            </a:r>
            <a:r>
              <a:rPr lang="en-US" sz="1800" dirty="0">
                <a:solidFill>
                  <a:schemeClr val="accent2">
                    <a:lumMod val="75000"/>
                  </a:schemeClr>
                </a:solidFill>
                <a:latin typeface="Arial" pitchFamily="34" charset="0"/>
                <a:cs typeface="Arial" pitchFamily="34" charset="0"/>
              </a:rPr>
              <a:t>red id </a:t>
            </a:r>
            <a:r>
              <a:rPr lang="en-US" sz="1800" dirty="0">
                <a:latin typeface="Arial" pitchFamily="34" charset="0"/>
                <a:cs typeface="Arial" pitchFamily="34" charset="0"/>
              </a:rPr>
              <a:t>field</a:t>
            </a:r>
          </a:p>
          <a:p>
            <a:r>
              <a:rPr lang="en-US" sz="1800" dirty="0">
                <a:latin typeface="Arial" pitchFamily="34" charset="0"/>
                <a:cs typeface="Arial" pitchFamily="34" charset="0"/>
              </a:rPr>
              <a:t>The foreign keys in each table are in the </a:t>
            </a:r>
            <a:r>
              <a:rPr lang="en-US" sz="1800" dirty="0">
                <a:solidFill>
                  <a:schemeClr val="accent3">
                    <a:lumMod val="75000"/>
                  </a:schemeClr>
                </a:solidFill>
                <a:latin typeface="Arial" pitchFamily="34" charset="0"/>
                <a:cs typeface="Arial" pitchFamily="34" charset="0"/>
              </a:rPr>
              <a:t>green id </a:t>
            </a:r>
            <a:r>
              <a:rPr lang="en-US" sz="1800" dirty="0">
                <a:latin typeface="Arial" pitchFamily="34" charset="0"/>
                <a:cs typeface="Arial" pitchFamily="34" charset="0"/>
              </a:rPr>
              <a:t>field, they show the link between the tables. Each foreign key is the start of the link (in </a:t>
            </a:r>
            <a:r>
              <a:rPr lang="en-US" sz="1800" dirty="0">
                <a:solidFill>
                  <a:schemeClr val="accent1"/>
                </a:solidFill>
                <a:latin typeface="Arial" pitchFamily="34" charset="0"/>
                <a:cs typeface="Arial" pitchFamily="34" charset="0"/>
              </a:rPr>
              <a:t>blue</a:t>
            </a:r>
            <a:r>
              <a:rPr lang="en-US" sz="1800" dirty="0">
                <a:latin typeface="Arial" pitchFamily="34" charset="0"/>
                <a:cs typeface="Arial" pitchFamily="34" charset="0"/>
              </a:rPr>
              <a:t>), and the end of the link is a primary key of another table.</a:t>
            </a:r>
          </a:p>
          <a:p>
            <a:pPr>
              <a:buNone/>
            </a:pPr>
            <a:endParaRPr lang="en-US" sz="1800" dirty="0">
              <a:latin typeface="Arial" pitchFamily="34" charset="0"/>
              <a:cs typeface="Arial" pitchFamily="34" charset="0"/>
            </a:endParaRPr>
          </a:p>
        </p:txBody>
      </p:sp>
      <p:graphicFrame>
        <p:nvGraphicFramePr>
          <p:cNvPr id="8" name="Table 7"/>
          <p:cNvGraphicFramePr>
            <a:graphicFrameLocks noGrp="1"/>
          </p:cNvGraphicFramePr>
          <p:nvPr/>
        </p:nvGraphicFramePr>
        <p:xfrm>
          <a:off x="838200" y="3200400"/>
          <a:ext cx="5562600" cy="457200"/>
        </p:xfrm>
        <a:graphic>
          <a:graphicData uri="http://schemas.openxmlformats.org/drawingml/2006/table">
            <a:tbl>
              <a:tblPr firstRow="1" bandRow="1">
                <a:tableStyleId>{5C22544A-7EE6-4342-B048-85BDC9FD1C3A}</a:tableStyleId>
              </a:tblPr>
              <a:tblGrid>
                <a:gridCol w="373222">
                  <a:extLst>
                    <a:ext uri="{9D8B030D-6E8A-4147-A177-3AD203B41FA5}">
                      <a16:colId xmlns:a16="http://schemas.microsoft.com/office/drawing/2014/main" val="20000"/>
                    </a:ext>
                  </a:extLst>
                </a:gridCol>
                <a:gridCol w="1194310">
                  <a:extLst>
                    <a:ext uri="{9D8B030D-6E8A-4147-A177-3AD203B41FA5}">
                      <a16:colId xmlns:a16="http://schemas.microsoft.com/office/drawing/2014/main" val="20001"/>
                    </a:ext>
                  </a:extLst>
                </a:gridCol>
                <a:gridCol w="1194310">
                  <a:extLst>
                    <a:ext uri="{9D8B030D-6E8A-4147-A177-3AD203B41FA5}">
                      <a16:colId xmlns:a16="http://schemas.microsoft.com/office/drawing/2014/main" val="20002"/>
                    </a:ext>
                  </a:extLst>
                </a:gridCol>
                <a:gridCol w="1119667">
                  <a:extLst>
                    <a:ext uri="{9D8B030D-6E8A-4147-A177-3AD203B41FA5}">
                      <a16:colId xmlns:a16="http://schemas.microsoft.com/office/drawing/2014/main" val="20003"/>
                    </a:ext>
                  </a:extLst>
                </a:gridCol>
                <a:gridCol w="597155">
                  <a:extLst>
                    <a:ext uri="{9D8B030D-6E8A-4147-A177-3AD203B41FA5}">
                      <a16:colId xmlns:a16="http://schemas.microsoft.com/office/drawing/2014/main" val="20004"/>
                    </a:ext>
                  </a:extLst>
                </a:gridCol>
                <a:gridCol w="1083936">
                  <a:extLst>
                    <a:ext uri="{9D8B030D-6E8A-4147-A177-3AD203B41FA5}">
                      <a16:colId xmlns:a16="http://schemas.microsoft.com/office/drawing/2014/main" val="20005"/>
                    </a:ext>
                  </a:extLst>
                </a:gridCol>
              </a:tblGrid>
              <a:tr h="457200">
                <a:tc>
                  <a:txBody>
                    <a:bodyPr/>
                    <a:lstStyle/>
                    <a:p>
                      <a:r>
                        <a:rPr lang="en-US" b="0" i="0" baseline="0" dirty="0">
                          <a:solidFill>
                            <a:schemeClr val="accent2"/>
                          </a:solidFill>
                          <a:latin typeface="Arial" pitchFamily="34"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Arial" pitchFamily="34" charset="0"/>
                        </a:rPr>
                        <a:t>first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Arial" pitchFamily="34" charset="0"/>
                        </a:rPr>
                        <a:t>last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err="1">
                          <a:solidFill>
                            <a:schemeClr val="accent3">
                              <a:lumMod val="75000"/>
                            </a:schemeClr>
                          </a:solidFill>
                          <a:latin typeface="Arial" pitchFamily="34" charset="0"/>
                        </a:rPr>
                        <a:t>major_id</a:t>
                      </a:r>
                      <a:endParaRPr lang="en-US" b="0" i="0" baseline="0" dirty="0">
                        <a:solidFill>
                          <a:schemeClr val="accent3">
                            <a:lumMod val="75000"/>
                          </a:schemeClr>
                        </a:solidFill>
                        <a:latin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err="1">
                          <a:solidFill>
                            <a:schemeClr val="tx1"/>
                          </a:solidFill>
                          <a:latin typeface="Arial" pitchFamily="34" charset="0"/>
                        </a:rPr>
                        <a:t>gpa</a:t>
                      </a:r>
                      <a:endParaRPr lang="en-US" b="0" i="0" baseline="0" dirty="0">
                        <a:solidFill>
                          <a:schemeClr val="tx1"/>
                        </a:solidFill>
                        <a:latin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err="1">
                          <a:solidFill>
                            <a:schemeClr val="accent3">
                              <a:lumMod val="75000"/>
                            </a:schemeClr>
                          </a:solidFill>
                          <a:latin typeface="Arial" pitchFamily="34" charset="0"/>
                        </a:rPr>
                        <a:t>town_id</a:t>
                      </a:r>
                      <a:endParaRPr lang="en-US" b="0" i="0" baseline="0" dirty="0">
                        <a:solidFill>
                          <a:schemeClr val="accent3">
                            <a:lumMod val="75000"/>
                          </a:schemeClr>
                        </a:solidFill>
                        <a:latin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2667000" y="4191000"/>
          <a:ext cx="1447800" cy="36576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142240">
                <a:tc>
                  <a:txBody>
                    <a:bodyPr/>
                    <a:lstStyle/>
                    <a:p>
                      <a:r>
                        <a:rPr lang="en-US" b="0" i="0" baseline="0" dirty="0">
                          <a:solidFill>
                            <a:schemeClr val="accent2"/>
                          </a:solidFill>
                          <a:latin typeface="Arial" pitchFamily="34"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i="0" baseline="0" dirty="0">
                          <a:solidFill>
                            <a:schemeClr val="tx1"/>
                          </a:solidFill>
                          <a:latin typeface="Arial" pitchFamily="34" charset="0"/>
                        </a:rPr>
                        <a:t>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4495800" y="4191000"/>
          <a:ext cx="2362197" cy="370840"/>
        </p:xfrm>
        <a:graphic>
          <a:graphicData uri="http://schemas.openxmlformats.org/drawingml/2006/table">
            <a:tbl>
              <a:tblPr firstRow="1" bandRow="1">
                <a:tableStyleId>{5C22544A-7EE6-4342-B048-85BDC9FD1C3A}</a:tableStyleId>
              </a:tblPr>
              <a:tblGrid>
                <a:gridCol w="457198">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219199">
                  <a:extLst>
                    <a:ext uri="{9D8B030D-6E8A-4147-A177-3AD203B41FA5}">
                      <a16:colId xmlns:a16="http://schemas.microsoft.com/office/drawing/2014/main" val="20002"/>
                    </a:ext>
                  </a:extLst>
                </a:gridCol>
              </a:tblGrid>
              <a:tr h="370840">
                <a:tc>
                  <a:txBody>
                    <a:bodyPr/>
                    <a:lstStyle/>
                    <a:p>
                      <a:r>
                        <a:rPr lang="en-US" b="0" i="0" baseline="0" dirty="0">
                          <a:solidFill>
                            <a:schemeClr val="accent2"/>
                          </a:solidFill>
                          <a:latin typeface="Arial" pitchFamily="34"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a:solidFill>
                            <a:schemeClr val="tx1"/>
                          </a:solidFill>
                          <a:latin typeface="Arial" pitchFamily="34" charset="0"/>
                        </a:rPr>
                        <a:t>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err="1">
                          <a:solidFill>
                            <a:schemeClr val="accent3">
                              <a:lumMod val="75000"/>
                            </a:schemeClr>
                          </a:solidFill>
                          <a:latin typeface="Arial" pitchFamily="34" charset="0"/>
                        </a:rPr>
                        <a:t>state_id</a:t>
                      </a:r>
                      <a:endParaRPr lang="en-US" b="0" i="0" baseline="0" dirty="0">
                        <a:solidFill>
                          <a:schemeClr val="accent3">
                            <a:lumMod val="75000"/>
                          </a:schemeClr>
                        </a:solidFill>
                        <a:latin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7239000" y="4191000"/>
          <a:ext cx="1219200" cy="370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70840">
                <a:tc>
                  <a:txBody>
                    <a:bodyPr/>
                    <a:lstStyle/>
                    <a:p>
                      <a:r>
                        <a:rPr lang="en-US" b="0" i="0" baseline="0" dirty="0">
                          <a:solidFill>
                            <a:schemeClr val="accent2"/>
                          </a:solidFill>
                          <a:latin typeface="Arial" pitchFamily="34"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a:solidFill>
                            <a:schemeClr val="tx1"/>
                          </a:solidFill>
                          <a:latin typeface="Arial" pitchFamily="34" charset="0"/>
                        </a:rPr>
                        <a:t>state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pSp>
        <p:nvGrpSpPr>
          <p:cNvPr id="12" name="Group 11"/>
          <p:cNvGrpSpPr/>
          <p:nvPr/>
        </p:nvGrpSpPr>
        <p:grpSpPr>
          <a:xfrm>
            <a:off x="3048000" y="3657600"/>
            <a:ext cx="4542049" cy="533400"/>
            <a:chOff x="3048000" y="3733800"/>
            <a:chExt cx="4542049" cy="533400"/>
          </a:xfrm>
        </p:grpSpPr>
        <p:cxnSp>
          <p:nvCxnSpPr>
            <p:cNvPr id="16" name="Straight Arrow Connector 15"/>
            <p:cNvCxnSpPr/>
            <p:nvPr/>
          </p:nvCxnSpPr>
          <p:spPr>
            <a:xfrm flipV="1">
              <a:off x="3048000" y="3733800"/>
              <a:ext cx="838200" cy="53340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876800" y="3733800"/>
              <a:ext cx="91440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6416657" y="3853166"/>
              <a:ext cx="1173392" cy="401701"/>
            </a:xfrm>
            <a:custGeom>
              <a:avLst/>
              <a:gdLst>
                <a:gd name="connsiteX0" fmla="*/ 0 w 1173392"/>
                <a:gd name="connsiteY0" fmla="*/ 391130 h 401701"/>
                <a:gd name="connsiteX1" fmla="*/ 258992 w 1173392"/>
                <a:gd name="connsiteY1" fmla="*/ 84568 h 401701"/>
                <a:gd name="connsiteX2" fmla="*/ 877401 w 1173392"/>
                <a:gd name="connsiteY2" fmla="*/ 52855 h 401701"/>
                <a:gd name="connsiteX3" fmla="*/ 1173392 w 1173392"/>
                <a:gd name="connsiteY3" fmla="*/ 401701 h 401701"/>
                <a:gd name="connsiteX4" fmla="*/ 1173392 w 1173392"/>
                <a:gd name="connsiteY4" fmla="*/ 401701 h 401701"/>
                <a:gd name="connsiteX5" fmla="*/ 1173392 w 1173392"/>
                <a:gd name="connsiteY5" fmla="*/ 401701 h 40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3392" h="401701">
                  <a:moveTo>
                    <a:pt x="0" y="391130"/>
                  </a:moveTo>
                  <a:cubicBezTo>
                    <a:pt x="56379" y="266038"/>
                    <a:pt x="112759" y="140947"/>
                    <a:pt x="258992" y="84568"/>
                  </a:cubicBezTo>
                  <a:cubicBezTo>
                    <a:pt x="405225" y="28189"/>
                    <a:pt x="725001" y="0"/>
                    <a:pt x="877401" y="52855"/>
                  </a:cubicBezTo>
                  <a:cubicBezTo>
                    <a:pt x="1029801" y="105711"/>
                    <a:pt x="1173392" y="401701"/>
                    <a:pt x="1173392" y="401701"/>
                  </a:cubicBezTo>
                  <a:lnTo>
                    <a:pt x="1173392" y="401701"/>
                  </a:lnTo>
                  <a:lnTo>
                    <a:pt x="1173392" y="401701"/>
                  </a:lnTo>
                </a:path>
              </a:pathLst>
            </a:custGeom>
            <a:ln w="28575">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Date Placeholder 14"/>
          <p:cNvSpPr>
            <a:spLocks noGrp="1"/>
          </p:cNvSpPr>
          <p:nvPr>
            <p:ph type="dt" sz="half" idx="10"/>
          </p:nvPr>
        </p:nvSpPr>
        <p:spPr/>
        <p:txBody>
          <a:bodyPr/>
          <a:lstStyle/>
          <a:p>
            <a:r>
              <a:rPr lang="en-US"/>
              <a:t>© 2019 C. Nguyen </a:t>
            </a:r>
          </a:p>
        </p:txBody>
      </p:sp>
      <p:sp>
        <p:nvSpPr>
          <p:cNvPr id="17" name="Slide Number Placeholder 16"/>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Example: Creating the Tables</a:t>
            </a:r>
          </a:p>
        </p:txBody>
      </p:sp>
      <p:sp>
        <p:nvSpPr>
          <p:cNvPr id="3" name="Content Placeholder 2"/>
          <p:cNvSpPr>
            <a:spLocks noGrp="1"/>
          </p:cNvSpPr>
          <p:nvPr>
            <p:ph idx="1"/>
          </p:nvPr>
        </p:nvSpPr>
        <p:spPr>
          <a:xfrm>
            <a:off x="457200" y="762000"/>
            <a:ext cx="8153400" cy="5867400"/>
          </a:xfrm>
        </p:spPr>
        <p:txBody>
          <a:bodyPr>
            <a:normAutofit/>
          </a:bodyPr>
          <a:lstStyle/>
          <a:p>
            <a:r>
              <a:rPr lang="en-US" sz="1800" dirty="0">
                <a:latin typeface="Arial" pitchFamily="34" charset="0"/>
                <a:cs typeface="Arial" pitchFamily="34" charset="0"/>
              </a:rPr>
              <a:t>When the data model is done, use SQL to create the tables in the model.</a:t>
            </a:r>
          </a:p>
          <a:p>
            <a:r>
              <a:rPr lang="en-US" sz="1800" dirty="0">
                <a:latin typeface="Arial" pitchFamily="34" charset="0"/>
                <a:cs typeface="Arial" pitchFamily="34" charset="0"/>
              </a:rPr>
              <a:t>It is a good idea to create the table from the “outside in” order. This means create all tables that don’t have foreign keys first, then work our way to the tables that have foreign keys.</a:t>
            </a:r>
          </a:p>
          <a:p>
            <a:r>
              <a:rPr lang="en-US" sz="1800" dirty="0">
                <a:latin typeface="Arial" pitchFamily="34" charset="0"/>
                <a:cs typeface="Arial" pitchFamily="34" charset="0"/>
              </a:rPr>
              <a:t>Example of the table creation order for the student records database:</a:t>
            </a:r>
          </a:p>
          <a:p>
            <a:pPr marL="640080" lvl="1" indent="-274320">
              <a:buFont typeface="+mj-lt"/>
              <a:buAutoNum type="arabicPeriod"/>
            </a:pPr>
            <a:r>
              <a:rPr lang="en-US" sz="1800" dirty="0">
                <a:latin typeface="Arial" pitchFamily="34" charset="0"/>
                <a:cs typeface="Arial" pitchFamily="34" charset="0"/>
              </a:rPr>
              <a:t>States table with: state id (primary key), state name</a:t>
            </a:r>
          </a:p>
          <a:p>
            <a:pPr marL="640080" lvl="1" indent="-274320">
              <a:buFont typeface="+mj-lt"/>
              <a:buAutoNum type="arabicPeriod"/>
            </a:pPr>
            <a:r>
              <a:rPr lang="en-US" sz="1800" dirty="0">
                <a:latin typeface="Arial" pitchFamily="34" charset="0"/>
                <a:cs typeface="Arial" pitchFamily="34" charset="0"/>
              </a:rPr>
              <a:t>Towns table with: town id (primary key), town name, state id (foreign key)</a:t>
            </a:r>
          </a:p>
          <a:p>
            <a:pPr marL="640080" lvl="1" indent="-274320">
              <a:buFont typeface="+mj-lt"/>
              <a:buAutoNum type="arabicPeriod"/>
            </a:pPr>
            <a:r>
              <a:rPr lang="en-US" sz="1800" dirty="0">
                <a:latin typeface="Arial" pitchFamily="34" charset="0"/>
                <a:cs typeface="Arial" pitchFamily="34" charset="0"/>
              </a:rPr>
              <a:t>Majors table with: major id (primary key), major name</a:t>
            </a:r>
          </a:p>
          <a:p>
            <a:pPr marL="640080" lvl="1" indent="-274320">
              <a:buFont typeface="+mj-lt"/>
              <a:buAutoNum type="arabicPeriod"/>
            </a:pPr>
            <a:r>
              <a:rPr lang="en-US" sz="1800" dirty="0">
                <a:latin typeface="Arial" pitchFamily="34" charset="0"/>
                <a:cs typeface="Arial" pitchFamily="34" charset="0"/>
              </a:rPr>
              <a:t>Students table with: student id (primary key), student name, major id (foreign key), </a:t>
            </a:r>
            <a:r>
              <a:rPr lang="en-US" sz="1800" dirty="0" err="1">
                <a:latin typeface="Arial" pitchFamily="34" charset="0"/>
                <a:cs typeface="Arial" pitchFamily="34" charset="0"/>
              </a:rPr>
              <a:t>gpa</a:t>
            </a:r>
            <a:r>
              <a:rPr lang="en-US" sz="1800" dirty="0">
                <a:latin typeface="Arial" pitchFamily="34" charset="0"/>
                <a:cs typeface="Arial" pitchFamily="34" charset="0"/>
              </a:rPr>
              <a:t>, town id (foreign key)</a:t>
            </a: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p:txBody>
      </p:sp>
      <p:sp>
        <p:nvSpPr>
          <p:cNvPr id="6" name="Date Placeholder 5"/>
          <p:cNvSpPr>
            <a:spLocks noGrp="1"/>
          </p:cNvSpPr>
          <p:nvPr>
            <p:ph type="dt" sz="half" idx="10"/>
          </p:nvPr>
        </p:nvSpPr>
        <p:spPr/>
        <p:txBody>
          <a:bodyPr/>
          <a:lstStyle/>
          <a:p>
            <a:r>
              <a:rPr lang="en-US"/>
              <a:t>© 2019 C. Nguyen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Example: Inserting Data</a:t>
            </a:r>
          </a:p>
        </p:txBody>
      </p:sp>
      <p:sp>
        <p:nvSpPr>
          <p:cNvPr id="3" name="Content Placeholder 2"/>
          <p:cNvSpPr>
            <a:spLocks noGrp="1"/>
          </p:cNvSpPr>
          <p:nvPr>
            <p:ph idx="1"/>
          </p:nvPr>
        </p:nvSpPr>
        <p:spPr>
          <a:xfrm>
            <a:off x="457200" y="685800"/>
            <a:ext cx="8153400" cy="5943600"/>
          </a:xfrm>
        </p:spPr>
        <p:txBody>
          <a:bodyPr>
            <a:normAutofit/>
          </a:bodyPr>
          <a:lstStyle/>
          <a:p>
            <a:r>
              <a:rPr lang="en-US" sz="1800" dirty="0">
                <a:latin typeface="Arial" pitchFamily="34" charset="0"/>
                <a:cs typeface="Arial" pitchFamily="34" charset="0"/>
              </a:rPr>
              <a:t>Use INSERT INTO commands to insert each row of data records into all the tables.</a:t>
            </a:r>
          </a:p>
          <a:p>
            <a:r>
              <a:rPr lang="en-US" sz="1800" dirty="0">
                <a:latin typeface="Arial" pitchFamily="34" charset="0"/>
                <a:cs typeface="Arial" pitchFamily="34" charset="0"/>
              </a:rPr>
              <a:t>It is a good idea to insert data from the “outside in” order as well. This means insert data into tables that don’t have foreign keys first, then insert data into the more central tables with foreign keys.</a:t>
            </a:r>
          </a:p>
          <a:p>
            <a:r>
              <a:rPr lang="en-US" sz="1800" dirty="0">
                <a:latin typeface="Arial" pitchFamily="34" charset="0"/>
                <a:cs typeface="Arial" pitchFamily="34" charset="0"/>
              </a:rPr>
              <a:t>When inserting data into tables without foreign key, the primary key will be automatically filled in and incremented if the constraints are: INTEGER NOT NULL  PRIMARY KEY</a:t>
            </a:r>
          </a:p>
          <a:p>
            <a:r>
              <a:rPr lang="en-US" sz="1800" dirty="0">
                <a:latin typeface="Arial" pitchFamily="34" charset="0"/>
                <a:cs typeface="Arial" pitchFamily="34" charset="0"/>
              </a:rPr>
              <a:t>This means we can fetch the primary key with each insert, and use it as the foreign key as we go to the tables that require foreign keys.</a:t>
            </a:r>
          </a:p>
          <a:p>
            <a:r>
              <a:rPr lang="en-US" sz="1800" dirty="0">
                <a:latin typeface="Arial" pitchFamily="34" charset="0"/>
                <a:cs typeface="Arial" pitchFamily="34" charset="0"/>
              </a:rPr>
              <a:t>Example:</a:t>
            </a:r>
          </a:p>
          <a:p>
            <a:pPr>
              <a:buNone/>
            </a:pPr>
            <a:endParaRPr lang="en-US" sz="2000" dirty="0"/>
          </a:p>
        </p:txBody>
      </p:sp>
      <p:sp>
        <p:nvSpPr>
          <p:cNvPr id="7" name="TextBox 6"/>
          <p:cNvSpPr txBox="1"/>
          <p:nvPr/>
        </p:nvSpPr>
        <p:spPr>
          <a:xfrm>
            <a:off x="914400" y="3962400"/>
            <a:ext cx="7696200" cy="2308324"/>
          </a:xfrm>
          <a:prstGeom prst="rect">
            <a:avLst/>
          </a:prstGeom>
          <a:solidFill>
            <a:schemeClr val="bg1">
              <a:lumMod val="85000"/>
            </a:schemeClr>
          </a:solidFill>
          <a:ln>
            <a:noFill/>
          </a:ln>
        </p:spPr>
        <p:txBody>
          <a:bodyPr wrap="square" rtlCol="0">
            <a:spAutoFit/>
          </a:bodyPr>
          <a:lstStyle/>
          <a:p>
            <a:r>
              <a:rPr lang="en-US" dirty="0"/>
              <a:t># insert ‘CS’ into Majors table </a:t>
            </a:r>
          </a:p>
          <a:p>
            <a:r>
              <a:rPr lang="en-US" dirty="0" err="1"/>
              <a:t>cur.execute</a:t>
            </a:r>
            <a:r>
              <a:rPr lang="en-US" dirty="0"/>
              <a:t>('INSERT INTO  Majors (major)  VALUES (“CS”)')</a:t>
            </a:r>
          </a:p>
          <a:p>
            <a:r>
              <a:rPr lang="en-US" dirty="0"/>
              <a:t># fetch the id of ‘CS’ in the Majors table</a:t>
            </a:r>
          </a:p>
          <a:p>
            <a:r>
              <a:rPr lang="en-US" dirty="0" err="1"/>
              <a:t>cur.execute</a:t>
            </a:r>
            <a:r>
              <a:rPr lang="en-US" dirty="0"/>
              <a:t>('SELECT id  FROM Majors  WHERE major = “CS”) </a:t>
            </a:r>
          </a:p>
          <a:p>
            <a:r>
              <a:rPr lang="en-US" dirty="0" err="1">
                <a:solidFill>
                  <a:srgbClr val="00B050"/>
                </a:solidFill>
              </a:rPr>
              <a:t>major_id</a:t>
            </a:r>
            <a:r>
              <a:rPr lang="en-US" dirty="0">
                <a:solidFill>
                  <a:srgbClr val="00B050"/>
                </a:solidFill>
              </a:rPr>
              <a:t> </a:t>
            </a:r>
            <a:r>
              <a:rPr lang="en-US" dirty="0"/>
              <a:t>= </a:t>
            </a:r>
            <a:r>
              <a:rPr lang="en-US" dirty="0" err="1"/>
              <a:t>cur.fetchone</a:t>
            </a:r>
            <a:r>
              <a:rPr lang="en-US" dirty="0"/>
              <a:t>()[0]</a:t>
            </a:r>
          </a:p>
          <a:p>
            <a:r>
              <a:rPr lang="en-US" dirty="0"/>
              <a:t># use the primary key of Majors table as a foreign key for </a:t>
            </a:r>
            <a:r>
              <a:rPr lang="en-US" dirty="0" err="1"/>
              <a:t>StudentsDB</a:t>
            </a:r>
            <a:r>
              <a:rPr lang="en-US" dirty="0"/>
              <a:t> table</a:t>
            </a:r>
          </a:p>
          <a:p>
            <a:r>
              <a:rPr lang="en-US" dirty="0" err="1"/>
              <a:t>cur.execute</a:t>
            </a:r>
            <a:r>
              <a:rPr lang="en-US" dirty="0"/>
              <a:t>(''‘INSERT  INTO   </a:t>
            </a:r>
            <a:r>
              <a:rPr lang="en-US" dirty="0" err="1"/>
              <a:t>StudentsDB</a:t>
            </a:r>
            <a:endParaRPr lang="en-US" dirty="0"/>
          </a:p>
          <a:p>
            <a:r>
              <a:rPr lang="en-US" dirty="0"/>
              <a:t>                         VALUES ( 123, “Hopper, Grace”, </a:t>
            </a:r>
            <a:r>
              <a:rPr lang="en-US" dirty="0" err="1">
                <a:solidFill>
                  <a:srgbClr val="00B050"/>
                </a:solidFill>
              </a:rPr>
              <a:t>major_id</a:t>
            </a:r>
            <a:r>
              <a:rPr lang="en-US" dirty="0"/>
              <a:t>, 3.87)''‘)</a:t>
            </a:r>
          </a:p>
        </p:txBody>
      </p:sp>
      <p:sp>
        <p:nvSpPr>
          <p:cNvPr id="8" name="Date Placeholder 7"/>
          <p:cNvSpPr>
            <a:spLocks noGrp="1"/>
          </p:cNvSpPr>
          <p:nvPr>
            <p:ph type="dt" sz="half" idx="10"/>
          </p:nvPr>
        </p:nvSpPr>
        <p:spPr/>
        <p:txBody>
          <a:bodyPr/>
          <a:lstStyle/>
          <a:p>
            <a:r>
              <a:rPr lang="en-US"/>
              <a:t>© 2019 C. Nguyen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Example: Query for Data</a:t>
            </a:r>
          </a:p>
        </p:txBody>
      </p:sp>
      <p:sp>
        <p:nvSpPr>
          <p:cNvPr id="3" name="Content Placeholder 2"/>
          <p:cNvSpPr>
            <a:spLocks noGrp="1"/>
          </p:cNvSpPr>
          <p:nvPr>
            <p:ph idx="1"/>
          </p:nvPr>
        </p:nvSpPr>
        <p:spPr>
          <a:xfrm>
            <a:off x="457200" y="762000"/>
            <a:ext cx="8153400" cy="5867400"/>
          </a:xfrm>
        </p:spPr>
        <p:txBody>
          <a:bodyPr>
            <a:normAutofit/>
          </a:bodyPr>
          <a:lstStyle/>
          <a:p>
            <a:r>
              <a:rPr lang="en-US" sz="1800" dirty="0">
                <a:latin typeface="Arial" pitchFamily="34" charset="0"/>
                <a:cs typeface="Arial" pitchFamily="34" charset="0"/>
              </a:rPr>
              <a:t>Use SELECT and JOIN commands to retrieve data from different tables.</a:t>
            </a:r>
          </a:p>
          <a:p>
            <a:r>
              <a:rPr lang="en-US" sz="1800" dirty="0">
                <a:latin typeface="Arial" pitchFamily="34" charset="0"/>
                <a:cs typeface="Arial" pitchFamily="34" charset="0"/>
              </a:rPr>
              <a:t>Because the data for one record are stored in different tables, when we query for data, often we need to use the SQL command JOIN in order to get data from multiple tables.</a:t>
            </a:r>
          </a:p>
          <a:p>
            <a:r>
              <a:rPr lang="en-US" sz="1800" dirty="0">
                <a:latin typeface="Arial" pitchFamily="34" charset="0"/>
                <a:cs typeface="Arial" pitchFamily="34" charset="0"/>
              </a:rPr>
              <a:t>SQL format: </a:t>
            </a: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pPr>
              <a:buNone/>
            </a:pPr>
            <a:endParaRPr lang="en-US" sz="1800" dirty="0">
              <a:latin typeface="Arial" pitchFamily="34" charset="0"/>
              <a:cs typeface="Arial" pitchFamily="34" charset="0"/>
            </a:endParaRPr>
          </a:p>
          <a:p>
            <a:pPr>
              <a:spcBef>
                <a:spcPts val="1800"/>
              </a:spcBef>
            </a:pPr>
            <a:r>
              <a:rPr lang="en-US" sz="1800" dirty="0">
                <a:latin typeface="Arial" pitchFamily="34" charset="0"/>
                <a:cs typeface="Arial" pitchFamily="34" charset="0"/>
              </a:rPr>
              <a:t>The JOIN command looks through all the tables that are joined together.</a:t>
            </a:r>
          </a:p>
          <a:p>
            <a:r>
              <a:rPr lang="en-US" sz="1800" dirty="0">
                <a:latin typeface="Arial" pitchFamily="34" charset="0"/>
                <a:cs typeface="Arial" pitchFamily="34" charset="0"/>
              </a:rPr>
              <a:t>The ON clause is used to select the correct link between the tables and to select the correct attribute.</a:t>
            </a:r>
          </a:p>
          <a:p>
            <a:r>
              <a:rPr lang="en-US" sz="1800" dirty="0">
                <a:latin typeface="Arial" pitchFamily="34" charset="0"/>
                <a:cs typeface="Arial" pitchFamily="34" charset="0"/>
              </a:rPr>
              <a:t>Example:  Find names of students who major in CS</a:t>
            </a:r>
          </a:p>
          <a:p>
            <a:pPr>
              <a:buNone/>
            </a:pPr>
            <a:endParaRPr lang="en-US" sz="1800" dirty="0">
              <a:latin typeface="Arial" pitchFamily="34" charset="0"/>
              <a:cs typeface="Arial" pitchFamily="34" charset="0"/>
            </a:endParaRPr>
          </a:p>
        </p:txBody>
      </p:sp>
      <p:sp>
        <p:nvSpPr>
          <p:cNvPr id="7" name="TextBox 6"/>
          <p:cNvSpPr txBox="1"/>
          <p:nvPr/>
        </p:nvSpPr>
        <p:spPr>
          <a:xfrm>
            <a:off x="1524000" y="2438400"/>
            <a:ext cx="4953000" cy="1231106"/>
          </a:xfrm>
          <a:prstGeom prst="rect">
            <a:avLst/>
          </a:prstGeom>
          <a:solidFill>
            <a:schemeClr val="bg1">
              <a:lumMod val="85000"/>
            </a:schemeClr>
          </a:solidFill>
          <a:ln>
            <a:noFill/>
          </a:ln>
        </p:spPr>
        <p:txBody>
          <a:bodyPr wrap="square" rtlCol="0">
            <a:spAutoFit/>
          </a:bodyPr>
          <a:lstStyle/>
          <a:p>
            <a:r>
              <a:rPr lang="en-US" dirty="0"/>
              <a:t>SELECT   Table1.fieldA,  Table2.fieldB   </a:t>
            </a:r>
          </a:p>
          <a:p>
            <a:pPr>
              <a:spcBef>
                <a:spcPts val="1200"/>
              </a:spcBef>
            </a:pPr>
            <a:r>
              <a:rPr lang="en-US" dirty="0"/>
              <a:t>FROM  Table1  JOIN  Table2   </a:t>
            </a:r>
          </a:p>
          <a:p>
            <a:pPr>
              <a:spcBef>
                <a:spcPts val="1200"/>
              </a:spcBef>
            </a:pPr>
            <a:r>
              <a:rPr lang="en-US" dirty="0"/>
              <a:t>ON   foreign key value = primary key value</a:t>
            </a:r>
          </a:p>
        </p:txBody>
      </p:sp>
      <p:sp>
        <p:nvSpPr>
          <p:cNvPr id="5" name="TextBox 4"/>
          <p:cNvSpPr txBox="1"/>
          <p:nvPr/>
        </p:nvSpPr>
        <p:spPr>
          <a:xfrm>
            <a:off x="1143000" y="5181600"/>
            <a:ext cx="7315200" cy="646331"/>
          </a:xfrm>
          <a:prstGeom prst="rect">
            <a:avLst/>
          </a:prstGeom>
          <a:solidFill>
            <a:schemeClr val="bg1">
              <a:lumMod val="85000"/>
            </a:schemeClr>
          </a:solidFill>
          <a:ln>
            <a:noFill/>
          </a:ln>
        </p:spPr>
        <p:txBody>
          <a:bodyPr wrap="square" rtlCol="0">
            <a:spAutoFit/>
          </a:bodyPr>
          <a:lstStyle/>
          <a:p>
            <a:r>
              <a:rPr lang="en-US" dirty="0"/>
              <a:t>SELECT  Students.name     FROM  Students  JOIN  Majors</a:t>
            </a:r>
          </a:p>
          <a:p>
            <a:r>
              <a:rPr lang="en-US" dirty="0"/>
              <a:t>ON   </a:t>
            </a:r>
            <a:r>
              <a:rPr lang="en-US" dirty="0" err="1"/>
              <a:t>Students.major_id</a:t>
            </a:r>
            <a:r>
              <a:rPr lang="en-US" dirty="0"/>
              <a:t> = Majors.id   AND   </a:t>
            </a:r>
            <a:r>
              <a:rPr lang="en-US" dirty="0" err="1"/>
              <a:t>Majors.major</a:t>
            </a:r>
            <a:r>
              <a:rPr lang="en-US" dirty="0"/>
              <a:t> = “CS"</a:t>
            </a:r>
          </a:p>
        </p:txBody>
      </p:sp>
      <p:sp>
        <p:nvSpPr>
          <p:cNvPr id="6" name="TextBox 5"/>
          <p:cNvSpPr txBox="1"/>
          <p:nvPr/>
        </p:nvSpPr>
        <p:spPr>
          <a:xfrm>
            <a:off x="3276600" y="1981200"/>
            <a:ext cx="2438400" cy="369332"/>
          </a:xfrm>
          <a:prstGeom prst="rect">
            <a:avLst/>
          </a:prstGeom>
          <a:noFill/>
        </p:spPr>
        <p:txBody>
          <a:bodyPr wrap="square" rtlCol="0">
            <a:spAutoFit/>
          </a:bodyPr>
          <a:lstStyle/>
          <a:p>
            <a:r>
              <a:rPr lang="en-US" dirty="0"/>
              <a:t>The fields we want</a:t>
            </a:r>
          </a:p>
        </p:txBody>
      </p:sp>
      <p:sp>
        <p:nvSpPr>
          <p:cNvPr id="8" name="TextBox 7"/>
          <p:cNvSpPr txBox="1"/>
          <p:nvPr/>
        </p:nvSpPr>
        <p:spPr>
          <a:xfrm>
            <a:off x="6629400" y="2590800"/>
            <a:ext cx="2133600" cy="369332"/>
          </a:xfrm>
          <a:prstGeom prst="rect">
            <a:avLst/>
          </a:prstGeom>
          <a:noFill/>
        </p:spPr>
        <p:txBody>
          <a:bodyPr wrap="square" rtlCol="0">
            <a:spAutoFit/>
          </a:bodyPr>
          <a:lstStyle/>
          <a:p>
            <a:r>
              <a:rPr lang="en-US" dirty="0"/>
              <a:t>From these tables</a:t>
            </a:r>
          </a:p>
        </p:txBody>
      </p:sp>
      <p:sp>
        <p:nvSpPr>
          <p:cNvPr id="9" name="TextBox 8"/>
          <p:cNvSpPr txBox="1"/>
          <p:nvPr/>
        </p:nvSpPr>
        <p:spPr>
          <a:xfrm>
            <a:off x="6553200" y="3124200"/>
            <a:ext cx="2133600" cy="646331"/>
          </a:xfrm>
          <a:prstGeom prst="rect">
            <a:avLst/>
          </a:prstGeom>
          <a:noFill/>
        </p:spPr>
        <p:txBody>
          <a:bodyPr wrap="square" rtlCol="0">
            <a:spAutoFit/>
          </a:bodyPr>
          <a:lstStyle/>
          <a:p>
            <a:r>
              <a:rPr lang="en-US" dirty="0"/>
              <a:t>Based on links between the tables</a:t>
            </a:r>
          </a:p>
        </p:txBody>
      </p:sp>
      <p:cxnSp>
        <p:nvCxnSpPr>
          <p:cNvPr id="11" name="Straight Arrow Connector 10"/>
          <p:cNvCxnSpPr/>
          <p:nvPr/>
        </p:nvCxnSpPr>
        <p:spPr>
          <a:xfrm flipH="1">
            <a:off x="4114800" y="228600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4267200" y="2775466"/>
            <a:ext cx="2362200" cy="240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638800" y="3429000"/>
            <a:ext cx="914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Date Placeholder 13"/>
          <p:cNvSpPr>
            <a:spLocks noGrp="1"/>
          </p:cNvSpPr>
          <p:nvPr>
            <p:ph type="dt" sz="half" idx="10"/>
          </p:nvPr>
        </p:nvSpPr>
        <p:spPr/>
        <p:txBody>
          <a:bodyPr/>
          <a:lstStyle/>
          <a:p>
            <a:r>
              <a:rPr lang="en-US"/>
              <a:t>© 2019 C. Nguyen </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Going further…</a:t>
            </a:r>
          </a:p>
        </p:txBody>
      </p:sp>
      <p:sp>
        <p:nvSpPr>
          <p:cNvPr id="3075" name="Rectangle 3"/>
          <p:cNvSpPr>
            <a:spLocks noGrp="1" noChangeArrowheads="1"/>
          </p:cNvSpPr>
          <p:nvPr>
            <p:ph type="body" idx="1"/>
          </p:nvPr>
        </p:nvSpPr>
        <p:spPr>
          <a:xfrm>
            <a:off x="457200" y="685800"/>
            <a:ext cx="8153400" cy="5410200"/>
          </a:xfrm>
        </p:spPr>
        <p:txBody>
          <a:bodyPr>
            <a:noAutofit/>
          </a:bodyPr>
          <a:lstStyle/>
          <a:p>
            <a:pPr eaLnBrk="1" hangingPunct="1">
              <a:lnSpc>
                <a:spcPct val="110000"/>
              </a:lnSpc>
              <a:spcBef>
                <a:spcPts val="0"/>
              </a:spcBef>
            </a:pPr>
            <a:r>
              <a:rPr lang="en-US" sz="1800" dirty="0">
                <a:latin typeface="Arial" pitchFamily="34" charset="0"/>
                <a:cs typeface="Arial" pitchFamily="34" charset="0"/>
              </a:rPr>
              <a:t>For data persistence, we can save our application data in a text file, CSV file, pickle file, JSON file, or database.</a:t>
            </a:r>
          </a:p>
          <a:p>
            <a:pPr eaLnBrk="1" hangingPunct="1">
              <a:lnSpc>
                <a:spcPct val="110000"/>
              </a:lnSpc>
              <a:spcBef>
                <a:spcPts val="0"/>
              </a:spcBef>
            </a:pPr>
            <a:r>
              <a:rPr lang="en-US" sz="1800" dirty="0">
                <a:latin typeface="Arial" pitchFamily="34" charset="0"/>
                <a:cs typeface="Arial" pitchFamily="34" charset="0"/>
              </a:rPr>
              <a:t>We’ve discussed the basic concepts of working SQL databases to show how a database can provide flexibility in querying for data. </a:t>
            </a:r>
          </a:p>
          <a:p>
            <a:pPr eaLnBrk="1" hangingPunct="1">
              <a:lnSpc>
                <a:spcPct val="110000"/>
              </a:lnSpc>
              <a:spcBef>
                <a:spcPts val="0"/>
              </a:spcBef>
            </a:pPr>
            <a:r>
              <a:rPr lang="en-US" sz="1800" dirty="0">
                <a:latin typeface="Arial" pitchFamily="34" charset="0"/>
                <a:cs typeface="Arial" pitchFamily="34" charset="0"/>
              </a:rPr>
              <a:t>There are many more features of SQL, such as the ability to link tables both ways. So far our tables have been set up in a one-to-many relationship, where there is one </a:t>
            </a:r>
            <a:r>
              <a:rPr lang="en-US" sz="1800" dirty="0" err="1">
                <a:latin typeface="Arial" pitchFamily="34" charset="0"/>
                <a:cs typeface="Arial" pitchFamily="34" charset="0"/>
              </a:rPr>
              <a:t>StudentsDB</a:t>
            </a:r>
            <a:r>
              <a:rPr lang="en-US" sz="1800" dirty="0">
                <a:latin typeface="Arial" pitchFamily="34" charset="0"/>
                <a:cs typeface="Arial" pitchFamily="34" charset="0"/>
              </a:rPr>
              <a:t> table that is linked to multiple other tables. But real world data modeling often involves a many-to-many relationship, such as a </a:t>
            </a:r>
            <a:r>
              <a:rPr lang="en-US" sz="1800" dirty="0" err="1">
                <a:latin typeface="Arial" pitchFamily="34" charset="0"/>
                <a:cs typeface="Arial" pitchFamily="34" charset="0"/>
              </a:rPr>
              <a:t>StudentsDB</a:t>
            </a:r>
            <a:r>
              <a:rPr lang="en-US" sz="1800" dirty="0">
                <a:latin typeface="Arial" pitchFamily="34" charset="0"/>
                <a:cs typeface="Arial" pitchFamily="34" charset="0"/>
              </a:rPr>
              <a:t> table and a </a:t>
            </a:r>
            <a:r>
              <a:rPr lang="en-US" sz="1800" dirty="0" err="1">
                <a:latin typeface="Arial" pitchFamily="34" charset="0"/>
                <a:cs typeface="Arial" pitchFamily="34" charset="0"/>
              </a:rPr>
              <a:t>classesDB</a:t>
            </a:r>
            <a:r>
              <a:rPr lang="en-US" sz="1800" dirty="0">
                <a:latin typeface="Arial" pitchFamily="34" charset="0"/>
                <a:cs typeface="Arial" pitchFamily="34" charset="0"/>
              </a:rPr>
              <a:t> table. One student can take many classes, and a class can have many students.</a:t>
            </a:r>
          </a:p>
          <a:p>
            <a:pPr eaLnBrk="1" hangingPunct="1">
              <a:lnSpc>
                <a:spcPct val="110000"/>
              </a:lnSpc>
              <a:spcBef>
                <a:spcPts val="0"/>
              </a:spcBef>
            </a:pPr>
            <a:r>
              <a:rPr lang="en-US" sz="1800" dirty="0">
                <a:latin typeface="Arial" pitchFamily="34" charset="0"/>
                <a:cs typeface="Arial" pitchFamily="34" charset="0"/>
              </a:rPr>
              <a:t>In addition to </a:t>
            </a:r>
            <a:r>
              <a:rPr lang="en-US" sz="1800" dirty="0" err="1">
                <a:latin typeface="Arial" pitchFamily="34" charset="0"/>
                <a:cs typeface="Arial" pitchFamily="34" charset="0"/>
              </a:rPr>
              <a:t>SQLite</a:t>
            </a:r>
            <a:r>
              <a:rPr lang="en-US" sz="1800" dirty="0">
                <a:latin typeface="Arial" pitchFamily="34" charset="0"/>
                <a:cs typeface="Arial" pitchFamily="34" charset="0"/>
              </a:rPr>
              <a:t>, Python programs can also utilize other types of databases.</a:t>
            </a:r>
          </a:p>
          <a:p>
            <a:pPr eaLnBrk="1" hangingPunct="1">
              <a:spcBef>
                <a:spcPts val="0"/>
              </a:spcBef>
              <a:buNone/>
            </a:pPr>
            <a:endParaRPr lang="en-US" sz="1800" dirty="0">
              <a:latin typeface="Arial" pitchFamily="34" charset="0"/>
              <a:cs typeface="Arial" pitchFamily="34" charset="0"/>
            </a:endParaRPr>
          </a:p>
          <a:p>
            <a:pPr eaLnBrk="1" hangingPunct="1">
              <a:spcBef>
                <a:spcPts val="0"/>
              </a:spcBef>
              <a:buNone/>
            </a:pPr>
            <a:endParaRPr lang="en-US" sz="1800" dirty="0">
              <a:latin typeface="Arial" pitchFamily="34" charset="0"/>
              <a:cs typeface="Arial" pitchFamily="34" charset="0"/>
            </a:endParaRPr>
          </a:p>
          <a:p>
            <a:pPr eaLnBrk="1" hangingPunct="1">
              <a:spcBef>
                <a:spcPts val="0"/>
              </a:spcBef>
              <a:buNone/>
            </a:pPr>
            <a:endParaRPr lang="en-US" sz="1800" dirty="0">
              <a:latin typeface="Arial" pitchFamily="34" charset="0"/>
              <a:cs typeface="Arial" pitchFamily="34" charset="0"/>
            </a:endParaRPr>
          </a:p>
          <a:p>
            <a:pPr eaLnBrk="1" hangingPunct="1">
              <a:spcBef>
                <a:spcPts val="0"/>
              </a:spcBef>
              <a:buNone/>
            </a:pPr>
            <a:endParaRPr lang="en-US" sz="1800" dirty="0">
              <a:latin typeface="Arial" pitchFamily="34" charset="0"/>
              <a:cs typeface="Arial" pitchFamily="34" charset="0"/>
            </a:endParaRPr>
          </a:p>
          <a:p>
            <a:pPr eaLnBrk="1" hangingPunct="1">
              <a:spcBef>
                <a:spcPts val="0"/>
              </a:spcBef>
              <a:buNone/>
            </a:pPr>
            <a:endParaRPr lang="en-US" sz="1800" dirty="0">
              <a:latin typeface="Arial" pitchFamily="34" charset="0"/>
              <a:cs typeface="Arial" pitchFamily="34" charset="0"/>
            </a:endParaRPr>
          </a:p>
          <a:p>
            <a:pPr eaLnBrk="1" hangingPunct="1">
              <a:spcBef>
                <a:spcPts val="0"/>
              </a:spcBef>
              <a:buNone/>
            </a:pPr>
            <a:endParaRPr lang="en-US" sz="1800" dirty="0">
              <a:latin typeface="Arial" pitchFamily="34" charset="0"/>
              <a:cs typeface="Arial" pitchFamily="34" charset="0"/>
            </a:endParaRPr>
          </a:p>
          <a:p>
            <a:pPr eaLnBrk="1" hangingPunct="1">
              <a:spcBef>
                <a:spcPts val="0"/>
              </a:spcBef>
              <a:buNone/>
            </a:pPr>
            <a:endParaRPr lang="en-US" sz="1800" dirty="0">
              <a:latin typeface="Arial" pitchFamily="34" charset="0"/>
              <a:cs typeface="Arial" pitchFamily="34" charset="0"/>
            </a:endParaRPr>
          </a:p>
          <a:p>
            <a:pPr eaLnBrk="1" hangingPunct="1">
              <a:spcBef>
                <a:spcPts val="0"/>
              </a:spcBef>
              <a:buNone/>
            </a:pPr>
            <a:endParaRPr lang="en-US" sz="1800" dirty="0">
              <a:latin typeface="Arial" pitchFamily="34" charset="0"/>
              <a:cs typeface="Arial" pitchFamily="34" charset="0"/>
            </a:endParaRPr>
          </a:p>
          <a:p>
            <a:pPr eaLnBrk="1" hangingPunct="1">
              <a:spcBef>
                <a:spcPts val="0"/>
              </a:spcBef>
              <a:buNone/>
            </a:pPr>
            <a:r>
              <a:rPr lang="en-US" sz="1800" dirty="0">
                <a:latin typeface="Arial" pitchFamily="34" charset="0"/>
                <a:cs typeface="Arial" pitchFamily="34" charset="0"/>
              </a:rPr>
              <a:t>		   		    Up Next: System</a:t>
            </a:r>
          </a:p>
        </p:txBody>
      </p:sp>
      <p:sp>
        <p:nvSpPr>
          <p:cNvPr id="7" name="Date Placeholder 6"/>
          <p:cNvSpPr>
            <a:spLocks noGrp="1"/>
          </p:cNvSpPr>
          <p:nvPr>
            <p:ph type="dt" sz="half" idx="10"/>
          </p:nvPr>
        </p:nvSpPr>
        <p:spPr/>
        <p:txBody>
          <a:bodyPr/>
          <a:lstStyle/>
          <a:p>
            <a:r>
              <a:rPr lang="en-US"/>
              <a:t>© 2019 C. Nguyen </a:t>
            </a:r>
          </a:p>
        </p:txBody>
      </p:sp>
      <p:sp>
        <p:nvSpPr>
          <p:cNvPr id="8" name="Slide Number Placeholder 7"/>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Pickle to an Object</a:t>
            </a:r>
          </a:p>
        </p:txBody>
      </p:sp>
      <p:sp>
        <p:nvSpPr>
          <p:cNvPr id="3075" name="Rectangle 3"/>
          <p:cNvSpPr>
            <a:spLocks noGrp="1" noChangeArrowheads="1"/>
          </p:cNvSpPr>
          <p:nvPr>
            <p:ph type="body" idx="1"/>
          </p:nvPr>
        </p:nvSpPr>
        <p:spPr>
          <a:xfrm>
            <a:off x="304800" y="609600"/>
            <a:ext cx="8382000" cy="5715000"/>
          </a:xfrm>
        </p:spPr>
        <p:txBody>
          <a:bodyPr>
            <a:normAutofit/>
          </a:bodyPr>
          <a:lstStyle/>
          <a:p>
            <a:pPr eaLnBrk="1" hangingPunct="1">
              <a:spcBef>
                <a:spcPts val="432"/>
              </a:spcBef>
            </a:pPr>
            <a:r>
              <a:rPr lang="en-US" sz="1800" dirty="0">
                <a:latin typeface="Arial" pitchFamily="34" charset="0"/>
                <a:cs typeface="Arial" pitchFamily="34" charset="0"/>
              </a:rPr>
              <a:t>We can pickle and reconstruct an object without saving it to file:</a:t>
            </a:r>
          </a:p>
          <a:p>
            <a:pPr eaLnBrk="1" hangingPunct="1">
              <a:spcBef>
                <a:spcPts val="432"/>
              </a:spcBef>
              <a:buNone/>
            </a:pPr>
            <a:endParaRPr lang="en-US" sz="1800" dirty="0">
              <a:latin typeface="Arial" pitchFamily="34" charset="0"/>
              <a:cs typeface="Arial" pitchFamily="34" charset="0"/>
            </a:endParaRPr>
          </a:p>
          <a:p>
            <a:pPr eaLnBrk="1" hangingPunct="1">
              <a:spcBef>
                <a:spcPts val="1200"/>
              </a:spcBef>
              <a:buNone/>
            </a:pPr>
            <a:r>
              <a:rPr lang="en-US" sz="1800" dirty="0">
                <a:latin typeface="Arial" pitchFamily="34" charset="0"/>
                <a:cs typeface="Arial" pitchFamily="34" charset="0"/>
              </a:rPr>
              <a:t>	where b is a binary string that pickle produces.</a:t>
            </a:r>
          </a:p>
          <a:p>
            <a:pPr eaLnBrk="1" hangingPunct="1">
              <a:spcBef>
                <a:spcPts val="432"/>
              </a:spcBef>
            </a:pPr>
            <a:r>
              <a:rPr lang="en-US" sz="1800" dirty="0">
                <a:latin typeface="Arial" pitchFamily="34" charset="0"/>
                <a:cs typeface="Arial" pitchFamily="34" charset="0"/>
              </a:rPr>
              <a:t>Some common uses of pickle:</a:t>
            </a:r>
          </a:p>
          <a:p>
            <a:pPr marL="548640" lvl="1">
              <a:spcBef>
                <a:spcPts val="200"/>
              </a:spcBef>
            </a:pPr>
            <a:r>
              <a:rPr lang="en-US" sz="1800" dirty="0">
                <a:latin typeface="Arial" pitchFamily="34" charset="0"/>
                <a:cs typeface="Arial" pitchFamily="34" charset="0"/>
              </a:rPr>
              <a:t>Save a program's state (or current data) to disk so that it can continue from where it ended last time.</a:t>
            </a:r>
          </a:p>
          <a:p>
            <a:pPr marL="548640" lvl="1">
              <a:spcBef>
                <a:spcPts val="200"/>
              </a:spcBef>
            </a:pPr>
            <a:r>
              <a:rPr lang="en-US" sz="1800" dirty="0">
                <a:latin typeface="Arial" pitchFamily="34" charset="0"/>
                <a:cs typeface="Arial" pitchFamily="34" charset="0"/>
              </a:rPr>
              <a:t>Send data to another Python process in a multi-core or distributed system (covered in the next module).</a:t>
            </a:r>
          </a:p>
          <a:p>
            <a:pPr marL="548640" lvl="1">
              <a:spcBef>
                <a:spcPts val="200"/>
              </a:spcBef>
            </a:pPr>
            <a:r>
              <a:rPr lang="en-US" sz="1800" dirty="0">
                <a:latin typeface="Arial" pitchFamily="34" charset="0"/>
                <a:cs typeface="Arial" pitchFamily="34" charset="0"/>
              </a:rPr>
              <a:t>Easily save a Python object (with its data hierarchy) and restore the object.</a:t>
            </a:r>
          </a:p>
          <a:p>
            <a:pPr marL="548640" lvl="1">
              <a:spcBef>
                <a:spcPts val="200"/>
              </a:spcBef>
            </a:pPr>
            <a:r>
              <a:rPr lang="en-US" sz="1800" dirty="0">
                <a:latin typeface="Arial" pitchFamily="34" charset="0"/>
                <a:cs typeface="Arial" pitchFamily="34" charset="0"/>
              </a:rPr>
              <a:t>Convert a Python object to a string so that it can be used as a dictionary key, or for caching and </a:t>
            </a:r>
            <a:r>
              <a:rPr lang="en-US" sz="1800" dirty="0" err="1">
                <a:latin typeface="Arial" pitchFamily="34" charset="0"/>
                <a:cs typeface="Arial" pitchFamily="34" charset="0"/>
              </a:rPr>
              <a:t>memoization</a:t>
            </a:r>
            <a:r>
              <a:rPr lang="en-US" sz="1800" dirty="0">
                <a:latin typeface="Arial" pitchFamily="34" charset="0"/>
                <a:cs typeface="Arial" pitchFamily="34" charset="0"/>
              </a:rPr>
              <a:t>.</a:t>
            </a:r>
          </a:p>
          <a:p>
            <a:pPr marL="548640" lvl="1">
              <a:spcBef>
                <a:spcPts val="200"/>
              </a:spcBef>
            </a:pPr>
            <a:r>
              <a:rPr lang="en-US" sz="1800" dirty="0">
                <a:latin typeface="Arial" pitchFamily="34" charset="0"/>
                <a:cs typeface="Arial" pitchFamily="34" charset="0"/>
              </a:rPr>
              <a:t>A pickled file or object can only be restored by a Python program.</a:t>
            </a:r>
          </a:p>
          <a:p>
            <a:pPr marL="148590"/>
            <a:r>
              <a:rPr lang="en-US" sz="1800" dirty="0">
                <a:latin typeface="Arial" pitchFamily="34" charset="0"/>
                <a:cs typeface="Arial" pitchFamily="34" charset="0"/>
              </a:rPr>
              <a:t>What is </a:t>
            </a:r>
            <a:r>
              <a:rPr lang="en-US" sz="1800" dirty="0" err="1">
                <a:latin typeface="Arial" pitchFamily="34" charset="0"/>
                <a:cs typeface="Arial" pitchFamily="34" charset="0"/>
              </a:rPr>
              <a:t>picklable</a:t>
            </a:r>
            <a:r>
              <a:rPr lang="en-US" sz="1800" dirty="0">
                <a:latin typeface="Arial" pitchFamily="34" charset="0"/>
                <a:cs typeface="Arial" pitchFamily="34" charset="0"/>
              </a:rPr>
              <a:t>?</a:t>
            </a:r>
          </a:p>
          <a:p>
            <a:pPr marL="548640" lvl="1">
              <a:spcBef>
                <a:spcPts val="200"/>
              </a:spcBef>
            </a:pPr>
            <a:r>
              <a:rPr lang="en-US" sz="1800" dirty="0">
                <a:latin typeface="Arial" pitchFamily="34" charset="0"/>
                <a:cs typeface="Arial" pitchFamily="34" charset="0"/>
              </a:rPr>
              <a:t>Atomic data types: bool, int, float, None. </a:t>
            </a:r>
          </a:p>
          <a:p>
            <a:pPr marL="548640" lvl="1">
              <a:spcBef>
                <a:spcPts val="200"/>
              </a:spcBef>
            </a:pPr>
            <a:r>
              <a:rPr lang="en-US" sz="1800" dirty="0">
                <a:latin typeface="Arial" pitchFamily="34" charset="0"/>
                <a:cs typeface="Arial" pitchFamily="34" charset="0"/>
              </a:rPr>
              <a:t>Container data types: string, byte string, list, tuple, dictionary, set, all of which can contain any combination of  </a:t>
            </a:r>
            <a:r>
              <a:rPr lang="en-US" sz="1800" dirty="0" err="1">
                <a:latin typeface="Arial" pitchFamily="34" charset="0"/>
                <a:cs typeface="Arial" pitchFamily="34" charset="0"/>
              </a:rPr>
              <a:t>picklable</a:t>
            </a:r>
            <a:r>
              <a:rPr lang="en-US" sz="1800" dirty="0">
                <a:latin typeface="Arial" pitchFamily="34" charset="0"/>
                <a:cs typeface="Arial" pitchFamily="34" charset="0"/>
              </a:rPr>
              <a:t> data types. </a:t>
            </a:r>
          </a:p>
          <a:p>
            <a:pPr marL="548640" lvl="1">
              <a:spcBef>
                <a:spcPts val="200"/>
              </a:spcBef>
            </a:pPr>
            <a:r>
              <a:rPr lang="en-US" sz="1800" dirty="0">
                <a:latin typeface="Arial" pitchFamily="34" charset="0"/>
                <a:cs typeface="Arial" pitchFamily="34" charset="0"/>
              </a:rPr>
              <a:t>Functions and classes that are defined at the top module, and objects with components that are </a:t>
            </a:r>
            <a:r>
              <a:rPr lang="en-US" sz="1800" dirty="0" err="1">
                <a:latin typeface="Arial" pitchFamily="34" charset="0"/>
                <a:cs typeface="Arial" pitchFamily="34" charset="0"/>
              </a:rPr>
              <a:t>picklable</a:t>
            </a:r>
            <a:r>
              <a:rPr lang="en-US" sz="1800" dirty="0">
                <a:latin typeface="Arial" pitchFamily="34" charset="0"/>
                <a:cs typeface="Arial" pitchFamily="34" charset="0"/>
              </a:rPr>
              <a:t>.</a:t>
            </a:r>
          </a:p>
          <a:p>
            <a:pPr marL="548640" lvl="1"/>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4</a:t>
            </a:fld>
            <a:endParaRPr lang="en-US" dirty="0"/>
          </a:p>
        </p:txBody>
      </p:sp>
      <p:sp>
        <p:nvSpPr>
          <p:cNvPr id="9" name="TextBox 8"/>
          <p:cNvSpPr txBox="1"/>
          <p:nvPr/>
        </p:nvSpPr>
        <p:spPr>
          <a:xfrm>
            <a:off x="1066800" y="990600"/>
            <a:ext cx="3276600" cy="369332"/>
          </a:xfrm>
          <a:prstGeom prst="rect">
            <a:avLst/>
          </a:prstGeom>
          <a:solidFill>
            <a:schemeClr val="bg1">
              <a:lumMod val="85000"/>
            </a:schemeClr>
          </a:solidFill>
        </p:spPr>
        <p:txBody>
          <a:bodyPr wrap="square" rtlCol="0">
            <a:spAutoFit/>
          </a:bodyPr>
          <a:lstStyle/>
          <a:p>
            <a:r>
              <a:rPr lang="en-US" dirty="0"/>
              <a:t>  b = </a:t>
            </a:r>
            <a:r>
              <a:rPr lang="en-US" dirty="0" err="1"/>
              <a:t>pickle.</a:t>
            </a:r>
            <a:r>
              <a:rPr lang="en-US" dirty="0" err="1">
                <a:solidFill>
                  <a:srgbClr val="0070C0"/>
                </a:solidFill>
              </a:rPr>
              <a:t>dumps</a:t>
            </a:r>
            <a:r>
              <a:rPr lang="en-US" dirty="0">
                <a:solidFill>
                  <a:srgbClr val="0070C0"/>
                </a:solidFill>
              </a:rPr>
              <a:t>( </a:t>
            </a:r>
            <a:r>
              <a:rPr lang="en-US" dirty="0" err="1"/>
              <a:t>obj_name</a:t>
            </a:r>
            <a:r>
              <a:rPr lang="en-US" dirty="0">
                <a:solidFill>
                  <a:srgbClr val="0070C0"/>
                </a:solidFill>
              </a:rPr>
              <a:t>)</a:t>
            </a:r>
          </a:p>
        </p:txBody>
      </p:sp>
      <p:sp>
        <p:nvSpPr>
          <p:cNvPr id="10" name="TextBox 9"/>
          <p:cNvSpPr txBox="1"/>
          <p:nvPr/>
        </p:nvSpPr>
        <p:spPr>
          <a:xfrm>
            <a:off x="4724400" y="990600"/>
            <a:ext cx="3276600" cy="369332"/>
          </a:xfrm>
          <a:prstGeom prst="rect">
            <a:avLst/>
          </a:prstGeom>
          <a:solidFill>
            <a:schemeClr val="bg1">
              <a:lumMod val="85000"/>
            </a:schemeClr>
          </a:solidFill>
        </p:spPr>
        <p:txBody>
          <a:bodyPr wrap="square" rtlCol="0">
            <a:spAutoFit/>
          </a:bodyPr>
          <a:lstStyle/>
          <a:p>
            <a:r>
              <a:rPr lang="en-US" dirty="0"/>
              <a:t>  </a:t>
            </a:r>
            <a:r>
              <a:rPr lang="en-US" dirty="0" err="1"/>
              <a:t>newObj</a:t>
            </a:r>
            <a:r>
              <a:rPr lang="en-US" dirty="0"/>
              <a:t> = </a:t>
            </a:r>
            <a:r>
              <a:rPr lang="en-US" dirty="0" err="1"/>
              <a:t>pickle.</a:t>
            </a:r>
            <a:r>
              <a:rPr lang="en-US" dirty="0" err="1">
                <a:solidFill>
                  <a:srgbClr val="0070C0"/>
                </a:solidFill>
              </a:rPr>
              <a:t>loads</a:t>
            </a:r>
            <a:r>
              <a:rPr lang="en-US" dirty="0">
                <a:solidFill>
                  <a:srgbClr val="0070C0"/>
                </a:solidFill>
              </a:rPr>
              <a:t>( </a:t>
            </a:r>
            <a:r>
              <a:rPr lang="en-US" dirty="0"/>
              <a:t>b </a:t>
            </a:r>
            <a:r>
              <a:rPr lang="en-US" dirty="0">
                <a:solidFill>
                  <a:srgbClr val="0070C0"/>
                </a:solidFill>
              </a:rPr>
              <a:t>)</a:t>
            </a:r>
          </a:p>
        </p:txBody>
      </p:sp>
      <p:sp>
        <p:nvSpPr>
          <p:cNvPr id="7" name="Date Placeholder 6"/>
          <p:cNvSpPr>
            <a:spLocks noGrp="1"/>
          </p:cNvSpPr>
          <p:nvPr>
            <p:ph type="dt" sz="half" idx="10"/>
          </p:nvPr>
        </p:nvSpPr>
        <p:spPr/>
        <p:txBody>
          <a:bodyPr/>
          <a:lstStyle/>
          <a:p>
            <a:r>
              <a:rPr lang="en-US"/>
              <a:t>© 2019 C. Nguyen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latin typeface="Arial" pitchFamily="34" charset="0"/>
                <a:cs typeface="Arial" pitchFamily="34" charset="0"/>
              </a:rPr>
              <a:t>JSON File</a:t>
            </a:r>
          </a:p>
        </p:txBody>
      </p:sp>
      <p:sp>
        <p:nvSpPr>
          <p:cNvPr id="3" name="Content Placeholder 2"/>
          <p:cNvSpPr>
            <a:spLocks noGrp="1"/>
          </p:cNvSpPr>
          <p:nvPr>
            <p:ph idx="1"/>
          </p:nvPr>
        </p:nvSpPr>
        <p:spPr>
          <a:xfrm>
            <a:off x="457200" y="762000"/>
            <a:ext cx="8229600" cy="5638800"/>
          </a:xfrm>
        </p:spPr>
        <p:txBody>
          <a:bodyPr>
            <a:normAutofit lnSpcReduction="10000"/>
          </a:bodyPr>
          <a:lstStyle/>
          <a:p>
            <a:r>
              <a:rPr lang="en-US" sz="1800" dirty="0">
                <a:latin typeface="Arial" pitchFamily="34" charset="0"/>
                <a:cs typeface="Arial" pitchFamily="34" charset="0"/>
              </a:rPr>
              <a:t>In the previous module we’ve seen that it’s possible to store large data objects with multiple nested structures in a JSON (</a:t>
            </a:r>
            <a:r>
              <a:rPr lang="en-US" sz="1800" u="sng" dirty="0" err="1">
                <a:latin typeface="Arial" pitchFamily="34" charset="0"/>
                <a:cs typeface="Arial" pitchFamily="34" charset="0"/>
              </a:rPr>
              <a:t>Ja</a:t>
            </a:r>
            <a:r>
              <a:rPr lang="en-US" sz="1800" dirty="0" err="1">
                <a:latin typeface="Arial" pitchFamily="34" charset="0"/>
                <a:cs typeface="Arial" pitchFamily="34" charset="0"/>
              </a:rPr>
              <a:t>va</a:t>
            </a:r>
            <a:r>
              <a:rPr lang="en-US" sz="1800" u="sng" dirty="0" err="1">
                <a:latin typeface="Arial" pitchFamily="34" charset="0"/>
                <a:cs typeface="Arial" pitchFamily="34" charset="0"/>
              </a:rPr>
              <a:t>s</a:t>
            </a:r>
            <a:r>
              <a:rPr lang="en-US" sz="1800" dirty="0" err="1">
                <a:latin typeface="Arial" pitchFamily="34" charset="0"/>
                <a:cs typeface="Arial" pitchFamily="34" charset="0"/>
              </a:rPr>
              <a:t>cript</a:t>
            </a:r>
            <a:r>
              <a:rPr lang="en-US" sz="1800" dirty="0">
                <a:latin typeface="Arial" pitchFamily="34" charset="0"/>
                <a:cs typeface="Arial" pitchFamily="34" charset="0"/>
              </a:rPr>
              <a:t> </a:t>
            </a:r>
            <a:r>
              <a:rPr lang="en-US" sz="1800" u="sng" dirty="0">
                <a:latin typeface="Arial" pitchFamily="34" charset="0"/>
                <a:cs typeface="Arial" pitchFamily="34" charset="0"/>
              </a:rPr>
              <a:t>O</a:t>
            </a:r>
            <a:r>
              <a:rPr lang="en-US" sz="1800" dirty="0">
                <a:latin typeface="Arial" pitchFamily="34" charset="0"/>
                <a:cs typeface="Arial" pitchFamily="34" charset="0"/>
              </a:rPr>
              <a:t>bject </a:t>
            </a:r>
            <a:r>
              <a:rPr lang="en-US" sz="1800" u="sng" dirty="0">
                <a:latin typeface="Arial" pitchFamily="34" charset="0"/>
                <a:cs typeface="Arial" pitchFamily="34" charset="0"/>
              </a:rPr>
              <a:t>N</a:t>
            </a:r>
            <a:r>
              <a:rPr lang="en-US" sz="1800" dirty="0">
                <a:latin typeface="Arial" pitchFamily="34" charset="0"/>
                <a:cs typeface="Arial" pitchFamily="34" charset="0"/>
              </a:rPr>
              <a:t>otation) file.</a:t>
            </a:r>
          </a:p>
          <a:p>
            <a:r>
              <a:rPr lang="en-US" sz="1800" dirty="0">
                <a:latin typeface="Arial" pitchFamily="34" charset="0"/>
                <a:cs typeface="Arial" pitchFamily="34" charset="0"/>
              </a:rPr>
              <a:t>A JSON file is easily converted into and back from a dictionary with nested structures.</a:t>
            </a:r>
          </a:p>
          <a:p>
            <a:r>
              <a:rPr lang="en-US" sz="1800" dirty="0">
                <a:latin typeface="Arial" pitchFamily="34" charset="0"/>
                <a:cs typeface="Arial" pitchFamily="34" charset="0"/>
              </a:rPr>
              <a:t>A JSON file:</a:t>
            </a:r>
          </a:p>
          <a:p>
            <a:pPr lvl="1">
              <a:spcBef>
                <a:spcPts val="0"/>
              </a:spcBef>
            </a:pPr>
            <a:r>
              <a:rPr lang="en-US" sz="1800" dirty="0">
                <a:latin typeface="Arial" pitchFamily="34" charset="0"/>
                <a:cs typeface="Arial" pitchFamily="34" charset="0"/>
              </a:rPr>
              <a:t>Keeps the nested data structures intact </a:t>
            </a:r>
          </a:p>
          <a:p>
            <a:pPr lvl="1">
              <a:spcBef>
                <a:spcPts val="0"/>
              </a:spcBef>
            </a:pPr>
            <a:r>
              <a:rPr lang="en-US" sz="1800" dirty="0">
                <a:latin typeface="Arial" pitchFamily="34" charset="0"/>
                <a:cs typeface="Arial" pitchFamily="34" charset="0"/>
              </a:rPr>
              <a:t>Can be read in by non-Python applications</a:t>
            </a:r>
          </a:p>
          <a:p>
            <a:pPr lvl="1">
              <a:spcBef>
                <a:spcPts val="0"/>
              </a:spcBef>
            </a:pPr>
            <a:r>
              <a:rPr lang="en-US" sz="1800" dirty="0">
                <a:latin typeface="Arial" pitchFamily="34" charset="0"/>
                <a:cs typeface="Arial" pitchFamily="34" charset="0"/>
              </a:rPr>
              <a:t>Can be read by humans because the data is encoded in  ‘utf-8’ format</a:t>
            </a:r>
          </a:p>
          <a:p>
            <a:pPr lvl="1">
              <a:spcBef>
                <a:spcPts val="0"/>
              </a:spcBef>
            </a:pPr>
            <a:r>
              <a:rPr lang="en-US" sz="1800" dirty="0">
                <a:latin typeface="Arial" pitchFamily="34" charset="0"/>
                <a:cs typeface="Arial" pitchFamily="34" charset="0"/>
              </a:rPr>
              <a:t>Is considered safer to use than a pickle file because no functions (no code) can be saved in a JSON file.</a:t>
            </a:r>
          </a:p>
          <a:p>
            <a:r>
              <a:rPr lang="en-US" sz="1800" dirty="0">
                <a:latin typeface="Arial" pitchFamily="34" charset="0"/>
                <a:cs typeface="Arial" pitchFamily="34" charset="0"/>
              </a:rPr>
              <a:t>Disadvantage of JSON files: The module that handles JSON only works with certain Python data types. If we want to save an object of our own ‘custom’ class in JSON format, we will need to write code that turns the object into a dictionary first.</a:t>
            </a:r>
          </a:p>
          <a:p>
            <a:r>
              <a:rPr lang="en-US" sz="1800" dirty="0">
                <a:latin typeface="Arial" pitchFamily="34" charset="0"/>
                <a:cs typeface="Arial" pitchFamily="34" charset="0"/>
              </a:rPr>
              <a:t>Python data types that can be converted to JSON: </a:t>
            </a:r>
          </a:p>
          <a:p>
            <a:pPr lvl="3">
              <a:spcBef>
                <a:spcPts val="0"/>
              </a:spcBef>
              <a:buNone/>
            </a:pPr>
            <a:r>
              <a:rPr lang="en-US" sz="1800" dirty="0" err="1">
                <a:latin typeface="Arial" pitchFamily="34" charset="0"/>
                <a:cs typeface="Arial" pitchFamily="34" charset="0"/>
              </a:rPr>
              <a:t>dict</a:t>
            </a:r>
            <a:r>
              <a:rPr lang="en-US" sz="1800" dirty="0">
                <a:latin typeface="Arial" pitchFamily="34" charset="0"/>
                <a:cs typeface="Arial" pitchFamily="34" charset="0"/>
              </a:rPr>
              <a:t>			</a:t>
            </a:r>
            <a:r>
              <a:rPr lang="en-US" sz="1800" dirty="0" err="1">
                <a:latin typeface="Arial" pitchFamily="34" charset="0"/>
                <a:cs typeface="Arial" pitchFamily="34" charset="0"/>
              </a:rPr>
              <a:t>int</a:t>
            </a:r>
            <a:endParaRPr lang="en-US" sz="1800" dirty="0">
              <a:latin typeface="Arial" pitchFamily="34" charset="0"/>
              <a:cs typeface="Arial" pitchFamily="34" charset="0"/>
            </a:endParaRPr>
          </a:p>
          <a:p>
            <a:pPr lvl="3">
              <a:spcBef>
                <a:spcPts val="0"/>
              </a:spcBef>
              <a:buNone/>
            </a:pPr>
            <a:r>
              <a:rPr lang="en-US" sz="1800" dirty="0">
                <a:latin typeface="Arial" pitchFamily="34" charset="0"/>
                <a:cs typeface="Arial" pitchFamily="34" charset="0"/>
              </a:rPr>
              <a:t>list			float</a:t>
            </a:r>
          </a:p>
          <a:p>
            <a:pPr lvl="3">
              <a:spcBef>
                <a:spcPts val="0"/>
              </a:spcBef>
              <a:buNone/>
            </a:pPr>
            <a:r>
              <a:rPr lang="en-US" sz="1800" dirty="0">
                <a:latin typeface="Arial" pitchFamily="34" charset="0"/>
                <a:cs typeface="Arial" pitchFamily="34" charset="0"/>
              </a:rPr>
              <a:t>tuple		bool</a:t>
            </a:r>
          </a:p>
          <a:p>
            <a:pPr lvl="3">
              <a:spcBef>
                <a:spcPts val="0"/>
              </a:spcBef>
              <a:buNone/>
            </a:pPr>
            <a:r>
              <a:rPr lang="en-US" sz="1800" dirty="0" err="1">
                <a:latin typeface="Arial" pitchFamily="34" charset="0"/>
                <a:cs typeface="Arial" pitchFamily="34" charset="0"/>
              </a:rPr>
              <a:t>str</a:t>
            </a:r>
            <a:r>
              <a:rPr lang="en-US" sz="1800" dirty="0">
                <a:latin typeface="Arial" pitchFamily="34" charset="0"/>
                <a:cs typeface="Arial" pitchFamily="34" charset="0"/>
              </a:rPr>
              <a:t>			None</a:t>
            </a:r>
          </a:p>
        </p:txBody>
      </p:sp>
      <p:sp>
        <p:nvSpPr>
          <p:cNvPr id="6" name="Date Placeholder 5"/>
          <p:cNvSpPr>
            <a:spLocks noGrp="1"/>
          </p:cNvSpPr>
          <p:nvPr>
            <p:ph type="dt" sz="half" idx="10"/>
          </p:nvPr>
        </p:nvSpPr>
        <p:spPr/>
        <p:txBody>
          <a:bodyPr/>
          <a:lstStyle/>
          <a:p>
            <a:r>
              <a:rPr lang="en-US"/>
              <a:t>© 2019 C. Nguyen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JSON Module</a:t>
            </a:r>
          </a:p>
        </p:txBody>
      </p:sp>
      <p:sp>
        <p:nvSpPr>
          <p:cNvPr id="3" name="Content Placeholder 2"/>
          <p:cNvSpPr>
            <a:spLocks noGrp="1"/>
          </p:cNvSpPr>
          <p:nvPr>
            <p:ph idx="1"/>
          </p:nvPr>
        </p:nvSpPr>
        <p:spPr>
          <a:xfrm>
            <a:off x="457200" y="762000"/>
            <a:ext cx="8229600" cy="5638800"/>
          </a:xfrm>
        </p:spPr>
        <p:txBody>
          <a:bodyPr>
            <a:normAutofit/>
          </a:bodyPr>
          <a:lstStyle/>
          <a:p>
            <a:r>
              <a:rPr lang="en-US" sz="1800" dirty="0">
                <a:latin typeface="Arial" pitchFamily="34" charset="0"/>
                <a:cs typeface="Arial" pitchFamily="34" charset="0"/>
              </a:rPr>
              <a:t>To work with JSON we bring in the </a:t>
            </a:r>
            <a:r>
              <a:rPr lang="en-US" sz="1800" dirty="0" err="1">
                <a:latin typeface="Arial" pitchFamily="34" charset="0"/>
                <a:cs typeface="Arial" pitchFamily="34" charset="0"/>
                <a:hlinkClick r:id="rId2"/>
              </a:rPr>
              <a:t>json</a:t>
            </a:r>
            <a:r>
              <a:rPr lang="en-US" sz="1800" dirty="0">
                <a:latin typeface="Arial" pitchFamily="34" charset="0"/>
                <a:cs typeface="Arial" pitchFamily="34" charset="0"/>
              </a:rPr>
              <a:t> module: </a:t>
            </a:r>
          </a:p>
          <a:p>
            <a:pPr>
              <a:spcBef>
                <a:spcPts val="1200"/>
              </a:spcBef>
            </a:pPr>
            <a:r>
              <a:rPr lang="en-US" sz="1800" dirty="0">
                <a:latin typeface="Arial" pitchFamily="34" charset="0"/>
                <a:cs typeface="Arial" pitchFamily="34" charset="0"/>
              </a:rPr>
              <a:t>To create a JSON string from a Python object:</a:t>
            </a:r>
          </a:p>
          <a:p>
            <a:pPr>
              <a:spcBef>
                <a:spcPts val="1200"/>
              </a:spcBef>
            </a:pPr>
            <a:endParaRPr lang="en-US" sz="1800" dirty="0">
              <a:latin typeface="Arial" pitchFamily="34" charset="0"/>
              <a:cs typeface="Arial" pitchFamily="34" charset="0"/>
            </a:endParaRPr>
          </a:p>
          <a:p>
            <a:pPr>
              <a:spcBef>
                <a:spcPts val="600"/>
              </a:spcBef>
            </a:pPr>
            <a:r>
              <a:rPr lang="en-US" sz="1800" dirty="0">
                <a:latin typeface="Arial" pitchFamily="34" charset="0"/>
                <a:cs typeface="Arial" pitchFamily="34" charset="0"/>
              </a:rPr>
              <a:t>To create a Python object from a JSON string:</a:t>
            </a:r>
          </a:p>
          <a:p>
            <a:pPr>
              <a:spcBef>
                <a:spcPts val="600"/>
              </a:spcBef>
            </a:pPr>
            <a:endParaRPr lang="en-US" sz="1800" dirty="0">
              <a:latin typeface="Arial" pitchFamily="34" charset="0"/>
              <a:cs typeface="Arial" pitchFamily="34" charset="0"/>
            </a:endParaRPr>
          </a:p>
          <a:p>
            <a:pPr>
              <a:spcBef>
                <a:spcPts val="1200"/>
              </a:spcBef>
            </a:pPr>
            <a:r>
              <a:rPr lang="en-US" sz="1800" dirty="0">
                <a:latin typeface="Arial" pitchFamily="34" charset="0"/>
                <a:cs typeface="Arial" pitchFamily="34" charset="0"/>
              </a:rPr>
              <a:t>To create a JSON file format from Python data:</a:t>
            </a:r>
          </a:p>
          <a:p>
            <a:pPr>
              <a:spcBef>
                <a:spcPts val="1200"/>
              </a:spcBef>
            </a:pPr>
            <a:endParaRPr lang="en-US" sz="1800" dirty="0">
              <a:latin typeface="Arial" pitchFamily="34" charset="0"/>
              <a:cs typeface="Arial" pitchFamily="34" charset="0"/>
            </a:endParaRPr>
          </a:p>
          <a:p>
            <a:pPr>
              <a:spcBef>
                <a:spcPts val="1800"/>
              </a:spcBef>
              <a:buNone/>
            </a:pPr>
            <a:r>
              <a:rPr lang="en-US" sz="1800" dirty="0">
                <a:latin typeface="Arial" pitchFamily="34" charset="0"/>
                <a:cs typeface="Arial" pitchFamily="34" charset="0"/>
              </a:rPr>
              <a:t>	To create a file with proper indentation for human readability:</a:t>
            </a:r>
          </a:p>
          <a:p>
            <a:pPr>
              <a:spcBef>
                <a:spcPts val="0"/>
              </a:spcBef>
            </a:pPr>
            <a:endParaRPr lang="en-US" sz="1800" dirty="0">
              <a:latin typeface="Arial" pitchFamily="34" charset="0"/>
              <a:cs typeface="Arial" pitchFamily="34" charset="0"/>
            </a:endParaRPr>
          </a:p>
          <a:p>
            <a:pPr>
              <a:spcBef>
                <a:spcPts val="0"/>
              </a:spcBef>
            </a:pPr>
            <a:endParaRPr lang="en-US" sz="1800" dirty="0">
              <a:latin typeface="Arial" pitchFamily="34" charset="0"/>
              <a:cs typeface="Arial" pitchFamily="34" charset="0"/>
            </a:endParaRPr>
          </a:p>
          <a:p>
            <a:pPr>
              <a:spcBef>
                <a:spcPts val="0"/>
              </a:spcBef>
              <a:buNone/>
            </a:pPr>
            <a:endParaRPr lang="en-US" sz="1800" dirty="0">
              <a:latin typeface="Arial" pitchFamily="34" charset="0"/>
              <a:cs typeface="Arial" pitchFamily="34" charset="0"/>
            </a:endParaRPr>
          </a:p>
          <a:p>
            <a:pPr>
              <a:spcBef>
                <a:spcPts val="0"/>
              </a:spcBef>
            </a:pPr>
            <a:r>
              <a:rPr lang="en-US" sz="1800" dirty="0">
                <a:latin typeface="Arial" pitchFamily="34" charset="0"/>
                <a:cs typeface="Arial" pitchFamily="34" charset="0"/>
              </a:rPr>
              <a:t>To read in a JSON file:   </a:t>
            </a:r>
          </a:p>
        </p:txBody>
      </p:sp>
      <p:sp>
        <p:nvSpPr>
          <p:cNvPr id="4" name="TextBox 3"/>
          <p:cNvSpPr txBox="1"/>
          <p:nvPr/>
        </p:nvSpPr>
        <p:spPr>
          <a:xfrm>
            <a:off x="2819400" y="1524000"/>
            <a:ext cx="3733800" cy="369332"/>
          </a:xfrm>
          <a:prstGeom prst="rect">
            <a:avLst/>
          </a:prstGeom>
          <a:solidFill>
            <a:schemeClr val="bg1">
              <a:lumMod val="85000"/>
            </a:schemeClr>
          </a:solidFill>
        </p:spPr>
        <p:txBody>
          <a:bodyPr wrap="square" rtlCol="0">
            <a:spAutoFit/>
          </a:bodyPr>
          <a:lstStyle/>
          <a:p>
            <a:r>
              <a:rPr lang="en-US" dirty="0" err="1"/>
              <a:t>jason_obj</a:t>
            </a:r>
            <a:r>
              <a:rPr lang="en-US" dirty="0"/>
              <a:t> = </a:t>
            </a:r>
            <a:r>
              <a:rPr lang="en-US" dirty="0" err="1">
                <a:solidFill>
                  <a:srgbClr val="0070C0"/>
                </a:solidFill>
              </a:rPr>
              <a:t>json.dumps</a:t>
            </a:r>
            <a:r>
              <a:rPr lang="en-US" dirty="0">
                <a:solidFill>
                  <a:srgbClr val="0070C0"/>
                </a:solidFill>
              </a:rPr>
              <a:t>(</a:t>
            </a:r>
            <a:r>
              <a:rPr lang="en-US" dirty="0" err="1"/>
              <a:t>python_obj</a:t>
            </a:r>
            <a:r>
              <a:rPr lang="en-US" dirty="0">
                <a:solidFill>
                  <a:srgbClr val="0070C0"/>
                </a:solidFill>
              </a:rPr>
              <a:t>)</a:t>
            </a:r>
          </a:p>
        </p:txBody>
      </p:sp>
      <p:sp>
        <p:nvSpPr>
          <p:cNvPr id="5" name="TextBox 4"/>
          <p:cNvSpPr txBox="1"/>
          <p:nvPr/>
        </p:nvSpPr>
        <p:spPr>
          <a:xfrm>
            <a:off x="5791200" y="762000"/>
            <a:ext cx="1447800" cy="369332"/>
          </a:xfrm>
          <a:prstGeom prst="rect">
            <a:avLst/>
          </a:prstGeom>
          <a:solidFill>
            <a:schemeClr val="bg1">
              <a:lumMod val="85000"/>
            </a:schemeClr>
          </a:solidFill>
        </p:spPr>
        <p:txBody>
          <a:bodyPr wrap="square" rtlCol="0">
            <a:spAutoFit/>
          </a:bodyPr>
          <a:lstStyle/>
          <a:p>
            <a:r>
              <a:rPr lang="en-US" dirty="0">
                <a:solidFill>
                  <a:srgbClr val="0070C0"/>
                </a:solidFill>
              </a:rPr>
              <a:t>import  </a:t>
            </a:r>
            <a:r>
              <a:rPr lang="en-US" dirty="0" err="1">
                <a:solidFill>
                  <a:srgbClr val="0070C0"/>
                </a:solidFill>
              </a:rPr>
              <a:t>json</a:t>
            </a:r>
            <a:endParaRPr lang="en-US" dirty="0">
              <a:solidFill>
                <a:srgbClr val="0070C0"/>
              </a:solidFill>
            </a:endParaRPr>
          </a:p>
        </p:txBody>
      </p:sp>
      <p:sp>
        <p:nvSpPr>
          <p:cNvPr id="6" name="TextBox 5"/>
          <p:cNvSpPr txBox="1"/>
          <p:nvPr/>
        </p:nvSpPr>
        <p:spPr>
          <a:xfrm>
            <a:off x="2743200" y="2286000"/>
            <a:ext cx="3733800" cy="369332"/>
          </a:xfrm>
          <a:prstGeom prst="rect">
            <a:avLst/>
          </a:prstGeom>
          <a:solidFill>
            <a:schemeClr val="bg1">
              <a:lumMod val="85000"/>
            </a:schemeClr>
          </a:solidFill>
        </p:spPr>
        <p:txBody>
          <a:bodyPr wrap="square" rtlCol="0">
            <a:spAutoFit/>
          </a:bodyPr>
          <a:lstStyle/>
          <a:p>
            <a:r>
              <a:rPr lang="en-US" dirty="0" err="1"/>
              <a:t>python_obj</a:t>
            </a:r>
            <a:r>
              <a:rPr lang="en-US" dirty="0"/>
              <a:t> = </a:t>
            </a:r>
            <a:r>
              <a:rPr lang="en-US" dirty="0" err="1">
                <a:solidFill>
                  <a:srgbClr val="0070C0"/>
                </a:solidFill>
              </a:rPr>
              <a:t>json.loads</a:t>
            </a:r>
            <a:r>
              <a:rPr lang="en-US" dirty="0">
                <a:solidFill>
                  <a:srgbClr val="0070C0"/>
                </a:solidFill>
              </a:rPr>
              <a:t>(</a:t>
            </a:r>
            <a:r>
              <a:rPr lang="en-US" dirty="0" err="1"/>
              <a:t>jason_obj</a:t>
            </a:r>
            <a:r>
              <a:rPr lang="en-US" dirty="0">
                <a:solidFill>
                  <a:srgbClr val="0070C0"/>
                </a:solidFill>
              </a:rPr>
              <a:t>)</a:t>
            </a:r>
          </a:p>
        </p:txBody>
      </p:sp>
      <p:sp>
        <p:nvSpPr>
          <p:cNvPr id="7" name="TextBox 6"/>
          <p:cNvSpPr txBox="1"/>
          <p:nvPr/>
        </p:nvSpPr>
        <p:spPr>
          <a:xfrm>
            <a:off x="2819400" y="3048000"/>
            <a:ext cx="3733800" cy="646331"/>
          </a:xfrm>
          <a:prstGeom prst="rect">
            <a:avLst/>
          </a:prstGeom>
          <a:solidFill>
            <a:schemeClr val="bg1">
              <a:lumMod val="85000"/>
            </a:schemeClr>
          </a:solidFill>
        </p:spPr>
        <p:txBody>
          <a:bodyPr wrap="square" rtlCol="0">
            <a:spAutoFit/>
          </a:bodyPr>
          <a:lstStyle/>
          <a:p>
            <a:r>
              <a:rPr lang="en-US" dirty="0"/>
              <a:t>with open('</a:t>
            </a:r>
            <a:r>
              <a:rPr lang="en-US" dirty="0" err="1"/>
              <a:t>data.json</a:t>
            </a:r>
            <a:r>
              <a:rPr lang="en-US" dirty="0"/>
              <a:t>', 'w') as </a:t>
            </a:r>
            <a:r>
              <a:rPr lang="en-US" dirty="0" err="1"/>
              <a:t>fh</a:t>
            </a:r>
            <a:r>
              <a:rPr lang="en-US" dirty="0"/>
              <a:t>:    </a:t>
            </a:r>
          </a:p>
          <a:p>
            <a:r>
              <a:rPr lang="en-US" dirty="0"/>
              <a:t>        </a:t>
            </a:r>
            <a:r>
              <a:rPr lang="en-US" dirty="0" err="1">
                <a:solidFill>
                  <a:srgbClr val="0070C0"/>
                </a:solidFill>
              </a:rPr>
              <a:t>json.dump</a:t>
            </a:r>
            <a:r>
              <a:rPr lang="en-US" dirty="0">
                <a:solidFill>
                  <a:srgbClr val="0070C0"/>
                </a:solidFill>
              </a:rPr>
              <a:t>(</a:t>
            </a:r>
            <a:r>
              <a:rPr lang="en-US" dirty="0"/>
              <a:t>data, </a:t>
            </a:r>
            <a:r>
              <a:rPr lang="en-US" dirty="0" err="1"/>
              <a:t>fh</a:t>
            </a:r>
            <a:r>
              <a:rPr lang="en-US" dirty="0">
                <a:solidFill>
                  <a:srgbClr val="0070C0"/>
                </a:solidFill>
              </a:rPr>
              <a:t>)</a:t>
            </a:r>
            <a:r>
              <a:rPr lang="en-US" dirty="0"/>
              <a:t> )</a:t>
            </a:r>
          </a:p>
        </p:txBody>
      </p:sp>
      <p:sp>
        <p:nvSpPr>
          <p:cNvPr id="8" name="TextBox 7"/>
          <p:cNvSpPr txBox="1"/>
          <p:nvPr/>
        </p:nvSpPr>
        <p:spPr>
          <a:xfrm>
            <a:off x="2819400" y="4038600"/>
            <a:ext cx="3733800" cy="646331"/>
          </a:xfrm>
          <a:prstGeom prst="rect">
            <a:avLst/>
          </a:prstGeom>
          <a:solidFill>
            <a:schemeClr val="bg1">
              <a:lumMod val="85000"/>
            </a:schemeClr>
          </a:solidFill>
        </p:spPr>
        <p:txBody>
          <a:bodyPr wrap="square" rtlCol="0">
            <a:spAutoFit/>
          </a:bodyPr>
          <a:lstStyle/>
          <a:p>
            <a:r>
              <a:rPr lang="en-US" dirty="0"/>
              <a:t>with open('</a:t>
            </a:r>
            <a:r>
              <a:rPr lang="en-US" dirty="0" err="1"/>
              <a:t>data.json</a:t>
            </a:r>
            <a:r>
              <a:rPr lang="en-US" dirty="0"/>
              <a:t>', ‘w') as </a:t>
            </a:r>
            <a:r>
              <a:rPr lang="en-US" dirty="0" err="1"/>
              <a:t>fh</a:t>
            </a:r>
            <a:r>
              <a:rPr lang="en-US" dirty="0"/>
              <a:t>: </a:t>
            </a:r>
          </a:p>
          <a:p>
            <a:r>
              <a:rPr lang="en-US" dirty="0"/>
              <a:t>         </a:t>
            </a:r>
            <a:r>
              <a:rPr lang="en-US" dirty="0" err="1">
                <a:solidFill>
                  <a:srgbClr val="0070C0"/>
                </a:solidFill>
              </a:rPr>
              <a:t>json.dump</a:t>
            </a:r>
            <a:r>
              <a:rPr lang="en-US" dirty="0">
                <a:solidFill>
                  <a:srgbClr val="0070C0"/>
                </a:solidFill>
              </a:rPr>
              <a:t>(</a:t>
            </a:r>
            <a:r>
              <a:rPr lang="en-US" dirty="0"/>
              <a:t>data, </a:t>
            </a:r>
            <a:r>
              <a:rPr lang="en-US" dirty="0" err="1"/>
              <a:t>fh</a:t>
            </a:r>
            <a:r>
              <a:rPr lang="en-US" dirty="0"/>
              <a:t>, </a:t>
            </a:r>
            <a:r>
              <a:rPr lang="en-US" dirty="0">
                <a:solidFill>
                  <a:srgbClr val="0070C0"/>
                </a:solidFill>
              </a:rPr>
              <a:t>indent=3)</a:t>
            </a:r>
          </a:p>
        </p:txBody>
      </p:sp>
      <p:sp>
        <p:nvSpPr>
          <p:cNvPr id="9" name="TextBox 8"/>
          <p:cNvSpPr txBox="1"/>
          <p:nvPr/>
        </p:nvSpPr>
        <p:spPr>
          <a:xfrm>
            <a:off x="2819400" y="5105400"/>
            <a:ext cx="3733800" cy="646331"/>
          </a:xfrm>
          <a:prstGeom prst="rect">
            <a:avLst/>
          </a:prstGeom>
          <a:solidFill>
            <a:schemeClr val="bg1">
              <a:lumMod val="85000"/>
            </a:schemeClr>
          </a:solidFill>
        </p:spPr>
        <p:txBody>
          <a:bodyPr wrap="square" rtlCol="0">
            <a:spAutoFit/>
          </a:bodyPr>
          <a:lstStyle/>
          <a:p>
            <a:r>
              <a:rPr lang="en-US" dirty="0"/>
              <a:t>with open('</a:t>
            </a:r>
            <a:r>
              <a:rPr lang="en-US" dirty="0" err="1"/>
              <a:t>data.json</a:t>
            </a:r>
            <a:r>
              <a:rPr lang="en-US" dirty="0"/>
              <a:t>', 'r') as </a:t>
            </a:r>
            <a:r>
              <a:rPr lang="en-US" dirty="0" err="1"/>
              <a:t>fh</a:t>
            </a:r>
            <a:r>
              <a:rPr lang="en-US" dirty="0"/>
              <a:t>: </a:t>
            </a:r>
          </a:p>
          <a:p>
            <a:r>
              <a:rPr lang="en-US" dirty="0"/>
              <a:t>         data = </a:t>
            </a:r>
            <a:r>
              <a:rPr lang="en-US" dirty="0" err="1"/>
              <a:t>json.load</a:t>
            </a:r>
            <a:r>
              <a:rPr lang="en-US" dirty="0"/>
              <a:t>(</a:t>
            </a:r>
            <a:r>
              <a:rPr lang="en-US" dirty="0" err="1"/>
              <a:t>fh</a:t>
            </a:r>
            <a:r>
              <a:rPr lang="en-US" dirty="0"/>
              <a:t>)</a:t>
            </a:r>
          </a:p>
        </p:txBody>
      </p:sp>
      <p:sp>
        <p:nvSpPr>
          <p:cNvPr id="12" name="Date Placeholder 11"/>
          <p:cNvSpPr>
            <a:spLocks noGrp="1"/>
          </p:cNvSpPr>
          <p:nvPr>
            <p:ph type="dt" sz="half" idx="10"/>
          </p:nvPr>
        </p:nvSpPr>
        <p:spPr/>
        <p:txBody>
          <a:bodyPr/>
          <a:lstStyle/>
          <a:p>
            <a:r>
              <a:rPr lang="en-US"/>
              <a:t>© 2019 C. Nguyen </a:t>
            </a:r>
          </a:p>
        </p:txBody>
      </p:sp>
      <p:sp>
        <p:nvSpPr>
          <p:cNvPr id="13" name="Slide Number Placeholder 12"/>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Why Use a Database?</a:t>
            </a:r>
          </a:p>
        </p:txBody>
      </p:sp>
      <p:sp>
        <p:nvSpPr>
          <p:cNvPr id="3" name="Content Placeholder 2"/>
          <p:cNvSpPr>
            <a:spLocks noGrp="1"/>
          </p:cNvSpPr>
          <p:nvPr>
            <p:ph idx="1"/>
          </p:nvPr>
        </p:nvSpPr>
        <p:spPr>
          <a:xfrm>
            <a:off x="457200" y="762000"/>
            <a:ext cx="8229600" cy="5638800"/>
          </a:xfrm>
        </p:spPr>
        <p:txBody>
          <a:bodyPr>
            <a:normAutofit/>
          </a:bodyPr>
          <a:lstStyle/>
          <a:p>
            <a:r>
              <a:rPr lang="en-US" sz="1800" dirty="0">
                <a:latin typeface="Arial" pitchFamily="34" charset="0"/>
                <a:cs typeface="Arial" pitchFamily="34" charset="0"/>
              </a:rPr>
              <a:t>When dealing with large scale data, it is necessary to use a database to store the data in a systematic way so we can efficiently retrieve the data.</a:t>
            </a:r>
          </a:p>
          <a:p>
            <a:r>
              <a:rPr lang="en-US" sz="1800" dirty="0">
                <a:latin typeface="Arial" pitchFamily="34" charset="0"/>
                <a:cs typeface="Arial" pitchFamily="34" charset="0"/>
              </a:rPr>
              <a:t>Unlike a data structure, a database can provide different ways to retrieve data so that we can access a portion of the data without having to modify how the data is store. </a:t>
            </a:r>
          </a:p>
          <a:p>
            <a:r>
              <a:rPr lang="en-US" sz="1800" dirty="0">
                <a:latin typeface="Arial" pitchFamily="34" charset="0"/>
                <a:cs typeface="Arial" pitchFamily="34" charset="0"/>
              </a:rPr>
              <a:t>For example, initially we store a set of data in a dictionary as key / value pairs because our analysis requires that we search for certain </a:t>
            </a:r>
            <a:r>
              <a:rPr lang="en-US" sz="1800" i="1" dirty="0">
                <a:latin typeface="Arial" pitchFamily="34" charset="0"/>
                <a:cs typeface="Arial" pitchFamily="34" charset="0"/>
              </a:rPr>
              <a:t>keys</a:t>
            </a:r>
            <a:r>
              <a:rPr lang="en-US" sz="1800" dirty="0">
                <a:latin typeface="Arial" pitchFamily="34" charset="0"/>
                <a:cs typeface="Arial" pitchFamily="34" charset="0"/>
              </a:rPr>
              <a:t>. However, if later analyses require that we search for certain </a:t>
            </a:r>
            <a:r>
              <a:rPr lang="en-US" sz="1800" i="1" dirty="0">
                <a:latin typeface="Arial" pitchFamily="34" charset="0"/>
                <a:cs typeface="Arial" pitchFamily="34" charset="0"/>
              </a:rPr>
              <a:t>values</a:t>
            </a:r>
            <a:r>
              <a:rPr lang="en-US" sz="1800" dirty="0">
                <a:latin typeface="Arial" pitchFamily="34" charset="0"/>
                <a:cs typeface="Arial" pitchFamily="34" charset="0"/>
              </a:rPr>
              <a:t>, then our initial dictionary would no longer be the most efficient way to store data.</a:t>
            </a:r>
          </a:p>
          <a:p>
            <a:r>
              <a:rPr lang="en-US" sz="1800" dirty="0">
                <a:latin typeface="Arial" pitchFamily="34" charset="0"/>
                <a:cs typeface="Arial" pitchFamily="34" charset="0"/>
              </a:rPr>
              <a:t>With a database, we can search for data in multiple ways. As long as we have a good idea of the type of data analysis we want to do, we can set up the database for flexible and fast data retrieval.</a:t>
            </a:r>
          </a:p>
          <a:p>
            <a:r>
              <a:rPr lang="en-US" sz="1800" dirty="0">
                <a:latin typeface="Arial" pitchFamily="34" charset="0"/>
                <a:cs typeface="Arial" pitchFamily="34" charset="0"/>
              </a:rPr>
              <a:t>Database concepts first appear in the 1960’s when it was becoming possible to have relatively fast random data access. The database field grew and today we have optimized database systems that rely on serious math computations to store and organize data.</a:t>
            </a:r>
          </a:p>
          <a:p>
            <a:endParaRPr lang="en-US" sz="2000" dirty="0">
              <a:latin typeface="Arial" pitchFamily="34" charset="0"/>
              <a:cs typeface="Arial" pitchFamily="34" charset="0"/>
            </a:endParaRPr>
          </a:p>
        </p:txBody>
      </p:sp>
      <p:sp>
        <p:nvSpPr>
          <p:cNvPr id="6" name="Date Placeholder 5"/>
          <p:cNvSpPr>
            <a:spLocks noGrp="1"/>
          </p:cNvSpPr>
          <p:nvPr>
            <p:ph type="dt" sz="half" idx="10"/>
          </p:nvPr>
        </p:nvSpPr>
        <p:spPr/>
        <p:txBody>
          <a:bodyPr/>
          <a:lstStyle/>
          <a:p>
            <a:r>
              <a:rPr lang="en-US"/>
              <a:t>© 2019 C. Nguyen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Types of Database</a:t>
            </a:r>
          </a:p>
        </p:txBody>
      </p:sp>
      <p:sp>
        <p:nvSpPr>
          <p:cNvPr id="3" name="Content Placeholder 2"/>
          <p:cNvSpPr>
            <a:spLocks noGrp="1"/>
          </p:cNvSpPr>
          <p:nvPr>
            <p:ph idx="1"/>
          </p:nvPr>
        </p:nvSpPr>
        <p:spPr>
          <a:xfrm>
            <a:off x="457200" y="762000"/>
            <a:ext cx="8229600" cy="5516563"/>
          </a:xfrm>
        </p:spPr>
        <p:txBody>
          <a:bodyPr>
            <a:normAutofit/>
          </a:bodyPr>
          <a:lstStyle/>
          <a:p>
            <a:r>
              <a:rPr lang="en-US" sz="1800" dirty="0">
                <a:latin typeface="Arial" pitchFamily="34" charset="0"/>
                <a:cs typeface="Arial" pitchFamily="34" charset="0"/>
              </a:rPr>
              <a:t>The simplest “database” is a text file. </a:t>
            </a:r>
          </a:p>
          <a:p>
            <a:r>
              <a:rPr lang="en-US" sz="1800" dirty="0">
                <a:latin typeface="Arial" pitchFamily="34" charset="0"/>
                <a:cs typeface="Arial" pitchFamily="34" charset="0"/>
              </a:rPr>
              <a:t>The next level of storing data is a CSV file, in which data are organized in table format. Each row represents one data record, and the columns in a row are attributes of the data record.</a:t>
            </a:r>
          </a:p>
          <a:p>
            <a:r>
              <a:rPr lang="en-US" sz="1800" dirty="0">
                <a:latin typeface="Arial" pitchFamily="34" charset="0"/>
                <a:cs typeface="Arial" pitchFamily="34" charset="0"/>
              </a:rPr>
              <a:t>The next higher level of storing data are SQL and </a:t>
            </a:r>
            <a:r>
              <a:rPr lang="en-US" sz="1800" dirty="0" err="1">
                <a:latin typeface="Arial" pitchFamily="34" charset="0"/>
                <a:cs typeface="Arial" pitchFamily="34" charset="0"/>
              </a:rPr>
              <a:t>noSQL</a:t>
            </a:r>
            <a:r>
              <a:rPr lang="en-US" sz="1800" dirty="0">
                <a:latin typeface="Arial" pitchFamily="34" charset="0"/>
                <a:cs typeface="Arial" pitchFamily="34" charset="0"/>
              </a:rPr>
              <a:t> databases.</a:t>
            </a:r>
            <a:br>
              <a:rPr lang="en-US" sz="1800" dirty="0">
                <a:latin typeface="Arial" pitchFamily="34" charset="0"/>
                <a:cs typeface="Arial" pitchFamily="34" charset="0"/>
              </a:rPr>
            </a:br>
            <a:r>
              <a:rPr lang="en-US" sz="1800" dirty="0">
                <a:latin typeface="Arial" pitchFamily="34" charset="0"/>
                <a:cs typeface="Arial" pitchFamily="34" charset="0"/>
              </a:rPr>
              <a:t>SQL databases have existed longer than </a:t>
            </a:r>
            <a:r>
              <a:rPr lang="en-US" sz="1800" dirty="0" err="1">
                <a:latin typeface="Arial" pitchFamily="34" charset="0"/>
                <a:cs typeface="Arial" pitchFamily="34" charset="0"/>
              </a:rPr>
              <a:t>noSQL</a:t>
            </a:r>
            <a:r>
              <a:rPr lang="en-US" sz="1800" dirty="0">
                <a:latin typeface="Arial" pitchFamily="34" charset="0"/>
                <a:cs typeface="Arial" pitchFamily="34" charset="0"/>
              </a:rPr>
              <a:t> databases.</a:t>
            </a:r>
          </a:p>
          <a:p>
            <a:r>
              <a:rPr lang="en-US" sz="1800" dirty="0" err="1">
                <a:latin typeface="Arial" pitchFamily="34" charset="0"/>
                <a:cs typeface="Arial" pitchFamily="34" charset="0"/>
              </a:rPr>
              <a:t>noSQL</a:t>
            </a:r>
            <a:r>
              <a:rPr lang="en-US" sz="1800" dirty="0">
                <a:latin typeface="Arial" pitchFamily="34" charset="0"/>
                <a:cs typeface="Arial" pitchFamily="34" charset="0"/>
              </a:rPr>
              <a:t> databases are designed around key-values, graphs, or documents (or groupings of data). Some big-named </a:t>
            </a:r>
            <a:r>
              <a:rPr lang="en-US" sz="1800" dirty="0" err="1">
                <a:latin typeface="Arial" pitchFamily="34" charset="0"/>
                <a:cs typeface="Arial" pitchFamily="34" charset="0"/>
              </a:rPr>
              <a:t>noSQL</a:t>
            </a:r>
            <a:r>
              <a:rPr lang="en-US" sz="1800" dirty="0">
                <a:latin typeface="Arial" pitchFamily="34" charset="0"/>
                <a:cs typeface="Arial" pitchFamily="34" charset="0"/>
              </a:rPr>
              <a:t> databases are </a:t>
            </a:r>
            <a:r>
              <a:rPr lang="en-US" sz="1800" dirty="0" err="1">
                <a:latin typeface="Arial" pitchFamily="34" charset="0"/>
                <a:cs typeface="Arial" pitchFamily="34" charset="0"/>
              </a:rPr>
              <a:t>MongoDB</a:t>
            </a:r>
            <a:r>
              <a:rPr lang="en-US" sz="1800" dirty="0">
                <a:latin typeface="Arial" pitchFamily="34" charset="0"/>
                <a:cs typeface="Arial" pitchFamily="34" charset="0"/>
              </a:rPr>
              <a:t> and Cassandra. </a:t>
            </a:r>
          </a:p>
          <a:p>
            <a:r>
              <a:rPr lang="en-US" sz="1800" dirty="0">
                <a:latin typeface="Arial" pitchFamily="34" charset="0"/>
                <a:cs typeface="Arial" pitchFamily="34" charset="0"/>
              </a:rPr>
              <a:t>SQL databases are designed around tables that are associated with each other.  Some big-named SQL databases are Oracle database and </a:t>
            </a:r>
            <a:r>
              <a:rPr lang="en-US" sz="1800" dirty="0" err="1">
                <a:latin typeface="Arial" pitchFamily="34" charset="0"/>
                <a:cs typeface="Arial" pitchFamily="34" charset="0"/>
              </a:rPr>
              <a:t>MySQL</a:t>
            </a:r>
            <a:r>
              <a:rPr lang="en-US" sz="1800" dirty="0">
                <a:latin typeface="Arial" pitchFamily="34" charset="0"/>
                <a:cs typeface="Arial" pitchFamily="34" charset="0"/>
              </a:rPr>
              <a:t>.</a:t>
            </a:r>
          </a:p>
          <a:p>
            <a:r>
              <a:rPr lang="en-US" sz="1800" dirty="0">
                <a:latin typeface="Arial" pitchFamily="34" charset="0"/>
                <a:cs typeface="Arial" pitchFamily="34" charset="0"/>
              </a:rPr>
              <a:t>Python has a built-in general purpose SQL database called </a:t>
            </a:r>
            <a:r>
              <a:rPr lang="en-US" sz="1800" dirty="0" err="1">
                <a:latin typeface="Arial" pitchFamily="34" charset="0"/>
                <a:cs typeface="Arial" pitchFamily="34" charset="0"/>
              </a:rPr>
              <a:t>SQLite</a:t>
            </a:r>
            <a:r>
              <a:rPr lang="en-US" sz="1800" dirty="0">
                <a:latin typeface="Arial" pitchFamily="34" charset="0"/>
                <a:cs typeface="Arial" pitchFamily="34" charset="0"/>
              </a:rPr>
              <a:t>. This database is packaged with the Python core, and it’s the one we’ll use.</a:t>
            </a:r>
          </a:p>
          <a:p>
            <a:pPr>
              <a:buNone/>
            </a:pPr>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p:txBody>
      </p:sp>
      <p:sp>
        <p:nvSpPr>
          <p:cNvPr id="6" name="Date Placeholder 5"/>
          <p:cNvSpPr>
            <a:spLocks noGrp="1"/>
          </p:cNvSpPr>
          <p:nvPr>
            <p:ph type="dt" sz="half" idx="10"/>
          </p:nvPr>
        </p:nvSpPr>
        <p:spPr/>
        <p:txBody>
          <a:bodyPr/>
          <a:lstStyle/>
          <a:p>
            <a:r>
              <a:rPr lang="en-US"/>
              <a:t>© 2019 C. Nguyen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t>SQL Database</a:t>
            </a:r>
          </a:p>
        </p:txBody>
      </p:sp>
      <p:sp>
        <p:nvSpPr>
          <p:cNvPr id="3" name="Content Placeholder 2"/>
          <p:cNvSpPr>
            <a:spLocks noGrp="1"/>
          </p:cNvSpPr>
          <p:nvPr>
            <p:ph idx="1"/>
          </p:nvPr>
        </p:nvSpPr>
        <p:spPr>
          <a:xfrm>
            <a:off x="457200" y="762000"/>
            <a:ext cx="8229600" cy="5516563"/>
          </a:xfrm>
        </p:spPr>
        <p:txBody>
          <a:bodyPr>
            <a:normAutofit/>
          </a:bodyPr>
          <a:lstStyle/>
          <a:p>
            <a:r>
              <a:rPr lang="en-US" sz="1800" dirty="0">
                <a:latin typeface="Arial" pitchFamily="34" charset="0"/>
                <a:cs typeface="Arial" pitchFamily="34" charset="0"/>
              </a:rPr>
              <a:t>SQL (Structured Query Language) is a standard language that is used to query a relational database. This is why relational databases are called SQL databases.</a:t>
            </a:r>
          </a:p>
          <a:p>
            <a:r>
              <a:rPr lang="en-US" sz="1800" dirty="0">
                <a:latin typeface="Arial" pitchFamily="34" charset="0"/>
                <a:cs typeface="Arial" pitchFamily="34" charset="0"/>
              </a:rPr>
              <a:t>A relational database models the data by storing data in one or more tables of rows and columns, and then linking these tables to each other.</a:t>
            </a:r>
          </a:p>
          <a:p>
            <a:r>
              <a:rPr lang="en-US" sz="1800" dirty="0">
                <a:latin typeface="Arial" pitchFamily="34" charset="0"/>
                <a:cs typeface="Arial" pitchFamily="34" charset="0"/>
              </a:rPr>
              <a:t>Because the tables in a relational database have relationships or links to each other, it allows the data to be cross-referenced across the tables, and this allows for very flexible data retrieval.</a:t>
            </a: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p:txBody>
      </p:sp>
      <p:sp>
        <p:nvSpPr>
          <p:cNvPr id="6" name="Date Placeholder 5"/>
          <p:cNvSpPr>
            <a:spLocks noGrp="1"/>
          </p:cNvSpPr>
          <p:nvPr>
            <p:ph type="dt" sz="half" idx="10"/>
          </p:nvPr>
        </p:nvSpPr>
        <p:spPr/>
        <p:txBody>
          <a:bodyPr/>
          <a:lstStyle/>
          <a:p>
            <a:r>
              <a:rPr lang="en-US"/>
              <a:t>© 2019 C. Nguyen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13560</TotalTime>
  <Words>5308</Words>
  <Application>Microsoft Office PowerPoint</Application>
  <PresentationFormat>On-screen Show (4:3)</PresentationFormat>
  <Paragraphs>683</Paragraphs>
  <Slides>35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PowerPoint Presentation</vt:lpstr>
      <vt:lpstr>Data Persistence</vt:lpstr>
      <vt:lpstr>Pickle to File</vt:lpstr>
      <vt:lpstr>Pickle to an Object</vt:lpstr>
      <vt:lpstr>JSON File</vt:lpstr>
      <vt:lpstr>JSON Module</vt:lpstr>
      <vt:lpstr>Why Use a Database?</vt:lpstr>
      <vt:lpstr>Types of Database</vt:lpstr>
      <vt:lpstr>SQL Database</vt:lpstr>
      <vt:lpstr>Relational Database Terminology (1)</vt:lpstr>
      <vt:lpstr>Relational Database Terminology (2)</vt:lpstr>
      <vt:lpstr>RDBMS</vt:lpstr>
      <vt:lpstr>SQL</vt:lpstr>
      <vt:lpstr>SQL command: CREATE TABLE (1)</vt:lpstr>
      <vt:lpstr>SQL command: CREATE TABLE (2)</vt:lpstr>
      <vt:lpstr>SQL command: CREATE TABLE (3)</vt:lpstr>
      <vt:lpstr>SQL command: DROP TABLE</vt:lpstr>
      <vt:lpstr>SQL command: INSERT INTO</vt:lpstr>
      <vt:lpstr>SQL command: UPDATE</vt:lpstr>
      <vt:lpstr>SQL command: SELECT  (1)</vt:lpstr>
      <vt:lpstr>SQL command: SELECT  (2)</vt:lpstr>
      <vt:lpstr>SQL command: DELETE</vt:lpstr>
      <vt:lpstr>SQL command: WHERE clause  (1)</vt:lpstr>
      <vt:lpstr>SQL command: WHERE clause  (2)</vt:lpstr>
      <vt:lpstr>Connect to a Database</vt:lpstr>
      <vt:lpstr>Run SQL Commands</vt:lpstr>
      <vt:lpstr>Prepare the SQL Commands</vt:lpstr>
      <vt:lpstr>Retrieve the Query Result</vt:lpstr>
      <vt:lpstr>Data Modeling</vt:lpstr>
      <vt:lpstr>Data Modeling Example</vt:lpstr>
      <vt:lpstr>Represent Data Models with Tables</vt:lpstr>
      <vt:lpstr>Example: Creating the Tables</vt:lpstr>
      <vt:lpstr>Example: Inserting Data</vt:lpstr>
      <vt:lpstr>Example: Query for Data</vt:lpstr>
      <vt:lpstr>Going further…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and Database</dc:title>
  <dc:creator>Clare</dc:creator>
  <cp:lastModifiedBy>Clare Nguyen</cp:lastModifiedBy>
  <cp:revision>31</cp:revision>
  <dcterms:created xsi:type="dcterms:W3CDTF">2006-08-16T00:00:00Z</dcterms:created>
  <dcterms:modified xsi:type="dcterms:W3CDTF">2023-05-02T08:08:14Z</dcterms:modified>
</cp:coreProperties>
</file>