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376" r:id="rId3"/>
    <p:sldId id="320" r:id="rId4"/>
    <p:sldId id="352" r:id="rId5"/>
    <p:sldId id="377" r:id="rId6"/>
    <p:sldId id="363" r:id="rId7"/>
    <p:sldId id="381" r:id="rId8"/>
    <p:sldId id="365" r:id="rId9"/>
    <p:sldId id="359" r:id="rId10"/>
    <p:sldId id="378" r:id="rId11"/>
    <p:sldId id="353" r:id="rId12"/>
    <p:sldId id="356" r:id="rId13"/>
    <p:sldId id="355" r:id="rId14"/>
    <p:sldId id="379" r:id="rId15"/>
    <p:sldId id="380" r:id="rId16"/>
    <p:sldId id="367" r:id="rId17"/>
    <p:sldId id="382" r:id="rId18"/>
    <p:sldId id="375"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6" autoAdjust="0"/>
    <p:restoredTop sz="94660"/>
  </p:normalViewPr>
  <p:slideViewPr>
    <p:cSldViewPr>
      <p:cViewPr varScale="1">
        <p:scale>
          <a:sx n="83" d="100"/>
          <a:sy n="83" d="100"/>
        </p:scale>
        <p:origin x="33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07040-3598-4B34-89CA-00F4D2CA7D8F}" type="datetimeFigureOut">
              <a:rPr lang="en-US" smtClean="0"/>
              <a:pPr/>
              <a:t>5/22/2023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A43ADE-B254-496B-AE8B-0016B9C968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43432D-2D09-40CB-AD13-794E1EB6448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907B7-58FD-4244-9CBA-89E46B74A0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B9D3B-35DE-4311-A0BB-CD8DA6CB60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200">
                <a:solidFill>
                  <a:schemeClr val="bg1">
                    <a:lumMod val="50000"/>
                  </a:schemeClr>
                </a:solidFill>
              </a:defRPr>
            </a:lvl1pPr>
          </a:lstStyle>
          <a:p>
            <a:pPr>
              <a:defRPr/>
            </a:pPr>
            <a:r>
              <a:rPr lang="en-US"/>
              <a:t>© 2019 C. Nguyen </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sz="1200">
                <a:solidFill>
                  <a:schemeClr val="bg1">
                    <a:lumMod val="50000"/>
                  </a:schemeClr>
                </a:solidFill>
              </a:defRPr>
            </a:lvl1pPr>
          </a:lstStyle>
          <a:p>
            <a:pPr>
              <a:defRPr/>
            </a:pPr>
            <a:fld id="{00AB4732-7798-450C-A251-172215231FF8}"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4D7D1DB-D61C-4150-B366-24A9E9006CE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45C24FF-A6A4-4594-BE2F-AE0BEEF2A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2211BDF-66C8-4F8B-BE2C-D827765848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53381C2-2727-45BC-99ED-E184EEBCF19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ED839B-C6F0-42B8-8986-42E63512FB0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91439-C570-484E-A776-4331D12AA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2019 C. Nguyen </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3784F8-3E48-4AD5-AEC6-E5C8B84952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2019 C. Nguyen </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A394D9-7F31-4B0C-B6FF-0DBC50127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python.org/3/library/multiprocessing.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backblaze.com/blog/whats-the-diff-programs-processes-and-thre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5/library/multiprocess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lstStyle/>
          <a:p>
            <a:pPr eaLnBrk="1" hangingPunct="1"/>
            <a:r>
              <a:rPr lang="en-US" sz="1600"/>
              <a:t>De Anza College</a:t>
            </a:r>
          </a:p>
          <a:p>
            <a:pPr eaLnBrk="1" hangingPunct="1"/>
            <a:r>
              <a:rPr lang="en-US" sz="160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solidFill>
                  <a:schemeClr val="tx2"/>
                </a:solidFill>
              </a:rPr>
              <a:t>CIS 41B</a:t>
            </a:r>
            <a:br>
              <a:rPr lang="en-US" sz="2800" dirty="0">
                <a:solidFill>
                  <a:schemeClr val="tx2"/>
                </a:solidFill>
              </a:rPr>
            </a:br>
            <a:r>
              <a:rPr lang="en-US" sz="2800" dirty="0">
                <a:solidFill>
                  <a:schemeClr val="tx2"/>
                </a:solidFill>
              </a:rPr>
              <a:t>Advanced Python Programming</a:t>
            </a:r>
          </a:p>
          <a:p>
            <a:pPr algn="ctr">
              <a:spcBef>
                <a:spcPts val="1200"/>
              </a:spcBef>
            </a:pPr>
            <a:br>
              <a:rPr lang="en-US" sz="3200" dirty="0">
                <a:solidFill>
                  <a:schemeClr val="tx2"/>
                </a:solidFill>
              </a:rPr>
            </a:br>
            <a:r>
              <a:rPr lang="en-US" sz="3200" dirty="0">
                <a:solidFill>
                  <a:schemeClr val="tx2"/>
                </a:solidFill>
              </a:rPr>
              <a:t>Processes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Event</a:t>
            </a:r>
          </a:p>
        </p:txBody>
      </p:sp>
      <p:sp>
        <p:nvSpPr>
          <p:cNvPr id="3075" name="Rectangle 3"/>
          <p:cNvSpPr>
            <a:spLocks noGrp="1" noChangeArrowheads="1"/>
          </p:cNvSpPr>
          <p:nvPr>
            <p:ph type="body" idx="1"/>
          </p:nvPr>
        </p:nvSpPr>
        <p:spPr>
          <a:xfrm>
            <a:off x="457200" y="609600"/>
            <a:ext cx="8229600" cy="5791200"/>
          </a:xfrm>
        </p:spPr>
        <p:txBody>
          <a:bodyPr/>
          <a:lstStyle/>
          <a:p>
            <a:pPr eaLnBrk="1" hangingPunct="1"/>
            <a:r>
              <a:rPr lang="en-US" sz="1800" dirty="0"/>
              <a:t>An </a:t>
            </a:r>
            <a:r>
              <a:rPr lang="en-US" sz="1800" dirty="0">
                <a:solidFill>
                  <a:srgbClr val="0070C0"/>
                </a:solidFill>
              </a:rPr>
              <a:t>Event</a:t>
            </a:r>
            <a:r>
              <a:rPr lang="en-US" sz="1800" dirty="0"/>
              <a:t> object can be used for two processes to synchronize their tasks.</a:t>
            </a:r>
          </a:p>
          <a:p>
            <a:pPr eaLnBrk="1" hangingPunct="1"/>
            <a:r>
              <a:rPr lang="en-US" sz="1800" dirty="0"/>
              <a:t>Just like with threads, an </a:t>
            </a:r>
            <a:r>
              <a:rPr lang="en-US" sz="1800" dirty="0">
                <a:solidFill>
                  <a:srgbClr val="0070C0"/>
                </a:solidFill>
              </a:rPr>
              <a:t>Event</a:t>
            </a:r>
            <a:r>
              <a:rPr lang="en-US" sz="1800" dirty="0"/>
              <a:t> object can be set or unset. </a:t>
            </a:r>
          </a:p>
          <a:p>
            <a:pPr eaLnBrk="1" hangingPunct="1"/>
            <a:r>
              <a:rPr lang="en-US" sz="1800" dirty="0"/>
              <a:t>One process can set the </a:t>
            </a:r>
            <a:r>
              <a:rPr lang="en-US" sz="1800" dirty="0">
                <a:solidFill>
                  <a:srgbClr val="0070C0"/>
                </a:solidFill>
              </a:rPr>
              <a:t>Event</a:t>
            </a:r>
            <a:r>
              <a:rPr lang="en-US" sz="1800" dirty="0"/>
              <a:t> object when some condition happens, and the other process waits for the </a:t>
            </a:r>
            <a:r>
              <a:rPr lang="en-US" sz="1800" dirty="0">
                <a:solidFill>
                  <a:srgbClr val="0070C0"/>
                </a:solidFill>
              </a:rPr>
              <a:t>Event</a:t>
            </a:r>
            <a:r>
              <a:rPr lang="en-US" sz="1800" dirty="0"/>
              <a:t> to change state to take some action.</a:t>
            </a:r>
          </a:p>
          <a:p>
            <a:pPr eaLnBrk="1" hangingPunct="1"/>
            <a:r>
              <a:rPr lang="en-US" sz="1800" dirty="0"/>
              <a:t>To create an Event object:  </a:t>
            </a:r>
          </a:p>
          <a:p>
            <a:pPr eaLnBrk="1" hangingPunct="1">
              <a:spcBef>
                <a:spcPts val="1800"/>
              </a:spcBef>
            </a:pPr>
            <a:r>
              <a:rPr lang="en-US" sz="1800" dirty="0"/>
              <a:t>To change state of the Event object:</a:t>
            </a:r>
          </a:p>
          <a:p>
            <a:pPr eaLnBrk="1" hangingPunct="1">
              <a:spcBef>
                <a:spcPts val="600"/>
              </a:spcBef>
              <a:buNone/>
            </a:pPr>
            <a:r>
              <a:rPr lang="en-US" sz="1800" dirty="0"/>
              <a:t>                                                               or                      </a:t>
            </a:r>
          </a:p>
          <a:p>
            <a:pPr eaLnBrk="1" hangingPunct="1">
              <a:spcBef>
                <a:spcPts val="1800"/>
              </a:spcBef>
            </a:pPr>
            <a:r>
              <a:rPr lang="en-US" sz="1800" dirty="0"/>
              <a:t>To check whether the </a:t>
            </a:r>
            <a:r>
              <a:rPr lang="en-US" sz="1800" dirty="0">
                <a:solidFill>
                  <a:srgbClr val="0070C0"/>
                </a:solidFill>
              </a:rPr>
              <a:t>Event</a:t>
            </a:r>
            <a:r>
              <a:rPr lang="en-US" sz="1800" dirty="0"/>
              <a:t> is set:</a:t>
            </a:r>
          </a:p>
          <a:p>
            <a:pPr eaLnBrk="1" hangingPunct="1">
              <a:spcBef>
                <a:spcPts val="1800"/>
              </a:spcBef>
            </a:pPr>
            <a:r>
              <a:rPr lang="en-US" sz="1800" dirty="0"/>
              <a:t>To wait for the </a:t>
            </a:r>
            <a:r>
              <a:rPr lang="en-US" sz="1800" dirty="0">
                <a:solidFill>
                  <a:srgbClr val="0070C0"/>
                </a:solidFill>
              </a:rPr>
              <a:t>Event</a:t>
            </a:r>
            <a:r>
              <a:rPr lang="en-US" sz="1800" dirty="0"/>
              <a:t> to be set:</a:t>
            </a:r>
          </a:p>
          <a:p>
            <a:pPr lvl="1" eaLnBrk="1" hangingPunct="1">
              <a:spcBef>
                <a:spcPts val="600"/>
              </a:spcBef>
            </a:pPr>
            <a:r>
              <a:rPr lang="en-US" sz="1800" dirty="0"/>
              <a:t>Blocking wait until </a:t>
            </a:r>
            <a:r>
              <a:rPr lang="en-US" sz="1800" dirty="0">
                <a:solidFill>
                  <a:srgbClr val="0070C0"/>
                </a:solidFill>
              </a:rPr>
              <a:t>Event</a:t>
            </a:r>
            <a:r>
              <a:rPr lang="en-US" sz="1800" dirty="0"/>
              <a:t> is set</a:t>
            </a:r>
          </a:p>
          <a:p>
            <a:pPr lvl="1" eaLnBrk="1" hangingPunct="1">
              <a:spcBef>
                <a:spcPts val="600"/>
              </a:spcBef>
            </a:pPr>
            <a:r>
              <a:rPr lang="en-US" sz="1800" dirty="0"/>
              <a:t>Blocking wait with timer:</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10</a:t>
            </a:fld>
            <a:endParaRPr lang="en-US" dirty="0"/>
          </a:p>
        </p:txBody>
      </p:sp>
      <p:sp>
        <p:nvSpPr>
          <p:cNvPr id="7" name="TextBox 6"/>
          <p:cNvSpPr txBox="1"/>
          <p:nvPr/>
        </p:nvSpPr>
        <p:spPr>
          <a:xfrm>
            <a:off x="4548851" y="4620462"/>
            <a:ext cx="13716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e.</a:t>
            </a:r>
            <a:r>
              <a:rPr lang="en-US" dirty="0" err="1">
                <a:solidFill>
                  <a:srgbClr val="0070C0"/>
                </a:solidFill>
                <a:latin typeface="Calibri" pitchFamily="34" charset="0"/>
              </a:rPr>
              <a:t>wait</a:t>
            </a:r>
            <a:r>
              <a:rPr lang="en-US" dirty="0">
                <a:solidFill>
                  <a:srgbClr val="0070C0"/>
                </a:solidFill>
                <a:latin typeface="Calibri" pitchFamily="34" charset="0"/>
              </a:rPr>
              <a:t>(</a:t>
            </a:r>
            <a:r>
              <a:rPr lang="en-US" dirty="0">
                <a:latin typeface="Calibri" pitchFamily="34" charset="0"/>
              </a:rPr>
              <a:t>2.5</a:t>
            </a:r>
            <a:r>
              <a:rPr lang="en-US" dirty="0">
                <a:solidFill>
                  <a:srgbClr val="0070C0"/>
                </a:solidFill>
                <a:latin typeface="Calibri" pitchFamily="34" charset="0"/>
              </a:rPr>
              <a:t>)</a:t>
            </a:r>
          </a:p>
        </p:txBody>
      </p:sp>
      <p:sp>
        <p:nvSpPr>
          <p:cNvPr id="6" name="TextBox 5"/>
          <p:cNvSpPr txBox="1"/>
          <p:nvPr/>
        </p:nvSpPr>
        <p:spPr>
          <a:xfrm>
            <a:off x="3786851" y="1954768"/>
            <a:ext cx="2133600" cy="369332"/>
          </a:xfrm>
          <a:prstGeom prst="rect">
            <a:avLst/>
          </a:prstGeom>
          <a:solidFill>
            <a:schemeClr val="bg1">
              <a:lumMod val="85000"/>
            </a:schemeClr>
          </a:solidFill>
        </p:spPr>
        <p:txBody>
          <a:bodyPr wrap="square" rtlCol="0">
            <a:spAutoFit/>
          </a:bodyPr>
          <a:lstStyle/>
          <a:p>
            <a:r>
              <a:rPr lang="en-US" dirty="0">
                <a:latin typeface="Calibri" pitchFamily="34" charset="0"/>
              </a:rPr>
              <a:t>  e = </a:t>
            </a:r>
            <a:r>
              <a:rPr lang="en-US" dirty="0" err="1">
                <a:solidFill>
                  <a:srgbClr val="0070C0"/>
                </a:solidFill>
                <a:latin typeface="Calibri" pitchFamily="34" charset="0"/>
              </a:rPr>
              <a:t>mp.Event</a:t>
            </a:r>
            <a:r>
              <a:rPr lang="en-US" dirty="0">
                <a:solidFill>
                  <a:srgbClr val="0070C0"/>
                </a:solidFill>
                <a:latin typeface="Calibri" pitchFamily="34" charset="0"/>
              </a:rPr>
              <a:t>()</a:t>
            </a:r>
          </a:p>
        </p:txBody>
      </p:sp>
      <p:sp>
        <p:nvSpPr>
          <p:cNvPr id="8" name="TextBox 7"/>
          <p:cNvSpPr txBox="1"/>
          <p:nvPr/>
        </p:nvSpPr>
        <p:spPr>
          <a:xfrm>
            <a:off x="2819400" y="2759691"/>
            <a:ext cx="12192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e.</a:t>
            </a:r>
            <a:r>
              <a:rPr lang="en-US" dirty="0" err="1">
                <a:solidFill>
                  <a:srgbClr val="0070C0"/>
                </a:solidFill>
                <a:latin typeface="Calibri" pitchFamily="34" charset="0"/>
              </a:rPr>
              <a:t>set</a:t>
            </a:r>
            <a:r>
              <a:rPr lang="en-US" dirty="0">
                <a:solidFill>
                  <a:srgbClr val="0070C0"/>
                </a:solidFill>
                <a:latin typeface="Calibri" pitchFamily="34" charset="0"/>
              </a:rPr>
              <a:t>()</a:t>
            </a:r>
          </a:p>
        </p:txBody>
      </p:sp>
      <p:sp>
        <p:nvSpPr>
          <p:cNvPr id="9" name="TextBox 8"/>
          <p:cNvSpPr txBox="1"/>
          <p:nvPr/>
        </p:nvSpPr>
        <p:spPr>
          <a:xfrm>
            <a:off x="5234651" y="2759691"/>
            <a:ext cx="13716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e.</a:t>
            </a:r>
            <a:r>
              <a:rPr lang="en-US" dirty="0" err="1">
                <a:solidFill>
                  <a:srgbClr val="0070C0"/>
                </a:solidFill>
                <a:latin typeface="Calibri" pitchFamily="34" charset="0"/>
              </a:rPr>
              <a:t>clear</a:t>
            </a:r>
            <a:r>
              <a:rPr lang="en-US" dirty="0">
                <a:solidFill>
                  <a:srgbClr val="0070C0"/>
                </a:solidFill>
                <a:latin typeface="Calibri" pitchFamily="34" charset="0"/>
              </a:rPr>
              <a:t>()</a:t>
            </a:r>
          </a:p>
        </p:txBody>
      </p:sp>
      <p:sp>
        <p:nvSpPr>
          <p:cNvPr id="10" name="TextBox 9"/>
          <p:cNvSpPr txBox="1"/>
          <p:nvPr/>
        </p:nvSpPr>
        <p:spPr>
          <a:xfrm>
            <a:off x="4519914" y="3373422"/>
            <a:ext cx="13716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e.</a:t>
            </a:r>
            <a:r>
              <a:rPr lang="en-US" dirty="0" err="1">
                <a:solidFill>
                  <a:srgbClr val="0070C0"/>
                </a:solidFill>
                <a:latin typeface="Calibri" pitchFamily="34" charset="0"/>
              </a:rPr>
              <a:t>is_set</a:t>
            </a:r>
            <a:r>
              <a:rPr lang="en-US" dirty="0">
                <a:solidFill>
                  <a:srgbClr val="0070C0"/>
                </a:solidFill>
                <a:latin typeface="Calibri" pitchFamily="34" charset="0"/>
              </a:rPr>
              <a:t>()</a:t>
            </a:r>
          </a:p>
        </p:txBody>
      </p:sp>
      <p:sp>
        <p:nvSpPr>
          <p:cNvPr id="11" name="TextBox 10"/>
          <p:cNvSpPr txBox="1"/>
          <p:nvPr/>
        </p:nvSpPr>
        <p:spPr>
          <a:xfrm>
            <a:off x="4548851" y="3878763"/>
            <a:ext cx="13716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e.</a:t>
            </a:r>
            <a:r>
              <a:rPr lang="en-US" dirty="0" err="1">
                <a:solidFill>
                  <a:srgbClr val="0070C0"/>
                </a:solidFill>
                <a:latin typeface="Calibri" pitchFamily="34" charset="0"/>
              </a:rPr>
              <a:t>wait</a:t>
            </a:r>
            <a:r>
              <a:rPr lang="en-US" dirty="0">
                <a:solidFill>
                  <a:srgbClr val="0070C0"/>
                </a:solidFill>
                <a:latin typeface="Calibri" pitchFamily="34" charset="0"/>
              </a:rPr>
              <a:t>()</a:t>
            </a:r>
          </a:p>
        </p:txBody>
      </p:sp>
      <p:sp>
        <p:nvSpPr>
          <p:cNvPr id="12" name="Date Placeholder 11"/>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Lock</a:t>
            </a:r>
          </a:p>
        </p:txBody>
      </p:sp>
      <p:sp>
        <p:nvSpPr>
          <p:cNvPr id="3075" name="Rectangle 3"/>
          <p:cNvSpPr>
            <a:spLocks noGrp="1" noChangeArrowheads="1"/>
          </p:cNvSpPr>
          <p:nvPr>
            <p:ph type="body" idx="1"/>
          </p:nvPr>
        </p:nvSpPr>
        <p:spPr>
          <a:xfrm>
            <a:off x="457200" y="609600"/>
            <a:ext cx="8305800" cy="5791200"/>
          </a:xfrm>
        </p:spPr>
        <p:txBody>
          <a:bodyPr/>
          <a:lstStyle/>
          <a:p>
            <a:pPr eaLnBrk="1" hangingPunct="1"/>
            <a:r>
              <a:rPr lang="en-US" sz="1800" dirty="0"/>
              <a:t>The multiprocessing module also has a </a:t>
            </a:r>
            <a:r>
              <a:rPr lang="en-US" sz="1800" dirty="0">
                <a:solidFill>
                  <a:srgbClr val="0070C0"/>
                </a:solidFill>
              </a:rPr>
              <a:t>Lock</a:t>
            </a:r>
            <a:r>
              <a:rPr lang="en-US" sz="1800" dirty="0"/>
              <a:t> class that is used 2 processes when they share same resource.</a:t>
            </a:r>
          </a:p>
          <a:p>
            <a:pPr eaLnBrk="1" hangingPunct="1">
              <a:spcBef>
                <a:spcPts val="432"/>
              </a:spcBef>
            </a:pPr>
            <a:r>
              <a:rPr lang="en-US" sz="1800" dirty="0"/>
              <a:t>To create a lock: </a:t>
            </a:r>
          </a:p>
          <a:p>
            <a:pPr eaLnBrk="1" hangingPunct="1">
              <a:spcBef>
                <a:spcPts val="1800"/>
              </a:spcBef>
            </a:pPr>
            <a:r>
              <a:rPr lang="en-US" sz="1800" dirty="0"/>
              <a:t>To request a lock of the shared resource:  </a:t>
            </a:r>
          </a:p>
          <a:p>
            <a:pPr eaLnBrk="1" hangingPunct="1">
              <a:spcBef>
                <a:spcPts val="432"/>
              </a:spcBef>
            </a:pPr>
            <a:endParaRPr lang="en-US" sz="1800" dirty="0"/>
          </a:p>
          <a:p>
            <a:pPr eaLnBrk="1" hangingPunct="1">
              <a:spcBef>
                <a:spcPts val="1200"/>
              </a:spcBef>
              <a:buNone/>
            </a:pPr>
            <a:r>
              <a:rPr lang="en-US" sz="1800" dirty="0"/>
              <a:t>	The </a:t>
            </a:r>
            <a:r>
              <a:rPr lang="en-US" sz="1800" dirty="0">
                <a:solidFill>
                  <a:srgbClr val="0070C0"/>
                </a:solidFill>
              </a:rPr>
              <a:t>acquire</a:t>
            </a:r>
            <a:r>
              <a:rPr lang="en-US" sz="1800" dirty="0"/>
              <a:t> method also has a </a:t>
            </a:r>
            <a:r>
              <a:rPr lang="en-US" sz="1800" dirty="0">
                <a:solidFill>
                  <a:srgbClr val="0070C0"/>
                </a:solidFill>
              </a:rPr>
              <a:t>block=True</a:t>
            </a:r>
            <a:r>
              <a:rPr lang="en-US" sz="1800" dirty="0"/>
              <a:t> argument and a </a:t>
            </a:r>
            <a:r>
              <a:rPr lang="en-US" sz="1800" dirty="0">
                <a:solidFill>
                  <a:srgbClr val="0070C0"/>
                </a:solidFill>
              </a:rPr>
              <a:t>timeout</a:t>
            </a:r>
            <a:r>
              <a:rPr lang="en-US" sz="1800" dirty="0"/>
              <a:t> argument</a:t>
            </a:r>
          </a:p>
          <a:p>
            <a:pPr eaLnBrk="1" hangingPunct="1">
              <a:spcBef>
                <a:spcPts val="600"/>
              </a:spcBef>
            </a:pPr>
            <a:r>
              <a:rPr lang="en-US" sz="1800" dirty="0"/>
              <a:t>To release the lock when done with the resource:</a:t>
            </a:r>
          </a:p>
          <a:p>
            <a:pPr eaLnBrk="1" hangingPunct="1">
              <a:spcBef>
                <a:spcPts val="600"/>
              </a:spcBef>
            </a:pPr>
            <a:endParaRPr lang="en-US" sz="1800" dirty="0"/>
          </a:p>
          <a:p>
            <a:pPr eaLnBrk="1" hangingPunct="1">
              <a:spcBef>
                <a:spcPts val="1400"/>
              </a:spcBef>
            </a:pPr>
            <a:r>
              <a:rPr lang="en-US" sz="1800" dirty="0"/>
              <a:t>We can also use the “with” construct instead of </a:t>
            </a:r>
            <a:r>
              <a:rPr lang="en-US" sz="1800" dirty="0" err="1"/>
              <a:t>lock.</a:t>
            </a:r>
            <a:r>
              <a:rPr lang="en-US" sz="1800" dirty="0" err="1">
                <a:solidFill>
                  <a:srgbClr val="0070C0"/>
                </a:solidFill>
              </a:rPr>
              <a:t>acquire</a:t>
            </a:r>
            <a:r>
              <a:rPr lang="en-US" sz="1800" dirty="0"/>
              <a:t> and </a:t>
            </a:r>
            <a:r>
              <a:rPr lang="en-US" sz="1800" dirty="0" err="1"/>
              <a:t>lock.</a:t>
            </a:r>
            <a:r>
              <a:rPr lang="en-US" sz="1800" dirty="0" err="1">
                <a:solidFill>
                  <a:srgbClr val="0070C0"/>
                </a:solidFill>
              </a:rPr>
              <a:t>release</a:t>
            </a:r>
            <a:r>
              <a:rPr lang="en-US" sz="1800" dirty="0"/>
              <a:t>:</a:t>
            </a:r>
          </a:p>
          <a:p>
            <a:pPr eaLnBrk="1" hangingPunct="1">
              <a:spcBef>
                <a:spcPts val="600"/>
              </a:spcBef>
              <a:buNone/>
            </a:pPr>
            <a:endParaRPr lang="en-US" sz="1800" dirty="0"/>
          </a:p>
          <a:p>
            <a:pPr eaLnBrk="1" hangingPunct="1">
              <a:spcBef>
                <a:spcPts val="600"/>
              </a:spcBef>
              <a:buNone/>
            </a:pPr>
            <a:r>
              <a:rPr lang="en-US" sz="1800" dirty="0"/>
              <a:t>                                                       is the same as</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11</a:t>
            </a:fld>
            <a:endParaRPr lang="en-US" dirty="0"/>
          </a:p>
        </p:txBody>
      </p:sp>
      <p:sp>
        <p:nvSpPr>
          <p:cNvPr id="6" name="TextBox 5"/>
          <p:cNvSpPr txBox="1"/>
          <p:nvPr/>
        </p:nvSpPr>
        <p:spPr>
          <a:xfrm>
            <a:off x="3733800" y="1240115"/>
            <a:ext cx="2057400" cy="369332"/>
          </a:xfrm>
          <a:prstGeom prst="rect">
            <a:avLst/>
          </a:prstGeom>
          <a:solidFill>
            <a:schemeClr val="bg1">
              <a:lumMod val="85000"/>
            </a:schemeClr>
          </a:solidFill>
        </p:spPr>
        <p:txBody>
          <a:bodyPr wrap="square" rtlCol="0">
            <a:spAutoFit/>
          </a:bodyPr>
          <a:lstStyle/>
          <a:p>
            <a:r>
              <a:rPr lang="en-US" dirty="0">
                <a:latin typeface="Calibri" pitchFamily="34" charset="0"/>
              </a:rPr>
              <a:t>lock = </a:t>
            </a:r>
            <a:r>
              <a:rPr lang="en-US" dirty="0" err="1">
                <a:solidFill>
                  <a:srgbClr val="0070C0"/>
                </a:solidFill>
                <a:latin typeface="Calibri" pitchFamily="34" charset="0"/>
              </a:rPr>
              <a:t>mp.Lock</a:t>
            </a:r>
            <a:r>
              <a:rPr lang="en-US" dirty="0">
                <a:solidFill>
                  <a:srgbClr val="0070C0"/>
                </a:solidFill>
                <a:latin typeface="Calibri" pitchFamily="34" charset="0"/>
              </a:rPr>
              <a:t>()</a:t>
            </a:r>
          </a:p>
        </p:txBody>
      </p:sp>
      <p:sp>
        <p:nvSpPr>
          <p:cNvPr id="7" name="TextBox 6"/>
          <p:cNvSpPr txBox="1"/>
          <p:nvPr/>
        </p:nvSpPr>
        <p:spPr>
          <a:xfrm>
            <a:off x="3771418" y="2089983"/>
            <a:ext cx="20574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lock.</a:t>
            </a:r>
            <a:r>
              <a:rPr lang="en-US" dirty="0" err="1">
                <a:solidFill>
                  <a:srgbClr val="0070C0"/>
                </a:solidFill>
                <a:latin typeface="Calibri" pitchFamily="34" charset="0"/>
              </a:rPr>
              <a:t>acquire</a:t>
            </a:r>
            <a:r>
              <a:rPr lang="en-US" dirty="0">
                <a:solidFill>
                  <a:srgbClr val="0070C0"/>
                </a:solidFill>
                <a:latin typeface="Calibri" pitchFamily="34" charset="0"/>
              </a:rPr>
              <a:t>()</a:t>
            </a:r>
          </a:p>
        </p:txBody>
      </p:sp>
      <p:sp>
        <p:nvSpPr>
          <p:cNvPr id="8" name="TextBox 7"/>
          <p:cNvSpPr txBox="1"/>
          <p:nvPr/>
        </p:nvSpPr>
        <p:spPr>
          <a:xfrm>
            <a:off x="3803248" y="3426283"/>
            <a:ext cx="20574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lock.</a:t>
            </a:r>
            <a:r>
              <a:rPr lang="en-US" dirty="0" err="1">
                <a:solidFill>
                  <a:srgbClr val="0070C0"/>
                </a:solidFill>
                <a:latin typeface="Calibri" pitchFamily="34" charset="0"/>
              </a:rPr>
              <a:t>release</a:t>
            </a:r>
            <a:r>
              <a:rPr lang="en-US" dirty="0">
                <a:solidFill>
                  <a:srgbClr val="0070C0"/>
                </a:solidFill>
                <a:latin typeface="Calibri" pitchFamily="34" charset="0"/>
              </a:rPr>
              <a:t>()</a:t>
            </a:r>
          </a:p>
        </p:txBody>
      </p:sp>
      <p:sp>
        <p:nvSpPr>
          <p:cNvPr id="9" name="TextBox 8"/>
          <p:cNvSpPr txBox="1"/>
          <p:nvPr/>
        </p:nvSpPr>
        <p:spPr>
          <a:xfrm>
            <a:off x="1524000" y="4593530"/>
            <a:ext cx="2057400" cy="923330"/>
          </a:xfrm>
          <a:prstGeom prst="rect">
            <a:avLst/>
          </a:prstGeom>
          <a:solidFill>
            <a:schemeClr val="bg1">
              <a:lumMod val="85000"/>
            </a:schemeClr>
          </a:solidFill>
        </p:spPr>
        <p:txBody>
          <a:bodyPr wrap="square" rtlCol="0">
            <a:spAutoFit/>
          </a:bodyPr>
          <a:lstStyle/>
          <a:p>
            <a:r>
              <a:rPr lang="en-US" dirty="0"/>
              <a:t>  </a:t>
            </a:r>
            <a:r>
              <a:rPr lang="en-US" dirty="0" err="1"/>
              <a:t>lock.</a:t>
            </a:r>
            <a:r>
              <a:rPr lang="en-US" dirty="0" err="1">
                <a:solidFill>
                  <a:srgbClr val="0070C0"/>
                </a:solidFill>
              </a:rPr>
              <a:t>acquire</a:t>
            </a:r>
            <a:r>
              <a:rPr lang="en-US" dirty="0">
                <a:solidFill>
                  <a:srgbClr val="0070C0"/>
                </a:solidFill>
              </a:rPr>
              <a:t>()</a:t>
            </a:r>
          </a:p>
          <a:p>
            <a:r>
              <a:rPr lang="en-US" dirty="0"/>
              <a:t>  do some task</a:t>
            </a:r>
          </a:p>
          <a:p>
            <a:r>
              <a:rPr lang="en-US" dirty="0"/>
              <a:t>  </a:t>
            </a:r>
            <a:r>
              <a:rPr lang="en-US" dirty="0" err="1"/>
              <a:t>lock.</a:t>
            </a:r>
            <a:r>
              <a:rPr lang="en-US" dirty="0" err="1">
                <a:solidFill>
                  <a:srgbClr val="0070C0"/>
                </a:solidFill>
              </a:rPr>
              <a:t>release</a:t>
            </a:r>
            <a:r>
              <a:rPr lang="en-US" dirty="0">
                <a:solidFill>
                  <a:srgbClr val="0070C0"/>
                </a:solidFill>
              </a:rPr>
              <a:t>()    </a:t>
            </a:r>
          </a:p>
        </p:txBody>
      </p:sp>
      <p:sp>
        <p:nvSpPr>
          <p:cNvPr id="10" name="TextBox 9"/>
          <p:cNvSpPr txBox="1"/>
          <p:nvPr/>
        </p:nvSpPr>
        <p:spPr>
          <a:xfrm>
            <a:off x="5863542" y="4586778"/>
            <a:ext cx="2057400" cy="923330"/>
          </a:xfrm>
          <a:prstGeom prst="rect">
            <a:avLst/>
          </a:prstGeom>
          <a:solidFill>
            <a:schemeClr val="bg1">
              <a:lumMod val="85000"/>
            </a:schemeClr>
          </a:solidFill>
        </p:spPr>
        <p:txBody>
          <a:bodyPr wrap="square" rtlCol="0">
            <a:spAutoFit/>
          </a:bodyPr>
          <a:lstStyle/>
          <a:p>
            <a:r>
              <a:rPr lang="en-US" dirty="0"/>
              <a:t> with </a:t>
            </a:r>
            <a:r>
              <a:rPr lang="en-US" dirty="0">
                <a:solidFill>
                  <a:srgbClr val="0070C0"/>
                </a:solidFill>
              </a:rPr>
              <a:t>lock</a:t>
            </a:r>
            <a:r>
              <a:rPr lang="en-US" dirty="0"/>
              <a:t> :</a:t>
            </a:r>
          </a:p>
          <a:p>
            <a:r>
              <a:rPr lang="en-US" dirty="0"/>
              <a:t>       do some task</a:t>
            </a:r>
          </a:p>
          <a:p>
            <a:r>
              <a:rPr lang="en-US" dirty="0"/>
              <a:t>     </a:t>
            </a:r>
          </a:p>
        </p:txBody>
      </p:sp>
      <p:sp>
        <p:nvSpPr>
          <p:cNvPr id="11" name="Date Placeholder 10"/>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Queue</a:t>
            </a:r>
          </a:p>
        </p:txBody>
      </p:sp>
      <p:sp>
        <p:nvSpPr>
          <p:cNvPr id="3075" name="Rectangle 3"/>
          <p:cNvSpPr>
            <a:spLocks noGrp="1" noChangeArrowheads="1"/>
          </p:cNvSpPr>
          <p:nvPr>
            <p:ph type="body" idx="1"/>
          </p:nvPr>
        </p:nvSpPr>
        <p:spPr>
          <a:xfrm>
            <a:off x="457200" y="609600"/>
            <a:ext cx="8077200" cy="5791200"/>
          </a:xfrm>
        </p:spPr>
        <p:txBody>
          <a:bodyPr/>
          <a:lstStyle/>
          <a:p>
            <a:pPr eaLnBrk="1" hangingPunct="1"/>
            <a:r>
              <a:rPr lang="en-US" sz="1800" dirty="0"/>
              <a:t>When two processes are a producer – consumer pair, then we can use the multiprocessing queue as the data buffer between these 2 asynchronous processes.</a:t>
            </a:r>
          </a:p>
          <a:p>
            <a:pPr eaLnBrk="1" hangingPunct="1"/>
            <a:r>
              <a:rPr lang="en-US" sz="1800" dirty="0"/>
              <a:t>Note that this is a </a:t>
            </a:r>
            <a:r>
              <a:rPr lang="en-US" sz="1800" i="1" dirty="0"/>
              <a:t>multiprocessing</a:t>
            </a:r>
            <a:r>
              <a:rPr lang="en-US" sz="1800" dirty="0"/>
              <a:t> queue and is not the same as the </a:t>
            </a:r>
            <a:r>
              <a:rPr lang="en-US" sz="1800" i="1" dirty="0"/>
              <a:t>threading</a:t>
            </a:r>
            <a:r>
              <a:rPr lang="en-US" sz="1800" dirty="0"/>
              <a:t> queue.</a:t>
            </a:r>
          </a:p>
          <a:p>
            <a:pPr eaLnBrk="1" hangingPunct="1"/>
            <a:r>
              <a:rPr lang="en-US" sz="1800" dirty="0"/>
              <a:t>The producer puts data into the queue, independently from the consumer getting data out of the queue.</a:t>
            </a:r>
          </a:p>
          <a:p>
            <a:pPr eaLnBrk="1" hangingPunct="1"/>
            <a:r>
              <a:rPr lang="en-US" sz="1800" dirty="0"/>
              <a:t>To create a queue: </a:t>
            </a:r>
          </a:p>
          <a:p>
            <a:pPr eaLnBrk="1" hangingPunct="1">
              <a:spcBef>
                <a:spcPts val="2400"/>
              </a:spcBef>
            </a:pPr>
            <a:r>
              <a:rPr lang="en-US" sz="1800" dirty="0"/>
              <a:t>The Queue object is a FIFO queue, and it has a built-in lock mechanism so that only one process can access one end of it at one time.</a:t>
            </a:r>
          </a:p>
          <a:p>
            <a:pPr eaLnBrk="1" hangingPunct="1">
              <a:spcBef>
                <a:spcPts val="1000"/>
              </a:spcBef>
            </a:pPr>
            <a:r>
              <a:rPr lang="en-US" sz="1800" dirty="0"/>
              <a:t>To put data in the queue:</a:t>
            </a:r>
          </a:p>
          <a:p>
            <a:pPr eaLnBrk="1" hangingPunct="1">
              <a:spcBef>
                <a:spcPts val="1600"/>
              </a:spcBef>
            </a:pPr>
            <a:r>
              <a:rPr lang="en-US" sz="1800" dirty="0"/>
              <a:t>To get data from the queue:                      </a:t>
            </a:r>
          </a:p>
          <a:p>
            <a:pPr eaLnBrk="1" hangingPunct="1">
              <a:spcBef>
                <a:spcPts val="1600"/>
              </a:spcBef>
              <a:buNone/>
            </a:pPr>
            <a:r>
              <a:rPr lang="en-US" sz="1800" dirty="0"/>
              <a:t>	and the queue status can be checked with: </a:t>
            </a:r>
          </a:p>
          <a:p>
            <a:pPr eaLnBrk="1" hangingPunct="1">
              <a:spcBef>
                <a:spcPts val="1200"/>
              </a:spcBef>
            </a:pPr>
            <a:r>
              <a:rPr lang="en-US" sz="1800" dirty="0"/>
              <a:t>When a Python data type is put into the queue, the queue serializes it into a binary byte string. When data is retrieved from the queue, the queue converts it back into a Python data type.</a:t>
            </a:r>
          </a:p>
          <a:p>
            <a:pPr eaLnBrk="1" hangingPunct="1">
              <a:spcBef>
                <a:spcPts val="0"/>
              </a:spcBef>
              <a:buNone/>
            </a:pPr>
            <a:r>
              <a:rPr lang="en-US" sz="1800" dirty="0"/>
              <a:t>	</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12</a:t>
            </a:fld>
            <a:endParaRPr lang="en-US" dirty="0"/>
          </a:p>
        </p:txBody>
      </p:sp>
      <p:sp>
        <p:nvSpPr>
          <p:cNvPr id="6" name="TextBox 5"/>
          <p:cNvSpPr txBox="1"/>
          <p:nvPr/>
        </p:nvSpPr>
        <p:spPr>
          <a:xfrm>
            <a:off x="3886200" y="4017380"/>
            <a:ext cx="1371600" cy="369332"/>
          </a:xfrm>
          <a:prstGeom prst="rect">
            <a:avLst/>
          </a:prstGeom>
          <a:solidFill>
            <a:schemeClr val="bg1">
              <a:lumMod val="85000"/>
            </a:schemeClr>
          </a:solidFill>
        </p:spPr>
        <p:txBody>
          <a:bodyPr wrap="square" rtlCol="0">
            <a:spAutoFit/>
          </a:bodyPr>
          <a:lstStyle/>
          <a:p>
            <a:r>
              <a:rPr lang="en-US" dirty="0" err="1">
                <a:latin typeface="Calibri" pitchFamily="34" charset="0"/>
              </a:rPr>
              <a:t>q.</a:t>
            </a:r>
            <a:r>
              <a:rPr lang="en-US" dirty="0" err="1">
                <a:solidFill>
                  <a:srgbClr val="0070C0"/>
                </a:solidFill>
                <a:latin typeface="Calibri" pitchFamily="34" charset="0"/>
              </a:rPr>
              <a:t>put</a:t>
            </a:r>
            <a:r>
              <a:rPr lang="en-US" dirty="0">
                <a:solidFill>
                  <a:srgbClr val="0070C0"/>
                </a:solidFill>
                <a:latin typeface="Calibri" pitchFamily="34" charset="0"/>
              </a:rPr>
              <a:t>(</a:t>
            </a:r>
            <a:r>
              <a:rPr lang="en-US" dirty="0">
                <a:latin typeface="Calibri" pitchFamily="34" charset="0"/>
              </a:rPr>
              <a:t>data</a:t>
            </a:r>
            <a:r>
              <a:rPr lang="en-US" dirty="0">
                <a:solidFill>
                  <a:srgbClr val="0070C0"/>
                </a:solidFill>
                <a:latin typeface="Calibri" pitchFamily="34" charset="0"/>
              </a:rPr>
              <a:t>)</a:t>
            </a:r>
          </a:p>
        </p:txBody>
      </p:sp>
      <p:sp>
        <p:nvSpPr>
          <p:cNvPr id="10" name="TextBox 9"/>
          <p:cNvSpPr txBox="1"/>
          <p:nvPr/>
        </p:nvSpPr>
        <p:spPr>
          <a:xfrm>
            <a:off x="2971800" y="2743200"/>
            <a:ext cx="2057400" cy="400110"/>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q = </a:t>
            </a:r>
            <a:r>
              <a:rPr lang="en-US" dirty="0" err="1">
                <a:solidFill>
                  <a:srgbClr val="0070C0"/>
                </a:solidFill>
                <a:latin typeface="Calibri" pitchFamily="34" charset="0"/>
              </a:rPr>
              <a:t>mp.Qu</a:t>
            </a:r>
            <a:r>
              <a:rPr lang="en-US" sz="2000" dirty="0" err="1">
                <a:solidFill>
                  <a:srgbClr val="0070C0"/>
                </a:solidFill>
                <a:latin typeface="Calibri" pitchFamily="34" charset="0"/>
              </a:rPr>
              <a:t>e</a:t>
            </a:r>
            <a:r>
              <a:rPr lang="en-US" dirty="0" err="1">
                <a:solidFill>
                  <a:srgbClr val="0070C0"/>
                </a:solidFill>
                <a:latin typeface="Calibri" pitchFamily="34" charset="0"/>
              </a:rPr>
              <a:t>ue</a:t>
            </a:r>
            <a:r>
              <a:rPr lang="en-US" dirty="0">
                <a:solidFill>
                  <a:srgbClr val="0070C0"/>
                </a:solidFill>
                <a:latin typeface="Calibri" pitchFamily="34" charset="0"/>
              </a:rPr>
              <a:t>()</a:t>
            </a:r>
          </a:p>
        </p:txBody>
      </p:sp>
      <p:sp>
        <p:nvSpPr>
          <p:cNvPr id="12" name="TextBox 11"/>
          <p:cNvSpPr txBox="1"/>
          <p:nvPr/>
        </p:nvSpPr>
        <p:spPr>
          <a:xfrm>
            <a:off x="3886200" y="4499798"/>
            <a:ext cx="1524000" cy="369332"/>
          </a:xfrm>
          <a:prstGeom prst="rect">
            <a:avLst/>
          </a:prstGeom>
          <a:solidFill>
            <a:schemeClr val="bg1">
              <a:lumMod val="85000"/>
            </a:schemeClr>
          </a:solidFill>
        </p:spPr>
        <p:txBody>
          <a:bodyPr wrap="square" rtlCol="0">
            <a:spAutoFit/>
          </a:bodyPr>
          <a:lstStyle/>
          <a:p>
            <a:r>
              <a:rPr lang="en-US" dirty="0">
                <a:latin typeface="Calibri" pitchFamily="34" charset="0"/>
              </a:rPr>
              <a:t>data = </a:t>
            </a:r>
            <a:r>
              <a:rPr lang="en-US" dirty="0" err="1">
                <a:latin typeface="Calibri" pitchFamily="34" charset="0"/>
              </a:rPr>
              <a:t>q.</a:t>
            </a:r>
            <a:r>
              <a:rPr lang="en-US" dirty="0" err="1">
                <a:solidFill>
                  <a:srgbClr val="0070C0"/>
                </a:solidFill>
                <a:latin typeface="Calibri" pitchFamily="34" charset="0"/>
              </a:rPr>
              <a:t>get</a:t>
            </a:r>
            <a:r>
              <a:rPr lang="en-US" dirty="0">
                <a:solidFill>
                  <a:srgbClr val="0070C0"/>
                </a:solidFill>
                <a:latin typeface="Calibri" pitchFamily="34" charset="0"/>
              </a:rPr>
              <a:t>()</a:t>
            </a:r>
          </a:p>
        </p:txBody>
      </p:sp>
      <p:sp>
        <p:nvSpPr>
          <p:cNvPr id="8" name="Date Placeholder 7"/>
          <p:cNvSpPr>
            <a:spLocks noGrp="1"/>
          </p:cNvSpPr>
          <p:nvPr>
            <p:ph type="dt" sz="half" idx="10"/>
          </p:nvPr>
        </p:nvSpPr>
        <p:spPr/>
        <p:txBody>
          <a:bodyPr/>
          <a:lstStyle/>
          <a:p>
            <a:pPr>
              <a:defRPr/>
            </a:pPr>
            <a:r>
              <a:rPr lang="en-US"/>
              <a:t>© 2019 C. Nguyen </a:t>
            </a:r>
            <a:endParaRPr lang="en-US" dirty="0"/>
          </a:p>
        </p:txBody>
      </p:sp>
      <p:sp>
        <p:nvSpPr>
          <p:cNvPr id="9" name="TextBox 8"/>
          <p:cNvSpPr txBox="1"/>
          <p:nvPr/>
        </p:nvSpPr>
        <p:spPr>
          <a:xfrm>
            <a:off x="5562600" y="4869130"/>
            <a:ext cx="1295400" cy="369332"/>
          </a:xfrm>
          <a:prstGeom prst="rect">
            <a:avLst/>
          </a:prstGeom>
          <a:solidFill>
            <a:schemeClr val="bg1">
              <a:lumMod val="85000"/>
            </a:schemeClr>
          </a:solidFill>
        </p:spPr>
        <p:txBody>
          <a:bodyPr wrap="square" rtlCol="0">
            <a:spAutoFit/>
          </a:bodyPr>
          <a:lstStyle/>
          <a:p>
            <a:r>
              <a:rPr lang="en-US" dirty="0" err="1">
                <a:latin typeface="Calibri" pitchFamily="34" charset="0"/>
              </a:rPr>
              <a:t>q.</a:t>
            </a:r>
            <a:r>
              <a:rPr lang="en-US" dirty="0" err="1">
                <a:solidFill>
                  <a:srgbClr val="0070C0"/>
                </a:solidFill>
                <a:latin typeface="Calibri" pitchFamily="34" charset="0"/>
              </a:rPr>
              <a:t>empty</a:t>
            </a:r>
            <a:r>
              <a:rPr lang="en-US" dirty="0">
                <a:solidFill>
                  <a:srgbClr val="0070C0"/>
                </a:solidFill>
                <a:latin typeface="Calibri" pitchFamily="3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Pool</a:t>
            </a:r>
            <a:r>
              <a:rPr lang="en-US" sz="3200" dirty="0">
                <a:solidFill>
                  <a:schemeClr val="tx1"/>
                </a:solidFill>
              </a:rPr>
              <a:t> </a:t>
            </a:r>
            <a:r>
              <a:rPr lang="en-US" sz="3200" dirty="0">
                <a:solidFill>
                  <a:srgbClr val="0070C0"/>
                </a:solidFill>
              </a:rPr>
              <a:t>map</a:t>
            </a:r>
            <a:r>
              <a:rPr lang="en-US" sz="3200" dirty="0">
                <a:solidFill>
                  <a:schemeClr val="tx1"/>
                </a:solidFill>
              </a:rPr>
              <a:t> Method </a:t>
            </a:r>
            <a:r>
              <a:rPr lang="en-US" sz="2400" dirty="0">
                <a:solidFill>
                  <a:schemeClr val="tx1"/>
                </a:solidFill>
              </a:rPr>
              <a:t>(1 of 2)</a:t>
            </a:r>
            <a:endParaRPr lang="en-US" sz="3200" dirty="0">
              <a:solidFill>
                <a:schemeClr val="tx1"/>
              </a:solidFill>
            </a:endParaRPr>
          </a:p>
        </p:txBody>
      </p:sp>
      <p:sp>
        <p:nvSpPr>
          <p:cNvPr id="3075" name="Rectangle 3"/>
          <p:cNvSpPr>
            <a:spLocks noGrp="1" noChangeArrowheads="1"/>
          </p:cNvSpPr>
          <p:nvPr>
            <p:ph type="body" idx="1"/>
          </p:nvPr>
        </p:nvSpPr>
        <p:spPr>
          <a:xfrm>
            <a:off x="457200" y="639009"/>
            <a:ext cx="8229600" cy="5715000"/>
          </a:xfrm>
        </p:spPr>
        <p:txBody>
          <a:bodyPr/>
          <a:lstStyle/>
          <a:p>
            <a:pPr eaLnBrk="1" hangingPunct="1">
              <a:spcBef>
                <a:spcPts val="432"/>
              </a:spcBef>
            </a:pPr>
            <a:r>
              <a:rPr lang="en-US" sz="1800" dirty="0"/>
              <a:t>When we have a task that needs to be run multiple times, and each run is independent of the other runs (no exchange or sharing of data), then we can create a </a:t>
            </a:r>
            <a:r>
              <a:rPr lang="en-US" sz="1800" dirty="0">
                <a:solidFill>
                  <a:srgbClr val="0070C0"/>
                </a:solidFill>
              </a:rPr>
              <a:t>Pool</a:t>
            </a:r>
            <a:r>
              <a:rPr lang="en-US" sz="1800" dirty="0"/>
              <a:t> of multiple processes. </a:t>
            </a:r>
          </a:p>
          <a:p>
            <a:pPr eaLnBrk="1" hangingPunct="1">
              <a:spcBef>
                <a:spcPts val="432"/>
              </a:spcBef>
            </a:pPr>
            <a:r>
              <a:rPr lang="en-US" sz="1800" dirty="0"/>
              <a:t>The </a:t>
            </a:r>
            <a:r>
              <a:rPr lang="en-US" sz="1800" dirty="0">
                <a:solidFill>
                  <a:srgbClr val="0070C0"/>
                </a:solidFill>
              </a:rPr>
              <a:t>Pool</a:t>
            </a:r>
            <a:r>
              <a:rPr lang="en-US" sz="1800" dirty="0"/>
              <a:t> object accepts the task (a function) and the number of processes that we want to use. Then the </a:t>
            </a:r>
            <a:r>
              <a:rPr lang="en-US" sz="1800" dirty="0">
                <a:solidFill>
                  <a:srgbClr val="0070C0"/>
                </a:solidFill>
              </a:rPr>
              <a:t>Pool</a:t>
            </a:r>
            <a:r>
              <a:rPr lang="en-US" sz="1800" dirty="0"/>
              <a:t> object distributes the number of runs of the task among the processes, coordinates them as they run, and stores all their results into a list.</a:t>
            </a:r>
          </a:p>
          <a:p>
            <a:pPr eaLnBrk="1" hangingPunct="1">
              <a:spcBef>
                <a:spcPts val="432"/>
              </a:spcBef>
            </a:pPr>
            <a:r>
              <a:rPr lang="en-US" sz="1800" dirty="0"/>
              <a:t>To create a pool of </a:t>
            </a:r>
            <a:r>
              <a:rPr lang="en-US" sz="1800" u="sng" dirty="0"/>
              <a:t>worker</a:t>
            </a:r>
            <a:r>
              <a:rPr lang="en-US" sz="1800" dirty="0"/>
              <a:t> processes, where N is the number of workers:</a:t>
            </a:r>
          </a:p>
          <a:p>
            <a:pPr eaLnBrk="1" hangingPunct="1">
              <a:spcBef>
                <a:spcPts val="432"/>
              </a:spcBef>
            </a:pPr>
            <a:endParaRPr lang="en-US" sz="1800" dirty="0"/>
          </a:p>
          <a:p>
            <a:pPr eaLnBrk="1" hangingPunct="1">
              <a:spcBef>
                <a:spcPts val="1800"/>
              </a:spcBef>
            </a:pPr>
            <a:r>
              <a:rPr lang="en-US" sz="1800" dirty="0"/>
              <a:t>Use the Pool object’s </a:t>
            </a:r>
            <a:r>
              <a:rPr lang="en-US" sz="1800" dirty="0">
                <a:solidFill>
                  <a:srgbClr val="0070C0"/>
                </a:solidFill>
              </a:rPr>
              <a:t>map</a:t>
            </a:r>
            <a:r>
              <a:rPr lang="en-US" sz="1800" dirty="0"/>
              <a:t> method to divide the work among the workers</a:t>
            </a:r>
          </a:p>
          <a:p>
            <a:pPr eaLnBrk="1" hangingPunct="1">
              <a:spcBef>
                <a:spcPts val="0"/>
              </a:spcBef>
              <a:buNone/>
            </a:pPr>
            <a:r>
              <a:rPr lang="en-US" sz="1800" dirty="0"/>
              <a:t>	</a:t>
            </a:r>
          </a:p>
          <a:p>
            <a:pPr eaLnBrk="1" hangingPunct="1">
              <a:spcBef>
                <a:spcPts val="600"/>
              </a:spcBef>
              <a:buNone/>
            </a:pPr>
            <a:r>
              <a:rPr lang="en-US" sz="1800" dirty="0"/>
              <a:t>	where:  </a:t>
            </a:r>
          </a:p>
          <a:p>
            <a:pPr lvl="1" eaLnBrk="1" hangingPunct="1">
              <a:spcBef>
                <a:spcPts val="200"/>
              </a:spcBef>
            </a:pPr>
            <a:r>
              <a:rPr lang="en-US" sz="1800" dirty="0" err="1"/>
              <a:t>a_function</a:t>
            </a:r>
            <a:r>
              <a:rPr lang="en-US" sz="1800" dirty="0"/>
              <a:t> is the name of the task that needs to run multiple times. </a:t>
            </a:r>
            <a:r>
              <a:rPr lang="en-US" sz="1800" dirty="0" err="1"/>
              <a:t>a_function</a:t>
            </a:r>
            <a:r>
              <a:rPr lang="en-US" sz="1800" dirty="0"/>
              <a:t> can accept </a:t>
            </a:r>
            <a:r>
              <a:rPr lang="en-US" sz="1800" u="sng" dirty="0"/>
              <a:t>one</a:t>
            </a:r>
            <a:r>
              <a:rPr lang="en-US" sz="1800" dirty="0"/>
              <a:t> input argument, which can be a container.</a:t>
            </a:r>
          </a:p>
          <a:p>
            <a:pPr lvl="1" eaLnBrk="1" hangingPunct="1">
              <a:spcBef>
                <a:spcPts val="200"/>
              </a:spcBef>
            </a:pPr>
            <a:r>
              <a:rPr lang="en-US" sz="1800" i="1" dirty="0"/>
              <a:t>each element </a:t>
            </a:r>
            <a:r>
              <a:rPr lang="en-US" sz="1800" dirty="0"/>
              <a:t>of </a:t>
            </a:r>
            <a:r>
              <a:rPr lang="en-US" sz="1800" dirty="0" err="1"/>
              <a:t>arg_list</a:t>
            </a:r>
            <a:r>
              <a:rPr lang="en-US" sz="1800" dirty="0"/>
              <a:t> is the argument(s) </a:t>
            </a:r>
            <a:r>
              <a:rPr lang="en-US" sz="1800" i="1" dirty="0"/>
              <a:t>for one run </a:t>
            </a:r>
            <a:r>
              <a:rPr lang="en-US" sz="1800" dirty="0"/>
              <a:t>of </a:t>
            </a:r>
            <a:r>
              <a:rPr lang="en-US" sz="1800" dirty="0" err="1"/>
              <a:t>a_function</a:t>
            </a:r>
            <a:r>
              <a:rPr lang="en-US" sz="1800" dirty="0"/>
              <a:t>.</a:t>
            </a:r>
            <a:br>
              <a:rPr lang="en-US" sz="1800" dirty="0"/>
            </a:br>
            <a:r>
              <a:rPr lang="en-US" sz="1800" dirty="0"/>
              <a:t>This means the length of </a:t>
            </a:r>
            <a:r>
              <a:rPr lang="en-US" sz="1800" dirty="0" err="1"/>
              <a:t>arg_list</a:t>
            </a:r>
            <a:r>
              <a:rPr lang="en-US" sz="1800" dirty="0"/>
              <a:t> controls the number of times that </a:t>
            </a:r>
            <a:r>
              <a:rPr lang="en-US" sz="1800" dirty="0" err="1"/>
              <a:t>a_function</a:t>
            </a:r>
            <a:r>
              <a:rPr lang="en-US" sz="1800" dirty="0"/>
              <a:t> will run.</a:t>
            </a:r>
          </a:p>
          <a:p>
            <a:pPr lvl="1" eaLnBrk="1" hangingPunct="1">
              <a:spcBef>
                <a:spcPts val="200"/>
              </a:spcBef>
            </a:pPr>
            <a:r>
              <a:rPr lang="en-US" sz="1800" dirty="0"/>
              <a:t>results is a list of returned values from all the runs.</a:t>
            </a:r>
          </a:p>
          <a:p>
            <a:pPr eaLnBrk="1" hangingPunct="1">
              <a:spcBef>
                <a:spcPts val="432"/>
              </a:spcBef>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13</a:t>
            </a:fld>
            <a:endParaRPr lang="en-US" dirty="0"/>
          </a:p>
        </p:txBody>
      </p:sp>
      <p:sp>
        <p:nvSpPr>
          <p:cNvPr id="6" name="TextBox 5"/>
          <p:cNvSpPr txBox="1"/>
          <p:nvPr/>
        </p:nvSpPr>
        <p:spPr>
          <a:xfrm>
            <a:off x="3144935" y="3028890"/>
            <a:ext cx="3074047" cy="400110"/>
          </a:xfrm>
          <a:prstGeom prst="rect">
            <a:avLst/>
          </a:prstGeom>
          <a:solidFill>
            <a:schemeClr val="bg1">
              <a:lumMod val="85000"/>
            </a:schemeClr>
          </a:solidFill>
        </p:spPr>
        <p:txBody>
          <a:bodyPr wrap="none" rtlCol="0">
            <a:spAutoFit/>
          </a:bodyPr>
          <a:lstStyle/>
          <a:p>
            <a:r>
              <a:rPr lang="en-US" dirty="0">
                <a:latin typeface="Calibri" pitchFamily="34" charset="0"/>
              </a:rPr>
              <a:t>pool = </a:t>
            </a:r>
            <a:r>
              <a:rPr lang="en-US" dirty="0" err="1">
                <a:solidFill>
                  <a:srgbClr val="0070C0"/>
                </a:solidFill>
                <a:latin typeface="Calibri" pitchFamily="34" charset="0"/>
              </a:rPr>
              <a:t>mp.</a:t>
            </a:r>
            <a:r>
              <a:rPr lang="en-US" sz="2000" dirty="0" err="1">
                <a:solidFill>
                  <a:srgbClr val="0070C0"/>
                </a:solidFill>
                <a:latin typeface="Calibri" pitchFamily="34" charset="0"/>
              </a:rPr>
              <a:t>Pool</a:t>
            </a:r>
            <a:r>
              <a:rPr lang="en-US" dirty="0">
                <a:solidFill>
                  <a:srgbClr val="0070C0"/>
                </a:solidFill>
                <a:latin typeface="Calibri" pitchFamily="34" charset="0"/>
              </a:rPr>
              <a:t>(processes =</a:t>
            </a:r>
            <a:r>
              <a:rPr lang="en-US" dirty="0">
                <a:latin typeface="Calibri" pitchFamily="34" charset="0"/>
              </a:rPr>
              <a:t> N)</a:t>
            </a:r>
          </a:p>
        </p:txBody>
      </p:sp>
      <p:sp>
        <p:nvSpPr>
          <p:cNvPr id="7" name="TextBox 6"/>
          <p:cNvSpPr txBox="1"/>
          <p:nvPr/>
        </p:nvSpPr>
        <p:spPr>
          <a:xfrm>
            <a:off x="2621666" y="3886200"/>
            <a:ext cx="4114800" cy="369332"/>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results = pool.</a:t>
            </a:r>
            <a:r>
              <a:rPr lang="en-US" dirty="0">
                <a:solidFill>
                  <a:srgbClr val="0070C0"/>
                </a:solidFill>
                <a:latin typeface="Calibri" pitchFamily="34" charset="0"/>
              </a:rPr>
              <a:t>map( </a:t>
            </a:r>
            <a:r>
              <a:rPr lang="en-US" dirty="0" err="1">
                <a:latin typeface="Calibri" pitchFamily="34" charset="0"/>
              </a:rPr>
              <a:t>a_function</a:t>
            </a:r>
            <a:r>
              <a:rPr lang="en-US" dirty="0">
                <a:latin typeface="Calibri" pitchFamily="34" charset="0"/>
              </a:rPr>
              <a:t>, </a:t>
            </a:r>
            <a:r>
              <a:rPr lang="en-US" dirty="0" err="1">
                <a:latin typeface="Calibri" pitchFamily="34" charset="0"/>
              </a:rPr>
              <a:t>arg_list</a:t>
            </a:r>
            <a:r>
              <a:rPr lang="en-US" dirty="0">
                <a:latin typeface="Calibri" pitchFamily="34" charset="0"/>
              </a:rPr>
              <a:t> </a:t>
            </a:r>
            <a:r>
              <a:rPr lang="en-US" dirty="0">
                <a:solidFill>
                  <a:srgbClr val="0070C0"/>
                </a:solidFill>
                <a:latin typeface="Calibri" pitchFamily="34" charset="0"/>
              </a:rPr>
              <a:t>)</a:t>
            </a:r>
          </a:p>
        </p:txBody>
      </p:sp>
      <p:sp>
        <p:nvSpPr>
          <p:cNvPr id="8" name="Date Placeholder 7"/>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Pool map </a:t>
            </a:r>
            <a:r>
              <a:rPr lang="en-US" sz="3200" dirty="0">
                <a:solidFill>
                  <a:schemeClr val="tx1"/>
                </a:solidFill>
              </a:rPr>
              <a:t>Method </a:t>
            </a:r>
            <a:r>
              <a:rPr lang="en-US" sz="2400" dirty="0"/>
              <a:t>(2 of 2)</a:t>
            </a:r>
            <a:endParaRPr lang="en-US" sz="3200" dirty="0"/>
          </a:p>
        </p:txBody>
      </p:sp>
      <p:sp>
        <p:nvSpPr>
          <p:cNvPr id="3075" name="Rectangle 3"/>
          <p:cNvSpPr>
            <a:spLocks noGrp="1" noChangeArrowheads="1"/>
          </p:cNvSpPr>
          <p:nvPr>
            <p:ph type="body" idx="1"/>
          </p:nvPr>
        </p:nvSpPr>
        <p:spPr>
          <a:xfrm>
            <a:off x="457200" y="685800"/>
            <a:ext cx="8077200" cy="5410200"/>
          </a:xfrm>
        </p:spPr>
        <p:txBody>
          <a:bodyPr/>
          <a:lstStyle/>
          <a:p>
            <a:pPr eaLnBrk="1" hangingPunct="1">
              <a:spcBef>
                <a:spcPts val="432"/>
              </a:spcBef>
            </a:pPr>
            <a:r>
              <a:rPr lang="en-US" sz="1800" dirty="0"/>
              <a:t>The </a:t>
            </a:r>
            <a:r>
              <a:rPr lang="en-US" sz="1800" dirty="0">
                <a:solidFill>
                  <a:srgbClr val="0070C0"/>
                </a:solidFill>
              </a:rPr>
              <a:t>map</a:t>
            </a:r>
            <a:r>
              <a:rPr lang="en-US" sz="1800" dirty="0"/>
              <a:t> method will use each process in the pool to run </a:t>
            </a:r>
            <a:r>
              <a:rPr lang="en-US" sz="1800" dirty="0" err="1"/>
              <a:t>a_function</a:t>
            </a:r>
            <a:r>
              <a:rPr lang="en-US" sz="1800" dirty="0"/>
              <a:t> and pass to it one element of the </a:t>
            </a:r>
            <a:r>
              <a:rPr lang="en-US" sz="1800" dirty="0" err="1"/>
              <a:t>arg_list</a:t>
            </a:r>
            <a:r>
              <a:rPr lang="en-US" sz="1800" dirty="0"/>
              <a:t>.</a:t>
            </a:r>
          </a:p>
          <a:p>
            <a:pPr eaLnBrk="1" hangingPunct="1">
              <a:spcBef>
                <a:spcPts val="432"/>
              </a:spcBef>
            </a:pPr>
            <a:r>
              <a:rPr lang="en-US" sz="1800" dirty="0"/>
              <a:t>If there are more processes in the pool than there are number of runs, then some processes will not do any work. </a:t>
            </a:r>
            <a:br>
              <a:rPr lang="en-US" sz="1800" dirty="0"/>
            </a:br>
            <a:r>
              <a:rPr lang="en-US" sz="1800" dirty="0"/>
              <a:t>If there are fewer processes than the number of runs, then some processes will run multiple times.</a:t>
            </a:r>
          </a:p>
          <a:p>
            <a:pPr eaLnBrk="1" hangingPunct="1">
              <a:spcBef>
                <a:spcPts val="432"/>
              </a:spcBef>
            </a:pPr>
            <a:r>
              <a:rPr lang="en-US" sz="1800" dirty="0"/>
              <a:t>Once they start running, the processes in the pool run in parallel.</a:t>
            </a:r>
          </a:p>
          <a:p>
            <a:pPr eaLnBrk="1" hangingPunct="1">
              <a:spcBef>
                <a:spcPts val="432"/>
              </a:spcBef>
            </a:pPr>
            <a:r>
              <a:rPr lang="en-US" sz="1800" dirty="0"/>
              <a:t>The </a:t>
            </a:r>
            <a:r>
              <a:rPr lang="en-US" sz="1800" dirty="0">
                <a:solidFill>
                  <a:srgbClr val="0070C0"/>
                </a:solidFill>
              </a:rPr>
              <a:t>map</a:t>
            </a:r>
            <a:r>
              <a:rPr lang="en-US" sz="1800" dirty="0"/>
              <a:t> method is blocking, which means that the main process will be blocked until the </a:t>
            </a:r>
            <a:r>
              <a:rPr lang="en-US" sz="1800" dirty="0">
                <a:solidFill>
                  <a:srgbClr val="0070C0"/>
                </a:solidFill>
              </a:rPr>
              <a:t>map</a:t>
            </a:r>
            <a:r>
              <a:rPr lang="en-US" sz="1800" dirty="0"/>
              <a:t> call is done, which means when all the processes are done.</a:t>
            </a:r>
          </a:p>
          <a:p>
            <a:pPr eaLnBrk="1" hangingPunct="1">
              <a:spcBef>
                <a:spcPts val="432"/>
              </a:spcBef>
            </a:pPr>
            <a:r>
              <a:rPr lang="en-US" sz="1800" dirty="0"/>
              <a:t>This ensures that the order of resulting data will be the same as the order of the input arguments. </a:t>
            </a:r>
            <a:br>
              <a:rPr lang="en-US" sz="1800" dirty="0"/>
            </a:br>
            <a:r>
              <a:rPr lang="en-US" sz="1800" dirty="0"/>
              <a:t>For example, the first result is from the call to </a:t>
            </a:r>
            <a:r>
              <a:rPr lang="en-US" sz="1800" dirty="0" err="1"/>
              <a:t>a_function</a:t>
            </a:r>
            <a:r>
              <a:rPr lang="en-US" sz="1800" dirty="0"/>
              <a:t> with the first input argument(s), and the last result is from the call to </a:t>
            </a:r>
            <a:r>
              <a:rPr lang="en-US" sz="1800" dirty="0" err="1"/>
              <a:t>a_function</a:t>
            </a:r>
            <a:r>
              <a:rPr lang="en-US" sz="1800" dirty="0"/>
              <a:t> with the last input argument(s).</a:t>
            </a:r>
          </a:p>
          <a:p>
            <a:pPr eaLnBrk="1" hangingPunct="1">
              <a:spcBef>
                <a:spcPts val="1200"/>
              </a:spcBef>
            </a:pPr>
            <a:endParaRPr lang="en-US" sz="1800" dirty="0"/>
          </a:p>
          <a:p>
            <a:pPr eaLnBrk="1" hangingPunct="1">
              <a:spcBef>
                <a:spcPts val="1200"/>
              </a:spcBef>
            </a:pPr>
            <a:endParaRPr lang="en-US" sz="1800" dirty="0"/>
          </a:p>
          <a:p>
            <a:pPr eaLnBrk="1" hangingPunct="1">
              <a:spcBef>
                <a:spcPts val="600"/>
              </a:spcBef>
            </a:pPr>
            <a:endParaRPr lang="en-US" sz="1800" dirty="0"/>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14</a:t>
            </a:fld>
            <a:endParaRPr lang="en-US" dirty="0"/>
          </a:p>
        </p:txBody>
      </p:sp>
      <p:sp>
        <p:nvSpPr>
          <p:cNvPr id="8" name="Date Placeholder 7"/>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Pool</a:t>
            </a:r>
            <a:r>
              <a:rPr lang="en-US" sz="3200" dirty="0"/>
              <a:t> </a:t>
            </a:r>
            <a:r>
              <a:rPr lang="en-US" sz="3200" dirty="0" err="1">
                <a:solidFill>
                  <a:srgbClr val="0070C0"/>
                </a:solidFill>
              </a:rPr>
              <a:t>apply_async</a:t>
            </a:r>
            <a:r>
              <a:rPr lang="en-US" sz="3200" dirty="0"/>
              <a:t> Method </a:t>
            </a:r>
            <a:r>
              <a:rPr lang="en-US" sz="2400" dirty="0"/>
              <a:t>(1 of 2)</a:t>
            </a:r>
            <a:endParaRPr lang="en-US" sz="3200" dirty="0"/>
          </a:p>
        </p:txBody>
      </p:sp>
      <p:sp>
        <p:nvSpPr>
          <p:cNvPr id="3075" name="Rectangle 3"/>
          <p:cNvSpPr>
            <a:spLocks noGrp="1" noChangeArrowheads="1"/>
          </p:cNvSpPr>
          <p:nvPr>
            <p:ph type="body" idx="1"/>
          </p:nvPr>
        </p:nvSpPr>
        <p:spPr>
          <a:xfrm>
            <a:off x="381000" y="685800"/>
            <a:ext cx="8382000" cy="5486400"/>
          </a:xfrm>
        </p:spPr>
        <p:txBody>
          <a:bodyPr/>
          <a:lstStyle/>
          <a:p>
            <a:pPr eaLnBrk="1" hangingPunct="1">
              <a:spcBef>
                <a:spcPts val="432"/>
              </a:spcBef>
            </a:pPr>
            <a:r>
              <a:rPr lang="en-US" sz="1800" dirty="0"/>
              <a:t>If we have several tasks that we want to run in parallel, and each task is data independent (no sharing or exchanging data), then we can use the </a:t>
            </a:r>
            <a:r>
              <a:rPr lang="en-US" sz="1800" dirty="0">
                <a:solidFill>
                  <a:srgbClr val="0070C0"/>
                </a:solidFill>
              </a:rPr>
              <a:t>Pool </a:t>
            </a:r>
            <a:r>
              <a:rPr lang="en-US" sz="1800" dirty="0" err="1">
                <a:solidFill>
                  <a:srgbClr val="0070C0"/>
                </a:solidFill>
              </a:rPr>
              <a:t>apply_async</a:t>
            </a:r>
            <a:r>
              <a:rPr lang="en-US" sz="1800" dirty="0">
                <a:solidFill>
                  <a:srgbClr val="0070C0"/>
                </a:solidFill>
              </a:rPr>
              <a:t> </a:t>
            </a:r>
            <a:r>
              <a:rPr lang="en-US" sz="1800" dirty="0"/>
              <a:t>method:</a:t>
            </a:r>
          </a:p>
          <a:p>
            <a:pPr eaLnBrk="1" hangingPunct="1">
              <a:spcBef>
                <a:spcPts val="432"/>
              </a:spcBef>
              <a:buNone/>
            </a:pPr>
            <a:endParaRPr lang="en-US" sz="1800" dirty="0"/>
          </a:p>
          <a:p>
            <a:pPr eaLnBrk="1" hangingPunct="1">
              <a:spcBef>
                <a:spcPts val="1200"/>
              </a:spcBef>
              <a:buNone/>
            </a:pPr>
            <a:r>
              <a:rPr lang="en-US" sz="1800" dirty="0"/>
              <a:t>	where:  </a:t>
            </a:r>
          </a:p>
          <a:p>
            <a:pPr lvl="1" eaLnBrk="1" hangingPunct="1">
              <a:spcBef>
                <a:spcPts val="0"/>
              </a:spcBef>
            </a:pPr>
            <a:r>
              <a:rPr lang="en-US" sz="1800" dirty="0" err="1"/>
              <a:t>a_function</a:t>
            </a:r>
            <a:r>
              <a:rPr lang="en-US" sz="1800" dirty="0"/>
              <a:t> is the name of the task that a process needs to run</a:t>
            </a:r>
          </a:p>
          <a:p>
            <a:pPr lvl="1" eaLnBrk="1" hangingPunct="1">
              <a:spcBef>
                <a:spcPts val="0"/>
              </a:spcBef>
            </a:pPr>
            <a:r>
              <a:rPr lang="en-US" sz="1800" dirty="0" err="1">
                <a:solidFill>
                  <a:srgbClr val="0070C0"/>
                </a:solidFill>
              </a:rPr>
              <a:t>args</a:t>
            </a:r>
            <a:r>
              <a:rPr lang="en-US" sz="1800" dirty="0"/>
              <a:t> is a </a:t>
            </a:r>
            <a:r>
              <a:rPr lang="en-US" sz="1800" dirty="0" err="1"/>
              <a:t>tuple</a:t>
            </a:r>
            <a:r>
              <a:rPr lang="en-US" sz="1800" dirty="0"/>
              <a:t> of input arguments for </a:t>
            </a:r>
            <a:r>
              <a:rPr lang="en-US" sz="1800" dirty="0" err="1"/>
              <a:t>a_function</a:t>
            </a:r>
            <a:r>
              <a:rPr lang="en-US" sz="1800" dirty="0"/>
              <a:t>. </a:t>
            </a:r>
          </a:p>
          <a:p>
            <a:pPr lvl="1" eaLnBrk="1" hangingPunct="1">
              <a:spcBef>
                <a:spcPts val="600"/>
              </a:spcBef>
            </a:pPr>
            <a:r>
              <a:rPr lang="en-US" sz="1800" dirty="0"/>
              <a:t>result is an </a:t>
            </a:r>
            <a:r>
              <a:rPr lang="en-US" sz="1800" dirty="0" err="1"/>
              <a:t>ApplyResult</a:t>
            </a:r>
            <a:r>
              <a:rPr lang="en-US" sz="1800" dirty="0"/>
              <a:t> object, and we can use: </a:t>
            </a:r>
          </a:p>
          <a:p>
            <a:pPr lvl="1" eaLnBrk="1" hangingPunct="1">
              <a:spcBef>
                <a:spcPts val="600"/>
              </a:spcBef>
              <a:buNone/>
            </a:pPr>
            <a:r>
              <a:rPr lang="en-US" sz="1800" dirty="0"/>
              <a:t>	to retrieve the resulting data, or we can provide a callback function.</a:t>
            </a:r>
          </a:p>
          <a:p>
            <a:pPr lvl="1" eaLnBrk="1" hangingPunct="1">
              <a:spcBef>
                <a:spcPts val="600"/>
              </a:spcBef>
            </a:pPr>
            <a:r>
              <a:rPr lang="en-US" sz="1800" dirty="0">
                <a:solidFill>
                  <a:srgbClr val="0070C0"/>
                </a:solidFill>
              </a:rPr>
              <a:t>callback</a:t>
            </a:r>
            <a:r>
              <a:rPr lang="en-US" sz="1800" dirty="0"/>
              <a:t> is the function that runs when </a:t>
            </a:r>
            <a:r>
              <a:rPr lang="en-US" sz="1800" dirty="0" err="1"/>
              <a:t>a_function</a:t>
            </a:r>
            <a:r>
              <a:rPr lang="en-US" sz="1800" dirty="0"/>
              <a:t> is done. It can be used instead of </a:t>
            </a:r>
            <a:r>
              <a:rPr lang="en-US" sz="1800" dirty="0" err="1"/>
              <a:t>result.</a:t>
            </a:r>
            <a:r>
              <a:rPr lang="en-US" sz="1800" dirty="0" err="1">
                <a:solidFill>
                  <a:srgbClr val="0070C0"/>
                </a:solidFill>
              </a:rPr>
              <a:t>get</a:t>
            </a:r>
            <a:r>
              <a:rPr lang="en-US" sz="1800" dirty="0"/>
              <a:t> to do something with the resulting data.</a:t>
            </a:r>
            <a:br>
              <a:rPr lang="en-US" sz="1800" dirty="0"/>
            </a:br>
            <a:r>
              <a:rPr lang="en-US" sz="1800" dirty="0"/>
              <a:t>The callback function can only accept one input argument, which is the returned result from </a:t>
            </a:r>
            <a:r>
              <a:rPr lang="en-US" sz="1800" dirty="0" err="1"/>
              <a:t>a_function</a:t>
            </a:r>
            <a:r>
              <a:rPr lang="en-US" sz="1800" dirty="0"/>
              <a:t>.</a:t>
            </a:r>
          </a:p>
          <a:p>
            <a:pPr eaLnBrk="1" hangingPunct="1">
              <a:spcBef>
                <a:spcPts val="432"/>
              </a:spcBef>
            </a:pPr>
            <a:r>
              <a:rPr lang="en-US" sz="1800" dirty="0"/>
              <a:t>Each </a:t>
            </a:r>
            <a:r>
              <a:rPr lang="en-US" sz="1800" dirty="0" err="1">
                <a:solidFill>
                  <a:srgbClr val="0070C0"/>
                </a:solidFill>
              </a:rPr>
              <a:t>apply_async</a:t>
            </a:r>
            <a:r>
              <a:rPr lang="en-US" sz="1800" dirty="0"/>
              <a:t> method works with one task, so to have multiple tasks run in parallel, we call </a:t>
            </a:r>
            <a:r>
              <a:rPr lang="en-US" sz="1800" dirty="0" err="1">
                <a:solidFill>
                  <a:srgbClr val="0070C0"/>
                </a:solidFill>
              </a:rPr>
              <a:t>apply_async</a:t>
            </a:r>
            <a:r>
              <a:rPr lang="en-US" sz="1800" dirty="0"/>
              <a:t> in a loop. In each iteration of the loop, </a:t>
            </a:r>
            <a:r>
              <a:rPr lang="en-US" sz="1800" dirty="0" err="1">
                <a:solidFill>
                  <a:srgbClr val="0070C0"/>
                </a:solidFill>
              </a:rPr>
              <a:t>apply_async</a:t>
            </a:r>
            <a:r>
              <a:rPr lang="en-US" sz="1800" dirty="0"/>
              <a:t> will use an available process in the pool to run </a:t>
            </a:r>
            <a:r>
              <a:rPr lang="en-US" sz="1800" dirty="0" err="1"/>
              <a:t>a_function</a:t>
            </a:r>
            <a:r>
              <a:rPr lang="en-US" sz="1800" dirty="0"/>
              <a:t>, passing to it the </a:t>
            </a:r>
            <a:r>
              <a:rPr lang="en-US" sz="1800" dirty="0" err="1"/>
              <a:t>tuple</a:t>
            </a:r>
            <a:r>
              <a:rPr lang="en-US" sz="1800" dirty="0"/>
              <a:t> of arguments.</a:t>
            </a:r>
          </a:p>
          <a:p>
            <a:pPr eaLnBrk="1" hangingPunct="1">
              <a:spcBef>
                <a:spcPts val="1200"/>
              </a:spcBef>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15</a:t>
            </a:fld>
            <a:endParaRPr lang="en-US" dirty="0"/>
          </a:p>
        </p:txBody>
      </p:sp>
      <p:sp>
        <p:nvSpPr>
          <p:cNvPr id="11" name="Date Placeholder 10"/>
          <p:cNvSpPr>
            <a:spLocks noGrp="1"/>
          </p:cNvSpPr>
          <p:nvPr>
            <p:ph type="dt" sz="half" idx="10"/>
          </p:nvPr>
        </p:nvSpPr>
        <p:spPr/>
        <p:txBody>
          <a:bodyPr/>
          <a:lstStyle/>
          <a:p>
            <a:pPr>
              <a:defRPr/>
            </a:pPr>
            <a:r>
              <a:rPr lang="en-US"/>
              <a:t>© 2019 C. Nguyen </a:t>
            </a:r>
            <a:endParaRPr lang="en-US" dirty="0"/>
          </a:p>
        </p:txBody>
      </p:sp>
      <p:sp>
        <p:nvSpPr>
          <p:cNvPr id="12" name="TextBox 11"/>
          <p:cNvSpPr txBox="1"/>
          <p:nvPr/>
        </p:nvSpPr>
        <p:spPr>
          <a:xfrm>
            <a:off x="1219200" y="1621115"/>
            <a:ext cx="7162800" cy="369332"/>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result = </a:t>
            </a:r>
            <a:r>
              <a:rPr lang="en-US" dirty="0" err="1">
                <a:solidFill>
                  <a:srgbClr val="0070C0"/>
                </a:solidFill>
                <a:latin typeface="Calibri" pitchFamily="34" charset="0"/>
              </a:rPr>
              <a:t>pool.apply_async</a:t>
            </a:r>
            <a:r>
              <a:rPr lang="en-US" dirty="0">
                <a:solidFill>
                  <a:srgbClr val="0070C0"/>
                </a:solidFill>
                <a:latin typeface="Calibri" pitchFamily="34" charset="0"/>
              </a:rPr>
              <a:t>(</a:t>
            </a:r>
            <a:r>
              <a:rPr lang="en-US" dirty="0" err="1">
                <a:latin typeface="Calibri" pitchFamily="34" charset="0"/>
              </a:rPr>
              <a:t>a_function</a:t>
            </a:r>
            <a:r>
              <a:rPr lang="en-US" dirty="0">
                <a:solidFill>
                  <a:srgbClr val="0070C0"/>
                </a:solidFill>
                <a:latin typeface="Calibri" pitchFamily="34" charset="0"/>
              </a:rPr>
              <a:t>, </a:t>
            </a:r>
            <a:r>
              <a:rPr lang="en-US" dirty="0" err="1">
                <a:solidFill>
                  <a:srgbClr val="0070C0"/>
                </a:solidFill>
                <a:latin typeface="Calibri" pitchFamily="34" charset="0"/>
              </a:rPr>
              <a:t>args</a:t>
            </a:r>
            <a:r>
              <a:rPr lang="en-US" dirty="0">
                <a:solidFill>
                  <a:srgbClr val="0070C0"/>
                </a:solidFill>
                <a:latin typeface="Calibri" pitchFamily="34" charset="0"/>
              </a:rPr>
              <a:t>=(</a:t>
            </a:r>
            <a:r>
              <a:rPr lang="en-US" dirty="0" err="1">
                <a:latin typeface="Calibri" pitchFamily="34" charset="0"/>
              </a:rPr>
              <a:t>tuple</a:t>
            </a:r>
            <a:r>
              <a:rPr lang="en-US" dirty="0">
                <a:latin typeface="Calibri" pitchFamily="34" charset="0"/>
              </a:rPr>
              <a:t> of </a:t>
            </a:r>
            <a:r>
              <a:rPr lang="en-US" dirty="0" err="1">
                <a:latin typeface="Calibri" pitchFamily="34" charset="0"/>
              </a:rPr>
              <a:t>args</a:t>
            </a:r>
            <a:r>
              <a:rPr lang="en-US" dirty="0">
                <a:solidFill>
                  <a:srgbClr val="0070C0"/>
                </a:solidFill>
                <a:latin typeface="Calibri" pitchFamily="34" charset="0"/>
              </a:rPr>
              <a:t>), callback=</a:t>
            </a:r>
            <a:r>
              <a:rPr lang="en-US" dirty="0" err="1">
                <a:latin typeface="Calibri" pitchFamily="34" charset="0"/>
              </a:rPr>
              <a:t>fct</a:t>
            </a:r>
            <a:r>
              <a:rPr lang="en-US" dirty="0">
                <a:solidFill>
                  <a:srgbClr val="0070C0"/>
                </a:solidFill>
                <a:latin typeface="Calibri" pitchFamily="34" charset="0"/>
              </a:rPr>
              <a:t>)</a:t>
            </a:r>
          </a:p>
        </p:txBody>
      </p:sp>
      <p:sp>
        <p:nvSpPr>
          <p:cNvPr id="13" name="TextBox 12"/>
          <p:cNvSpPr txBox="1"/>
          <p:nvPr/>
        </p:nvSpPr>
        <p:spPr>
          <a:xfrm>
            <a:off x="6248400" y="2819400"/>
            <a:ext cx="2057400" cy="400110"/>
          </a:xfrm>
          <a:prstGeom prst="rect">
            <a:avLst/>
          </a:prstGeom>
          <a:solidFill>
            <a:schemeClr val="bg1">
              <a:lumMod val="85000"/>
            </a:schemeClr>
          </a:solidFill>
        </p:spPr>
        <p:txBody>
          <a:bodyPr wrap="square" rtlCol="0">
            <a:spAutoFit/>
          </a:bodyPr>
          <a:lstStyle/>
          <a:p>
            <a:r>
              <a:rPr lang="en-US" dirty="0"/>
              <a:t> </a:t>
            </a:r>
            <a:r>
              <a:rPr lang="en-US" dirty="0">
                <a:latin typeface="Calibri" pitchFamily="34" charset="0"/>
              </a:rPr>
              <a:t>data = </a:t>
            </a:r>
            <a:r>
              <a:rPr lang="en-US" sz="2000" dirty="0" err="1">
                <a:latin typeface="Calibri" pitchFamily="34" charset="0"/>
              </a:rPr>
              <a:t>r</a:t>
            </a:r>
            <a:r>
              <a:rPr lang="en-US" dirty="0" err="1">
                <a:latin typeface="Calibri" pitchFamily="34" charset="0"/>
              </a:rPr>
              <a:t>esult.</a:t>
            </a:r>
            <a:r>
              <a:rPr lang="en-US" dirty="0" err="1">
                <a:solidFill>
                  <a:srgbClr val="0070C0"/>
                </a:solidFill>
                <a:latin typeface="Calibri" pitchFamily="34" charset="0"/>
              </a:rPr>
              <a:t>get</a:t>
            </a:r>
            <a:r>
              <a:rPr lang="en-US" dirty="0">
                <a:solidFill>
                  <a:srgbClr val="0070C0"/>
                </a:solidFill>
                <a:latin typeface="Calibri"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Pool</a:t>
            </a:r>
            <a:r>
              <a:rPr lang="en-US" sz="3200" dirty="0"/>
              <a:t> </a:t>
            </a:r>
            <a:r>
              <a:rPr lang="en-US" sz="3200" dirty="0" err="1">
                <a:solidFill>
                  <a:srgbClr val="0070C0"/>
                </a:solidFill>
              </a:rPr>
              <a:t>apply_async</a:t>
            </a:r>
            <a:r>
              <a:rPr lang="en-US" sz="3200" dirty="0"/>
              <a:t> Method </a:t>
            </a:r>
            <a:r>
              <a:rPr lang="en-US" sz="2400" dirty="0"/>
              <a:t>(2 of 2)</a:t>
            </a:r>
            <a:endParaRPr lang="en-US" sz="3200" dirty="0"/>
          </a:p>
        </p:txBody>
      </p:sp>
      <p:sp>
        <p:nvSpPr>
          <p:cNvPr id="3075" name="Rectangle 3"/>
          <p:cNvSpPr>
            <a:spLocks noGrp="1" noChangeArrowheads="1"/>
          </p:cNvSpPr>
          <p:nvPr>
            <p:ph type="body" idx="1"/>
          </p:nvPr>
        </p:nvSpPr>
        <p:spPr>
          <a:xfrm>
            <a:off x="381000" y="792162"/>
            <a:ext cx="8382000" cy="5151438"/>
          </a:xfrm>
        </p:spPr>
        <p:txBody>
          <a:bodyPr/>
          <a:lstStyle/>
          <a:p>
            <a:pPr eaLnBrk="1" hangingPunct="1">
              <a:spcBef>
                <a:spcPts val="432"/>
              </a:spcBef>
            </a:pPr>
            <a:r>
              <a:rPr lang="en-US" sz="1800" dirty="0"/>
              <a:t>Each </a:t>
            </a:r>
            <a:r>
              <a:rPr lang="en-US" sz="1800" dirty="0" err="1">
                <a:solidFill>
                  <a:srgbClr val="0070C0"/>
                </a:solidFill>
              </a:rPr>
              <a:t>apply_async</a:t>
            </a:r>
            <a:r>
              <a:rPr lang="en-US" sz="1800" dirty="0"/>
              <a:t> call is non-blocking, which means the main process can continue to run after the loop that starts all the </a:t>
            </a:r>
            <a:r>
              <a:rPr lang="en-US" sz="1800" dirty="0" err="1">
                <a:solidFill>
                  <a:srgbClr val="0070C0"/>
                </a:solidFill>
              </a:rPr>
              <a:t>apply_async</a:t>
            </a:r>
            <a:r>
              <a:rPr lang="en-US" sz="1800" dirty="0"/>
              <a:t> methods. </a:t>
            </a:r>
          </a:p>
          <a:p>
            <a:pPr eaLnBrk="1" hangingPunct="1">
              <a:spcBef>
                <a:spcPts val="432"/>
              </a:spcBef>
            </a:pPr>
            <a:r>
              <a:rPr lang="en-US" sz="1800" dirty="0"/>
              <a:t>This also means that the </a:t>
            </a:r>
            <a:r>
              <a:rPr lang="en-US" sz="1800" dirty="0" err="1"/>
              <a:t>ApplyResult</a:t>
            </a:r>
            <a:r>
              <a:rPr lang="en-US" sz="1800" dirty="0"/>
              <a:t> objects that are returned from each task can be in a different order from the order that the tasks are run. </a:t>
            </a:r>
            <a:br>
              <a:rPr lang="en-US" sz="1800" dirty="0"/>
            </a:br>
            <a:r>
              <a:rPr lang="en-US" sz="1800" dirty="0"/>
              <a:t>For example, the third result that is received may be from the first task.</a:t>
            </a:r>
          </a:p>
          <a:p>
            <a:pPr eaLnBrk="1" hangingPunct="1">
              <a:spcBef>
                <a:spcPts val="432"/>
              </a:spcBef>
            </a:pPr>
            <a:r>
              <a:rPr lang="en-US" sz="1800" dirty="0"/>
              <a:t>To work around this problem, we need to add code in each task which will append to the result some unique way to identify the function.</a:t>
            </a:r>
          </a:p>
          <a:p>
            <a:pPr eaLnBrk="1" hangingPunct="1">
              <a:spcBef>
                <a:spcPts val="432"/>
              </a:spcBef>
            </a:pPr>
            <a:r>
              <a:rPr lang="en-US" sz="1800" dirty="0"/>
              <a:t>Since </a:t>
            </a:r>
            <a:r>
              <a:rPr lang="en-US" sz="1800" dirty="0" err="1"/>
              <a:t>apply_async</a:t>
            </a:r>
            <a:r>
              <a:rPr lang="en-US" sz="1800" dirty="0"/>
              <a:t> is non-blocking, the main process needs to wait for all the processes to be done before terminating. This is done in 2 steps:</a:t>
            </a:r>
          </a:p>
          <a:p>
            <a:pPr eaLnBrk="1" hangingPunct="1">
              <a:spcBef>
                <a:spcPts val="1200"/>
              </a:spcBef>
              <a:buNone/>
            </a:pPr>
            <a:r>
              <a:rPr lang="en-US" sz="1800" dirty="0"/>
              <a:t>			    Don’t allow any more process to be added to the pool</a:t>
            </a:r>
          </a:p>
          <a:p>
            <a:pPr eaLnBrk="1" hangingPunct="1">
              <a:spcBef>
                <a:spcPts val="1800"/>
              </a:spcBef>
              <a:buNone/>
            </a:pPr>
            <a:r>
              <a:rPr lang="en-US" sz="1800" dirty="0"/>
              <a:t>			    Wait for all current processes in the pool to be done</a:t>
            </a:r>
          </a:p>
          <a:p>
            <a:pPr eaLnBrk="1" hangingPunct="1">
              <a:spcBef>
                <a:spcPts val="120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16</a:t>
            </a:fld>
            <a:endParaRPr lang="en-US" dirty="0"/>
          </a:p>
        </p:txBody>
      </p:sp>
      <p:sp>
        <p:nvSpPr>
          <p:cNvPr id="11" name="Date Placeholder 10"/>
          <p:cNvSpPr>
            <a:spLocks noGrp="1"/>
          </p:cNvSpPr>
          <p:nvPr>
            <p:ph type="dt" sz="half" idx="10"/>
          </p:nvPr>
        </p:nvSpPr>
        <p:spPr/>
        <p:txBody>
          <a:bodyPr/>
          <a:lstStyle/>
          <a:p>
            <a:pPr>
              <a:defRPr/>
            </a:pPr>
            <a:r>
              <a:rPr lang="en-US"/>
              <a:t>© 2019 C. Nguyen </a:t>
            </a:r>
            <a:endParaRPr lang="en-US" dirty="0"/>
          </a:p>
        </p:txBody>
      </p:sp>
      <p:sp>
        <p:nvSpPr>
          <p:cNvPr id="14" name="TextBox 13"/>
          <p:cNvSpPr txBox="1"/>
          <p:nvPr/>
        </p:nvSpPr>
        <p:spPr>
          <a:xfrm>
            <a:off x="914400" y="4085489"/>
            <a:ext cx="14478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pool.</a:t>
            </a:r>
            <a:r>
              <a:rPr lang="en-US" dirty="0" err="1">
                <a:solidFill>
                  <a:srgbClr val="0070C0"/>
                </a:solidFill>
                <a:latin typeface="Calibri" pitchFamily="34" charset="0"/>
              </a:rPr>
              <a:t>join</a:t>
            </a:r>
            <a:r>
              <a:rPr lang="en-US" dirty="0">
                <a:solidFill>
                  <a:srgbClr val="0070C0"/>
                </a:solidFill>
                <a:latin typeface="Calibri" pitchFamily="34" charset="0"/>
              </a:rPr>
              <a:t>()</a:t>
            </a:r>
          </a:p>
        </p:txBody>
      </p:sp>
      <p:sp>
        <p:nvSpPr>
          <p:cNvPr id="15" name="TextBox 14"/>
          <p:cNvSpPr txBox="1"/>
          <p:nvPr/>
        </p:nvSpPr>
        <p:spPr>
          <a:xfrm>
            <a:off x="914400" y="3565345"/>
            <a:ext cx="1447800" cy="369332"/>
          </a:xfrm>
          <a:prstGeom prst="rect">
            <a:avLst/>
          </a:prstGeom>
          <a:solidFill>
            <a:schemeClr val="bg1">
              <a:lumMod val="85000"/>
            </a:schemeClr>
          </a:solidFill>
        </p:spPr>
        <p:txBody>
          <a:bodyPr wrap="square" rtlCol="0">
            <a:spAutoFit/>
          </a:bodyPr>
          <a:lstStyle/>
          <a:p>
            <a:r>
              <a:rPr lang="en-US" dirty="0">
                <a:latin typeface="Calibri" pitchFamily="34" charset="0"/>
              </a:rPr>
              <a:t> </a:t>
            </a:r>
            <a:r>
              <a:rPr lang="en-US" dirty="0" err="1">
                <a:latin typeface="Calibri" pitchFamily="34" charset="0"/>
              </a:rPr>
              <a:t>pool.</a:t>
            </a:r>
            <a:r>
              <a:rPr lang="en-US" dirty="0" err="1">
                <a:solidFill>
                  <a:srgbClr val="0070C0"/>
                </a:solidFill>
                <a:latin typeface="Calibri" pitchFamily="34" charset="0"/>
              </a:rPr>
              <a:t>close</a:t>
            </a:r>
            <a:r>
              <a:rPr lang="en-US" dirty="0">
                <a:solidFill>
                  <a:srgbClr val="0070C0"/>
                </a:solidFill>
                <a:latin typeface="Calibri"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Going further…</a:t>
            </a:r>
          </a:p>
        </p:txBody>
      </p:sp>
      <p:sp>
        <p:nvSpPr>
          <p:cNvPr id="3075" name="Rectangle 3"/>
          <p:cNvSpPr>
            <a:spLocks noGrp="1" noChangeArrowheads="1"/>
          </p:cNvSpPr>
          <p:nvPr>
            <p:ph type="body" idx="1"/>
          </p:nvPr>
        </p:nvSpPr>
        <p:spPr>
          <a:xfrm>
            <a:off x="381000" y="685800"/>
            <a:ext cx="8305800" cy="5486400"/>
          </a:xfrm>
        </p:spPr>
        <p:txBody>
          <a:bodyPr/>
          <a:lstStyle/>
          <a:p>
            <a:pPr eaLnBrk="1" hangingPunct="1"/>
            <a:r>
              <a:rPr lang="en-US" sz="1800" dirty="0"/>
              <a:t>There are other methods and data types in the </a:t>
            </a:r>
            <a:r>
              <a:rPr lang="en-US" sz="1800" dirty="0">
                <a:hlinkClick r:id="rId2"/>
              </a:rPr>
              <a:t>multiprocessing</a:t>
            </a:r>
            <a:r>
              <a:rPr lang="en-US" sz="1800" dirty="0"/>
              <a:t> module for further considerations.</a:t>
            </a:r>
          </a:p>
          <a:p>
            <a:pPr eaLnBrk="1" hangingPunct="1"/>
            <a:r>
              <a:rPr lang="en-US" sz="1800" dirty="0"/>
              <a:t>Both threads and processes can make the application run faster if we can separate the application into independent tasks to run concurrently.</a:t>
            </a:r>
          </a:p>
          <a:p>
            <a:r>
              <a:rPr lang="en-US" sz="1800" dirty="0"/>
              <a:t>Cases to use multiprocessing:</a:t>
            </a:r>
          </a:p>
          <a:p>
            <a:pPr lvl="1">
              <a:spcBef>
                <a:spcPts val="200"/>
              </a:spcBef>
            </a:pPr>
            <a:r>
              <a:rPr lang="en-US" sz="1800" dirty="0"/>
              <a:t>Tasks that are CPU intensive will benefit from using of multiple cores / processors simultaneously. Some of these tasks include image and video processing, scientific / financial modeling, compiling. </a:t>
            </a:r>
            <a:br>
              <a:rPr lang="en-US" sz="1800" dirty="0"/>
            </a:br>
            <a:r>
              <a:rPr lang="en-US" sz="1800" dirty="0"/>
              <a:t>However, for Python, image / video processing and math modeling are done with C packages (such as </a:t>
            </a:r>
            <a:r>
              <a:rPr lang="en-US" sz="1800" dirty="0" err="1"/>
              <a:t>numpy</a:t>
            </a:r>
            <a:r>
              <a:rPr lang="en-US" sz="1800" dirty="0"/>
              <a:t>), which use their own parallel processing and don’t require us to do any threading or multiprocessing. It’s another instance where Python takes care of the heavy lifting for us.</a:t>
            </a:r>
          </a:p>
          <a:p>
            <a:pPr lvl="1">
              <a:spcBef>
                <a:spcPts val="200"/>
              </a:spcBef>
            </a:pPr>
            <a:r>
              <a:rPr lang="en-US" sz="1800" dirty="0"/>
              <a:t>Tasks that are time consuming </a:t>
            </a:r>
            <a:r>
              <a:rPr lang="en-US" sz="1800" i="1" dirty="0"/>
              <a:t>and</a:t>
            </a:r>
            <a:r>
              <a:rPr lang="en-US" sz="1800" dirty="0"/>
              <a:t> work independently from each other, so there is no waiting for data and not much data are exchanged.</a:t>
            </a:r>
          </a:p>
          <a:p>
            <a:r>
              <a:rPr lang="en-US" sz="1800" dirty="0"/>
              <a:t>Cases to use multithreading: </a:t>
            </a:r>
          </a:p>
          <a:p>
            <a:pPr>
              <a:spcBef>
                <a:spcPts val="200"/>
              </a:spcBef>
              <a:buNone/>
            </a:pPr>
            <a:r>
              <a:rPr lang="en-US" sz="1800" dirty="0"/>
              <a:t>	In almost all other circumstances related to IO, most notably making GUI applications responsive, threads are generally faster.</a:t>
            </a:r>
          </a:p>
          <a:p>
            <a:pPr eaLnBrk="1" hangingPunct="1">
              <a:buNone/>
            </a:pPr>
            <a:endParaRPr lang="en-US" sz="1800" dirty="0"/>
          </a:p>
          <a:p>
            <a:pPr eaLnBrk="1" hangingPunct="1">
              <a:buNone/>
            </a:pPr>
            <a:endParaRPr lang="en-US" sz="1800" dirty="0"/>
          </a:p>
          <a:p>
            <a:pPr eaLnBrk="1" hangingPunct="1">
              <a:buNone/>
            </a:pPr>
            <a:r>
              <a:rPr lang="en-US" sz="1800" dirty="0"/>
              <a:t>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17</a:t>
            </a:fld>
            <a:endParaRPr lang="en-US" dirty="0"/>
          </a:p>
        </p:txBody>
      </p:sp>
      <p:sp>
        <p:nvSpPr>
          <p:cNvPr id="5" name="Date Placeholder 4"/>
          <p:cNvSpPr>
            <a:spLocks noGrp="1"/>
          </p:cNvSpPr>
          <p:nvPr>
            <p:ph type="dt" sz="half" idx="10"/>
          </p:nvPr>
        </p:nvSpPr>
        <p:spPr/>
        <p:txBody>
          <a:bodyPr/>
          <a:lstStyle/>
          <a:p>
            <a:pPr>
              <a:defRPr/>
            </a:pPr>
            <a:r>
              <a:rPr lang="en-US"/>
              <a:t>© 2019 C. Nguyen </a:t>
            </a:r>
            <a:endParaRPr lang="en-US" dirty="0"/>
          </a:p>
        </p:txBody>
      </p:sp>
    </p:spTree>
    <p:extLst>
      <p:ext uri="{BB962C8B-B14F-4D97-AF65-F5344CB8AC3E}">
        <p14:creationId xmlns:p14="http://schemas.microsoft.com/office/powerpoint/2010/main" val="238623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Recap of Threads and Processes</a:t>
            </a:r>
          </a:p>
        </p:txBody>
      </p:sp>
      <p:sp>
        <p:nvSpPr>
          <p:cNvPr id="3075" name="Rectangle 3"/>
          <p:cNvSpPr>
            <a:spLocks noGrp="1" noChangeArrowheads="1"/>
          </p:cNvSpPr>
          <p:nvPr>
            <p:ph type="body" idx="1"/>
          </p:nvPr>
        </p:nvSpPr>
        <p:spPr>
          <a:xfrm>
            <a:off x="457200" y="685800"/>
            <a:ext cx="8229600" cy="5410200"/>
          </a:xfrm>
        </p:spPr>
        <p:txBody>
          <a:bodyPr/>
          <a:lstStyle/>
          <a:p>
            <a:pPr eaLnBrk="1" hangingPunct="1"/>
            <a:r>
              <a:rPr lang="en-US" sz="1800" dirty="0"/>
              <a:t>When an application first runs, it runs as a process and is a main thread.</a:t>
            </a:r>
          </a:p>
          <a:p>
            <a:pPr eaLnBrk="1" hangingPunct="1"/>
            <a:r>
              <a:rPr lang="en-US" sz="1800" dirty="0"/>
              <a:t>We can create multiple threads from one process.</a:t>
            </a:r>
            <a:br>
              <a:rPr lang="en-US" sz="1800" dirty="0"/>
            </a:br>
            <a:r>
              <a:rPr lang="en-US" sz="1800" dirty="0"/>
              <a:t>All threads will share the same memory space that’s allocated to the process.</a:t>
            </a:r>
          </a:p>
          <a:p>
            <a:pPr eaLnBrk="1" hangingPunct="1"/>
            <a:r>
              <a:rPr lang="en-US" sz="1800" dirty="0"/>
              <a:t>Each process has its own memory space, it doesn’t share the memory space with any other process.</a:t>
            </a:r>
          </a:p>
          <a:p>
            <a:r>
              <a:rPr lang="en-US" sz="1800" dirty="0"/>
              <a:t>It may be possible to create a process from a thread, but no OS guarantees it and the OS documentation says the outcome is “undetermined.”</a:t>
            </a:r>
          </a:p>
          <a:p>
            <a:r>
              <a:rPr lang="en-US" sz="1800" dirty="0"/>
              <a:t>Finally, </a:t>
            </a:r>
            <a:r>
              <a:rPr lang="en-US" sz="1800" dirty="0">
                <a:hlinkClick r:id="rId2"/>
              </a:rPr>
              <a:t>here</a:t>
            </a:r>
            <a:r>
              <a:rPr lang="en-US" sz="1800" dirty="0"/>
              <a:t>’s a write up that gives a gentle overview of threads and processes, to fill in any general gap from the hands-on class discussion and exercise.</a:t>
            </a:r>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endParaRPr lang="en-US" sz="1800" dirty="0"/>
          </a:p>
          <a:p>
            <a:pPr eaLnBrk="1" hangingPunct="1">
              <a:buNone/>
            </a:pPr>
            <a:r>
              <a:rPr lang="en-US" sz="1800" dirty="0"/>
              <a:t>				         Up Next: Network	</a:t>
            </a:r>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a:p>
            <a:pPr eaLnBrk="1" hangingPunct="1">
              <a:spcBef>
                <a:spcPts val="1200"/>
              </a:spcBef>
              <a:buNone/>
            </a:pP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18</a:t>
            </a:fld>
            <a:endParaRPr lang="en-US" dirty="0"/>
          </a:p>
        </p:txBody>
      </p:sp>
      <p:sp>
        <p:nvSpPr>
          <p:cNvPr id="5" name="Date Placeholder 4"/>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Processes</a:t>
            </a:r>
          </a:p>
        </p:txBody>
      </p:sp>
      <p:sp>
        <p:nvSpPr>
          <p:cNvPr id="3075" name="Rectangle 3"/>
          <p:cNvSpPr>
            <a:spLocks noGrp="1" noChangeArrowheads="1"/>
          </p:cNvSpPr>
          <p:nvPr>
            <p:ph type="body" idx="1"/>
          </p:nvPr>
        </p:nvSpPr>
        <p:spPr>
          <a:xfrm>
            <a:off x="457200" y="685800"/>
            <a:ext cx="8077200" cy="5715000"/>
          </a:xfrm>
        </p:spPr>
        <p:txBody>
          <a:bodyPr/>
          <a:lstStyle/>
          <a:p>
            <a:pPr eaLnBrk="1" hangingPunct="1"/>
            <a:r>
              <a:rPr lang="en-US" sz="1800" dirty="0"/>
              <a:t>A process is an executable instance of a program.</a:t>
            </a:r>
          </a:p>
          <a:p>
            <a:pPr eaLnBrk="1" hangingPunct="1"/>
            <a:r>
              <a:rPr lang="en-US" sz="1800" dirty="0"/>
              <a:t>When a process starts, the OS allocates some memory to it so it can use the memory for temporary data storage. The allocated memory is only used by the process and is not shared with other processes.</a:t>
            </a:r>
          </a:p>
          <a:p>
            <a:pPr eaLnBrk="1" hangingPunct="1"/>
            <a:r>
              <a:rPr lang="en-US" sz="1800" dirty="0"/>
              <a:t>When a process runs, one of these scenarios happens:</a:t>
            </a:r>
          </a:p>
          <a:p>
            <a:pPr lvl="1" eaLnBrk="1" hangingPunct="1">
              <a:spcBef>
                <a:spcPts val="0"/>
              </a:spcBef>
            </a:pPr>
            <a:r>
              <a:rPr lang="en-US" sz="1800" dirty="0"/>
              <a:t>It can run as a single entity on one processor.</a:t>
            </a:r>
          </a:p>
          <a:p>
            <a:pPr lvl="1" eaLnBrk="1" hangingPunct="1">
              <a:spcBef>
                <a:spcPts val="0"/>
              </a:spcBef>
            </a:pPr>
            <a:r>
              <a:rPr lang="en-US" sz="1800" dirty="0"/>
              <a:t>It can spawn one or more child processes, and these child processes can run on the same processor.</a:t>
            </a:r>
          </a:p>
          <a:p>
            <a:pPr lvl="1" eaLnBrk="1" hangingPunct="1">
              <a:spcBef>
                <a:spcPts val="0"/>
              </a:spcBef>
            </a:pPr>
            <a:r>
              <a:rPr lang="en-US" sz="1800" dirty="0"/>
              <a:t>It can spawn child processes to run on different processors if the system is a multi processor or multicore system.</a:t>
            </a:r>
          </a:p>
          <a:p>
            <a:pPr eaLnBrk="1" hangingPunct="1"/>
            <a:r>
              <a:rPr lang="en-US" sz="1800" dirty="0"/>
              <a:t>On a </a:t>
            </a:r>
            <a:r>
              <a:rPr lang="en-US" sz="1800" dirty="0" err="1"/>
              <a:t>multicore</a:t>
            </a:r>
            <a:r>
              <a:rPr lang="en-US" sz="1800" dirty="0"/>
              <a:t> system, typically the OS scheduler decides which process runs on a particular processor.</a:t>
            </a:r>
          </a:p>
          <a:p>
            <a:pPr eaLnBrk="1" hangingPunct="1"/>
            <a:r>
              <a:rPr lang="en-US" sz="1800" dirty="0"/>
              <a:t>The process can also ask to be run on a specific processor.</a:t>
            </a:r>
          </a:p>
          <a:p>
            <a:pPr eaLnBrk="1" hangingPunct="1"/>
            <a:r>
              <a:rPr lang="en-US" sz="1800" dirty="0"/>
              <a:t>Processes on a system or across systems can communicate with each other through sockets and pipes.</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7" name="Date Placeholder 6"/>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Multiprocessing</a:t>
            </a:r>
          </a:p>
        </p:txBody>
      </p:sp>
      <p:sp>
        <p:nvSpPr>
          <p:cNvPr id="3075" name="Rectangle 3"/>
          <p:cNvSpPr>
            <a:spLocks noGrp="1" noChangeArrowheads="1"/>
          </p:cNvSpPr>
          <p:nvPr>
            <p:ph type="body" idx="1"/>
          </p:nvPr>
        </p:nvSpPr>
        <p:spPr>
          <a:xfrm>
            <a:off x="381000" y="685800"/>
            <a:ext cx="8305800" cy="5715000"/>
          </a:xfrm>
        </p:spPr>
        <p:txBody>
          <a:bodyPr/>
          <a:lstStyle/>
          <a:p>
            <a:pPr eaLnBrk="1" hangingPunct="1"/>
            <a:r>
              <a:rPr lang="en-US" sz="1800" dirty="0"/>
              <a:t>Just as with threads, we can use multiple processes to divide an application into smaller tasks and run the tasks separately and concurrently.</a:t>
            </a:r>
          </a:p>
          <a:p>
            <a:pPr eaLnBrk="1" hangingPunct="1"/>
            <a:r>
              <a:rPr lang="en-US" sz="1800" dirty="0"/>
              <a:t>Advantage of using multiple processes instead of multiple threads:</a:t>
            </a:r>
          </a:p>
          <a:p>
            <a:pPr lvl="1" eaLnBrk="1" hangingPunct="1">
              <a:spcBef>
                <a:spcPts val="200"/>
              </a:spcBef>
            </a:pPr>
            <a:r>
              <a:rPr lang="en-US" sz="1800" dirty="0"/>
              <a:t>The GIL (Global Interpreter Lock), which limits the running of only one thread at a time, applies only to threads within one process. It does not apply across processes.</a:t>
            </a:r>
          </a:p>
          <a:p>
            <a:pPr lvl="1" eaLnBrk="1" hangingPunct="1">
              <a:spcBef>
                <a:spcPts val="200"/>
              </a:spcBef>
            </a:pPr>
            <a:r>
              <a:rPr lang="en-US" sz="1800" dirty="0"/>
              <a:t>This means processes can run concurrently on different processors of a system, which means we can truly have parallel processing.</a:t>
            </a:r>
          </a:p>
          <a:p>
            <a:pPr eaLnBrk="1" hangingPunct="1"/>
            <a:r>
              <a:rPr lang="en-US" sz="1800" dirty="0"/>
              <a:t>Disadvantage of using multiple processes:</a:t>
            </a:r>
          </a:p>
          <a:p>
            <a:pPr lvl="1" eaLnBrk="1" hangingPunct="1">
              <a:spcBef>
                <a:spcPts val="200"/>
              </a:spcBef>
            </a:pPr>
            <a:r>
              <a:rPr lang="en-US" sz="1800" dirty="0"/>
              <a:t>Each process has its own memory space so processes can’t share data. Any data passing needs more code coordination and more time.</a:t>
            </a:r>
          </a:p>
          <a:p>
            <a:pPr lvl="1" eaLnBrk="1" hangingPunct="1">
              <a:spcBef>
                <a:spcPts val="200"/>
              </a:spcBef>
            </a:pPr>
            <a:r>
              <a:rPr lang="en-US" sz="1800" dirty="0"/>
              <a:t>Each process runs on a different processor so communication between processes can take more time.</a:t>
            </a:r>
          </a:p>
          <a:p>
            <a:pPr eaLnBrk="1" hangingPunct="1"/>
            <a:r>
              <a:rPr lang="en-US" sz="1800" dirty="0"/>
              <a:t>Python has a </a:t>
            </a:r>
            <a:r>
              <a:rPr lang="en-US" sz="1800" u="sng" dirty="0">
                <a:hlinkClick r:id="rId2"/>
              </a:rPr>
              <a:t>multiprocessing</a:t>
            </a:r>
            <a:r>
              <a:rPr lang="en-US" sz="1800" dirty="0"/>
              <a:t> module that helps us create and work with  processes.</a:t>
            </a:r>
          </a:p>
          <a:p>
            <a:pPr eaLnBrk="1" hangingPunct="1">
              <a:spcBef>
                <a:spcPts val="1800"/>
              </a:spcBef>
            </a:pPr>
            <a:r>
              <a:rPr lang="en-US" sz="1800" dirty="0"/>
              <a:t>The multiprocessing module can tell us how many cores there are on the current system:</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3</a:t>
            </a:fld>
            <a:endParaRPr lang="en-US" dirty="0"/>
          </a:p>
        </p:txBody>
      </p:sp>
      <p:sp>
        <p:nvSpPr>
          <p:cNvPr id="6" name="TextBox 5"/>
          <p:cNvSpPr txBox="1"/>
          <p:nvPr/>
        </p:nvSpPr>
        <p:spPr>
          <a:xfrm>
            <a:off x="2743200" y="4876800"/>
            <a:ext cx="34290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import  multiprocessing  as  mp</a:t>
            </a:r>
          </a:p>
        </p:txBody>
      </p:sp>
      <p:sp>
        <p:nvSpPr>
          <p:cNvPr id="7" name="TextBox 6"/>
          <p:cNvSpPr txBox="1"/>
          <p:nvPr/>
        </p:nvSpPr>
        <p:spPr>
          <a:xfrm>
            <a:off x="3429000" y="5638800"/>
            <a:ext cx="1905000" cy="369332"/>
          </a:xfrm>
          <a:prstGeom prst="rect">
            <a:avLst/>
          </a:prstGeom>
          <a:solidFill>
            <a:schemeClr val="bg1">
              <a:lumMod val="85000"/>
            </a:schemeClr>
          </a:solidFill>
        </p:spPr>
        <p:txBody>
          <a:bodyPr wrap="square" rtlCol="0">
            <a:spAutoFit/>
          </a:bodyPr>
          <a:lstStyle/>
          <a:p>
            <a:r>
              <a:rPr lang="en-US" dirty="0" err="1">
                <a:solidFill>
                  <a:srgbClr val="0070C0"/>
                </a:solidFill>
                <a:latin typeface="Calibri" pitchFamily="34" charset="0"/>
              </a:rPr>
              <a:t>mp.cpu_count</a:t>
            </a:r>
            <a:r>
              <a:rPr lang="en-US" dirty="0">
                <a:solidFill>
                  <a:srgbClr val="0070C0"/>
                </a:solidFill>
                <a:latin typeface="Calibri" pitchFamily="34" charset="0"/>
              </a:rPr>
              <a:t>( )</a:t>
            </a:r>
          </a:p>
        </p:txBody>
      </p:sp>
      <p:sp>
        <p:nvSpPr>
          <p:cNvPr id="8" name="Date Placeholder 7"/>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solidFill>
                  <a:srgbClr val="0070C0"/>
                </a:solidFill>
              </a:rPr>
              <a:t>Process</a:t>
            </a:r>
          </a:p>
        </p:txBody>
      </p:sp>
      <p:sp>
        <p:nvSpPr>
          <p:cNvPr id="3075" name="Rectangle 3"/>
          <p:cNvSpPr>
            <a:spLocks noGrp="1" noChangeArrowheads="1"/>
          </p:cNvSpPr>
          <p:nvPr>
            <p:ph type="body" idx="1"/>
          </p:nvPr>
        </p:nvSpPr>
        <p:spPr>
          <a:xfrm>
            <a:off x="457200" y="685800"/>
            <a:ext cx="8305800" cy="5715000"/>
          </a:xfrm>
        </p:spPr>
        <p:txBody>
          <a:bodyPr/>
          <a:lstStyle/>
          <a:p>
            <a:pPr eaLnBrk="1" hangingPunct="1">
              <a:spcBef>
                <a:spcPts val="0"/>
              </a:spcBef>
            </a:pPr>
            <a:r>
              <a:rPr lang="en-US" sz="1800" dirty="0"/>
              <a:t>The </a:t>
            </a:r>
            <a:r>
              <a:rPr lang="en-US" sz="1800" dirty="0">
                <a:solidFill>
                  <a:srgbClr val="0070C0"/>
                </a:solidFill>
              </a:rPr>
              <a:t>Process</a:t>
            </a:r>
            <a:r>
              <a:rPr lang="en-US" sz="1800" dirty="0"/>
              <a:t> class has an API that is intentionally similar to the Thread class API so it’s easy to switch between multithreading and multiprocessing.</a:t>
            </a:r>
          </a:p>
          <a:p>
            <a:pPr eaLnBrk="1" hangingPunct="1">
              <a:spcBef>
                <a:spcPts val="432"/>
              </a:spcBef>
            </a:pPr>
            <a:r>
              <a:rPr lang="en-US" sz="1800" dirty="0"/>
              <a:t>To create a child process:</a:t>
            </a:r>
          </a:p>
          <a:p>
            <a:pPr eaLnBrk="1" hangingPunct="1">
              <a:spcBef>
                <a:spcPts val="1200"/>
              </a:spcBef>
              <a:buNone/>
            </a:pPr>
            <a:r>
              <a:rPr lang="en-US" sz="1800" dirty="0"/>
              <a:t>	</a:t>
            </a:r>
          </a:p>
          <a:p>
            <a:pPr eaLnBrk="1" hangingPunct="1">
              <a:spcBef>
                <a:spcPts val="600"/>
              </a:spcBef>
              <a:buNone/>
            </a:pPr>
            <a:r>
              <a:rPr lang="en-US" sz="1800" dirty="0"/>
              <a:t>	where:   </a:t>
            </a:r>
            <a:r>
              <a:rPr lang="en-US" sz="1800" dirty="0" err="1"/>
              <a:t>a_function</a:t>
            </a:r>
            <a:r>
              <a:rPr lang="en-US" sz="1800" dirty="0"/>
              <a:t> is the function that the process will run</a:t>
            </a:r>
            <a:br>
              <a:rPr lang="en-US" sz="1800" dirty="0"/>
            </a:br>
            <a:r>
              <a:rPr lang="en-US" sz="1800" dirty="0"/>
              <a:t>              </a:t>
            </a:r>
            <a:r>
              <a:rPr lang="en-US" sz="1800" dirty="0" err="1"/>
              <a:t>arg_tuple</a:t>
            </a:r>
            <a:r>
              <a:rPr lang="en-US" sz="1800" dirty="0"/>
              <a:t> is a tuple of input arguments for </a:t>
            </a:r>
            <a:r>
              <a:rPr lang="en-US" sz="1800" dirty="0" err="1"/>
              <a:t>a_function</a:t>
            </a:r>
            <a:br>
              <a:rPr lang="en-US" sz="1800" dirty="0"/>
            </a:br>
            <a:r>
              <a:rPr lang="en-US" sz="1800" dirty="0"/>
              <a:t>              name is the optional name for the process</a:t>
            </a:r>
          </a:p>
          <a:p>
            <a:pPr eaLnBrk="1" hangingPunct="1">
              <a:spcBef>
                <a:spcPts val="800"/>
              </a:spcBef>
            </a:pPr>
            <a:r>
              <a:rPr lang="en-US" sz="1800" dirty="0"/>
              <a:t>To start the process:</a:t>
            </a:r>
          </a:p>
          <a:p>
            <a:pPr eaLnBrk="1" hangingPunct="1">
              <a:spcBef>
                <a:spcPts val="1800"/>
              </a:spcBef>
            </a:pPr>
            <a:r>
              <a:rPr lang="en-US" sz="1800" dirty="0"/>
              <a:t>To wait for the process to end:</a:t>
            </a:r>
          </a:p>
          <a:p>
            <a:pPr eaLnBrk="1" hangingPunct="1">
              <a:spcBef>
                <a:spcPts val="1200"/>
              </a:spcBef>
            </a:pPr>
            <a:r>
              <a:rPr lang="en-US" sz="1800" dirty="0"/>
              <a:t>Each process in the system is identified by a unique PID or Process ID.</a:t>
            </a:r>
            <a:br>
              <a:rPr lang="en-US" sz="1800" dirty="0"/>
            </a:br>
            <a:r>
              <a:rPr lang="en-US" sz="1800" dirty="0"/>
              <a:t>To see the PID of the current process we use a method of the </a:t>
            </a:r>
            <a:r>
              <a:rPr lang="en-US" sz="1800" dirty="0" err="1">
                <a:solidFill>
                  <a:srgbClr val="0070C0"/>
                </a:solidFill>
              </a:rPr>
              <a:t>os</a:t>
            </a:r>
            <a:r>
              <a:rPr lang="en-US" sz="1800" dirty="0">
                <a:solidFill>
                  <a:srgbClr val="0070C0"/>
                </a:solidFill>
              </a:rPr>
              <a:t> </a:t>
            </a:r>
            <a:r>
              <a:rPr lang="en-US" sz="1800" dirty="0"/>
              <a:t>module:</a:t>
            </a:r>
          </a:p>
          <a:p>
            <a:pPr eaLnBrk="1" hangingPunct="1">
              <a:spcBef>
                <a:spcPts val="1800"/>
              </a:spcBef>
            </a:pPr>
            <a:endParaRPr lang="en-US" sz="1800" dirty="0"/>
          </a:p>
          <a:p>
            <a:pPr eaLnBrk="1" hangingPunct="1">
              <a:spcBef>
                <a:spcPts val="0"/>
              </a:spcBef>
            </a:pPr>
            <a:r>
              <a:rPr lang="en-US" sz="1800" dirty="0"/>
              <a:t>We can also get the process name:</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4</a:t>
            </a:fld>
            <a:endParaRPr lang="en-US" dirty="0"/>
          </a:p>
        </p:txBody>
      </p:sp>
      <p:sp>
        <p:nvSpPr>
          <p:cNvPr id="7" name="TextBox 6"/>
          <p:cNvSpPr txBox="1"/>
          <p:nvPr/>
        </p:nvSpPr>
        <p:spPr>
          <a:xfrm>
            <a:off x="1219200" y="1626949"/>
            <a:ext cx="7086600" cy="369332"/>
          </a:xfrm>
          <a:prstGeom prst="rect">
            <a:avLst/>
          </a:prstGeom>
          <a:solidFill>
            <a:schemeClr val="bg1">
              <a:lumMod val="85000"/>
            </a:schemeClr>
          </a:solidFill>
        </p:spPr>
        <p:txBody>
          <a:bodyPr wrap="square" rtlCol="0">
            <a:spAutoFit/>
          </a:bodyPr>
          <a:lstStyle/>
          <a:p>
            <a:r>
              <a:rPr lang="en-US" dirty="0">
                <a:latin typeface="Calibri" pitchFamily="34" charset="0"/>
              </a:rPr>
              <a:t>p = </a:t>
            </a:r>
            <a:r>
              <a:rPr lang="en-US" dirty="0" err="1">
                <a:solidFill>
                  <a:srgbClr val="0070C0"/>
                </a:solidFill>
                <a:latin typeface="Calibri" pitchFamily="34" charset="0"/>
              </a:rPr>
              <a:t>mp.Process</a:t>
            </a:r>
            <a:r>
              <a:rPr lang="en-US" dirty="0">
                <a:solidFill>
                  <a:srgbClr val="0070C0"/>
                </a:solidFill>
                <a:latin typeface="Calibri" pitchFamily="34" charset="0"/>
              </a:rPr>
              <a:t>( target = </a:t>
            </a:r>
            <a:r>
              <a:rPr lang="en-US" dirty="0" err="1">
                <a:latin typeface="Calibri" pitchFamily="34" charset="0"/>
              </a:rPr>
              <a:t>a_function</a:t>
            </a:r>
            <a:r>
              <a:rPr lang="en-US" dirty="0">
                <a:solidFill>
                  <a:srgbClr val="0070C0"/>
                </a:solidFill>
                <a:latin typeface="Calibri" pitchFamily="34" charset="0"/>
              </a:rPr>
              <a:t>, </a:t>
            </a:r>
            <a:r>
              <a:rPr lang="en-US" dirty="0" err="1">
                <a:solidFill>
                  <a:srgbClr val="0070C0"/>
                </a:solidFill>
                <a:latin typeface="Calibri" pitchFamily="34" charset="0"/>
              </a:rPr>
              <a:t>args</a:t>
            </a:r>
            <a:r>
              <a:rPr lang="en-US" dirty="0">
                <a:solidFill>
                  <a:srgbClr val="0070C0"/>
                </a:solidFill>
                <a:latin typeface="Calibri" pitchFamily="34" charset="0"/>
              </a:rPr>
              <a:t> = (</a:t>
            </a:r>
            <a:r>
              <a:rPr lang="en-US" dirty="0" err="1">
                <a:latin typeface="Calibri" pitchFamily="34" charset="0"/>
              </a:rPr>
              <a:t>arg_tuple</a:t>
            </a:r>
            <a:r>
              <a:rPr lang="en-US" dirty="0">
                <a:solidFill>
                  <a:srgbClr val="0070C0"/>
                </a:solidFill>
                <a:latin typeface="Calibri" pitchFamily="34" charset="0"/>
              </a:rPr>
              <a:t>), name = </a:t>
            </a:r>
            <a:r>
              <a:rPr lang="en-US" dirty="0" err="1">
                <a:latin typeface="Calibri" pitchFamily="34" charset="0"/>
              </a:rPr>
              <a:t>aName</a:t>
            </a:r>
            <a:r>
              <a:rPr lang="en-US" dirty="0">
                <a:latin typeface="Calibri" pitchFamily="34" charset="0"/>
              </a:rPr>
              <a:t> </a:t>
            </a:r>
            <a:r>
              <a:rPr lang="en-US" dirty="0">
                <a:solidFill>
                  <a:srgbClr val="0070C0"/>
                </a:solidFill>
                <a:latin typeface="Calibri" pitchFamily="34" charset="0"/>
              </a:rPr>
              <a:t>)</a:t>
            </a:r>
          </a:p>
        </p:txBody>
      </p:sp>
      <p:sp>
        <p:nvSpPr>
          <p:cNvPr id="8" name="TextBox 7"/>
          <p:cNvSpPr txBox="1"/>
          <p:nvPr/>
        </p:nvSpPr>
        <p:spPr>
          <a:xfrm>
            <a:off x="4171227" y="2969965"/>
            <a:ext cx="1143000" cy="369332"/>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 </a:t>
            </a:r>
            <a:r>
              <a:rPr lang="en-US" dirty="0" err="1">
                <a:solidFill>
                  <a:srgbClr val="0070C0"/>
                </a:solidFill>
                <a:latin typeface="Calibri" pitchFamily="34" charset="0"/>
              </a:rPr>
              <a:t>p.start</a:t>
            </a:r>
            <a:r>
              <a:rPr lang="en-US" dirty="0">
                <a:solidFill>
                  <a:srgbClr val="0070C0"/>
                </a:solidFill>
                <a:latin typeface="Calibri" pitchFamily="34" charset="0"/>
              </a:rPr>
              <a:t>()</a:t>
            </a:r>
          </a:p>
        </p:txBody>
      </p:sp>
      <p:sp>
        <p:nvSpPr>
          <p:cNvPr id="9" name="TextBox 8"/>
          <p:cNvSpPr txBox="1"/>
          <p:nvPr/>
        </p:nvSpPr>
        <p:spPr>
          <a:xfrm>
            <a:off x="4191000" y="3459431"/>
            <a:ext cx="1143000" cy="369332"/>
          </a:xfrm>
          <a:prstGeom prst="rect">
            <a:avLst/>
          </a:prstGeom>
          <a:solidFill>
            <a:schemeClr val="bg1">
              <a:lumMod val="85000"/>
            </a:schemeClr>
          </a:solidFill>
        </p:spPr>
        <p:txBody>
          <a:bodyPr wrap="square" rtlCol="0">
            <a:spAutoFit/>
          </a:bodyPr>
          <a:lstStyle/>
          <a:p>
            <a:r>
              <a:rPr lang="en-US" dirty="0"/>
              <a:t>  </a:t>
            </a:r>
            <a:r>
              <a:rPr lang="en-US" dirty="0" err="1">
                <a:solidFill>
                  <a:srgbClr val="0070C0"/>
                </a:solidFill>
                <a:latin typeface="Calibri" pitchFamily="34" charset="0"/>
              </a:rPr>
              <a:t>p.join</a:t>
            </a:r>
            <a:r>
              <a:rPr lang="en-US" dirty="0">
                <a:solidFill>
                  <a:srgbClr val="0070C0"/>
                </a:solidFill>
                <a:latin typeface="Calibri" pitchFamily="34" charset="0"/>
              </a:rPr>
              <a:t>()</a:t>
            </a:r>
          </a:p>
        </p:txBody>
      </p:sp>
      <p:sp>
        <p:nvSpPr>
          <p:cNvPr id="11" name="TextBox 10"/>
          <p:cNvSpPr txBox="1"/>
          <p:nvPr/>
        </p:nvSpPr>
        <p:spPr>
          <a:xfrm>
            <a:off x="4038600" y="4552358"/>
            <a:ext cx="1676400" cy="369332"/>
          </a:xfrm>
          <a:prstGeom prst="rect">
            <a:avLst/>
          </a:prstGeom>
          <a:solidFill>
            <a:schemeClr val="bg1">
              <a:lumMod val="85000"/>
            </a:schemeClr>
          </a:solidFill>
        </p:spPr>
        <p:txBody>
          <a:bodyPr wrap="square" rtlCol="0">
            <a:spAutoFit/>
          </a:bodyPr>
          <a:lstStyle/>
          <a:p>
            <a:r>
              <a:rPr lang="en-US" dirty="0"/>
              <a:t>  </a:t>
            </a:r>
            <a:r>
              <a:rPr lang="en-US" dirty="0" err="1">
                <a:solidFill>
                  <a:srgbClr val="0070C0"/>
                </a:solidFill>
                <a:latin typeface="Calibri" pitchFamily="34" charset="0"/>
              </a:rPr>
              <a:t>os.getpid</a:t>
            </a:r>
            <a:r>
              <a:rPr lang="en-US" dirty="0">
                <a:solidFill>
                  <a:srgbClr val="0070C0"/>
                </a:solidFill>
                <a:latin typeface="Calibri" pitchFamily="34" charset="0"/>
              </a:rPr>
              <a:t>()</a:t>
            </a:r>
          </a:p>
        </p:txBody>
      </p:sp>
      <p:sp>
        <p:nvSpPr>
          <p:cNvPr id="12" name="TextBox 11"/>
          <p:cNvSpPr txBox="1"/>
          <p:nvPr/>
        </p:nvSpPr>
        <p:spPr>
          <a:xfrm>
            <a:off x="3162300" y="5346624"/>
            <a:ext cx="3200400" cy="369332"/>
          </a:xfrm>
          <a:prstGeom prst="rect">
            <a:avLst/>
          </a:prstGeom>
          <a:solidFill>
            <a:schemeClr val="bg1">
              <a:lumMod val="85000"/>
            </a:schemeClr>
          </a:solidFill>
        </p:spPr>
        <p:txBody>
          <a:bodyPr wrap="square" rtlCol="0">
            <a:spAutoFit/>
          </a:bodyPr>
          <a:lstStyle/>
          <a:p>
            <a:pPr eaLnBrk="1" hangingPunct="1">
              <a:spcBef>
                <a:spcPts val="1200"/>
              </a:spcBef>
            </a:pPr>
            <a:r>
              <a:rPr lang="en-US" dirty="0"/>
              <a:t> </a:t>
            </a:r>
            <a:r>
              <a:rPr lang="en-US" dirty="0" err="1">
                <a:solidFill>
                  <a:srgbClr val="0070C0"/>
                </a:solidFill>
                <a:latin typeface="Calibri" pitchFamily="34" charset="0"/>
              </a:rPr>
              <a:t>mp.current_process</a:t>
            </a:r>
            <a:r>
              <a:rPr lang="en-US" dirty="0">
                <a:solidFill>
                  <a:srgbClr val="0070C0"/>
                </a:solidFill>
                <a:latin typeface="Calibri" pitchFamily="34" charset="0"/>
              </a:rPr>
              <a:t>().name</a:t>
            </a:r>
          </a:p>
        </p:txBody>
      </p:sp>
      <p:sp>
        <p:nvSpPr>
          <p:cNvPr id="10" name="Date Placeholder 9"/>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36525"/>
            <a:ext cx="8229600" cy="715962"/>
          </a:xfrm>
        </p:spPr>
        <p:txBody>
          <a:bodyPr/>
          <a:lstStyle/>
          <a:p>
            <a:pPr eaLnBrk="1" hangingPunct="1"/>
            <a:r>
              <a:rPr lang="en-US" sz="3200" dirty="0"/>
              <a:t>Creating a Child Process</a:t>
            </a:r>
          </a:p>
        </p:txBody>
      </p:sp>
      <p:sp>
        <p:nvSpPr>
          <p:cNvPr id="3075" name="Rectangle 3"/>
          <p:cNvSpPr>
            <a:spLocks noGrp="1" noChangeArrowheads="1"/>
          </p:cNvSpPr>
          <p:nvPr>
            <p:ph type="body" idx="1"/>
          </p:nvPr>
        </p:nvSpPr>
        <p:spPr>
          <a:xfrm>
            <a:off x="381000" y="852487"/>
            <a:ext cx="8305800" cy="5105400"/>
          </a:xfrm>
        </p:spPr>
        <p:txBody>
          <a:bodyPr/>
          <a:lstStyle/>
          <a:p>
            <a:pPr eaLnBrk="1" hangingPunct="1">
              <a:spcBef>
                <a:spcPts val="432"/>
              </a:spcBef>
            </a:pPr>
            <a:r>
              <a:rPr lang="en-US" sz="1800" dirty="0"/>
              <a:t>Depending on whether the OS is Windows or Linux/MacOS, a child process is created in a slightly different way.</a:t>
            </a:r>
          </a:p>
          <a:p>
            <a:pPr eaLnBrk="1" hangingPunct="1">
              <a:spcBef>
                <a:spcPts val="432"/>
              </a:spcBef>
            </a:pPr>
            <a:r>
              <a:rPr lang="en-US" sz="1800" dirty="0"/>
              <a:t>On Linux/MacOS, the OS </a:t>
            </a:r>
            <a:r>
              <a:rPr lang="en-US" sz="1800" u="sng" dirty="0"/>
              <a:t>forks</a:t>
            </a:r>
            <a:r>
              <a:rPr lang="en-US" sz="1800" dirty="0"/>
              <a:t> a child process, in which the current parent process is duplicated and the copy becomes the child process. The memory allocated to the parent process is also duplicated and assigned to the child process.</a:t>
            </a:r>
          </a:p>
          <a:p>
            <a:pPr eaLnBrk="1" hangingPunct="1">
              <a:spcBef>
                <a:spcPts val="432"/>
              </a:spcBef>
            </a:pPr>
            <a:r>
              <a:rPr lang="en-US" sz="1800" dirty="0"/>
              <a:t>On Windows, the OS re-runs the current python script up to the point where the child process is being requested, thus creating a new process that is a duplicate of the parent, and has a duplicate of the parent’s memory space.</a:t>
            </a:r>
          </a:p>
          <a:p>
            <a:pPr eaLnBrk="1" hangingPunct="1">
              <a:spcBef>
                <a:spcPts val="432"/>
              </a:spcBef>
            </a:pPr>
            <a:r>
              <a:rPr lang="en-US" sz="1800" dirty="0"/>
              <a:t>On both types of OS, after the child process is created, the parent and child processes both run the same code and start the with same data, but each accesses its own memory space.</a:t>
            </a:r>
          </a:p>
          <a:p>
            <a:pPr eaLnBrk="1" hangingPunct="1">
              <a:spcBef>
                <a:spcPts val="432"/>
              </a:spcBef>
            </a:pPr>
            <a:r>
              <a:rPr lang="en-US" sz="1800" dirty="0"/>
              <a:t>In a multicore or multiprocessor system, the OS typically determines which core or processor the child process will run on. It may be the same core / processor or it may be a different core / processor, depending on the load balancing algorithm of the OS and what other processes are currently running in the system.</a:t>
            </a:r>
          </a:p>
          <a:p>
            <a:pPr eaLnBrk="1" hangingPunct="1">
              <a:spcBef>
                <a:spcPts val="432"/>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5</a:t>
            </a:fld>
            <a:endParaRPr lang="en-US" dirty="0"/>
          </a:p>
        </p:txBody>
      </p:sp>
      <p:sp>
        <p:nvSpPr>
          <p:cNvPr id="7" name="Date Placeholder 6"/>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The </a:t>
            </a:r>
            <a:r>
              <a:rPr lang="en-US" sz="3200" dirty="0">
                <a:solidFill>
                  <a:srgbClr val="0070C0"/>
                </a:solidFill>
              </a:rPr>
              <a:t>main</a:t>
            </a:r>
            <a:r>
              <a:rPr lang="en-US" sz="3200" dirty="0"/>
              <a:t> Function </a:t>
            </a:r>
            <a:r>
              <a:rPr lang="en-US" sz="2400" dirty="0"/>
              <a:t>(1 of 2)</a:t>
            </a:r>
            <a:endParaRPr lang="en-US" sz="3200" dirty="0"/>
          </a:p>
        </p:txBody>
      </p:sp>
      <p:sp>
        <p:nvSpPr>
          <p:cNvPr id="3075" name="Rectangle 3"/>
          <p:cNvSpPr>
            <a:spLocks noGrp="1" noChangeArrowheads="1"/>
          </p:cNvSpPr>
          <p:nvPr>
            <p:ph type="body" idx="1"/>
          </p:nvPr>
        </p:nvSpPr>
        <p:spPr>
          <a:xfrm>
            <a:off x="381000" y="627435"/>
            <a:ext cx="8305800" cy="5715000"/>
          </a:xfrm>
        </p:spPr>
        <p:txBody>
          <a:bodyPr/>
          <a:lstStyle/>
          <a:p>
            <a:pPr eaLnBrk="1" hangingPunct="1">
              <a:spcBef>
                <a:spcPts val="432"/>
              </a:spcBef>
            </a:pPr>
            <a:r>
              <a:rPr lang="en-US" sz="1800" dirty="0"/>
              <a:t>The .</a:t>
            </a:r>
            <a:r>
              <a:rPr lang="en-US" sz="1800" dirty="0" err="1"/>
              <a:t>py</a:t>
            </a:r>
            <a:r>
              <a:rPr lang="en-US" sz="1800" dirty="0"/>
              <a:t> file that contains the main function or main block of code, which is run to drive the rest of the code, is called the top level module.</a:t>
            </a:r>
          </a:p>
          <a:p>
            <a:pPr eaLnBrk="1" hangingPunct="1">
              <a:spcBef>
                <a:spcPts val="432"/>
              </a:spcBef>
            </a:pPr>
            <a:r>
              <a:rPr lang="en-US" sz="1800" dirty="0"/>
              <a:t>On Windows, if the parent process contains the main function, then during the child process creation, when the Python script is re-run, it means another main will be run. This will result in an error.</a:t>
            </a:r>
          </a:p>
          <a:p>
            <a:pPr eaLnBrk="1" hangingPunct="1">
              <a:spcBef>
                <a:spcPts val="432"/>
              </a:spcBef>
            </a:pPr>
            <a:r>
              <a:rPr lang="en-US" sz="1800" dirty="0"/>
              <a:t>Therefore, to make our multiprocessing code platform independent, we need to check whether the module’s name is ‘</a:t>
            </a:r>
            <a:r>
              <a:rPr lang="en-US" sz="1800" dirty="0">
                <a:solidFill>
                  <a:srgbClr val="0070C0"/>
                </a:solidFill>
              </a:rPr>
              <a:t>__main__’  </a:t>
            </a:r>
            <a:r>
              <a:rPr lang="en-US" sz="1800" dirty="0"/>
              <a:t>before running the main block of code.</a:t>
            </a:r>
          </a:p>
          <a:p>
            <a:pPr eaLnBrk="1" hangingPunct="1">
              <a:spcBef>
                <a:spcPts val="432"/>
              </a:spcBef>
            </a:pPr>
            <a:r>
              <a:rPr lang="en-US" sz="1800" dirty="0"/>
              <a:t>When Python runs a .</a:t>
            </a:r>
            <a:r>
              <a:rPr lang="en-US" sz="1800" dirty="0" err="1"/>
              <a:t>py</a:t>
            </a:r>
            <a:r>
              <a:rPr lang="en-US" sz="1800" dirty="0"/>
              <a:t> file, it sets the </a:t>
            </a:r>
            <a:r>
              <a:rPr lang="en-US" sz="1800" dirty="0">
                <a:solidFill>
                  <a:srgbClr val="0070C0"/>
                </a:solidFill>
              </a:rPr>
              <a:t>__name__ </a:t>
            </a:r>
            <a:r>
              <a:rPr lang="en-US" sz="1800" dirty="0"/>
              <a:t>attribute of the module to </a:t>
            </a:r>
            <a:r>
              <a:rPr lang="en-US" sz="1800" dirty="0">
                <a:solidFill>
                  <a:srgbClr val="0070C0"/>
                </a:solidFill>
              </a:rPr>
              <a:t>‘__main__’</a:t>
            </a:r>
            <a:r>
              <a:rPr lang="en-US" sz="1800" dirty="0"/>
              <a:t>. This makes the .</a:t>
            </a:r>
            <a:r>
              <a:rPr lang="en-US" sz="1800" dirty="0" err="1"/>
              <a:t>py</a:t>
            </a:r>
            <a:r>
              <a:rPr lang="en-US" sz="1800" dirty="0"/>
              <a:t> file the top level module.</a:t>
            </a:r>
          </a:p>
          <a:p>
            <a:pPr eaLnBrk="1" hangingPunct="1">
              <a:spcBef>
                <a:spcPts val="432"/>
              </a:spcBef>
            </a:pPr>
            <a:r>
              <a:rPr lang="en-US" sz="1800" dirty="0"/>
              <a:t>When a child process is created as a duplicate of its parent, its </a:t>
            </a:r>
            <a:r>
              <a:rPr lang="en-US" sz="1800" dirty="0">
                <a:solidFill>
                  <a:srgbClr val="0070C0"/>
                </a:solidFill>
              </a:rPr>
              <a:t>__name__ </a:t>
            </a:r>
            <a:r>
              <a:rPr lang="en-US" sz="1800" dirty="0"/>
              <a:t>is </a:t>
            </a:r>
            <a:r>
              <a:rPr lang="en-US" sz="1800" dirty="0">
                <a:solidFill>
                  <a:srgbClr val="0070C0"/>
                </a:solidFill>
              </a:rPr>
              <a:t>‘__</a:t>
            </a:r>
            <a:r>
              <a:rPr lang="en-US" sz="1800" dirty="0" err="1">
                <a:solidFill>
                  <a:srgbClr val="0070C0"/>
                </a:solidFill>
              </a:rPr>
              <a:t>multiprocessing_main</a:t>
            </a:r>
            <a:r>
              <a:rPr lang="en-US" sz="1800" dirty="0">
                <a:solidFill>
                  <a:srgbClr val="0070C0"/>
                </a:solidFill>
              </a:rPr>
              <a:t>__’</a:t>
            </a:r>
            <a:r>
              <a:rPr lang="en-US" sz="1800" dirty="0"/>
              <a:t>.</a:t>
            </a:r>
          </a:p>
          <a:p>
            <a:pPr eaLnBrk="1" hangingPunct="1">
              <a:spcBef>
                <a:spcPts val="432"/>
              </a:spcBef>
            </a:pPr>
            <a:r>
              <a:rPr lang="en-US" sz="1800" dirty="0"/>
              <a:t>Therefore, to prevent the error of having 2 main blocks running at the same time, we wrap the main block in an if statement:</a:t>
            </a:r>
          </a:p>
          <a:p>
            <a:pPr eaLnBrk="1" hangingPunct="1">
              <a:spcBef>
                <a:spcPts val="432"/>
              </a:spcBef>
            </a:pPr>
            <a:endParaRPr lang="en-US" sz="1800" dirty="0"/>
          </a:p>
          <a:p>
            <a:pPr marL="0" indent="0" eaLnBrk="1" hangingPunct="1">
              <a:spcBef>
                <a:spcPts val="432"/>
              </a:spcBef>
              <a:buNone/>
            </a:pPr>
            <a:endParaRPr lang="en-US" sz="1800" dirty="0"/>
          </a:p>
          <a:p>
            <a:pPr eaLnBrk="1" hangingPunct="1">
              <a:spcBef>
                <a:spcPts val="1200"/>
              </a:spcBef>
            </a:pPr>
            <a:r>
              <a:rPr lang="en-US" sz="1800" dirty="0"/>
              <a:t>This means the main block will run when the parent process runs at the start of the application, and it will not run when the child process is created.</a:t>
            </a:r>
          </a:p>
          <a:p>
            <a:pPr eaLnBrk="1" hangingPunct="1">
              <a:spcBef>
                <a:spcPts val="432"/>
              </a:spcBef>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6</a:t>
            </a:fld>
            <a:endParaRPr lang="en-US" dirty="0"/>
          </a:p>
        </p:txBody>
      </p:sp>
      <p:sp>
        <p:nvSpPr>
          <p:cNvPr id="6" name="TextBox 5"/>
          <p:cNvSpPr txBox="1"/>
          <p:nvPr/>
        </p:nvSpPr>
        <p:spPr>
          <a:xfrm>
            <a:off x="2133600" y="4800600"/>
            <a:ext cx="4800600" cy="646331"/>
          </a:xfrm>
          <a:prstGeom prst="rect">
            <a:avLst/>
          </a:prstGeom>
          <a:solidFill>
            <a:schemeClr val="bg1">
              <a:lumMod val="85000"/>
            </a:schemeClr>
          </a:solidFill>
        </p:spPr>
        <p:txBody>
          <a:bodyPr wrap="square" rtlCol="0">
            <a:spAutoFit/>
          </a:bodyPr>
          <a:lstStyle/>
          <a:p>
            <a:r>
              <a:rPr lang="en-US" dirty="0">
                <a:solidFill>
                  <a:srgbClr val="0070C0"/>
                </a:solidFill>
                <a:latin typeface="Calibri" pitchFamily="34" charset="0"/>
              </a:rPr>
              <a:t>if  __name__  ==  ‘__main__’  :</a:t>
            </a:r>
          </a:p>
          <a:p>
            <a:r>
              <a:rPr lang="en-US" dirty="0">
                <a:solidFill>
                  <a:srgbClr val="0070C0"/>
                </a:solidFill>
                <a:latin typeface="Calibri" pitchFamily="34" charset="0"/>
              </a:rPr>
              <a:t>       # code for the main function in the true block</a:t>
            </a:r>
          </a:p>
        </p:txBody>
      </p:sp>
      <p:sp>
        <p:nvSpPr>
          <p:cNvPr id="7" name="Date Placeholder 6"/>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The </a:t>
            </a:r>
            <a:r>
              <a:rPr lang="en-US" sz="3200" dirty="0">
                <a:solidFill>
                  <a:srgbClr val="0070C0"/>
                </a:solidFill>
              </a:rPr>
              <a:t>main</a:t>
            </a:r>
            <a:r>
              <a:rPr lang="en-US" sz="3200" dirty="0"/>
              <a:t> Function </a:t>
            </a:r>
            <a:r>
              <a:rPr lang="en-US" sz="2400" dirty="0"/>
              <a:t>(2 of 2)</a:t>
            </a:r>
            <a:endParaRPr lang="en-US" sz="3200" dirty="0"/>
          </a:p>
        </p:txBody>
      </p:sp>
      <p:sp>
        <p:nvSpPr>
          <p:cNvPr id="3075" name="Rectangle 3"/>
          <p:cNvSpPr>
            <a:spLocks noGrp="1" noChangeArrowheads="1"/>
          </p:cNvSpPr>
          <p:nvPr>
            <p:ph type="body" idx="1"/>
          </p:nvPr>
        </p:nvSpPr>
        <p:spPr>
          <a:xfrm>
            <a:off x="381000" y="685800"/>
            <a:ext cx="8305800" cy="5559425"/>
          </a:xfrm>
        </p:spPr>
        <p:txBody>
          <a:bodyPr/>
          <a:lstStyle/>
          <a:p>
            <a:pPr eaLnBrk="1" hangingPunct="1">
              <a:spcBef>
                <a:spcPts val="432"/>
              </a:spcBef>
            </a:pPr>
            <a:r>
              <a:rPr lang="en-US" sz="1800" dirty="0"/>
              <a:t>The same if statement can be conveniently used when we write unit testing code for a .</a:t>
            </a:r>
            <a:r>
              <a:rPr lang="en-US" sz="1800" dirty="0" err="1"/>
              <a:t>py</a:t>
            </a:r>
            <a:r>
              <a:rPr lang="en-US" sz="1800" dirty="0"/>
              <a:t> file.</a:t>
            </a:r>
          </a:p>
          <a:p>
            <a:pPr eaLnBrk="1" hangingPunct="1">
              <a:spcBef>
                <a:spcPts val="432"/>
              </a:spcBef>
            </a:pPr>
            <a:r>
              <a:rPr lang="en-US" sz="1800" dirty="0"/>
              <a:t>Example:</a:t>
            </a:r>
          </a:p>
          <a:p>
            <a:pPr lvl="1" eaLnBrk="1" hangingPunct="1">
              <a:spcBef>
                <a:spcPts val="432"/>
              </a:spcBef>
            </a:pPr>
            <a:r>
              <a:rPr lang="en-US" sz="1800" dirty="0"/>
              <a:t>We write a moduleA.py file and at the end of the file, there is a main block of unit testing code for the functions / methods of module A.</a:t>
            </a:r>
          </a:p>
          <a:p>
            <a:pPr lvl="1" eaLnBrk="1" hangingPunct="1">
              <a:spcBef>
                <a:spcPts val="432"/>
              </a:spcBef>
            </a:pPr>
            <a:r>
              <a:rPr lang="en-US" sz="1800" dirty="0"/>
              <a:t>We wrap this main block of code in the same if statement that checks for </a:t>
            </a:r>
            <a:r>
              <a:rPr lang="en-US" sz="1800" dirty="0">
                <a:solidFill>
                  <a:srgbClr val="0070C0"/>
                </a:solidFill>
              </a:rPr>
              <a:t>__name__ </a:t>
            </a:r>
            <a:r>
              <a:rPr lang="en-US" sz="1800" dirty="0"/>
              <a:t>being  </a:t>
            </a:r>
            <a:r>
              <a:rPr lang="en-US" sz="1800" dirty="0">
                <a:solidFill>
                  <a:srgbClr val="0070C0"/>
                </a:solidFill>
              </a:rPr>
              <a:t>‘__main__’</a:t>
            </a:r>
            <a:r>
              <a:rPr lang="en-US" sz="1800" dirty="0"/>
              <a:t>. </a:t>
            </a:r>
          </a:p>
          <a:p>
            <a:pPr lvl="1" eaLnBrk="1" hangingPunct="1">
              <a:spcBef>
                <a:spcPts val="432"/>
              </a:spcBef>
            </a:pPr>
            <a:r>
              <a:rPr lang="en-US" sz="1800" dirty="0"/>
              <a:t>When we run the main block of code to test </a:t>
            </a:r>
            <a:r>
              <a:rPr lang="en-US" sz="1800" dirty="0" err="1"/>
              <a:t>moduleA</a:t>
            </a:r>
            <a:r>
              <a:rPr lang="en-US" sz="1800" dirty="0"/>
              <a:t>, the name of the .</a:t>
            </a:r>
            <a:r>
              <a:rPr lang="en-US" sz="1800" dirty="0" err="1"/>
              <a:t>py</a:t>
            </a:r>
            <a:r>
              <a:rPr lang="en-US" sz="1800" dirty="0"/>
              <a:t> file is </a:t>
            </a:r>
            <a:r>
              <a:rPr lang="en-US" sz="1800" dirty="0">
                <a:solidFill>
                  <a:srgbClr val="0070C0"/>
                </a:solidFill>
              </a:rPr>
              <a:t>‘__main__’ </a:t>
            </a:r>
            <a:r>
              <a:rPr lang="en-US" sz="1800" dirty="0"/>
              <a:t>and everything runs as usual.</a:t>
            </a:r>
          </a:p>
          <a:p>
            <a:pPr lvl="1" eaLnBrk="1" hangingPunct="1">
              <a:spcBef>
                <a:spcPts val="432"/>
              </a:spcBef>
            </a:pPr>
            <a:r>
              <a:rPr lang="en-US" sz="1800" dirty="0"/>
              <a:t>If moduleA.py is ever imported in another Python moduleB.py, and moduleB.py is run, then the </a:t>
            </a:r>
            <a:r>
              <a:rPr lang="en-US" sz="1800" dirty="0">
                <a:solidFill>
                  <a:srgbClr val="0070C0"/>
                </a:solidFill>
              </a:rPr>
              <a:t>__name__  </a:t>
            </a:r>
            <a:r>
              <a:rPr lang="en-US" sz="1800" dirty="0"/>
              <a:t>moduleA.py will not become ‘</a:t>
            </a:r>
            <a:r>
              <a:rPr lang="en-US" sz="1800" dirty="0" err="1"/>
              <a:t>moduleA</a:t>
            </a:r>
            <a:r>
              <a:rPr lang="en-US" sz="1800" dirty="0"/>
              <a:t>’. This means the main block of moduleA.py will automatically not run, the programmer doesn’t have to comment it out or remove it.</a:t>
            </a:r>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7" name="Date Placeholder 6"/>
          <p:cNvSpPr>
            <a:spLocks noGrp="1"/>
          </p:cNvSpPr>
          <p:nvPr>
            <p:ph type="dt" sz="half" idx="10"/>
          </p:nvPr>
        </p:nvSpPr>
        <p:spPr/>
        <p:txBody>
          <a:bodyPr/>
          <a:lstStyle/>
          <a:p>
            <a:pPr>
              <a:defRPr/>
            </a:pPr>
            <a:r>
              <a:rPr lang="en-US"/>
              <a:t>© 2019 C. Nguyen </a:t>
            </a:r>
            <a:endParaRPr lang="en-US" dirty="0"/>
          </a:p>
        </p:txBody>
      </p:sp>
    </p:spTree>
    <p:extLst>
      <p:ext uri="{BB962C8B-B14F-4D97-AF65-F5344CB8AC3E}">
        <p14:creationId xmlns:p14="http://schemas.microsoft.com/office/powerpoint/2010/main" val="200144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36525"/>
            <a:ext cx="8229600" cy="715962"/>
          </a:xfrm>
        </p:spPr>
        <p:txBody>
          <a:bodyPr/>
          <a:lstStyle/>
          <a:p>
            <a:pPr eaLnBrk="1" hangingPunct="1"/>
            <a:r>
              <a:rPr lang="en-US" sz="3200" dirty="0"/>
              <a:t>Communication Between Processes</a:t>
            </a:r>
          </a:p>
        </p:txBody>
      </p:sp>
      <p:sp>
        <p:nvSpPr>
          <p:cNvPr id="3075" name="Rectangle 3"/>
          <p:cNvSpPr>
            <a:spLocks noGrp="1" noChangeArrowheads="1"/>
          </p:cNvSpPr>
          <p:nvPr>
            <p:ph type="body" idx="1"/>
          </p:nvPr>
        </p:nvSpPr>
        <p:spPr>
          <a:xfrm>
            <a:off x="462505" y="833226"/>
            <a:ext cx="8153400" cy="5638800"/>
          </a:xfrm>
        </p:spPr>
        <p:txBody>
          <a:bodyPr/>
          <a:lstStyle/>
          <a:p>
            <a:pPr eaLnBrk="1" hangingPunct="1">
              <a:spcBef>
                <a:spcPts val="432"/>
              </a:spcBef>
            </a:pPr>
            <a:r>
              <a:rPr lang="en-US" sz="1800" dirty="0"/>
              <a:t>Because a parent and child processes can run on different processors, and processors communicate with binary data, this means data that are passed between processes cannot be Python data types. They must be binary data.</a:t>
            </a:r>
          </a:p>
          <a:p>
            <a:pPr eaLnBrk="1" hangingPunct="1">
              <a:spcBef>
                <a:spcPts val="432"/>
              </a:spcBef>
            </a:pPr>
            <a:r>
              <a:rPr lang="en-US" sz="1800" dirty="0"/>
              <a:t>If a Python </a:t>
            </a:r>
            <a:r>
              <a:rPr lang="en-US" sz="1800" dirty="0" err="1"/>
              <a:t>processA</a:t>
            </a:r>
            <a:r>
              <a:rPr lang="en-US" sz="1800" dirty="0"/>
              <a:t> needs to send a dictionary to a Python </a:t>
            </a:r>
            <a:r>
              <a:rPr lang="en-US" sz="1800" dirty="0" err="1"/>
              <a:t>processB</a:t>
            </a:r>
            <a:r>
              <a:rPr lang="en-US" sz="1800" dirty="0"/>
              <a:t>, then </a:t>
            </a:r>
            <a:r>
              <a:rPr lang="en-US" sz="1800" dirty="0" err="1"/>
              <a:t>processA</a:t>
            </a:r>
            <a:r>
              <a:rPr lang="en-US" sz="1800" dirty="0"/>
              <a:t> first pickles the dictionary and then sends the pickle object.</a:t>
            </a:r>
            <a:br>
              <a:rPr lang="en-US" sz="1800" dirty="0"/>
            </a:br>
            <a:r>
              <a:rPr lang="en-US" sz="1800" dirty="0"/>
              <a:t>At the receiving side, </a:t>
            </a:r>
            <a:r>
              <a:rPr lang="en-US" sz="1800" dirty="0" err="1"/>
              <a:t>processB</a:t>
            </a:r>
            <a:r>
              <a:rPr lang="en-US" sz="1800" dirty="0"/>
              <a:t> un-pickles the binary bytes back into a dictionary to use.</a:t>
            </a:r>
          </a:p>
          <a:p>
            <a:pPr eaLnBrk="1" hangingPunct="1">
              <a:spcBef>
                <a:spcPts val="432"/>
              </a:spcBef>
            </a:pPr>
            <a:r>
              <a:rPr lang="en-US" sz="1800" dirty="0"/>
              <a:t>In addition to using pickle, the multiprocessing module also has some special data types that we can use to send data between processes. These data types will convert between Python data types and binary byte strings for us.</a:t>
            </a:r>
          </a:p>
          <a:p>
            <a:pPr eaLnBrk="1" hangingPunct="1">
              <a:spcBef>
                <a:spcPts val="432"/>
              </a:spcBef>
            </a:pPr>
            <a:r>
              <a:rPr lang="en-US" sz="1800" dirty="0"/>
              <a:t>However, it is best to avoid sending data between processes. The conversion between Python data types and binary data for each pass is costly.</a:t>
            </a:r>
          </a:p>
          <a:p>
            <a:pPr eaLnBrk="1" hangingPunct="1">
              <a:spcBef>
                <a:spcPts val="432"/>
              </a:spcBef>
            </a:pPr>
            <a:r>
              <a:rPr lang="en-US" sz="1800" dirty="0"/>
              <a:t>Instead the processes should work independently of each other’s data and communicate with each other by checking status signals such as using Events.</a:t>
            </a:r>
          </a:p>
          <a:p>
            <a:pPr eaLnBrk="1" hangingPunct="1">
              <a:spcBef>
                <a:spcPts val="1200"/>
              </a:spcBef>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9" name="Date Placeholder 8"/>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Checking Process Status</a:t>
            </a:r>
          </a:p>
        </p:txBody>
      </p:sp>
      <p:sp>
        <p:nvSpPr>
          <p:cNvPr id="3075" name="Rectangle 3"/>
          <p:cNvSpPr>
            <a:spLocks noGrp="1" noChangeArrowheads="1"/>
          </p:cNvSpPr>
          <p:nvPr>
            <p:ph type="body" idx="1"/>
          </p:nvPr>
        </p:nvSpPr>
        <p:spPr>
          <a:xfrm>
            <a:off x="381000" y="661194"/>
            <a:ext cx="8305800" cy="5715000"/>
          </a:xfrm>
        </p:spPr>
        <p:txBody>
          <a:bodyPr/>
          <a:lstStyle/>
          <a:p>
            <a:pPr eaLnBrk="1" hangingPunct="1"/>
            <a:r>
              <a:rPr lang="en-US" sz="1800" dirty="0"/>
              <a:t>Just like with threads, when a parent process waits for a child process with a </a:t>
            </a:r>
            <a:r>
              <a:rPr lang="en-US" sz="1800" dirty="0" err="1"/>
              <a:t>a</a:t>
            </a:r>
            <a:r>
              <a:rPr lang="en-US" sz="1800" dirty="0"/>
              <a:t> join, the join can block for a long time. </a:t>
            </a:r>
          </a:p>
          <a:p>
            <a:pPr eaLnBrk="1" hangingPunct="1"/>
            <a:r>
              <a:rPr lang="en-US" sz="1800" dirty="0"/>
              <a:t>We can set a timer for the join method so that after a certain amount of time, the join will run and stop the block, even if the child process is not finished.</a:t>
            </a:r>
          </a:p>
          <a:p>
            <a:pPr eaLnBrk="1" hangingPunct="1">
              <a:spcBef>
                <a:spcPts val="1200"/>
              </a:spcBef>
            </a:pPr>
            <a:endParaRPr lang="en-US" sz="1800" dirty="0"/>
          </a:p>
          <a:p>
            <a:pPr eaLnBrk="1" hangingPunct="1">
              <a:spcBef>
                <a:spcPts val="1200"/>
              </a:spcBef>
            </a:pPr>
            <a:r>
              <a:rPr lang="en-US" sz="1800" dirty="0"/>
              <a:t>If using a timer, then before continuing with the next task, the parent process can check whether it becomes unblocked due to the timer timing out or due to the child process being done:</a:t>
            </a:r>
          </a:p>
          <a:p>
            <a:pPr eaLnBrk="1" hangingPunct="1">
              <a:spcBef>
                <a:spcPts val="0"/>
              </a:spcBef>
              <a:buNone/>
            </a:pPr>
            <a:r>
              <a:rPr lang="en-US" sz="1800" dirty="0"/>
              <a:t>	                    </a:t>
            </a:r>
          </a:p>
          <a:p>
            <a:pPr eaLnBrk="1" hangingPunct="1">
              <a:spcBef>
                <a:spcPts val="1200"/>
              </a:spcBef>
              <a:buNone/>
            </a:pPr>
            <a:r>
              <a:rPr lang="en-US" sz="1800" dirty="0"/>
              <a:t>                      Return:   True if the process is not done, False if done</a:t>
            </a:r>
          </a:p>
          <a:p>
            <a:pPr eaLnBrk="1" hangingPunct="1"/>
            <a:r>
              <a:rPr lang="en-US" sz="1800" dirty="0"/>
              <a:t>We can also check the exit status of a child process when it’s done:</a:t>
            </a:r>
          </a:p>
          <a:p>
            <a:pPr eaLnBrk="1" hangingPunct="1"/>
            <a:endParaRPr lang="en-US" sz="1800" dirty="0"/>
          </a:p>
          <a:p>
            <a:pPr eaLnBrk="1" hangingPunct="1">
              <a:spcBef>
                <a:spcPts val="0"/>
              </a:spcBef>
              <a:buNone/>
            </a:pPr>
            <a:r>
              <a:rPr lang="en-US" sz="1800" dirty="0"/>
              <a:t>	Exit code:</a:t>
            </a:r>
          </a:p>
          <a:p>
            <a:pPr lvl="1" eaLnBrk="1" hangingPunct="1">
              <a:spcBef>
                <a:spcPts val="0"/>
              </a:spcBef>
            </a:pPr>
            <a:r>
              <a:rPr lang="en-US" sz="1800" dirty="0"/>
              <a:t>0: process completed with no error</a:t>
            </a:r>
          </a:p>
          <a:p>
            <a:pPr lvl="1" eaLnBrk="1" hangingPunct="1">
              <a:spcBef>
                <a:spcPts val="0"/>
              </a:spcBef>
            </a:pPr>
            <a:r>
              <a:rPr lang="en-US" sz="1800" dirty="0"/>
              <a:t>Positive value: process terminated due to error, and the error code is the exit code. </a:t>
            </a:r>
          </a:p>
          <a:p>
            <a:pPr lvl="1" eaLnBrk="1" hangingPunct="1">
              <a:spcBef>
                <a:spcPts val="0"/>
              </a:spcBef>
            </a:pPr>
            <a:r>
              <a:rPr lang="en-US" sz="1800" dirty="0"/>
              <a:t>Negative value: process was killed or terminated with a terminate signal</a:t>
            </a:r>
          </a:p>
          <a:p>
            <a:pPr eaLnBrk="1" hangingPunct="1">
              <a:spcBef>
                <a:spcPts val="1200"/>
              </a:spcBef>
              <a:buNone/>
            </a:pPr>
            <a:r>
              <a:rPr lang="en-US" sz="1800" dirty="0"/>
              <a:t>                      </a:t>
            </a:r>
          </a:p>
          <a:p>
            <a:pPr eaLnBrk="1" hangingPunct="1">
              <a:spcBef>
                <a:spcPts val="0"/>
              </a:spcBef>
              <a:buNone/>
            </a:pPr>
            <a:r>
              <a:rPr lang="en-US" sz="1800" dirty="0"/>
              <a:t>	</a:t>
            </a:r>
          </a:p>
          <a:p>
            <a:pPr eaLnBrk="1" hangingPunct="1">
              <a:buNone/>
            </a:pPr>
            <a:endParaRPr lang="en-US" sz="1800" dirty="0"/>
          </a:p>
        </p:txBody>
      </p:sp>
      <p:sp>
        <p:nvSpPr>
          <p:cNvPr id="5" name="Slide Number Placeholder 4"/>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7" name="TextBox 6"/>
          <p:cNvSpPr txBox="1"/>
          <p:nvPr/>
        </p:nvSpPr>
        <p:spPr>
          <a:xfrm>
            <a:off x="2667000" y="1937583"/>
            <a:ext cx="3886200" cy="400110"/>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p.</a:t>
            </a:r>
            <a:r>
              <a:rPr lang="en-US" sz="2000" dirty="0" err="1">
                <a:solidFill>
                  <a:srgbClr val="0070C0"/>
                </a:solidFill>
                <a:latin typeface="Calibri" pitchFamily="34" charset="0"/>
              </a:rPr>
              <a:t>join</a:t>
            </a:r>
            <a:r>
              <a:rPr lang="en-US" dirty="0">
                <a:solidFill>
                  <a:srgbClr val="0070C0"/>
                </a:solidFill>
                <a:latin typeface="Calibri" pitchFamily="34" charset="0"/>
              </a:rPr>
              <a:t>(</a:t>
            </a:r>
            <a:r>
              <a:rPr lang="en-US" dirty="0">
                <a:latin typeface="Calibri" pitchFamily="34" charset="0"/>
              </a:rPr>
              <a:t>2.0</a:t>
            </a:r>
            <a:r>
              <a:rPr lang="en-US" dirty="0">
                <a:solidFill>
                  <a:srgbClr val="0070C0"/>
                </a:solidFill>
                <a:latin typeface="Calibri" pitchFamily="34" charset="0"/>
              </a:rPr>
              <a:t>)</a:t>
            </a:r>
            <a:r>
              <a:rPr lang="en-US" dirty="0">
                <a:latin typeface="Calibri" pitchFamily="34" charset="0"/>
              </a:rPr>
              <a:t>      # timer is in seconds</a:t>
            </a:r>
          </a:p>
        </p:txBody>
      </p:sp>
      <p:sp>
        <p:nvSpPr>
          <p:cNvPr id="6" name="TextBox 5"/>
          <p:cNvSpPr txBox="1"/>
          <p:nvPr/>
        </p:nvSpPr>
        <p:spPr>
          <a:xfrm>
            <a:off x="3810000" y="3302912"/>
            <a:ext cx="1600200" cy="400110"/>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p.</a:t>
            </a:r>
            <a:r>
              <a:rPr lang="en-US" dirty="0" err="1">
                <a:solidFill>
                  <a:srgbClr val="0070C0"/>
                </a:solidFill>
                <a:latin typeface="Calibri" pitchFamily="34" charset="0"/>
              </a:rPr>
              <a:t>is_al</a:t>
            </a:r>
            <a:r>
              <a:rPr lang="en-US" sz="2000" dirty="0" err="1">
                <a:solidFill>
                  <a:srgbClr val="0070C0"/>
                </a:solidFill>
                <a:latin typeface="Calibri" pitchFamily="34" charset="0"/>
              </a:rPr>
              <a:t>i</a:t>
            </a:r>
            <a:r>
              <a:rPr lang="en-US" dirty="0" err="1">
                <a:solidFill>
                  <a:srgbClr val="0070C0"/>
                </a:solidFill>
                <a:latin typeface="Calibri" pitchFamily="34" charset="0"/>
              </a:rPr>
              <a:t>ve</a:t>
            </a:r>
            <a:r>
              <a:rPr lang="en-US" dirty="0">
                <a:solidFill>
                  <a:srgbClr val="0070C0"/>
                </a:solidFill>
                <a:latin typeface="Calibri" pitchFamily="34" charset="0"/>
              </a:rPr>
              <a:t>( )</a:t>
            </a:r>
          </a:p>
        </p:txBody>
      </p:sp>
      <p:sp>
        <p:nvSpPr>
          <p:cNvPr id="9" name="TextBox 8"/>
          <p:cNvSpPr txBox="1"/>
          <p:nvPr/>
        </p:nvSpPr>
        <p:spPr>
          <a:xfrm>
            <a:off x="3810000" y="4335642"/>
            <a:ext cx="1600200" cy="369332"/>
          </a:xfrm>
          <a:prstGeom prst="rect">
            <a:avLst/>
          </a:prstGeom>
          <a:solidFill>
            <a:schemeClr val="bg1">
              <a:lumMod val="85000"/>
            </a:schemeClr>
          </a:solidFill>
        </p:spPr>
        <p:txBody>
          <a:bodyPr wrap="square" rtlCol="0">
            <a:spAutoFit/>
          </a:bodyPr>
          <a:lstStyle/>
          <a:p>
            <a:r>
              <a:rPr lang="en-US" dirty="0"/>
              <a:t>  </a:t>
            </a:r>
            <a:r>
              <a:rPr lang="en-US" dirty="0" err="1">
                <a:latin typeface="Calibri" pitchFamily="34" charset="0"/>
              </a:rPr>
              <a:t>p.</a:t>
            </a:r>
            <a:r>
              <a:rPr lang="en-US" dirty="0" err="1">
                <a:solidFill>
                  <a:srgbClr val="0070C0"/>
                </a:solidFill>
                <a:latin typeface="Calibri" pitchFamily="34" charset="0"/>
              </a:rPr>
              <a:t>exitcode</a:t>
            </a:r>
            <a:endParaRPr lang="en-US" dirty="0">
              <a:solidFill>
                <a:srgbClr val="0070C0"/>
              </a:solidFill>
              <a:latin typeface="Calibri" pitchFamily="34" charset="0"/>
            </a:endParaRPr>
          </a:p>
        </p:txBody>
      </p:sp>
      <p:sp>
        <p:nvSpPr>
          <p:cNvPr id="8" name="Date Placeholder 7"/>
          <p:cNvSpPr>
            <a:spLocks noGrp="1"/>
          </p:cNvSpPr>
          <p:nvPr>
            <p:ph type="dt" sz="half" idx="10"/>
          </p:nvPr>
        </p:nvSpPr>
        <p:spPr/>
        <p:txBody>
          <a:bodyPr/>
          <a:lstStyle/>
          <a:p>
            <a:pPr>
              <a:defRPr/>
            </a:pPr>
            <a:r>
              <a:rPr lang="en-US"/>
              <a:t>© 2019 C. Nguyen </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27335</TotalTime>
  <Words>3273</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Default Design</vt:lpstr>
      <vt:lpstr>PowerPoint Presentation</vt:lpstr>
      <vt:lpstr>Processes</vt:lpstr>
      <vt:lpstr>Multiprocessing</vt:lpstr>
      <vt:lpstr>Process</vt:lpstr>
      <vt:lpstr>Creating a Child Process</vt:lpstr>
      <vt:lpstr>The main Function (1 of 2)</vt:lpstr>
      <vt:lpstr>The main Function (2 of 2)</vt:lpstr>
      <vt:lpstr>Communication Between Processes</vt:lpstr>
      <vt:lpstr>Checking Process Status</vt:lpstr>
      <vt:lpstr>Event</vt:lpstr>
      <vt:lpstr>Lock</vt:lpstr>
      <vt:lpstr>Queue</vt:lpstr>
      <vt:lpstr>Pool map Method (1 of 2)</vt:lpstr>
      <vt:lpstr>Pool map Method (2 of 2)</vt:lpstr>
      <vt:lpstr>Pool apply_async Method (1 of 2)</vt:lpstr>
      <vt:lpstr>Pool apply_async Method (2 of 2)</vt:lpstr>
      <vt:lpstr>Going further…</vt:lpstr>
      <vt:lpstr>Recap of Threads and Processes</vt:lpstr>
    </vt:vector>
  </TitlesOfParts>
  <Company>De Anza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18A Introduction to Linux / Unix</dc:title>
  <dc:creator>cnguyen</dc:creator>
  <cp:lastModifiedBy>Clare Nguyen</cp:lastModifiedBy>
  <cp:revision>127</cp:revision>
  <dcterms:created xsi:type="dcterms:W3CDTF">2008-07-16T21:48:08Z</dcterms:created>
  <dcterms:modified xsi:type="dcterms:W3CDTF">2023-05-22T22:03:03Z</dcterms:modified>
</cp:coreProperties>
</file>