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51" r:id="rId3"/>
    <p:sldId id="353" r:id="rId4"/>
    <p:sldId id="355" r:id="rId5"/>
    <p:sldId id="357" r:id="rId6"/>
    <p:sldId id="359" r:id="rId7"/>
    <p:sldId id="354" r:id="rId8"/>
    <p:sldId id="364" r:id="rId9"/>
    <p:sldId id="358" r:id="rId10"/>
    <p:sldId id="360" r:id="rId11"/>
    <p:sldId id="361" r:id="rId12"/>
    <p:sldId id="362" r:id="rId13"/>
    <p:sldId id="365" r:id="rId14"/>
    <p:sldId id="34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DF5441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6" autoAdjust="0"/>
    <p:restoredTop sz="94660"/>
  </p:normalViewPr>
  <p:slideViewPr>
    <p:cSldViewPr>
      <p:cViewPr varScale="1">
        <p:scale>
          <a:sx n="83" d="100"/>
          <a:sy n="83" d="100"/>
        </p:scale>
        <p:origin x="3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7040-3598-4B34-89CA-00F4D2CA7D8F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3ADE-B254-496B-AE8B-0016B9C96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3ADE-B254-496B-AE8B-0016B9C968F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C. Nguyen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43432D-2D09-40CB-AD13-794E1EB644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907B7-58FD-4244-9CBA-89E46B74A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B9D3B-35DE-4311-A0BB-CD8DA6CB6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C. Nguyen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7D1DB-D61C-4150-B366-24A9E9006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C24FF-A6A4-4594-BE2F-AE0BEEF2A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1BDF-66C8-4F8B-BE2C-D82776584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81C2-2727-45BC-99ED-E184EEBCF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D839B-C6F0-42B8-8986-42E63512F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91439-C570-484E-A776-4331D12A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784F8-3E48-4AD5-AEC6-E5C8B8495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A394D9-7F31-4B0C-B6FF-0DBC50127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path.html" TargetMode="External"/><Relationship Id="rId2" Type="http://schemas.openxmlformats.org/officeDocument/2006/relationships/hyperlink" Target="https://docs.python.org/3/library/o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sys.html" TargetMode="External"/><Relationship Id="rId4" Type="http://schemas.openxmlformats.org/officeDocument/2006/relationships/hyperlink" Target="https://docs.python.org/3/library/shuti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/>
              <a:t>De Anza College</a:t>
            </a:r>
          </a:p>
          <a:p>
            <a:pPr eaLnBrk="1" hangingPunct="1"/>
            <a:r>
              <a:rPr lang="en-US" sz="160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1200"/>
              </a:spcBef>
            </a:pPr>
            <a:r>
              <a:rPr lang="en-US" sz="2800" dirty="0">
                <a:solidFill>
                  <a:schemeClr val="tx2"/>
                </a:solidFill>
              </a:rPr>
              <a:t>CIS 41B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Advanced Python Programming</a:t>
            </a:r>
          </a:p>
          <a:p>
            <a:pPr algn="ctr">
              <a:spcBef>
                <a:spcPts val="1200"/>
              </a:spcBef>
            </a:pP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System Modules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OS Path Module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153400" cy="57912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sz="1800" dirty="0"/>
              <a:t>The following commonly used functions are in the </a:t>
            </a:r>
            <a:r>
              <a:rPr lang="en-US" sz="1800" dirty="0" err="1">
                <a:solidFill>
                  <a:srgbClr val="0070C0"/>
                </a:solidFill>
              </a:rPr>
              <a:t>os.path</a:t>
            </a:r>
            <a:r>
              <a:rPr lang="en-US" sz="1800" i="1" dirty="0"/>
              <a:t> </a:t>
            </a:r>
            <a:r>
              <a:rPr lang="en-US" sz="1800" dirty="0"/>
              <a:t>module.</a:t>
            </a:r>
          </a:p>
          <a:p>
            <a:pPr eaLnBrk="1" hangingPunct="1">
              <a:spcBef>
                <a:spcPts val="432"/>
              </a:spcBef>
            </a:pPr>
            <a:r>
              <a:rPr lang="en-US" sz="1800" dirty="0"/>
              <a:t>To check if a directory or a file exists</a:t>
            </a:r>
          </a:p>
          <a:p>
            <a:pPr eaLnBrk="1" hangingPunct="1">
              <a:spcBef>
                <a:spcPts val="400"/>
              </a:spcBef>
              <a:buNone/>
            </a:pPr>
            <a:r>
              <a:rPr lang="en-US" sz="1800" dirty="0"/>
              <a:t>							          return: True/False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To get the file size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sz="1800" dirty="0"/>
              <a:t>	                                  		return: size of the file (number of bytes)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To get the absolute path of a file (path starting from root or the letter drive)</a:t>
            </a:r>
          </a:p>
          <a:p>
            <a:pPr lvl="6">
              <a:spcBef>
                <a:spcPts val="600"/>
              </a:spcBef>
              <a:buNone/>
            </a:pPr>
            <a:r>
              <a:rPr lang="en-US" sz="1800" dirty="0"/>
              <a:t>		return: absolute path as a string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To split the name of a path into a directory path and a </a:t>
            </a:r>
            <a:r>
              <a:rPr lang="en-US" sz="1800" dirty="0" err="1"/>
              <a:t>basename</a:t>
            </a:r>
            <a:r>
              <a:rPr lang="en-US" sz="1800" dirty="0"/>
              <a:t>:</a:t>
            </a:r>
          </a:p>
          <a:p>
            <a:pPr lvl="6">
              <a:spcBef>
                <a:spcPts val="600"/>
              </a:spcBef>
              <a:buNone/>
            </a:pPr>
            <a:r>
              <a:rPr lang="en-US" sz="1800" dirty="0"/>
              <a:t>		return: </a:t>
            </a:r>
            <a:r>
              <a:rPr lang="en-US" sz="1800" dirty="0" err="1"/>
              <a:t>tuple</a:t>
            </a:r>
            <a:r>
              <a:rPr lang="en-US" sz="1800" dirty="0"/>
              <a:t> of directory path, name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/>
              <a:t>To join names together into a path, with the correct separator for the current OS:</a:t>
            </a:r>
          </a:p>
          <a:p>
            <a:pPr lvl="7">
              <a:spcBef>
                <a:spcPts val="600"/>
              </a:spcBef>
              <a:buNone/>
            </a:pPr>
            <a:r>
              <a:rPr lang="en-US" sz="1800" dirty="0"/>
              <a:t>		return: ‘dir1/dir2/</a:t>
            </a:r>
            <a:r>
              <a:rPr lang="en-US" sz="1800" dirty="0" err="1"/>
              <a:t>fileA</a:t>
            </a:r>
            <a:r>
              <a:rPr lang="en-US" sz="1800" dirty="0"/>
              <a:t>’  or ‘dir1\\dir2\\</a:t>
            </a:r>
            <a:r>
              <a:rPr lang="en-US" sz="1800" dirty="0" err="1"/>
              <a:t>fileA</a:t>
            </a:r>
            <a:r>
              <a:rPr lang="en-US" sz="1800" dirty="0"/>
              <a:t>’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To get to the home directory path</a:t>
            </a:r>
          </a:p>
          <a:p>
            <a:pPr lvl="6">
              <a:spcBef>
                <a:spcPts val="0"/>
              </a:spcBef>
              <a:buNone/>
            </a:pPr>
            <a:r>
              <a:rPr lang="en-US" sz="1800" dirty="0"/>
              <a:t>		return the path to the home directory</a:t>
            </a:r>
          </a:p>
          <a:p>
            <a:pPr lvl="7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2057400"/>
            <a:ext cx="3048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os.path.getsize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>
                <a:latin typeface="Calibri" pitchFamily="34" charset="0"/>
              </a:rPr>
              <a:t>path/file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3581400"/>
            <a:ext cx="3048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os.path.split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>
                <a:latin typeface="Calibri" pitchFamily="34" charset="0"/>
              </a:rPr>
              <a:t>path/file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295400"/>
            <a:ext cx="5638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os.path.isdir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>
                <a:latin typeface="Calibri" pitchFamily="34" charset="0"/>
              </a:rPr>
              <a:t>path/file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    </a:t>
            </a:r>
            <a:r>
              <a:rPr lang="en-US" dirty="0">
                <a:latin typeface="Calibri" pitchFamily="34" charset="0"/>
              </a:rPr>
              <a:t>or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os.path.isfile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>
                <a:latin typeface="Calibri" pitchFamily="34" charset="0"/>
              </a:rPr>
              <a:t>path/file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4648200"/>
            <a:ext cx="3200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os.path.join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>
                <a:latin typeface="Calibri" pitchFamily="34" charset="0"/>
              </a:rPr>
              <a:t>dir1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’, ‘</a:t>
            </a:r>
            <a:r>
              <a:rPr lang="en-US" dirty="0">
                <a:latin typeface="Calibri" pitchFamily="34" charset="0"/>
              </a:rPr>
              <a:t>dir2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’, ‘</a:t>
            </a:r>
            <a:r>
              <a:rPr lang="en-US" dirty="0" err="1">
                <a:latin typeface="Calibri" pitchFamily="34" charset="0"/>
              </a:rPr>
              <a:t>fileA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0200"/>
            <a:ext cx="3124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os.path.expanduser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(‘~’)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3048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os.path.realpath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>
                <a:latin typeface="Calibri" pitchFamily="34" charset="0"/>
              </a:rPr>
              <a:t>path/file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Shell Utility Module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82000" cy="57912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sz="1800" dirty="0"/>
              <a:t>The following commonly used functions are in the </a:t>
            </a:r>
            <a:r>
              <a:rPr lang="en-US" sz="1800" dirty="0" err="1">
                <a:solidFill>
                  <a:srgbClr val="0070C0"/>
                </a:solidFill>
              </a:rPr>
              <a:t>shutil</a:t>
            </a:r>
            <a:r>
              <a:rPr lang="en-US" sz="1800" dirty="0"/>
              <a:t> module.</a:t>
            </a:r>
          </a:p>
          <a:p>
            <a:pPr eaLnBrk="1" hangingPunct="1">
              <a:spcBef>
                <a:spcPts val="400"/>
              </a:spcBef>
            </a:pPr>
            <a:r>
              <a:rPr lang="en-US" sz="1800" dirty="0"/>
              <a:t>To copy a file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1800" dirty="0"/>
              <a:t>If destination is an existing file, it will be overwritten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If destination is a directory, the source file will be copied into the directory</a:t>
            </a:r>
          </a:p>
          <a:p>
            <a:pPr eaLnBrk="1" hangingPunct="1">
              <a:spcBef>
                <a:spcPts val="400"/>
              </a:spcBef>
            </a:pPr>
            <a:r>
              <a:rPr lang="en-US" sz="1800" dirty="0"/>
              <a:t>To copy a directory, which means copying all its subdirectories and files</a:t>
            </a:r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lvl="1" eaLnBrk="1" hangingPunct="1">
              <a:spcBef>
                <a:spcPts val="1200"/>
              </a:spcBef>
            </a:pPr>
            <a:r>
              <a:rPr lang="en-US" sz="1800" dirty="0"/>
              <a:t>If destination already exists, it will cause an exception.</a:t>
            </a:r>
          </a:p>
          <a:p>
            <a:pPr eaLnBrk="1" hangingPunct="1">
              <a:spcBef>
                <a:spcPts val="400"/>
              </a:spcBef>
            </a:pPr>
            <a:r>
              <a:rPr lang="en-US" sz="1800" dirty="0"/>
              <a:t>To delete a directory, which means deleting all its subdirectories and files</a:t>
            </a:r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lvl="1" eaLnBrk="1" hangingPunct="1">
              <a:spcBef>
                <a:spcPts val="1200"/>
              </a:spcBef>
            </a:pPr>
            <a:r>
              <a:rPr lang="en-US" sz="1800" dirty="0"/>
              <a:t>Use this with extreme caution!</a:t>
            </a:r>
          </a:p>
          <a:p>
            <a:pPr eaLnBrk="1" hangingPunct="1">
              <a:spcBef>
                <a:spcPts val="400"/>
              </a:spcBef>
            </a:pPr>
            <a:r>
              <a:rPr lang="en-US" sz="1800" dirty="0"/>
              <a:t>To move a file or directory to a new location in the file hierarchy</a:t>
            </a:r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lvl="1" eaLnBrk="1" hangingPunct="1">
              <a:spcBef>
                <a:spcPts val="1200"/>
              </a:spcBef>
            </a:pPr>
            <a:r>
              <a:rPr lang="en-US" sz="1800" dirty="0"/>
              <a:t>If destination is an existing file, the result is the same as with </a:t>
            </a:r>
            <a:r>
              <a:rPr lang="en-US" sz="1800" dirty="0" err="1">
                <a:solidFill>
                  <a:srgbClr val="0070C0"/>
                </a:solidFill>
              </a:rPr>
              <a:t>os.rename</a:t>
            </a:r>
            <a:endParaRPr lang="en-US" sz="1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If the destination is an existing directory, the source is copied under the destination directory.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990600"/>
            <a:ext cx="533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shutil.copy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 err="1">
                <a:latin typeface="Calibri" pitchFamily="34" charset="0"/>
              </a:rPr>
              <a:t>source_path</a:t>
            </a:r>
            <a:r>
              <a:rPr lang="en-US" dirty="0">
                <a:latin typeface="Calibri" pitchFamily="34" charset="0"/>
              </a:rPr>
              <a:t>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, ‘</a:t>
            </a:r>
            <a:r>
              <a:rPr lang="en-US" dirty="0" err="1">
                <a:latin typeface="Calibri" pitchFamily="34" charset="0"/>
              </a:rPr>
              <a:t>destination_path</a:t>
            </a:r>
            <a:r>
              <a:rPr lang="en-US" dirty="0">
                <a:latin typeface="Calibri" pitchFamily="34" charset="0"/>
              </a:rPr>
              <a:t>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5000" y="2286000"/>
            <a:ext cx="5715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shutil.copytree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 err="1">
                <a:latin typeface="Calibri" pitchFamily="34" charset="0"/>
              </a:rPr>
              <a:t>source_path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, ‘</a:t>
            </a:r>
            <a:r>
              <a:rPr lang="en-US" dirty="0" err="1">
                <a:latin typeface="Calibri" pitchFamily="34" charset="0"/>
              </a:rPr>
              <a:t>destination_path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3352800"/>
            <a:ext cx="5715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shutil.rmtree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</a:t>
            </a:r>
            <a:r>
              <a:rPr lang="en-US">
                <a:solidFill>
                  <a:srgbClr val="0070C0"/>
                </a:solidFill>
                <a:latin typeface="Calibri" pitchFamily="34" charset="0"/>
              </a:rPr>
              <a:t>‘</a:t>
            </a:r>
            <a:r>
              <a:rPr lang="en-US">
                <a:latin typeface="Calibri" pitchFamily="34" charset="0"/>
              </a:rPr>
              <a:t>path</a:t>
            </a:r>
            <a:r>
              <a:rPr lang="en-US">
                <a:solidFill>
                  <a:srgbClr val="0070C0"/>
                </a:solidFill>
                <a:latin typeface="Calibri" pitchFamily="34" charset="0"/>
              </a:rPr>
              <a:t>’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4343400"/>
            <a:ext cx="5638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shutil.move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( ‘</a:t>
            </a:r>
            <a:r>
              <a:rPr lang="en-US" dirty="0" err="1">
                <a:latin typeface="Calibri" pitchFamily="34" charset="0"/>
              </a:rPr>
              <a:t>source_path</a:t>
            </a:r>
            <a:r>
              <a:rPr lang="en-US" dirty="0">
                <a:latin typeface="Calibri" pitchFamily="34" charset="0"/>
              </a:rPr>
              <a:t>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, ‘</a:t>
            </a:r>
            <a:r>
              <a:rPr lang="en-US" dirty="0" err="1">
                <a:latin typeface="Calibri" pitchFamily="34" charset="0"/>
              </a:rPr>
              <a:t>destination_path</a:t>
            </a:r>
            <a:r>
              <a:rPr lang="en-US" dirty="0">
                <a:latin typeface="Calibri" pitchFamily="34" charset="0"/>
              </a:rPr>
              <a:t>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System Module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05800" cy="57912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sz="1800" dirty="0"/>
              <a:t>The following useful system information are found in the </a:t>
            </a:r>
            <a:r>
              <a:rPr lang="en-US" sz="1800" dirty="0">
                <a:solidFill>
                  <a:srgbClr val="0070C0"/>
                </a:solidFill>
              </a:rPr>
              <a:t>sys</a:t>
            </a:r>
            <a:r>
              <a:rPr lang="en-US" sz="1800" dirty="0"/>
              <a:t> module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The version number for Python: </a:t>
            </a:r>
          </a:p>
          <a:p>
            <a:pPr eaLnBrk="1" hangingPunct="1">
              <a:spcBef>
                <a:spcPts val="1000"/>
              </a:spcBef>
            </a:pPr>
            <a:r>
              <a:rPr lang="en-US" sz="1800" dirty="0"/>
              <a:t>Command line arguments are “words” that are typed on a command line to run a Python program from a terminal window: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>
                <a:latin typeface="Calibri" pitchFamily="34" charset="0"/>
              </a:rPr>
              <a:t>	</a:t>
            </a:r>
          </a:p>
          <a:p>
            <a:pPr eaLnBrk="1" hangingPunct="1">
              <a:spcBef>
                <a:spcPts val="1200"/>
              </a:spcBef>
              <a:buNone/>
            </a:pPr>
            <a:r>
              <a:rPr lang="en-US" sz="1800" dirty="0"/>
              <a:t>	In the above command line, we call on python to run the file sample.py and pass to it 2 command line arguments: ‘</a:t>
            </a:r>
            <a:r>
              <a:rPr lang="en-US" sz="1800" dirty="0" err="1"/>
              <a:t>fileA</a:t>
            </a:r>
            <a:r>
              <a:rPr lang="en-US" sz="1800" dirty="0"/>
              <a:t>’ and ’10’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To access the command line in our program, use: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	Return: a list of words typed on the command line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eaLnBrk="1" hangingPunct="1">
              <a:spcBef>
                <a:spcPts val="1200"/>
              </a:spcBef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800"/>
              </a:spcBef>
            </a:pPr>
            <a:r>
              <a:rPr lang="en-US" sz="1800" dirty="0"/>
              <a:t>The search paths that Python uses to find modules and files:</a:t>
            </a:r>
          </a:p>
          <a:p>
            <a:pPr eaLnBrk="1" hangingPunct="1">
              <a:spcBef>
                <a:spcPts val="1800"/>
              </a:spcBef>
            </a:pPr>
            <a:r>
              <a:rPr lang="en-US" sz="1800" dirty="0"/>
              <a:t>The current system platform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sz="1800" dirty="0"/>
              <a:t>	Return:  ‘</a:t>
            </a:r>
            <a:r>
              <a:rPr lang="en-US" sz="1800" dirty="0" err="1"/>
              <a:t>darwin</a:t>
            </a:r>
            <a:r>
              <a:rPr lang="en-US" sz="1800" dirty="0"/>
              <a:t>’, ‘</a:t>
            </a:r>
            <a:r>
              <a:rPr lang="en-US" sz="1800" dirty="0" err="1"/>
              <a:t>linux</a:t>
            </a:r>
            <a:r>
              <a:rPr lang="en-US" sz="1800" dirty="0"/>
              <a:t>’, ‘win32’</a:t>
            </a:r>
          </a:p>
          <a:p>
            <a:pPr lvl="7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4876800"/>
            <a:ext cx="1143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sys.path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990600"/>
            <a:ext cx="1447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sys.version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3048000"/>
            <a:ext cx="1219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sys.argv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6200" y="5334000"/>
            <a:ext cx="1600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sys.platform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0" y="3657600"/>
            <a:ext cx="464820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C:\Users\Clare\Desktop&gt; python sample.py  </a:t>
            </a:r>
            <a:r>
              <a:rPr lang="en-US" sz="1600" dirty="0" err="1">
                <a:latin typeface="Calibri" pitchFamily="34" charset="0"/>
              </a:rPr>
              <a:t>fileA</a:t>
            </a:r>
            <a:r>
              <a:rPr lang="en-US" sz="1600" dirty="0">
                <a:latin typeface="Calibri" pitchFamily="34" charset="0"/>
              </a:rPr>
              <a:t>  10</a:t>
            </a:r>
          </a:p>
          <a:p>
            <a:r>
              <a:rPr lang="en-US" sz="1600" dirty="0">
                <a:latin typeface="Calibri" pitchFamily="34" charset="0"/>
              </a:rPr>
              <a:t>0 : sample.py</a:t>
            </a:r>
          </a:p>
          <a:p>
            <a:r>
              <a:rPr lang="en-US" sz="1600" dirty="0">
                <a:latin typeface="Calibri" pitchFamily="34" charset="0"/>
              </a:rPr>
              <a:t>1 : </a:t>
            </a:r>
            <a:r>
              <a:rPr lang="en-US" sz="1600" dirty="0" err="1">
                <a:latin typeface="Calibri" pitchFamily="34" charset="0"/>
              </a:rPr>
              <a:t>fileA</a:t>
            </a:r>
            <a:r>
              <a:rPr lang="en-US" sz="1600" dirty="0">
                <a:latin typeface="Calibri" pitchFamily="34" charset="0"/>
              </a:rPr>
              <a:t>       </a:t>
            </a:r>
          </a:p>
          <a:p>
            <a:r>
              <a:rPr lang="en-US" sz="1600" dirty="0">
                <a:latin typeface="Calibri" pitchFamily="34" charset="0"/>
              </a:rPr>
              <a:t>2 :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3657600"/>
            <a:ext cx="33510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alibri" pitchFamily="34" charset="0"/>
              </a:rPr>
              <a:t>n,arg</a:t>
            </a:r>
            <a:r>
              <a:rPr lang="en-US" dirty="0">
                <a:latin typeface="Calibri" pitchFamily="34" charset="0"/>
              </a:rPr>
              <a:t> in enumerate(</a:t>
            </a:r>
            <a:r>
              <a:rPr lang="en-US" dirty="0" err="1">
                <a:latin typeface="Calibri" pitchFamily="34" charset="0"/>
              </a:rPr>
              <a:t>sys.argv</a:t>
            </a:r>
            <a:r>
              <a:rPr lang="en-US" dirty="0">
                <a:latin typeface="Calibri" pitchFamily="34" charset="0"/>
              </a:rPr>
              <a:t>) :</a:t>
            </a:r>
          </a:p>
          <a:p>
            <a:r>
              <a:rPr lang="en-US" dirty="0">
                <a:latin typeface="Calibri" pitchFamily="34" charset="0"/>
              </a:rPr>
              <a:t>        print(n,":",</a:t>
            </a:r>
            <a:r>
              <a:rPr lang="en-US" dirty="0" err="1">
                <a:latin typeface="Calibri" pitchFamily="34" charset="0"/>
              </a:rPr>
              <a:t>arg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4191000"/>
            <a:ext cx="129540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1981200"/>
            <a:ext cx="66586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python   sample.py   </a:t>
            </a:r>
            <a:r>
              <a:rPr lang="en-US" dirty="0" err="1">
                <a:latin typeface="Calibri" pitchFamily="34" charset="0"/>
              </a:rPr>
              <a:t>fileA</a:t>
            </a:r>
            <a:r>
              <a:rPr lang="en-US" dirty="0">
                <a:latin typeface="Calibri" pitchFamily="34" charset="0"/>
              </a:rPr>
              <a:t>   10         # the arguments are ‘</a:t>
            </a:r>
            <a:r>
              <a:rPr lang="en-US" dirty="0" err="1">
                <a:latin typeface="Calibri" pitchFamily="34" charset="0"/>
              </a:rPr>
              <a:t>fileA</a:t>
            </a:r>
            <a:r>
              <a:rPr lang="en-US" dirty="0">
                <a:latin typeface="Calibri" pitchFamily="34" charset="0"/>
              </a:rPr>
              <a:t>’ and ’10’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0070C0"/>
                </a:solidFill>
              </a:rPr>
              <a:t>Tkinter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File Dialog </a:t>
            </a:r>
            <a:r>
              <a:rPr lang="en-US" sz="3200" dirty="0"/>
              <a:t>Module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57150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sz="1800" dirty="0" err="1"/>
              <a:t>Tkinter’s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70C0"/>
                </a:solidFill>
              </a:rPr>
              <a:t>filedialog</a:t>
            </a:r>
            <a:r>
              <a:rPr lang="en-US" sz="1800" dirty="0"/>
              <a:t> module provides a complete GUI window for file and directory selection</a:t>
            </a:r>
            <a:endParaRPr lang="en-US" sz="1800" i="1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 err="1"/>
              <a:t>filedialog</a:t>
            </a:r>
            <a:r>
              <a:rPr lang="en-US" sz="1800" dirty="0"/>
              <a:t> window allows the user to select a file or a directory in the same way as Windows’ Window Explorer or Mac’s Finder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To ask for a directory:</a:t>
            </a:r>
            <a:br>
              <a:rPr lang="en-US" sz="1800" dirty="0"/>
            </a:br>
            <a:r>
              <a:rPr lang="en-US" sz="1800" dirty="0"/>
              <a:t>From an existing GUI main window or top level window: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sz="1800" dirty="0"/>
              <a:t>	- </a:t>
            </a:r>
            <a:r>
              <a:rPr lang="en-US" sz="1800" dirty="0" err="1">
                <a:solidFill>
                  <a:srgbClr val="0070C0"/>
                </a:solidFill>
              </a:rPr>
              <a:t>initialdir</a:t>
            </a:r>
            <a:r>
              <a:rPr lang="en-US" sz="1800" dirty="0"/>
              <a:t> is the path of the starting directory that will be shown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sz="1800" dirty="0"/>
              <a:t>	- directory is the path of the directory that the user selects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To ask for a file:</a:t>
            </a:r>
            <a:br>
              <a:rPr lang="en-US" sz="1800" dirty="0"/>
            </a:br>
            <a:r>
              <a:rPr lang="en-US" sz="1800" dirty="0"/>
              <a:t>From an existing GUI main window or top level window:</a:t>
            </a:r>
          </a:p>
          <a:p>
            <a:pPr lvl="1" eaLnBrk="1" hangingPunct="1">
              <a:spcBef>
                <a:spcPts val="0"/>
              </a:spcBef>
              <a:buNone/>
            </a:pPr>
            <a:endParaRPr lang="en-US" sz="1800" dirty="0"/>
          </a:p>
          <a:p>
            <a:pPr lvl="1" eaLnBrk="1" hangingPunct="1">
              <a:spcBef>
                <a:spcPts val="1200"/>
              </a:spcBef>
              <a:buNone/>
            </a:pPr>
            <a:r>
              <a:rPr lang="en-US" sz="1800" dirty="0"/>
              <a:t>	- </a:t>
            </a:r>
            <a:r>
              <a:rPr lang="en-US" sz="1800" dirty="0" err="1">
                <a:solidFill>
                  <a:srgbClr val="0070C0"/>
                </a:solidFill>
              </a:rPr>
              <a:t>initialdir</a:t>
            </a:r>
            <a:r>
              <a:rPr lang="en-US" sz="1800" dirty="0"/>
              <a:t> is the path of the starting directory that will be shown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sz="1800" dirty="0"/>
              <a:t>	- file is the path of the file that the user selects</a:t>
            </a:r>
          </a:p>
          <a:p>
            <a:pPr eaLnBrk="1" hangingPunct="1">
              <a:spcBef>
                <a:spcPts val="60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lvl="7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066800"/>
            <a:ext cx="3048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import 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tkinter.filedialog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2743200"/>
            <a:ext cx="5791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directory =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tk.filedialog.askdirectory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initialdir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= ‘</a:t>
            </a:r>
            <a:r>
              <a:rPr lang="en-US" dirty="0">
                <a:latin typeface="Calibri" pitchFamily="34" charset="0"/>
              </a:rPr>
              <a:t>path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4343400"/>
            <a:ext cx="5791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file =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tk.filedialog.askopenfilename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initialdir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= ‘</a:t>
            </a:r>
            <a:r>
              <a:rPr lang="en-US" dirty="0">
                <a:latin typeface="Calibri" pitchFamily="34" charset="0"/>
              </a:rPr>
              <a:t>path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Going further…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058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The system modules have many other functions and variables that we can use in our Python program to interact with or fetch data from the OS.</a:t>
            </a:r>
          </a:p>
          <a:p>
            <a:pPr eaLnBrk="1" hangingPunct="1"/>
            <a:r>
              <a:rPr lang="en-US" sz="1800" dirty="0"/>
              <a:t>Some of the functions / data in these system modules are platform dependent because the 3 OS’s have different behavior. Some functions are only available on Windows, others are only available for Linux, etc.</a:t>
            </a:r>
          </a:p>
          <a:p>
            <a:pPr eaLnBrk="1" hangingPunct="1"/>
            <a:r>
              <a:rPr lang="en-US" sz="1800" dirty="0"/>
              <a:t>See </a:t>
            </a:r>
            <a:r>
              <a:rPr lang="en-US" sz="1800" dirty="0" err="1">
                <a:hlinkClick r:id="rId2"/>
              </a:rPr>
              <a:t>os</a:t>
            </a:r>
            <a:r>
              <a:rPr lang="en-US" sz="1800" dirty="0"/>
              <a:t>, </a:t>
            </a:r>
            <a:r>
              <a:rPr lang="en-US" sz="1800" dirty="0" err="1">
                <a:hlinkClick r:id="rId3"/>
              </a:rPr>
              <a:t>os.path</a:t>
            </a:r>
            <a:r>
              <a:rPr lang="en-US" sz="1800" dirty="0"/>
              <a:t>, </a:t>
            </a:r>
            <a:r>
              <a:rPr lang="en-US" sz="1800" dirty="0" err="1">
                <a:hlinkClick r:id="rId4"/>
              </a:rPr>
              <a:t>shutil</a:t>
            </a:r>
            <a:r>
              <a:rPr lang="en-US" sz="1800" dirty="0"/>
              <a:t>, and </a:t>
            </a:r>
            <a:r>
              <a:rPr lang="en-US" sz="1800" dirty="0">
                <a:hlinkClick r:id="rId5"/>
              </a:rPr>
              <a:t>sys </a:t>
            </a:r>
            <a:r>
              <a:rPr lang="en-US" sz="1800" dirty="0"/>
              <a:t>for more detail.</a:t>
            </a:r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algn="ctr" eaLnBrk="1" hangingPunct="1">
              <a:buNone/>
            </a:pPr>
            <a:r>
              <a:rPr lang="en-US" sz="1800" dirty="0"/>
              <a:t>Up next: Network</a:t>
            </a:r>
            <a:endParaRPr lang="en-US" sz="1400" dirty="0"/>
          </a:p>
          <a:p>
            <a:pPr eaLnBrk="1" hangingPunct="1">
              <a:buNone/>
            </a:pPr>
            <a:r>
              <a:rPr lang="en-US" sz="1800" dirty="0"/>
              <a:t>	</a:t>
            </a:r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715000"/>
          </a:xfrm>
        </p:spPr>
        <p:txBody>
          <a:bodyPr/>
          <a:lstStyle/>
          <a:p>
            <a:pPr eaLnBrk="1" hangingPunct="1"/>
            <a:r>
              <a:rPr lang="en-US" sz="1800" dirty="0"/>
              <a:t>The system modules in Python provide us the interface to the underlying operating system that Python is running on: Windows, MacOS or Linux. </a:t>
            </a:r>
          </a:p>
          <a:p>
            <a:pPr eaLnBrk="1" hangingPunct="1"/>
            <a:r>
              <a:rPr lang="en-US" sz="1800" dirty="0"/>
              <a:t>Calling the functions of the system modules is similar to using the command window (Windows) or terminal window (Mac/Linux) to issue commands directly to the OS. </a:t>
            </a:r>
          </a:p>
          <a:p>
            <a:pPr eaLnBrk="1" hangingPunct="1"/>
            <a:r>
              <a:rPr lang="en-US" sz="1800" dirty="0"/>
              <a:t>For example, on the Mac or Linux, we can use the command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800" dirty="0"/>
              <a:t> at the terminal window to list all files in the current directory, and on Windows we can use the command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00" dirty="0"/>
              <a:t> at the command window to do the same task.</a:t>
            </a:r>
          </a:p>
          <a:p>
            <a:pPr eaLnBrk="1" hangingPunct="1"/>
            <a:r>
              <a:rPr lang="en-US" sz="1800" dirty="0"/>
              <a:t>The advantage of using the system modules is that the commands are platform independent. We don’t have to think about whether to 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800" dirty="0"/>
              <a:t> 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00" dirty="0"/>
              <a:t>, we always use </a:t>
            </a:r>
            <a:r>
              <a:rPr lang="en-US" sz="2000" dirty="0" err="1">
                <a:solidFill>
                  <a:srgbClr val="0070C0"/>
                </a:solidFill>
                <a:latin typeface="Calibri" pitchFamily="34" charset="0"/>
              </a:rPr>
              <a:t>listdir</a:t>
            </a:r>
            <a:r>
              <a:rPr lang="en-US" sz="1800" dirty="0"/>
              <a:t> and it will be translated to the correct command for the OS that’s currently running.</a:t>
            </a:r>
          </a:p>
          <a:p>
            <a:pPr eaLnBrk="1" hangingPunct="1"/>
            <a:r>
              <a:rPr lang="en-US" sz="1800" dirty="0"/>
              <a:t>There are several system modules that we’ll cover, and they all need to be imported.</a:t>
            </a:r>
          </a:p>
          <a:p>
            <a:pPr eaLnBrk="1" hangingPunct="1">
              <a:buNone/>
            </a:pPr>
            <a:r>
              <a:rPr lang="en-US" sz="1800" dirty="0"/>
              <a:t> </a:t>
            </a:r>
          </a:p>
          <a:p>
            <a:pPr eaLnBrk="1" hangingPunct="1">
              <a:buNone/>
            </a:pPr>
            <a:r>
              <a:rPr lang="en-US" sz="1800" dirty="0"/>
              <a:t>                                                        </a:t>
            </a:r>
          </a:p>
          <a:p>
            <a:pPr eaLnBrk="1" hangingPunct="1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File System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229600" cy="5715000"/>
          </a:xfrm>
        </p:spPr>
        <p:txBody>
          <a:bodyPr/>
          <a:lstStyle/>
          <a:p>
            <a:pPr eaLnBrk="1" hangingPunct="1"/>
            <a:r>
              <a:rPr lang="en-US" sz="1800" dirty="0"/>
              <a:t>The files in a system are organized into folders or directories.</a:t>
            </a:r>
          </a:p>
          <a:p>
            <a:pPr eaLnBrk="1" hangingPunct="1"/>
            <a:r>
              <a:rPr lang="en-US" sz="1800" dirty="0"/>
              <a:t>Directories themselves can be put under other directories. When a </a:t>
            </a:r>
            <a:r>
              <a:rPr lang="en-US" sz="1800" dirty="0" err="1"/>
              <a:t>directoryA</a:t>
            </a:r>
            <a:r>
              <a:rPr lang="en-US" sz="1800" dirty="0"/>
              <a:t> is under a </a:t>
            </a:r>
            <a:r>
              <a:rPr lang="en-US" sz="1800" dirty="0" err="1"/>
              <a:t>directoryB</a:t>
            </a:r>
            <a:r>
              <a:rPr lang="en-US" sz="1800" dirty="0"/>
              <a:t>, then </a:t>
            </a:r>
            <a:r>
              <a:rPr lang="en-US" sz="1800" dirty="0" err="1"/>
              <a:t>directoryA</a:t>
            </a:r>
            <a:r>
              <a:rPr lang="en-US" sz="1800" dirty="0"/>
              <a:t> is a subdirectory and </a:t>
            </a:r>
            <a:r>
              <a:rPr lang="en-US" sz="1800" dirty="0" err="1"/>
              <a:t>directoryB</a:t>
            </a:r>
            <a:r>
              <a:rPr lang="en-US" sz="1800" dirty="0"/>
              <a:t> is a parent directory.</a:t>
            </a:r>
          </a:p>
          <a:p>
            <a:pPr eaLnBrk="1" hangingPunct="1"/>
            <a:r>
              <a:rPr lang="en-US" sz="1800" dirty="0"/>
              <a:t>A path shows the location of a file or directory. A path is made up of names of directories leading to the file, separated by a slash.</a:t>
            </a:r>
            <a:br>
              <a:rPr lang="en-US" sz="1800" dirty="0"/>
            </a:br>
            <a:r>
              <a:rPr lang="en-US" sz="1800" dirty="0"/>
              <a:t>- Traditionally on Windows: \\ or \  but currently it’s possible to use /</a:t>
            </a:r>
            <a:br>
              <a:rPr lang="en-US" sz="1800" dirty="0"/>
            </a:br>
            <a:r>
              <a:rPr lang="en-US" sz="1800" dirty="0"/>
              <a:t>- On Mac and Linux: /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The entire file system is logically organized in a tree hierarchy, where: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Each directory can contain many files and subdirectories. 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All files are terminating nodes.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Each file or directory has one parent directory.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6506629" y="2819400"/>
            <a:ext cx="20223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131110" y="3189288"/>
            <a:ext cx="3277537" cy="1746250"/>
            <a:chOff x="2819400" y="2743200"/>
            <a:chExt cx="3277537" cy="2127250"/>
          </a:xfrm>
        </p:grpSpPr>
        <p:grpSp>
          <p:nvGrpSpPr>
            <p:cNvPr id="28" name="Group 27"/>
            <p:cNvGrpSpPr/>
            <p:nvPr/>
          </p:nvGrpSpPr>
          <p:grpSpPr>
            <a:xfrm>
              <a:off x="2819400" y="2743200"/>
              <a:ext cx="3277537" cy="2127250"/>
              <a:chOff x="2819400" y="3400425"/>
              <a:chExt cx="3277537" cy="2127250"/>
            </a:xfrm>
          </p:grpSpPr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5028251" y="3886200"/>
                <a:ext cx="456763" cy="304800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 flipH="1">
                <a:off x="4266398" y="3962400"/>
                <a:ext cx="305090" cy="282575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28"/>
              <p:cNvSpPr>
                <a:spLocks noChangeArrowheads="1"/>
              </p:cNvSpPr>
              <p:nvPr/>
            </p:nvSpPr>
            <p:spPr bwMode="auto">
              <a:xfrm>
                <a:off x="4114724" y="3400425"/>
                <a:ext cx="1141908" cy="56197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 err="1"/>
                  <a:t>DirectoryB</a:t>
                </a:r>
                <a:endParaRPr lang="en-US" sz="1400" dirty="0"/>
              </a:p>
            </p:txBody>
          </p:sp>
          <p:sp>
            <p:nvSpPr>
              <p:cNvPr id="20" name="Oval 30"/>
              <p:cNvSpPr>
                <a:spLocks noChangeArrowheads="1"/>
              </p:cNvSpPr>
              <p:nvPr/>
            </p:nvSpPr>
            <p:spPr bwMode="auto">
              <a:xfrm>
                <a:off x="3884599" y="4191000"/>
                <a:ext cx="991978" cy="52705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 err="1"/>
                  <a:t>FileB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2819400" y="4191000"/>
                <a:ext cx="991978" cy="52705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 err="1"/>
                  <a:t>FileA</a:t>
                </a:r>
                <a:endParaRPr lang="en-US" sz="1400" dirty="0"/>
              </a:p>
            </p:txBody>
          </p:sp>
          <p:sp>
            <p:nvSpPr>
              <p:cNvPr id="22" name="Oval 32"/>
              <p:cNvSpPr>
                <a:spLocks noChangeArrowheads="1"/>
              </p:cNvSpPr>
              <p:nvPr/>
            </p:nvSpPr>
            <p:spPr bwMode="auto">
              <a:xfrm>
                <a:off x="4953286" y="4191000"/>
                <a:ext cx="1143651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33"/>
              <p:cNvSpPr>
                <a:spLocks noChangeArrowheads="1"/>
              </p:cNvSpPr>
              <p:nvPr/>
            </p:nvSpPr>
            <p:spPr bwMode="auto">
              <a:xfrm>
                <a:off x="4512213" y="5000625"/>
                <a:ext cx="1202926" cy="527050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 err="1"/>
                  <a:t>DirectoryC</a:t>
                </a:r>
                <a:endParaRPr lang="en-US" sz="1400" dirty="0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 flipH="1">
                <a:off x="5104959" y="4724400"/>
                <a:ext cx="242329" cy="276225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 flipH="1">
                <a:off x="3351128" y="3810000"/>
                <a:ext cx="838561" cy="381000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953000" y="3581400"/>
              <a:ext cx="1141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DirectoryA</a:t>
              </a:r>
              <a:endParaRPr 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569272" y="2867611"/>
            <a:ext cx="1687539" cy="457200"/>
            <a:chOff x="5334000" y="2590800"/>
            <a:chExt cx="1687539" cy="457200"/>
          </a:xfrm>
        </p:grpSpPr>
        <p:sp>
          <p:nvSpPr>
            <p:cNvPr id="50" name="TextBox 49"/>
            <p:cNvSpPr txBox="1"/>
            <p:nvPr/>
          </p:nvSpPr>
          <p:spPr>
            <a:xfrm>
              <a:off x="5410200" y="2590800"/>
              <a:ext cx="1611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parent directory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5334000" y="28956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990541" y="3341688"/>
            <a:ext cx="1301959" cy="531867"/>
            <a:chOff x="6380941" y="3189288"/>
            <a:chExt cx="1301959" cy="531867"/>
          </a:xfrm>
        </p:grpSpPr>
        <p:sp>
          <p:nvSpPr>
            <p:cNvPr id="30" name="TextBox 29"/>
            <p:cNvSpPr txBox="1"/>
            <p:nvPr/>
          </p:nvSpPr>
          <p:spPr>
            <a:xfrm>
              <a:off x="6380941" y="3189288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subdirectory</a:t>
              </a:r>
            </a:p>
          </p:txBody>
        </p: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 flipH="1">
              <a:off x="6789262" y="3492555"/>
              <a:ext cx="626938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067807" y="3206165"/>
            <a:ext cx="34290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Example path:</a:t>
            </a:r>
            <a:endParaRPr lang="en-US" dirty="0">
              <a:solidFill>
                <a:srgbClr val="99CC00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DirectoryB</a:t>
            </a:r>
            <a:r>
              <a:rPr lang="en-US" dirty="0">
                <a:latin typeface="Calibri" pitchFamily="34" charset="0"/>
              </a:rPr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DirectoryA</a:t>
            </a:r>
            <a:r>
              <a:rPr lang="en-US" dirty="0">
                <a:latin typeface="Calibri" pitchFamily="34" charset="0"/>
              </a:rPr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DirectoryC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or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DirectoryB</a:t>
            </a:r>
            <a:r>
              <a:rPr lang="en-US" dirty="0">
                <a:latin typeface="Calibri" pitchFamily="34" charset="0"/>
              </a:rPr>
              <a:t>/</a:t>
            </a:r>
            <a:r>
              <a:rPr lang="en-US" dirty="0" err="1">
                <a:solidFill>
                  <a:srgbClr val="99CC00"/>
                </a:solidFill>
                <a:latin typeface="Calibri" pitchFamily="34" charset="0"/>
              </a:rPr>
              <a:t>FileA</a:t>
            </a:r>
            <a:endParaRPr lang="en-US" dirty="0">
              <a:solidFill>
                <a:srgbClr val="99CC00"/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Accessing Files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2296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When we log in to a computer system, we log in to one particular directory in the hierarchy. This directory is called our home directory.</a:t>
            </a:r>
          </a:p>
          <a:p>
            <a:pPr eaLnBrk="1" hangingPunct="1"/>
            <a:r>
              <a:rPr lang="en-US" sz="1800" dirty="0"/>
              <a:t>We can change location in the hierarchy and be at a different directory than the home directory. The directory where we are is called our current directory .</a:t>
            </a:r>
          </a:p>
          <a:p>
            <a:pPr eaLnBrk="1" hangingPunct="1"/>
            <a:r>
              <a:rPr lang="en-US" sz="1800" dirty="0"/>
              <a:t>If we refer to a file by using its name only, then by default we refer to a file in our current directory.</a:t>
            </a:r>
          </a:p>
          <a:p>
            <a:pPr eaLnBrk="1" hangingPunct="1"/>
            <a:r>
              <a:rPr lang="en-US" sz="1800" dirty="0"/>
              <a:t>To refer to files in a different directory than the current directory, then we must provide a path to the file</a:t>
            </a:r>
            <a:r>
              <a:rPr lang="en-US" sz="1800" b="1" dirty="0"/>
              <a:t>.</a:t>
            </a:r>
          </a:p>
          <a:p>
            <a:pPr eaLnBrk="1" hangingPunct="1"/>
            <a:r>
              <a:rPr lang="en-US" sz="1800" dirty="0"/>
              <a:t>Example:</a:t>
            </a:r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r>
              <a:rPr lang="en-US" sz="1800" dirty="0"/>
              <a:t>	If our current directory is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DirectoryB</a:t>
            </a:r>
            <a:r>
              <a:rPr lang="en-US" sz="1800" dirty="0"/>
              <a:t>, then:  </a:t>
            </a:r>
            <a:r>
              <a:rPr lang="en-US" sz="1800" dirty="0" err="1">
                <a:solidFill>
                  <a:srgbClr val="DF5441"/>
                </a:solidFill>
                <a:latin typeface="Calibri" pitchFamily="34" charset="0"/>
              </a:rPr>
              <a:t>FileB</a:t>
            </a:r>
            <a:r>
              <a:rPr lang="en-US" sz="1800" dirty="0">
                <a:latin typeface="Calibri" pitchFamily="34" charset="0"/>
              </a:rPr>
              <a:t>    </a:t>
            </a:r>
            <a:r>
              <a:rPr lang="en-US" sz="1800" dirty="0"/>
              <a:t>means the file immediately under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DirectoryB</a:t>
            </a:r>
            <a:endParaRPr lang="en-US" sz="1800" dirty="0">
              <a:latin typeface="Calibri" pitchFamily="34" charset="0"/>
            </a:endParaRPr>
          </a:p>
          <a:p>
            <a:pPr eaLnBrk="1" hangingPunct="1">
              <a:buNone/>
            </a:pPr>
            <a:r>
              <a:rPr lang="en-US" sz="1800" dirty="0"/>
              <a:t>	And to refer to the other </a:t>
            </a:r>
            <a:r>
              <a:rPr lang="en-US" sz="1800" dirty="0" err="1">
                <a:solidFill>
                  <a:srgbClr val="FFC000"/>
                </a:solidFill>
              </a:rPr>
              <a:t>fileB</a:t>
            </a:r>
            <a:r>
              <a:rPr lang="en-US" sz="1800" dirty="0"/>
              <a:t> we need to use: </a:t>
            </a:r>
            <a:r>
              <a:rPr lang="en-US" sz="1800" dirty="0" err="1">
                <a:latin typeface="Calibri" pitchFamily="34" charset="0"/>
              </a:rPr>
              <a:t>DirectoryA</a:t>
            </a:r>
            <a:r>
              <a:rPr lang="en-US" sz="1800" dirty="0">
                <a:latin typeface="Calibri" pitchFamily="34" charset="0"/>
              </a:rPr>
              <a:t>/</a:t>
            </a:r>
            <a:r>
              <a:rPr lang="en-US" sz="1800" dirty="0" err="1">
                <a:solidFill>
                  <a:srgbClr val="FFC000"/>
                </a:solidFill>
                <a:latin typeface="Calibri" pitchFamily="34" charset="0"/>
              </a:rPr>
              <a:t>FileB</a:t>
            </a:r>
            <a:endParaRPr lang="en-US" sz="1800" dirty="0">
              <a:solidFill>
                <a:srgbClr val="FFC000"/>
              </a:solidFill>
              <a:latin typeface="Calibri" pitchFamily="34" charset="0"/>
            </a:endParaRPr>
          </a:p>
          <a:p>
            <a:pPr eaLnBrk="1" hangingPunct="1">
              <a:buNone/>
            </a:pPr>
            <a:br>
              <a:rPr lang="en-US" sz="1800" dirty="0"/>
            </a:b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6506629" y="2819400"/>
            <a:ext cx="20223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8"/>
          <p:cNvGrpSpPr/>
          <p:nvPr/>
        </p:nvGrpSpPr>
        <p:grpSpPr>
          <a:xfrm>
            <a:off x="2895600" y="3276600"/>
            <a:ext cx="3277537" cy="1524000"/>
            <a:chOff x="2819400" y="2743200"/>
            <a:chExt cx="3277537" cy="2127250"/>
          </a:xfrm>
        </p:grpSpPr>
        <p:grpSp>
          <p:nvGrpSpPr>
            <p:cNvPr id="3" name="Group 27"/>
            <p:cNvGrpSpPr/>
            <p:nvPr/>
          </p:nvGrpSpPr>
          <p:grpSpPr>
            <a:xfrm>
              <a:off x="2819400" y="2743200"/>
              <a:ext cx="3277537" cy="2127250"/>
              <a:chOff x="2819400" y="3400425"/>
              <a:chExt cx="3277537" cy="2127250"/>
            </a:xfrm>
          </p:grpSpPr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5028251" y="3886200"/>
                <a:ext cx="456763" cy="304800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 flipH="1">
                <a:off x="4266398" y="3962400"/>
                <a:ext cx="305090" cy="282575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28"/>
              <p:cNvSpPr>
                <a:spLocks noChangeArrowheads="1"/>
              </p:cNvSpPr>
              <p:nvPr/>
            </p:nvSpPr>
            <p:spPr bwMode="auto">
              <a:xfrm>
                <a:off x="4114724" y="3400425"/>
                <a:ext cx="1141908" cy="561975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 err="1"/>
                  <a:t>DirectoryB</a:t>
                </a:r>
                <a:endParaRPr lang="en-US" sz="1400" dirty="0"/>
              </a:p>
            </p:txBody>
          </p:sp>
          <p:sp>
            <p:nvSpPr>
              <p:cNvPr id="20" name="Oval 30"/>
              <p:cNvSpPr>
                <a:spLocks noChangeArrowheads="1"/>
              </p:cNvSpPr>
              <p:nvPr/>
            </p:nvSpPr>
            <p:spPr bwMode="auto">
              <a:xfrm>
                <a:off x="3884599" y="4191000"/>
                <a:ext cx="991978" cy="527050"/>
              </a:xfrm>
              <a:prstGeom prst="ellipse">
                <a:avLst/>
              </a:prstGeom>
              <a:solidFill>
                <a:srgbClr val="DF544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 err="1"/>
                  <a:t>FileB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21" name="Oval 31"/>
              <p:cNvSpPr>
                <a:spLocks noChangeArrowheads="1"/>
              </p:cNvSpPr>
              <p:nvPr/>
            </p:nvSpPr>
            <p:spPr bwMode="auto">
              <a:xfrm>
                <a:off x="2819400" y="4191000"/>
                <a:ext cx="991978" cy="5270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 err="1"/>
                  <a:t>FileA</a:t>
                </a:r>
                <a:endParaRPr lang="en-US" sz="1400" dirty="0"/>
              </a:p>
            </p:txBody>
          </p:sp>
          <p:sp>
            <p:nvSpPr>
              <p:cNvPr id="22" name="Oval 32"/>
              <p:cNvSpPr>
                <a:spLocks noChangeArrowheads="1"/>
              </p:cNvSpPr>
              <p:nvPr/>
            </p:nvSpPr>
            <p:spPr bwMode="auto">
              <a:xfrm>
                <a:off x="4953286" y="4191000"/>
                <a:ext cx="1143651" cy="533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33"/>
              <p:cNvSpPr>
                <a:spLocks noChangeArrowheads="1"/>
              </p:cNvSpPr>
              <p:nvPr/>
            </p:nvSpPr>
            <p:spPr bwMode="auto">
              <a:xfrm>
                <a:off x="4512213" y="5000625"/>
                <a:ext cx="1202926" cy="5270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 dirty="0" err="1"/>
                  <a:t>DirectoryC</a:t>
                </a:r>
                <a:endParaRPr lang="en-US" sz="1400" dirty="0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 flipH="1">
                <a:off x="5104959" y="4724400"/>
                <a:ext cx="242329" cy="276225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 flipH="1">
                <a:off x="3351128" y="3810000"/>
                <a:ext cx="838561" cy="381000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953000" y="3581400"/>
              <a:ext cx="1141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DirectoryA</a:t>
              </a:r>
              <a:endParaRPr lang="en-US" sz="1600" dirty="0"/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096000" y="4267200"/>
            <a:ext cx="991978" cy="37758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400" dirty="0" err="1"/>
              <a:t>FileB</a:t>
            </a:r>
            <a:r>
              <a:rPr lang="en-US" sz="1400" dirty="0"/>
              <a:t> </a:t>
            </a: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5943890" y="4191000"/>
            <a:ext cx="304510" cy="1524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OS Module: System Information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229600" cy="5715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/>
              <a:t>The following functions are related to the OS and are in the </a:t>
            </a:r>
            <a:r>
              <a:rPr lang="en-US" sz="1800" dirty="0" err="1">
                <a:solidFill>
                  <a:srgbClr val="0070C0"/>
                </a:solidFill>
              </a:rPr>
              <a:t>os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module.</a:t>
            </a:r>
            <a:endParaRPr lang="en-US" sz="18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432"/>
              </a:spcBef>
            </a:pPr>
            <a:r>
              <a:rPr lang="en-US" sz="1800" dirty="0"/>
              <a:t>To find the OS running on the current system:</a:t>
            </a:r>
          </a:p>
          <a:p>
            <a:pPr lvl="4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/>
              <a:t>Return:  ‘</a:t>
            </a:r>
            <a:r>
              <a:rPr lang="en-US" sz="1800" dirty="0" err="1"/>
              <a:t>posix</a:t>
            </a:r>
            <a:r>
              <a:rPr lang="en-US" sz="1800" dirty="0"/>
              <a:t>’ for Mac / Linux</a:t>
            </a:r>
          </a:p>
          <a:p>
            <a:pPr lvl="4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/>
              <a:t>Return:  ‘</a:t>
            </a:r>
            <a:r>
              <a:rPr lang="en-US" sz="1800" dirty="0" err="1"/>
              <a:t>nt</a:t>
            </a:r>
            <a:r>
              <a:rPr lang="en-US" sz="1800" dirty="0"/>
              <a:t>’ for Windows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To issue a command to the OS directly, as if we’re at a command window or terminal window:</a:t>
            </a:r>
          </a:p>
          <a:p>
            <a:pPr>
              <a:spcBef>
                <a:spcPts val="1200"/>
              </a:spcBef>
              <a:buNone/>
            </a:pPr>
            <a:r>
              <a:rPr lang="en-US" sz="1800" dirty="0"/>
              <a:t>	Python sends the ‘command line’ directly to the OS, so ‘command line’ is OS specific, it is not a Python command line.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1800" dirty="0"/>
              <a:t>The information from </a:t>
            </a:r>
            <a:r>
              <a:rPr lang="en-US" sz="1800" dirty="0">
                <a:solidFill>
                  <a:srgbClr val="0070C0"/>
                </a:solidFill>
              </a:rPr>
              <a:t>os.name</a:t>
            </a:r>
            <a:r>
              <a:rPr lang="en-US" sz="1800" dirty="0"/>
              <a:t> above groups the MacOS and Linux together because they are both derived from the same Unix ancestor.</a:t>
            </a:r>
            <a:br>
              <a:rPr lang="en-US" sz="1800" dirty="0"/>
            </a:br>
            <a:r>
              <a:rPr lang="en-US" sz="1800" dirty="0"/>
              <a:t>To  differentiate between all 3 OS’s, we use the </a:t>
            </a:r>
            <a:r>
              <a:rPr lang="en-US" sz="1800" dirty="0">
                <a:solidFill>
                  <a:srgbClr val="0070C0"/>
                </a:solidFill>
              </a:rPr>
              <a:t>platform</a:t>
            </a:r>
            <a:r>
              <a:rPr lang="en-US" sz="1800" dirty="0"/>
              <a:t> module:</a:t>
            </a:r>
          </a:p>
          <a:p>
            <a:pPr lvl="6">
              <a:spcBef>
                <a:spcPts val="1800"/>
              </a:spcBef>
              <a:buNone/>
            </a:pPr>
            <a:r>
              <a:rPr lang="en-US" sz="1800" dirty="0"/>
              <a:t>Return: ‘Darwin’, ‘Linux’, or ‘Windows’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362200"/>
            <a:ext cx="3200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os.system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‘</a:t>
            </a:r>
            <a:r>
              <a:rPr lang="en-US" dirty="0">
                <a:latin typeface="Calibri" pitchFamily="34" charset="0"/>
              </a:rPr>
              <a:t>command line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1371600"/>
            <a:ext cx="1295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os.name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023" y="4458215"/>
            <a:ext cx="205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import  platform</a:t>
            </a:r>
          </a:p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platform.system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)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OS Module: Current Directory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715000"/>
          </a:xfrm>
        </p:spPr>
        <p:txBody>
          <a:bodyPr/>
          <a:lstStyle/>
          <a:p>
            <a:pPr eaLnBrk="1" hangingPunct="1"/>
            <a:r>
              <a:rPr lang="en-US" sz="1800" dirty="0"/>
              <a:t>To find our current location in the directory hierarchy: </a:t>
            </a:r>
          </a:p>
          <a:p>
            <a:pPr lvl="5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cwd</a:t>
            </a:r>
            <a:r>
              <a:rPr lang="en-US" sz="1800" dirty="0"/>
              <a:t> for </a:t>
            </a:r>
            <a:r>
              <a:rPr lang="en-US" sz="1800" u="sng" dirty="0"/>
              <a:t>c</a:t>
            </a:r>
            <a:r>
              <a:rPr lang="en-US" sz="1800" dirty="0"/>
              <a:t>urrent </a:t>
            </a:r>
            <a:r>
              <a:rPr lang="en-US" sz="1800" u="sng" dirty="0"/>
              <a:t>w</a:t>
            </a:r>
            <a:r>
              <a:rPr lang="en-US" sz="1800" dirty="0"/>
              <a:t>orking </a:t>
            </a:r>
            <a:r>
              <a:rPr lang="en-US" sz="1800" u="sng" dirty="0"/>
              <a:t>d</a:t>
            </a:r>
            <a:r>
              <a:rPr lang="en-US" sz="1800" dirty="0"/>
              <a:t>irectory</a:t>
            </a:r>
          </a:p>
          <a:p>
            <a:pPr lvl="5">
              <a:spcBef>
                <a:spcPts val="0"/>
              </a:spcBef>
              <a:buNone/>
            </a:pPr>
            <a:r>
              <a:rPr lang="en-US" sz="1800" dirty="0"/>
              <a:t>	return the path to the current directory as a string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To change to another location in the file hierarchy</a:t>
            </a:r>
          </a:p>
          <a:p>
            <a:pPr lvl="5">
              <a:buNone/>
            </a:pPr>
            <a:r>
              <a:rPr lang="en-US" sz="1800" dirty="0"/>
              <a:t>	‘path’ is the path to the new directory, as a string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Name for the parent directory:   </a:t>
            </a:r>
            <a:r>
              <a:rPr lang="en-US" sz="1800" dirty="0">
                <a:solidFill>
                  <a:srgbClr val="0070C0"/>
                </a:solidFill>
              </a:rPr>
              <a:t>‘</a:t>
            </a:r>
            <a:r>
              <a:rPr lang="en-US" sz="1800" b="1" dirty="0">
                <a:solidFill>
                  <a:srgbClr val="0070C0"/>
                </a:solidFill>
              </a:rPr>
              <a:t>..</a:t>
            </a:r>
            <a:r>
              <a:rPr lang="en-US" sz="1800" dirty="0">
                <a:solidFill>
                  <a:srgbClr val="0070C0"/>
                </a:solidFill>
              </a:rPr>
              <a:t>’</a:t>
            </a:r>
            <a:r>
              <a:rPr lang="en-US" sz="1800" dirty="0"/>
              <a:t>    (2 periods)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Name for the current directory:  </a:t>
            </a:r>
            <a:r>
              <a:rPr lang="en-US" sz="1800" dirty="0">
                <a:solidFill>
                  <a:srgbClr val="0070C0"/>
                </a:solidFill>
              </a:rPr>
              <a:t>‘</a:t>
            </a:r>
            <a:r>
              <a:rPr lang="en-US" sz="1800" b="1" dirty="0">
                <a:solidFill>
                  <a:srgbClr val="0070C0"/>
                </a:solidFill>
              </a:rPr>
              <a:t>.</a:t>
            </a:r>
            <a:r>
              <a:rPr lang="en-US" sz="1800" dirty="0">
                <a:solidFill>
                  <a:srgbClr val="0070C0"/>
                </a:solidFill>
              </a:rPr>
              <a:t>’ </a:t>
            </a:r>
            <a:r>
              <a:rPr lang="en-US" sz="1800" dirty="0"/>
              <a:t>    (1 period)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Name for the path separator:</a:t>
            </a:r>
          </a:p>
          <a:p>
            <a:pPr lvl="5">
              <a:spcBef>
                <a:spcPts val="0"/>
              </a:spcBef>
              <a:buNone/>
            </a:pPr>
            <a:r>
              <a:rPr lang="en-US" sz="1800" dirty="0"/>
              <a:t>	return ‘\\’  (on Windows) or  ‘/’  (on Mac, Linux)</a:t>
            </a:r>
            <a:br>
              <a:rPr lang="en-US" sz="1800" dirty="0"/>
            </a:br>
            <a:r>
              <a:rPr lang="en-US" sz="1800" dirty="0"/>
              <a:t>which can be used in a path.</a:t>
            </a:r>
          </a:p>
          <a:p>
            <a:pPr>
              <a:spcBef>
                <a:spcPts val="400"/>
              </a:spcBef>
              <a:buFont typeface="Arial" pitchFamily="34" charset="0"/>
              <a:buChar char="•"/>
            </a:pPr>
            <a:r>
              <a:rPr lang="en-US" sz="1800" dirty="0"/>
              <a:t>Example of using </a:t>
            </a:r>
            <a:r>
              <a:rPr lang="en-US" sz="1800" dirty="0" err="1"/>
              <a:t>chdir</a:t>
            </a:r>
            <a:r>
              <a:rPr lang="en-US" sz="1800" dirty="0"/>
              <a:t> to change our current location up to the parent directory: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>
                <a:latin typeface="Calibri" pitchFamily="34" charset="0"/>
              </a:rPr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066800"/>
            <a:ext cx="1676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os.getcwd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905000"/>
            <a:ext cx="1905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os.chdir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</a:t>
            </a:r>
            <a:r>
              <a:rPr lang="en-US" dirty="0">
                <a:latin typeface="Calibri" pitchFamily="34" charset="0"/>
              </a:rPr>
              <a:t>‘path’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3505200"/>
            <a:ext cx="1676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os.sep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4648200"/>
            <a:ext cx="651960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print(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os.getcwd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()</a:t>
            </a:r>
            <a:r>
              <a:rPr lang="en-US" dirty="0">
                <a:latin typeface="Calibri" pitchFamily="34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      </a:t>
            </a:r>
            <a:r>
              <a:rPr lang="en-US" dirty="0">
                <a:latin typeface="Calibri" pitchFamily="34" charset="0"/>
              </a:rPr>
              <a:t># output:  '/home/staff/</a:t>
            </a:r>
            <a:r>
              <a:rPr lang="en-US" dirty="0" err="1">
                <a:latin typeface="Calibri" pitchFamily="34" charset="0"/>
              </a:rPr>
              <a:t>cnguyen</a:t>
            </a:r>
            <a:r>
              <a:rPr lang="en-US" dirty="0">
                <a:latin typeface="Calibri" pitchFamily="34" charset="0"/>
              </a:rPr>
              <a:t>‘     (on Linux)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os.chdir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(‘..’)                  </a:t>
            </a:r>
            <a:r>
              <a:rPr lang="en-US" dirty="0">
                <a:latin typeface="Calibri" pitchFamily="34" charset="0"/>
              </a:rPr>
              <a:t>#  go up to parent directory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print(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os.getcwd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()</a:t>
            </a:r>
            <a:r>
              <a:rPr lang="en-US" dirty="0">
                <a:latin typeface="Calibri" pitchFamily="34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     </a:t>
            </a:r>
            <a:r>
              <a:rPr lang="en-US" dirty="0">
                <a:latin typeface="Calibri" pitchFamily="34" charset="0"/>
              </a:rPr>
              <a:t># output:  ‘/home/staff’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077200" cy="5791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To list all files in a directory:</a:t>
            </a:r>
          </a:p>
          <a:p>
            <a:pPr lvl="5">
              <a:spcBef>
                <a:spcPts val="0"/>
              </a:spcBef>
              <a:buNone/>
            </a:pPr>
            <a:r>
              <a:rPr lang="en-US" sz="1800" dirty="0"/>
              <a:t>   Without input argument, return a list of files and subdirectories of current directory.</a:t>
            </a:r>
          </a:p>
          <a:p>
            <a:pPr lvl="5">
              <a:spcBef>
                <a:spcPts val="300"/>
              </a:spcBef>
              <a:buNone/>
            </a:pPr>
            <a:r>
              <a:rPr lang="en-US" sz="1800" dirty="0"/>
              <a:t>	Return a list of file and directory names in ‘path’</a:t>
            </a:r>
          </a:p>
          <a:p>
            <a:pPr lvl="5">
              <a:spcBef>
                <a:spcPts val="0"/>
              </a:spcBef>
              <a:buNone/>
            </a:pPr>
            <a:r>
              <a:rPr lang="en-US" sz="1800" dirty="0"/>
              <a:t>    where ‘path’ is the location of a directory, as a string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To list all files in a directory by using wildcards, import the </a:t>
            </a:r>
            <a:r>
              <a:rPr lang="en-US" sz="1800" dirty="0">
                <a:solidFill>
                  <a:srgbClr val="0070C0"/>
                </a:solidFill>
              </a:rPr>
              <a:t>glob</a:t>
            </a:r>
            <a:r>
              <a:rPr lang="en-US" sz="1800" dirty="0"/>
              <a:t> module/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				      Wildcards: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					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/>
              <a:t>						</a:t>
            </a:r>
          </a:p>
          <a:p>
            <a:pPr>
              <a:spcBef>
                <a:spcPts val="1000"/>
              </a:spcBef>
            </a:pPr>
            <a:r>
              <a:rPr lang="en-US" sz="1800" dirty="0"/>
              <a:t>To create a directory</a:t>
            </a:r>
          </a:p>
          <a:p>
            <a:pPr lvl="5">
              <a:spcBef>
                <a:spcPts val="400"/>
              </a:spcBef>
              <a:buNone/>
            </a:pPr>
            <a:r>
              <a:rPr lang="en-US" sz="1800" dirty="0"/>
              <a:t>		Create subdirectory ‘name’ in the current directory</a:t>
            </a:r>
          </a:p>
          <a:p>
            <a:pPr lvl="8">
              <a:spcBef>
                <a:spcPts val="600"/>
              </a:spcBef>
              <a:buNone/>
            </a:pPr>
            <a:r>
              <a:rPr lang="en-US" sz="1800" dirty="0"/>
              <a:t>	  Create a hierarchy of as many</a:t>
            </a:r>
          </a:p>
          <a:p>
            <a:pPr lvl="5">
              <a:spcBef>
                <a:spcPts val="0"/>
              </a:spcBef>
              <a:buNone/>
            </a:pPr>
            <a:r>
              <a:rPr lang="en-US" sz="1800" dirty="0"/>
              <a:t>			      directories as listed in the input string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/>
              <a:t>The input directory must not already exist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/>
              <a:t>If using a separator (slash) make sure it’s the correct separator type for the current OS.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To remove a directory                                   The directory must be empty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before it can be removed.</a:t>
            </a:r>
          </a:p>
          <a:p>
            <a:pPr lvl="5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OS Module: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990600"/>
            <a:ext cx="1905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os.listdir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733800"/>
            <a:ext cx="2133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os.mkdir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‘</a:t>
            </a:r>
            <a:r>
              <a:rPr lang="en-US" dirty="0">
                <a:latin typeface="Calibri" pitchFamily="34" charset="0"/>
              </a:rPr>
              <a:t>name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91000"/>
            <a:ext cx="3505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Calibri" pitchFamily="34" charset="0"/>
              </a:rPr>
              <a:t>os.makedirs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>
                <a:latin typeface="Calibri" pitchFamily="34" charset="0"/>
              </a:rPr>
              <a:t>name1/name2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5638800"/>
            <a:ext cx="1981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os.rmdir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 ‘path’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2514600"/>
            <a:ext cx="350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import  glob</a:t>
            </a:r>
          </a:p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glob.glob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>
                <a:latin typeface="Calibri" pitchFamily="34" charset="0"/>
              </a:rPr>
              <a:t>path with </a:t>
            </a:r>
            <a:r>
              <a:rPr lang="en-US" dirty="0" err="1">
                <a:latin typeface="Calibri" pitchFamily="34" charset="0"/>
              </a:rPr>
              <a:t>wildcards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’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1600200"/>
            <a:ext cx="1905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os.listdir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 ‘path’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00" y="2514600"/>
            <a:ext cx="257269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*</a:t>
            </a:r>
            <a:r>
              <a:rPr lang="en-US" dirty="0">
                <a:latin typeface="Calibri" pitchFamily="34" charset="0"/>
              </a:rPr>
              <a:t>      0 or more characters</a:t>
            </a:r>
          </a:p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[ ]</a:t>
            </a:r>
            <a:r>
              <a:rPr lang="en-US" dirty="0">
                <a:latin typeface="Calibri" pitchFamily="34" charset="0"/>
              </a:rPr>
              <a:t>    1 character in the set</a:t>
            </a:r>
          </a:p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?</a:t>
            </a:r>
            <a:r>
              <a:rPr lang="en-US" dirty="0">
                <a:latin typeface="Calibri" pitchFamily="34" charset="0"/>
              </a:rPr>
              <a:t>     any 1 character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153400" cy="5715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/>
              <a:t>To recursively traverse down subdirectories and list all directories and files:</a:t>
            </a:r>
          </a:p>
          <a:p>
            <a:pPr>
              <a:spcBef>
                <a:spcPts val="1200"/>
              </a:spcBef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The </a:t>
            </a:r>
            <a:r>
              <a:rPr lang="en-US" sz="1800" dirty="0" err="1">
                <a:solidFill>
                  <a:srgbClr val="0070C0"/>
                </a:solidFill>
              </a:rPr>
              <a:t>os.walk</a:t>
            </a:r>
            <a:r>
              <a:rPr lang="en-US" sz="1800" dirty="0"/>
              <a:t> will: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Start at ‘path’ and recursively go down all subdirectories</a:t>
            </a:r>
          </a:p>
          <a:p>
            <a:pPr lvl="1">
              <a:spcBef>
                <a:spcPts val="400"/>
              </a:spcBef>
            </a:pPr>
            <a:r>
              <a:rPr lang="en-US" sz="1800" dirty="0"/>
              <a:t>At each directory, return a </a:t>
            </a:r>
            <a:r>
              <a:rPr lang="en-US" sz="1800" dirty="0" err="1"/>
              <a:t>tuple</a:t>
            </a:r>
            <a:r>
              <a:rPr lang="en-US" sz="1800" dirty="0"/>
              <a:t> of 3 elements:</a:t>
            </a:r>
          </a:p>
          <a:p>
            <a:pPr marL="1257300" lvl="2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Path that leads to the directory, as a string</a:t>
            </a:r>
          </a:p>
          <a:p>
            <a:pPr marL="1257300" lvl="2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List of names of subdirectories in the directory</a:t>
            </a:r>
          </a:p>
          <a:p>
            <a:pPr marL="1257300" lvl="2" indent="-342900">
              <a:spcBef>
                <a:spcPts val="400"/>
              </a:spcBef>
              <a:buFont typeface="+mj-lt"/>
              <a:buAutoNum type="arabicPeriod"/>
            </a:pPr>
            <a:r>
              <a:rPr lang="en-US" sz="1800" dirty="0"/>
              <a:t>List of names of files in the directory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Example of printing each directory and file at a particular path p:</a:t>
            </a:r>
          </a:p>
          <a:p>
            <a:pPr>
              <a:spcBef>
                <a:spcPts val="600"/>
              </a:spcBef>
              <a:buNone/>
            </a:pPr>
            <a:r>
              <a:rPr lang="en-US" sz="1800" dirty="0"/>
              <a:t>	</a:t>
            </a:r>
          </a:p>
          <a:p>
            <a:pPr lvl="5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OS Module: Directory Tree Traversal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066800"/>
            <a:ext cx="1828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os.walk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>
                <a:latin typeface="Calibri" pitchFamily="34" charset="0"/>
              </a:rPr>
              <a:t>path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810000"/>
            <a:ext cx="676121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for (path, </a:t>
            </a:r>
            <a:r>
              <a:rPr lang="en-US" dirty="0" err="1">
                <a:latin typeface="Calibri" pitchFamily="34" charset="0"/>
              </a:rPr>
              <a:t>dirList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fileList</a:t>
            </a:r>
            <a:r>
              <a:rPr lang="en-US" dirty="0">
                <a:latin typeface="Calibri" pitchFamily="34" charset="0"/>
              </a:rPr>
              <a:t>) in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os.walk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p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: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     for d in </a:t>
            </a:r>
            <a:r>
              <a:rPr lang="en-US" dirty="0" err="1">
                <a:latin typeface="Calibri" pitchFamily="34" charset="0"/>
              </a:rPr>
              <a:t>dirList</a:t>
            </a:r>
            <a:r>
              <a:rPr lang="en-US" dirty="0">
                <a:latin typeface="Calibri" pitchFamily="34" charset="0"/>
              </a:rPr>
              <a:t> :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            print(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os.path.join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path, d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)       # print location of each directory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     for f in </a:t>
            </a:r>
            <a:r>
              <a:rPr lang="en-US" dirty="0" err="1">
                <a:latin typeface="Calibri" pitchFamily="34" charset="0"/>
              </a:rPr>
              <a:t>fileList</a:t>
            </a:r>
            <a:r>
              <a:rPr lang="en-US" dirty="0">
                <a:latin typeface="Calibri" pitchFamily="34" charset="0"/>
              </a:rPr>
              <a:t> :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alibri" pitchFamily="34" charset="0"/>
              </a:rPr>
              <a:t>            print(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os.path.join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path, f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)        # print location of each file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OS Module: Files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57150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sz="1800" dirty="0"/>
              <a:t>To create a new, empty file or to update an existing file timestamp (not overwriting the existing file), there is no Python function that we can use. </a:t>
            </a:r>
            <a:br>
              <a:rPr lang="en-US" sz="1800" dirty="0"/>
            </a:br>
            <a:r>
              <a:rPr lang="en-US" sz="1800" dirty="0"/>
              <a:t>But we can take advantage of the Mac / Linux OS utility called ‘touch’:</a:t>
            </a:r>
          </a:p>
          <a:p>
            <a:pPr lvl="8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/>
              <a:t>Only on Mac or Linux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dirty="0"/>
              <a:t>For Windows there is no equivalent utility, therefore we need to open a file in append mode and close it, which will either create a new, empty file or update the file timestamp.</a:t>
            </a:r>
          </a:p>
          <a:p>
            <a:pPr eaLnBrk="1" hangingPunct="1">
              <a:spcBef>
                <a:spcPts val="500"/>
              </a:spcBef>
            </a:pPr>
            <a:r>
              <a:rPr lang="en-US" sz="1800" dirty="0"/>
              <a:t>To delete a file:</a:t>
            </a:r>
          </a:p>
          <a:p>
            <a:pPr eaLnBrk="1" hangingPunct="1">
              <a:spcBef>
                <a:spcPts val="1800"/>
              </a:spcBef>
            </a:pPr>
            <a:r>
              <a:rPr lang="en-US" sz="1800" dirty="0"/>
              <a:t>To rename a file or a directory: </a:t>
            </a:r>
          </a:p>
          <a:p>
            <a:pPr lvl="5">
              <a:buFont typeface="Arial" pitchFamily="34" charset="0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/>
              <a:t>If ‘</a:t>
            </a:r>
            <a:r>
              <a:rPr lang="en-US" sz="1800" dirty="0" err="1"/>
              <a:t>destination_path</a:t>
            </a:r>
            <a:r>
              <a:rPr lang="en-US" sz="1800" dirty="0"/>
              <a:t>/file’ already exists and is a file, it will be overwritten on Mac / Linux. On Windows, </a:t>
            </a:r>
            <a:r>
              <a:rPr lang="en-US" sz="1800" dirty="0" err="1"/>
              <a:t>OSError</a:t>
            </a:r>
            <a:r>
              <a:rPr lang="en-US" sz="1800" dirty="0"/>
              <a:t> exception will be raised.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If ‘</a:t>
            </a:r>
            <a:r>
              <a:rPr lang="en-US" sz="1800" dirty="0" err="1"/>
              <a:t>destination_path</a:t>
            </a:r>
            <a:r>
              <a:rPr lang="en-US" sz="1800" dirty="0"/>
              <a:t>/file’ already exists and is a directory, </a:t>
            </a:r>
            <a:r>
              <a:rPr lang="en-US" sz="1800" dirty="0" err="1"/>
              <a:t>OSError</a:t>
            </a:r>
            <a:r>
              <a:rPr lang="en-US" sz="1800" dirty="0"/>
              <a:t> exception will be raised.</a:t>
            </a:r>
          </a:p>
          <a:p>
            <a:pPr eaLnBrk="1" hangingPunct="1">
              <a:spcBef>
                <a:spcPts val="500"/>
              </a:spcBef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600200"/>
            <a:ext cx="3124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os.system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(‘touch  </a:t>
            </a:r>
            <a:r>
              <a:rPr lang="en-US" dirty="0">
                <a:latin typeface="Calibri" pitchFamily="34" charset="0"/>
              </a:rPr>
              <a:t>path/file’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2971800"/>
            <a:ext cx="2514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os.remove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>
                <a:latin typeface="Calibri" pitchFamily="34" charset="0"/>
              </a:rPr>
              <a:t>path/file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600" y="3733800"/>
            <a:ext cx="533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os.rename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 ‘</a:t>
            </a:r>
            <a:r>
              <a:rPr lang="en-US" dirty="0" err="1">
                <a:latin typeface="Calibri" pitchFamily="34" charset="0"/>
              </a:rPr>
              <a:t>source_path</a:t>
            </a:r>
            <a:r>
              <a:rPr lang="en-US" dirty="0">
                <a:latin typeface="Calibri" pitchFamily="34" charset="0"/>
              </a:rPr>
              <a:t>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, ‘</a:t>
            </a:r>
            <a:r>
              <a:rPr lang="en-US" dirty="0" err="1">
                <a:latin typeface="Calibri" pitchFamily="34" charset="0"/>
              </a:rPr>
              <a:t>destination_path</a:t>
            </a:r>
            <a:r>
              <a:rPr lang="en-US" dirty="0">
                <a:latin typeface="Calibri" pitchFamily="34" charset="0"/>
              </a:rPr>
              <a:t>/file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’ 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C. Nguyen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13835</TotalTime>
  <Words>2424</Words>
  <Application>Microsoft Office PowerPoint</Application>
  <PresentationFormat>On-screen Show (4:3)</PresentationFormat>
  <Paragraphs>267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Default Design</vt:lpstr>
      <vt:lpstr>PowerPoint Presentation</vt:lpstr>
      <vt:lpstr>Introduction</vt:lpstr>
      <vt:lpstr>File System</vt:lpstr>
      <vt:lpstr>Accessing Files</vt:lpstr>
      <vt:lpstr>OS Module: System Information</vt:lpstr>
      <vt:lpstr>OS Module: Current Directory</vt:lpstr>
      <vt:lpstr>OS Module: Directories</vt:lpstr>
      <vt:lpstr>OS Module: Directory Tree Traversal</vt:lpstr>
      <vt:lpstr>OS Module: Files </vt:lpstr>
      <vt:lpstr>OS Path Module</vt:lpstr>
      <vt:lpstr>Shell Utility Module</vt:lpstr>
      <vt:lpstr>System Module</vt:lpstr>
      <vt:lpstr>Tkinter File Dialog Module</vt:lpstr>
      <vt:lpstr>Going further…</vt:lpstr>
    </vt:vector>
  </TitlesOfParts>
  <Company>De Anza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 Nguyen</cp:lastModifiedBy>
  <cp:revision>101</cp:revision>
  <dcterms:created xsi:type="dcterms:W3CDTF">2008-07-16T21:48:08Z</dcterms:created>
  <dcterms:modified xsi:type="dcterms:W3CDTF">2023-05-22T22:27:37Z</dcterms:modified>
</cp:coreProperties>
</file>