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2"/>
  </p:notesMasterIdLst>
  <p:sldIdLst>
    <p:sldId id="256" r:id="rId3"/>
    <p:sldId id="320" r:id="rId4"/>
    <p:sldId id="357" r:id="rId5"/>
    <p:sldId id="324" r:id="rId6"/>
    <p:sldId id="341" r:id="rId7"/>
    <p:sldId id="343" r:id="rId8"/>
    <p:sldId id="323" r:id="rId9"/>
    <p:sldId id="321" r:id="rId10"/>
    <p:sldId id="344" r:id="rId11"/>
    <p:sldId id="349" r:id="rId12"/>
    <p:sldId id="350" r:id="rId13"/>
    <p:sldId id="351" r:id="rId14"/>
    <p:sldId id="342" r:id="rId15"/>
    <p:sldId id="345" r:id="rId16"/>
    <p:sldId id="346" r:id="rId17"/>
    <p:sldId id="348" r:id="rId18"/>
    <p:sldId id="352" r:id="rId19"/>
    <p:sldId id="353" r:id="rId20"/>
    <p:sldId id="319" r:id="rId21"/>
    <p:sldId id="358" r:id="rId22"/>
    <p:sldId id="354" r:id="rId23"/>
    <p:sldId id="317" r:id="rId24"/>
    <p:sldId id="326" r:id="rId25"/>
    <p:sldId id="355" r:id="rId26"/>
    <p:sldId id="356" r:id="rId27"/>
    <p:sldId id="329" r:id="rId28"/>
    <p:sldId id="328" r:id="rId29"/>
    <p:sldId id="359" r:id="rId30"/>
    <p:sldId id="340"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13" autoAdjust="0"/>
    <p:restoredTop sz="94660"/>
  </p:normalViewPr>
  <p:slideViewPr>
    <p:cSldViewPr>
      <p:cViewPr varScale="1">
        <p:scale>
          <a:sx n="73" d="100"/>
          <a:sy n="73" d="100"/>
        </p:scale>
        <p:origin x="1228"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 2019 C. Nguyen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2019 C. Nguyen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 2019 C. Nguyen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 2019 C. Nguyen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 2019 C. Nguyen</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 2019 C. Nguyen</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2019 C. Nguyen</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2019 C. Nguyen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AB4732-7798-450C-A251-172215231FF8}"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2019 C. Nguyen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2019 C. Nguyen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2019 C. Nguyen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B7E71-6AD2-4AD4-8546-56C801F892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2019 C. Nguyen</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2019 C. Nguyen</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B7E71-6AD2-4AD4-8546-56C801F892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iki.python.org/moin/PythonDecoratorLibra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dirty="0"/>
              <a:t>De Anza College</a:t>
            </a:r>
          </a:p>
          <a:p>
            <a:pPr eaLnBrk="1" hangingPunct="1"/>
            <a:r>
              <a:rPr lang="en-US" sz="1600" dirty="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41B</a:t>
            </a:r>
            <a:br>
              <a:rPr lang="en-US" sz="2800" dirty="0">
                <a:solidFill>
                  <a:schemeClr val="tx2"/>
                </a:solidFill>
              </a:rPr>
            </a:br>
            <a:r>
              <a:rPr lang="en-US" sz="2800" dirty="0">
                <a:solidFill>
                  <a:schemeClr val="tx2"/>
                </a:solidFill>
              </a:rPr>
              <a:t>Advanced Python Programming</a:t>
            </a:r>
          </a:p>
          <a:p>
            <a:pPr algn="ctr">
              <a:spcBef>
                <a:spcPts val="1200"/>
              </a:spcBef>
            </a:pPr>
            <a:br>
              <a:rPr lang="en-US" sz="3200" dirty="0">
                <a:solidFill>
                  <a:schemeClr val="tx2"/>
                </a:solidFill>
              </a:rPr>
            </a:br>
            <a:r>
              <a:rPr lang="en-US" sz="3200" dirty="0" err="1">
                <a:solidFill>
                  <a:schemeClr val="tx2"/>
                </a:solidFill>
              </a:rPr>
              <a:t>Callables</a:t>
            </a:r>
            <a:endParaRPr lang="en-US" sz="32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Functions as First Class Objects</a:t>
            </a:r>
          </a:p>
        </p:txBody>
      </p:sp>
      <p:sp>
        <p:nvSpPr>
          <p:cNvPr id="3075" name="Rectangle 3"/>
          <p:cNvSpPr>
            <a:spLocks noGrp="1" noChangeArrowheads="1"/>
          </p:cNvSpPr>
          <p:nvPr>
            <p:ph type="body" idx="1"/>
          </p:nvPr>
        </p:nvSpPr>
        <p:spPr>
          <a:xfrm>
            <a:off x="533400" y="685800"/>
            <a:ext cx="7924800" cy="5715000"/>
          </a:xfrm>
        </p:spPr>
        <p:txBody>
          <a:bodyPr/>
          <a:lstStyle/>
          <a:p>
            <a:r>
              <a:rPr lang="en-US" sz="1800" dirty="0"/>
              <a:t>Python considers a function to be just like any other data object, such as a list object, an </a:t>
            </a:r>
            <a:r>
              <a:rPr lang="en-US" sz="1800" dirty="0" err="1"/>
              <a:t>int</a:t>
            </a:r>
            <a:r>
              <a:rPr lang="en-US" sz="1800" dirty="0"/>
              <a:t> object, a </a:t>
            </a:r>
            <a:r>
              <a:rPr lang="en-US" sz="1800" dirty="0" err="1"/>
              <a:t>BankAccount</a:t>
            </a:r>
            <a:r>
              <a:rPr lang="en-US" sz="1800" dirty="0"/>
              <a:t> object…</a:t>
            </a:r>
          </a:p>
          <a:p>
            <a:pPr>
              <a:spcBef>
                <a:spcPts val="600"/>
              </a:spcBef>
            </a:pPr>
            <a:r>
              <a:rPr lang="en-US" sz="1800" dirty="0"/>
              <a:t>This means a function can be: </a:t>
            </a:r>
          </a:p>
          <a:p>
            <a:pPr marL="800100" lvl="1" indent="-342900">
              <a:spcBef>
                <a:spcPts val="0"/>
              </a:spcBef>
              <a:buFont typeface="+mj-lt"/>
              <a:buAutoNum type="arabicPeriod"/>
            </a:pPr>
            <a:r>
              <a:rPr lang="en-US" sz="1800" dirty="0"/>
              <a:t>Created and deleted from memory</a:t>
            </a:r>
          </a:p>
          <a:p>
            <a:pPr marL="800100" lvl="1" indent="-342900">
              <a:spcBef>
                <a:spcPts val="0"/>
              </a:spcBef>
              <a:buFont typeface="+mj-lt"/>
              <a:buAutoNum type="arabicPeriod"/>
            </a:pPr>
            <a:r>
              <a:rPr lang="en-US" sz="1800" dirty="0"/>
              <a:t>Referenced as a variable</a:t>
            </a:r>
          </a:p>
          <a:p>
            <a:pPr marL="800100" lvl="1" indent="-342900">
              <a:spcBef>
                <a:spcPts val="0"/>
              </a:spcBef>
              <a:buFont typeface="+mj-lt"/>
              <a:buAutoNum type="arabicPeriod"/>
            </a:pPr>
            <a:r>
              <a:rPr lang="en-US" sz="1800" dirty="0"/>
              <a:t>Passed to another function as input argument, and returned from another function</a:t>
            </a:r>
          </a:p>
          <a:p>
            <a:pPr>
              <a:spcBef>
                <a:spcPts val="600"/>
              </a:spcBef>
            </a:pPr>
            <a:r>
              <a:rPr lang="en-US" sz="1800" dirty="0"/>
              <a:t>In other words Python treats functions as first class objects.</a:t>
            </a:r>
          </a:p>
          <a:p>
            <a:pPr lvl="1">
              <a:spcBef>
                <a:spcPts val="0"/>
              </a:spcBef>
            </a:pPr>
            <a:r>
              <a:rPr lang="en-US" sz="1800" dirty="0"/>
              <a:t>This provides a high degree of flexibility when we work with functions. </a:t>
            </a:r>
          </a:p>
          <a:p>
            <a:pPr>
              <a:spcBef>
                <a:spcPts val="0"/>
              </a:spcBef>
            </a:pPr>
            <a:r>
              <a:rPr lang="en-US" sz="1800" dirty="0"/>
              <a:t>In the next slides we will see how this flexibility can make our code cleaner and allow for more language features.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6" name="Date Placeholder 5"/>
          <p:cNvSpPr>
            <a:spLocks noGrp="1"/>
          </p:cNvSpPr>
          <p:nvPr>
            <p:ph type="dt" sz="half" idx="10"/>
          </p:nvPr>
        </p:nvSpPr>
        <p:spPr/>
        <p:txBody>
          <a:bodyPr/>
          <a:lstStyle/>
          <a:p>
            <a:pPr>
              <a:defRPr/>
            </a:pPr>
            <a:r>
              <a:rPr lang="en-US"/>
              <a:t>© 2019 C. Nguyen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Referencing Function</a:t>
            </a:r>
          </a:p>
        </p:txBody>
      </p:sp>
      <p:sp>
        <p:nvSpPr>
          <p:cNvPr id="3075" name="Rectangle 3"/>
          <p:cNvSpPr>
            <a:spLocks noGrp="1" noChangeArrowheads="1"/>
          </p:cNvSpPr>
          <p:nvPr>
            <p:ph type="body" idx="1"/>
          </p:nvPr>
        </p:nvSpPr>
        <p:spPr>
          <a:xfrm>
            <a:off x="609600" y="609600"/>
            <a:ext cx="8077200" cy="5715000"/>
          </a:xfrm>
        </p:spPr>
        <p:txBody>
          <a:bodyPr/>
          <a:lstStyle/>
          <a:p>
            <a:r>
              <a:rPr lang="en-US" sz="1800" dirty="0"/>
              <a:t>When we want to refer to a data object, we use its name:</a:t>
            </a:r>
          </a:p>
          <a:p>
            <a:endParaRPr lang="en-US" sz="1800" dirty="0"/>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pPr>
            <a:r>
              <a:rPr lang="en-US" sz="1800" dirty="0"/>
              <a:t>Because a function is a first order object just like data, we can also refer to a function just like we refer to data:</a:t>
            </a:r>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buNone/>
            </a:pPr>
            <a:r>
              <a:rPr lang="en-US" sz="1800" dirty="0"/>
              <a:t>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6" name="Content Placeholder 2"/>
          <p:cNvSpPr txBox="1">
            <a:spLocks/>
          </p:cNvSpPr>
          <p:nvPr/>
        </p:nvSpPr>
        <p:spPr bwMode="auto">
          <a:xfrm>
            <a:off x="990600" y="990600"/>
            <a:ext cx="73152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a:latin typeface="Calibri" pitchFamily="34" charset="0"/>
                <a:cs typeface="Consolas" pitchFamily="49" charset="0"/>
              </a:rPr>
              <a:t> num = 5                          # num is a reference to the memory containing 5 </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var</a:t>
            </a:r>
            <a:r>
              <a:rPr lang="en-US" sz="1800" dirty="0">
                <a:latin typeface="Calibri" pitchFamily="34" charset="0"/>
                <a:cs typeface="Consolas" pitchFamily="49" charset="0"/>
              </a:rPr>
              <a:t> = num                       # </a:t>
            </a:r>
            <a:r>
              <a:rPr lang="en-US" sz="1800" dirty="0" err="1">
                <a:latin typeface="Calibri" pitchFamily="34" charset="0"/>
                <a:cs typeface="Consolas" pitchFamily="49" charset="0"/>
              </a:rPr>
              <a:t>var</a:t>
            </a:r>
            <a:r>
              <a:rPr lang="en-US" sz="1800" dirty="0">
                <a:latin typeface="Calibri" pitchFamily="34" charset="0"/>
                <a:cs typeface="Consolas" pitchFamily="49" charset="0"/>
              </a:rPr>
              <a:t> refers to the same memory as num</a:t>
            </a:r>
          </a:p>
          <a:p>
            <a:pPr>
              <a:defRPr/>
            </a:pPr>
            <a:r>
              <a:rPr lang="en-US" sz="1800" dirty="0">
                <a:latin typeface="Calibri" pitchFamily="34" charset="0"/>
                <a:cs typeface="Consolas" pitchFamily="49" charset="0"/>
              </a:rPr>
              <a:t> print(</a:t>
            </a:r>
            <a:r>
              <a:rPr lang="en-US" sz="1800" dirty="0" err="1">
                <a:latin typeface="Calibri" pitchFamily="34" charset="0"/>
                <a:cs typeface="Consolas" pitchFamily="49" charset="0"/>
              </a:rPr>
              <a:t>var</a:t>
            </a:r>
            <a:r>
              <a:rPr lang="en-US" sz="1800" dirty="0">
                <a:latin typeface="Calibri" pitchFamily="34" charset="0"/>
                <a:cs typeface="Consolas" pitchFamily="49" charset="0"/>
              </a:rPr>
              <a:t>)                        # output: 5</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myList.append</a:t>
            </a:r>
            <a:r>
              <a:rPr lang="en-US" sz="1800" dirty="0">
                <a:latin typeface="Calibri" pitchFamily="34" charset="0"/>
                <a:cs typeface="Consolas" pitchFamily="49" charset="0"/>
              </a:rPr>
              <a:t>(num)    # store the reference num in a list</a:t>
            </a:r>
          </a:p>
          <a:p>
            <a:pPr>
              <a:defRPr/>
            </a:pPr>
            <a:r>
              <a:rPr lang="en-US" sz="1800" dirty="0">
                <a:latin typeface="Calibri" pitchFamily="34" charset="0"/>
                <a:cs typeface="Consolas" pitchFamily="49" charset="0"/>
              </a:rPr>
              <a:t> print(</a:t>
            </a:r>
            <a:r>
              <a:rPr lang="en-US" sz="1800" dirty="0" err="1">
                <a:latin typeface="Calibri" pitchFamily="34" charset="0"/>
                <a:cs typeface="Consolas" pitchFamily="49" charset="0"/>
              </a:rPr>
              <a:t>myList</a:t>
            </a:r>
            <a:r>
              <a:rPr lang="en-US" sz="1800" dirty="0">
                <a:latin typeface="Calibri" pitchFamily="34" charset="0"/>
                <a:cs typeface="Consolas" pitchFamily="49" charset="0"/>
              </a:rPr>
              <a:t>[-1])            # output: 5</a:t>
            </a:r>
          </a:p>
          <a:p>
            <a:pPr>
              <a:defRPr/>
            </a:pPr>
            <a:endParaRPr lang="en-US" sz="1800" dirty="0">
              <a:latin typeface="Calibri" pitchFamily="34" charset="0"/>
              <a:cs typeface="Consolas" pitchFamily="49" charset="0"/>
            </a:endParaRPr>
          </a:p>
        </p:txBody>
      </p:sp>
      <p:sp>
        <p:nvSpPr>
          <p:cNvPr id="7" name="Content Placeholder 2"/>
          <p:cNvSpPr txBox="1">
            <a:spLocks/>
          </p:cNvSpPr>
          <p:nvPr/>
        </p:nvSpPr>
        <p:spPr bwMode="auto">
          <a:xfrm>
            <a:off x="990600" y="3352800"/>
            <a:ext cx="7315200" cy="2667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a:latin typeface="Calibri" pitchFamily="34" charset="0"/>
                <a:cs typeface="Consolas" pitchFamily="49" charset="0"/>
              </a:rPr>
              <a:t> def f() :                     # f is a reference to the memory containing code </a:t>
            </a:r>
          </a:p>
          <a:p>
            <a:pPr>
              <a:lnSpc>
                <a:spcPct val="90000"/>
              </a:lnSpc>
              <a:defRPr/>
            </a:pPr>
            <a:r>
              <a:rPr lang="en-US" sz="1800" dirty="0">
                <a:latin typeface="Calibri" pitchFamily="34" charset="0"/>
                <a:cs typeface="Consolas" pitchFamily="49" charset="0"/>
              </a:rPr>
              <a:t>      print(“a function”)</a:t>
            </a:r>
          </a:p>
          <a:p>
            <a:pPr>
              <a:spcBef>
                <a:spcPts val="600"/>
              </a:spcBef>
              <a:defRPr/>
            </a:pPr>
            <a:r>
              <a:rPr lang="en-US" sz="1800" dirty="0">
                <a:latin typeface="Calibri" pitchFamily="34" charset="0"/>
                <a:cs typeface="Consolas" pitchFamily="49" charset="0"/>
              </a:rPr>
              <a:t> f()			# running the code at the memory location named f</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myfunction</a:t>
            </a:r>
            <a:r>
              <a:rPr lang="en-US" sz="1800" dirty="0">
                <a:latin typeface="Calibri" pitchFamily="34" charset="0"/>
                <a:cs typeface="Consolas" pitchFamily="49" charset="0"/>
              </a:rPr>
              <a:t> = f 	# </a:t>
            </a:r>
            <a:r>
              <a:rPr lang="en-US" sz="1800" dirty="0" err="1">
                <a:latin typeface="Calibri" pitchFamily="34" charset="0"/>
                <a:cs typeface="Consolas" pitchFamily="49" charset="0"/>
              </a:rPr>
              <a:t>myfunction</a:t>
            </a:r>
            <a:r>
              <a:rPr lang="en-US" sz="1800" dirty="0">
                <a:latin typeface="Calibri" pitchFamily="34" charset="0"/>
                <a:cs typeface="Consolas" pitchFamily="49" charset="0"/>
              </a:rPr>
              <a:t> refers to the same memory as f</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myfunction</a:t>
            </a:r>
            <a:r>
              <a:rPr lang="en-US" sz="1800" dirty="0">
                <a:latin typeface="Calibri" pitchFamily="34" charset="0"/>
                <a:cs typeface="Consolas" pitchFamily="49" charset="0"/>
              </a:rPr>
              <a:t>()           # running the same code as above, since the memory </a:t>
            </a:r>
          </a:p>
          <a:p>
            <a:pPr>
              <a:defRPr/>
            </a:pPr>
            <a:r>
              <a:rPr lang="en-US" sz="1800" dirty="0">
                <a:latin typeface="Calibri" pitchFamily="34" charset="0"/>
                <a:cs typeface="Consolas" pitchFamily="49" charset="0"/>
              </a:rPr>
              <a:t>			# location named </a:t>
            </a:r>
            <a:r>
              <a:rPr lang="en-US" sz="1800" dirty="0" err="1">
                <a:latin typeface="Calibri" pitchFamily="34" charset="0"/>
                <a:cs typeface="Consolas" pitchFamily="49" charset="0"/>
              </a:rPr>
              <a:t>myfunction</a:t>
            </a:r>
            <a:r>
              <a:rPr lang="en-US" sz="1800" dirty="0">
                <a:latin typeface="Calibri" pitchFamily="34" charset="0"/>
                <a:cs typeface="Consolas" pitchFamily="49" charset="0"/>
              </a:rPr>
              <a:t> is also named f </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myList.append</a:t>
            </a:r>
            <a:r>
              <a:rPr lang="en-US" sz="1800" dirty="0">
                <a:latin typeface="Calibri" pitchFamily="34" charset="0"/>
                <a:cs typeface="Consolas" pitchFamily="49" charset="0"/>
              </a:rPr>
              <a:t>(f)	# store the reference f in a list</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myList</a:t>
            </a:r>
            <a:r>
              <a:rPr lang="en-US" sz="1800" dirty="0">
                <a:latin typeface="Calibri" pitchFamily="34" charset="0"/>
                <a:cs typeface="Consolas" pitchFamily="49" charset="0"/>
              </a:rPr>
              <a:t>[-1]()	# running the same code as above, because </a:t>
            </a:r>
            <a:r>
              <a:rPr lang="en-US" sz="1800" dirty="0" err="1">
                <a:latin typeface="Calibri" pitchFamily="34" charset="0"/>
                <a:cs typeface="Consolas" pitchFamily="49" charset="0"/>
              </a:rPr>
              <a:t>myList</a:t>
            </a:r>
            <a:r>
              <a:rPr lang="en-US" sz="1800" dirty="0">
                <a:latin typeface="Calibri" pitchFamily="34" charset="0"/>
                <a:cs typeface="Consolas" pitchFamily="49" charset="0"/>
              </a:rPr>
              <a:t>[-1] </a:t>
            </a:r>
          </a:p>
          <a:p>
            <a:pPr>
              <a:defRPr/>
            </a:pPr>
            <a:r>
              <a:rPr lang="en-US" sz="1800" dirty="0">
                <a:latin typeface="Calibri" pitchFamily="34" charset="0"/>
                <a:cs typeface="Consolas" pitchFamily="49" charset="0"/>
              </a:rPr>
              <a:t>			# is the reference f</a:t>
            </a:r>
          </a:p>
          <a:p>
            <a:pPr>
              <a:defRPr/>
            </a:pPr>
            <a:endParaRPr lang="en-US" sz="1800" dirty="0">
              <a:latin typeface="Calibri" pitchFamily="34" charset="0"/>
              <a:cs typeface="Consolas" pitchFamily="49" charset="0"/>
            </a:endParaRPr>
          </a:p>
        </p:txBody>
      </p:sp>
      <p:sp>
        <p:nvSpPr>
          <p:cNvPr id="8" name="Date Placeholder 7"/>
          <p:cNvSpPr>
            <a:spLocks noGrp="1"/>
          </p:cNvSpPr>
          <p:nvPr>
            <p:ph type="dt" sz="half" idx="10"/>
          </p:nvPr>
        </p:nvSpPr>
        <p:spPr/>
        <p:txBody>
          <a:bodyPr/>
          <a:lstStyle/>
          <a:p>
            <a:pPr>
              <a:defRPr/>
            </a:pPr>
            <a:r>
              <a:rPr lang="en-US"/>
              <a:t>© 2019 C. Nguyen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Referencing Function: Application</a:t>
            </a:r>
          </a:p>
        </p:txBody>
      </p:sp>
      <p:sp>
        <p:nvSpPr>
          <p:cNvPr id="3075" name="Rectangle 3"/>
          <p:cNvSpPr>
            <a:spLocks noGrp="1" noChangeArrowheads="1"/>
          </p:cNvSpPr>
          <p:nvPr>
            <p:ph type="body" idx="1"/>
          </p:nvPr>
        </p:nvSpPr>
        <p:spPr>
          <a:xfrm>
            <a:off x="533400" y="685800"/>
            <a:ext cx="8077200" cy="5715000"/>
          </a:xfrm>
        </p:spPr>
        <p:txBody>
          <a:bodyPr/>
          <a:lstStyle/>
          <a:p>
            <a:r>
              <a:rPr lang="en-US" sz="1800" dirty="0"/>
              <a:t>Suppose we have several functions that process a user choice. </a:t>
            </a:r>
            <a:br>
              <a:rPr lang="en-US" sz="1800" dirty="0"/>
            </a:br>
            <a:r>
              <a:rPr lang="en-US" sz="1800" dirty="0"/>
              <a:t>Based on the user choice (1, 2, 3…), a corresponding function is called.</a:t>
            </a:r>
          </a:p>
          <a:p>
            <a:pPr>
              <a:spcBef>
                <a:spcPts val="600"/>
              </a:spcBef>
            </a:pPr>
            <a:endParaRPr lang="en-US" sz="1800" dirty="0"/>
          </a:p>
          <a:p>
            <a:pPr>
              <a:spcBef>
                <a:spcPts val="600"/>
              </a:spcBef>
            </a:pPr>
            <a:r>
              <a:rPr lang="en-US" sz="1800" dirty="0"/>
              <a:t>The standard way to choose a</a:t>
            </a:r>
            <a:br>
              <a:rPr lang="en-US" sz="1800" dirty="0"/>
            </a:br>
            <a:r>
              <a:rPr lang="en-US" sz="1800" dirty="0"/>
              <a:t>function based on the user choice </a:t>
            </a:r>
            <a:br>
              <a:rPr lang="en-US" sz="1800" dirty="0"/>
            </a:br>
            <a:r>
              <a:rPr lang="en-US" sz="1800" dirty="0"/>
              <a:t>is to use an </a:t>
            </a:r>
            <a:r>
              <a:rPr lang="en-US" sz="1800" dirty="0">
                <a:cs typeface="Consolas" pitchFamily="49" charset="0"/>
              </a:rPr>
              <a:t>if </a:t>
            </a:r>
            <a:r>
              <a:rPr lang="en-US" sz="1800" dirty="0" err="1">
                <a:cs typeface="Consolas" pitchFamily="49" charset="0"/>
              </a:rPr>
              <a:t>elif</a:t>
            </a:r>
            <a:r>
              <a:rPr lang="en-US" sz="1800" dirty="0">
                <a:cs typeface="Consolas" pitchFamily="49" charset="0"/>
              </a:rPr>
              <a:t> </a:t>
            </a:r>
            <a:r>
              <a:rPr lang="en-US" sz="1800" dirty="0"/>
              <a:t>statement:</a:t>
            </a:r>
          </a:p>
          <a:p>
            <a:pPr>
              <a:spcBef>
                <a:spcPts val="0"/>
              </a:spcBef>
            </a:pPr>
            <a:endParaRPr lang="en-US" sz="1800" dirty="0"/>
          </a:p>
          <a:p>
            <a:pPr>
              <a:spcBef>
                <a:spcPts val="0"/>
              </a:spcBef>
            </a:pPr>
            <a:endParaRPr lang="en-US" sz="1800" dirty="0"/>
          </a:p>
          <a:p>
            <a:pPr>
              <a:spcBef>
                <a:spcPts val="0"/>
              </a:spcBef>
              <a:buNone/>
            </a:pPr>
            <a:endParaRPr lang="en-US" sz="1800" dirty="0"/>
          </a:p>
          <a:p>
            <a:pPr>
              <a:spcBef>
                <a:spcPts val="0"/>
              </a:spcBef>
              <a:buNone/>
            </a:pPr>
            <a:endParaRPr lang="en-US" sz="1800" dirty="0"/>
          </a:p>
          <a:p>
            <a:pPr>
              <a:spcBef>
                <a:spcPts val="1800"/>
              </a:spcBef>
            </a:pPr>
            <a:r>
              <a:rPr lang="en-US" sz="1800" dirty="0"/>
              <a:t>But Python lets us shorten the code:</a:t>
            </a:r>
          </a:p>
          <a:p>
            <a:endParaRPr lang="en-US" sz="1800" dirty="0"/>
          </a:p>
          <a:p>
            <a:endParaRPr lang="en-US" sz="1800" dirty="0"/>
          </a:p>
          <a:p>
            <a:pPr>
              <a:buNone/>
            </a:pPr>
            <a:endParaRPr lang="en-US" sz="1800" dirty="0"/>
          </a:p>
          <a:p>
            <a:pPr>
              <a:spcBef>
                <a:spcPts val="1200"/>
              </a:spcBef>
            </a:pPr>
            <a:r>
              <a:rPr lang="en-US" sz="1800" dirty="0">
                <a:cs typeface="Consolas" pitchFamily="49" charset="0"/>
              </a:rPr>
              <a:t>The resulting code is shorter and easily extendable.</a:t>
            </a:r>
            <a:br>
              <a:rPr lang="en-US" sz="1800" dirty="0">
                <a:cs typeface="Consolas" pitchFamily="49" charset="0"/>
              </a:rPr>
            </a:br>
            <a:r>
              <a:rPr lang="en-US" sz="1800" dirty="0">
                <a:cs typeface="Consolas" pitchFamily="49" charset="0"/>
              </a:rPr>
              <a:t>If we add a dotask5  function, we simply add it to the </a:t>
            </a:r>
            <a:r>
              <a:rPr lang="en-US" sz="1800" dirty="0" err="1">
                <a:cs typeface="Consolas" pitchFamily="49" charset="0"/>
              </a:rPr>
              <a:t>taskList</a:t>
            </a:r>
            <a:r>
              <a:rPr lang="en-US" sz="1800" dirty="0">
                <a:cs typeface="Consolas" pitchFamily="49" charset="0"/>
              </a:rPr>
              <a:t> and we’re done.</a:t>
            </a:r>
            <a:r>
              <a:rPr lang="en-US" sz="1800" dirty="0">
                <a:latin typeface="Consolas" pitchFamily="49" charset="0"/>
                <a:cs typeface="Consolas" pitchFamily="49" charset="0"/>
              </a:rPr>
              <a:t> </a:t>
            </a:r>
            <a:r>
              <a:rPr lang="en-US" sz="1800" dirty="0">
                <a:cs typeface="Consolas" pitchFamily="49" charset="0"/>
              </a:rPr>
              <a:t>There’s no need for another </a:t>
            </a:r>
            <a:r>
              <a:rPr lang="en-US" sz="1800" dirty="0" err="1">
                <a:cs typeface="Consolas" pitchFamily="49" charset="0"/>
              </a:rPr>
              <a:t>elif</a:t>
            </a:r>
            <a:r>
              <a:rPr lang="en-US" sz="1800" dirty="0">
                <a:cs typeface="Consolas" pitchFamily="49" charset="0"/>
              </a:rPr>
              <a:t> clause as in the first solution.</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8" name="Content Placeholder 2"/>
          <p:cNvSpPr txBox="1">
            <a:spLocks/>
          </p:cNvSpPr>
          <p:nvPr/>
        </p:nvSpPr>
        <p:spPr bwMode="auto">
          <a:xfrm>
            <a:off x="4800600" y="1371600"/>
            <a:ext cx="28194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a:latin typeface="Consolas" pitchFamily="49" charset="0"/>
                <a:cs typeface="Consolas" pitchFamily="49" charset="0"/>
              </a:rPr>
              <a:t> </a:t>
            </a:r>
            <a:r>
              <a:rPr lang="en-US" sz="1800" dirty="0">
                <a:latin typeface="Calibri" pitchFamily="34" charset="0"/>
                <a:cs typeface="Consolas" pitchFamily="49" charset="0"/>
              </a:rPr>
              <a:t>if </a:t>
            </a:r>
            <a:r>
              <a:rPr lang="en-US" sz="1800" dirty="0" err="1">
                <a:latin typeface="Calibri" pitchFamily="34" charset="0"/>
                <a:cs typeface="Consolas" pitchFamily="49" charset="0"/>
              </a:rPr>
              <a:t>userInput</a:t>
            </a:r>
            <a:r>
              <a:rPr lang="en-US" sz="1800" dirty="0">
                <a:latin typeface="Calibri" pitchFamily="34" charset="0"/>
                <a:cs typeface="Consolas" pitchFamily="49" charset="0"/>
              </a:rPr>
              <a:t> == 1 :</a:t>
            </a:r>
          </a:p>
          <a:p>
            <a:pPr>
              <a:defRPr/>
            </a:pPr>
            <a:r>
              <a:rPr lang="en-US" sz="1800" dirty="0">
                <a:latin typeface="Calibri" pitchFamily="34" charset="0"/>
                <a:cs typeface="Consolas" pitchFamily="49" charset="0"/>
              </a:rPr>
              <a:t>        doTask1(</a:t>
            </a:r>
            <a:r>
              <a:rPr lang="en-US" sz="1800" dirty="0" err="1">
                <a:latin typeface="Calibri" pitchFamily="34" charset="0"/>
                <a:cs typeface="Consolas" pitchFamily="49" charset="0"/>
              </a:rPr>
              <a:t>inputArg</a:t>
            </a:r>
            <a:r>
              <a:rPr lang="en-US" sz="1800" dirty="0">
                <a:latin typeface="Calibri" pitchFamily="34" charset="0"/>
                <a:cs typeface="Consolas" pitchFamily="49" charset="0"/>
              </a:rPr>
              <a:t>)</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elif</a:t>
            </a:r>
            <a:r>
              <a:rPr lang="en-US" sz="1800" dirty="0">
                <a:latin typeface="Calibri" pitchFamily="34" charset="0"/>
                <a:cs typeface="Consolas" pitchFamily="49" charset="0"/>
              </a:rPr>
              <a:t> </a:t>
            </a:r>
            <a:r>
              <a:rPr lang="en-US" sz="1800" dirty="0" err="1">
                <a:latin typeface="Calibri" pitchFamily="34" charset="0"/>
                <a:cs typeface="Consolas" pitchFamily="49" charset="0"/>
              </a:rPr>
              <a:t>userInput</a:t>
            </a:r>
            <a:r>
              <a:rPr lang="en-US" sz="1800" dirty="0">
                <a:latin typeface="Calibri" pitchFamily="34" charset="0"/>
                <a:cs typeface="Consolas" pitchFamily="49" charset="0"/>
              </a:rPr>
              <a:t> == 2 :</a:t>
            </a:r>
          </a:p>
          <a:p>
            <a:pPr>
              <a:defRPr/>
            </a:pPr>
            <a:r>
              <a:rPr lang="en-US" sz="1800" dirty="0">
                <a:latin typeface="Calibri" pitchFamily="34" charset="0"/>
                <a:cs typeface="Consolas" pitchFamily="49" charset="0"/>
              </a:rPr>
              <a:t>        doTask2(</a:t>
            </a:r>
            <a:r>
              <a:rPr lang="en-US" sz="1800" dirty="0" err="1">
                <a:latin typeface="Calibri" pitchFamily="34" charset="0"/>
                <a:cs typeface="Consolas" pitchFamily="49" charset="0"/>
              </a:rPr>
              <a:t>inputArg</a:t>
            </a:r>
            <a:r>
              <a:rPr lang="en-US" sz="1800" dirty="0">
                <a:latin typeface="Calibri" pitchFamily="34" charset="0"/>
                <a:cs typeface="Consolas" pitchFamily="49" charset="0"/>
              </a:rPr>
              <a:t>)</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elif</a:t>
            </a:r>
            <a:r>
              <a:rPr lang="en-US" sz="1800" dirty="0">
                <a:latin typeface="Calibri" pitchFamily="34" charset="0"/>
                <a:cs typeface="Consolas" pitchFamily="49" charset="0"/>
              </a:rPr>
              <a:t> </a:t>
            </a:r>
            <a:r>
              <a:rPr lang="en-US" sz="1800" dirty="0" err="1">
                <a:latin typeface="Calibri" pitchFamily="34" charset="0"/>
                <a:cs typeface="Consolas" pitchFamily="49" charset="0"/>
              </a:rPr>
              <a:t>userInput</a:t>
            </a:r>
            <a:r>
              <a:rPr lang="en-US" sz="1800" dirty="0">
                <a:latin typeface="Calibri" pitchFamily="34" charset="0"/>
                <a:cs typeface="Consolas" pitchFamily="49" charset="0"/>
              </a:rPr>
              <a:t> == 3 :</a:t>
            </a:r>
          </a:p>
          <a:p>
            <a:pPr>
              <a:defRPr/>
            </a:pPr>
            <a:r>
              <a:rPr lang="en-US" sz="1800" dirty="0">
                <a:latin typeface="Calibri" pitchFamily="34" charset="0"/>
                <a:cs typeface="Consolas" pitchFamily="49" charset="0"/>
              </a:rPr>
              <a:t>        doTask3(</a:t>
            </a:r>
            <a:r>
              <a:rPr lang="en-US" sz="1800" dirty="0" err="1">
                <a:latin typeface="Calibri" pitchFamily="34" charset="0"/>
                <a:cs typeface="Consolas" pitchFamily="49" charset="0"/>
              </a:rPr>
              <a:t>inputArg</a:t>
            </a:r>
            <a:r>
              <a:rPr lang="en-US" sz="1800" dirty="0">
                <a:latin typeface="Calibri" pitchFamily="34" charset="0"/>
                <a:cs typeface="Consolas" pitchFamily="49" charset="0"/>
              </a:rPr>
              <a:t>)</a:t>
            </a:r>
          </a:p>
          <a:p>
            <a:pPr>
              <a:defRPr/>
            </a:pPr>
            <a:r>
              <a:rPr lang="en-US" sz="1800" dirty="0">
                <a:latin typeface="Calibri" pitchFamily="34" charset="0"/>
                <a:cs typeface="Consolas" pitchFamily="49" charset="0"/>
              </a:rPr>
              <a:t>  else :</a:t>
            </a:r>
          </a:p>
          <a:p>
            <a:pPr>
              <a:defRPr/>
            </a:pPr>
            <a:r>
              <a:rPr lang="en-US" sz="1800" dirty="0">
                <a:latin typeface="Calibri" pitchFamily="34" charset="0"/>
                <a:cs typeface="Consolas" pitchFamily="49" charset="0"/>
              </a:rPr>
              <a:t>        do Task4(</a:t>
            </a:r>
            <a:r>
              <a:rPr lang="en-US" sz="1800" dirty="0" err="1">
                <a:latin typeface="Calibri" pitchFamily="34" charset="0"/>
                <a:cs typeface="Consolas" pitchFamily="49" charset="0"/>
              </a:rPr>
              <a:t>inputArg</a:t>
            </a:r>
            <a:r>
              <a:rPr lang="en-US" sz="1800" dirty="0">
                <a:latin typeface="Calibri" pitchFamily="34" charset="0"/>
                <a:cs typeface="Consolas" pitchFamily="49" charset="0"/>
              </a:rPr>
              <a:t>)</a:t>
            </a:r>
          </a:p>
        </p:txBody>
      </p:sp>
      <p:grpSp>
        <p:nvGrpSpPr>
          <p:cNvPr id="9" name="Group 8"/>
          <p:cNvGrpSpPr/>
          <p:nvPr/>
        </p:nvGrpSpPr>
        <p:grpSpPr>
          <a:xfrm>
            <a:off x="1981200" y="3962400"/>
            <a:ext cx="5181600" cy="1219200"/>
            <a:chOff x="1194582" y="1828800"/>
            <a:chExt cx="6855655" cy="1390852"/>
          </a:xfrm>
        </p:grpSpPr>
        <p:sp>
          <p:nvSpPr>
            <p:cNvPr id="10" name="Content Placeholder 2"/>
            <p:cNvSpPr txBox="1">
              <a:spLocks/>
            </p:cNvSpPr>
            <p:nvPr/>
          </p:nvSpPr>
          <p:spPr bwMode="auto">
            <a:xfrm>
              <a:off x="1194582" y="2483319"/>
              <a:ext cx="6855655" cy="736333"/>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taskList</a:t>
              </a:r>
              <a:r>
                <a:rPr lang="en-US" sz="1800" dirty="0">
                  <a:latin typeface="Calibri" pitchFamily="34" charset="0"/>
                  <a:cs typeface="Consolas" pitchFamily="49" charset="0"/>
                </a:rPr>
                <a:t> = [0, doTask1, dotask2, doTask3, doTask4]</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taskList</a:t>
              </a:r>
              <a:r>
                <a:rPr lang="en-US" sz="1800" dirty="0">
                  <a:latin typeface="Calibri" pitchFamily="34" charset="0"/>
                  <a:cs typeface="Consolas" pitchFamily="49" charset="0"/>
                </a:rPr>
                <a:t>[</a:t>
              </a:r>
              <a:r>
                <a:rPr lang="en-US" sz="1800" dirty="0" err="1">
                  <a:latin typeface="Calibri" pitchFamily="34" charset="0"/>
                  <a:cs typeface="Consolas" pitchFamily="49" charset="0"/>
                </a:rPr>
                <a:t>userInput</a:t>
              </a:r>
              <a:r>
                <a:rPr lang="en-US" sz="1800" dirty="0">
                  <a:latin typeface="Calibri" pitchFamily="34" charset="0"/>
                  <a:cs typeface="Consolas" pitchFamily="49" charset="0"/>
                </a:rPr>
                <a:t>](</a:t>
              </a:r>
              <a:r>
                <a:rPr lang="en-US" sz="1800" dirty="0" err="1">
                  <a:latin typeface="Calibri" pitchFamily="34" charset="0"/>
                  <a:cs typeface="Consolas" pitchFamily="49" charset="0"/>
                </a:rPr>
                <a:t>inputArg</a:t>
              </a:r>
              <a:r>
                <a:rPr lang="en-US" sz="1800" dirty="0">
                  <a:latin typeface="Calibri" pitchFamily="34" charset="0"/>
                  <a:cs typeface="Consolas" pitchFamily="49" charset="0"/>
                </a:rPr>
                <a:t>)</a:t>
              </a:r>
            </a:p>
            <a:p>
              <a:pPr>
                <a:defRPr/>
              </a:pPr>
              <a:r>
                <a:rPr lang="en-US" sz="1800" dirty="0">
                  <a:latin typeface="Consolas" pitchFamily="49" charset="0"/>
                  <a:cs typeface="Consolas" pitchFamily="49" charset="0"/>
                </a:rPr>
                <a:t> </a:t>
              </a:r>
            </a:p>
          </p:txBody>
        </p:sp>
        <p:grpSp>
          <p:nvGrpSpPr>
            <p:cNvPr id="11" name="Group 21"/>
            <p:cNvGrpSpPr/>
            <p:nvPr/>
          </p:nvGrpSpPr>
          <p:grpSpPr>
            <a:xfrm>
              <a:off x="3513406" y="1828800"/>
              <a:ext cx="4212334" cy="695426"/>
              <a:chOff x="3513406" y="1828800"/>
              <a:chExt cx="4212334" cy="695426"/>
            </a:xfrm>
          </p:grpSpPr>
          <p:sp>
            <p:nvSpPr>
              <p:cNvPr id="12" name="TextBox 11"/>
              <p:cNvSpPr txBox="1"/>
              <p:nvPr/>
            </p:nvSpPr>
            <p:spPr>
              <a:xfrm>
                <a:off x="4800600" y="1828800"/>
                <a:ext cx="2925140" cy="421331"/>
              </a:xfrm>
              <a:prstGeom prst="rect">
                <a:avLst/>
              </a:prstGeom>
              <a:noFill/>
            </p:spPr>
            <p:txBody>
              <a:bodyPr wrap="none" rtlCol="0">
                <a:spAutoFit/>
              </a:bodyPr>
              <a:lstStyle/>
              <a:p>
                <a:r>
                  <a:rPr lang="en-US" dirty="0"/>
                  <a:t>These are functions</a:t>
                </a:r>
              </a:p>
            </p:txBody>
          </p:sp>
          <p:cxnSp>
            <p:nvCxnSpPr>
              <p:cNvPr id="13" name="Straight Arrow Connector 12"/>
              <p:cNvCxnSpPr/>
              <p:nvPr/>
            </p:nvCxnSpPr>
            <p:spPr>
              <a:xfrm flipH="1">
                <a:off x="3513406" y="2133600"/>
                <a:ext cx="1515796" cy="390626"/>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477000" y="2133600"/>
                <a:ext cx="457200" cy="3810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648200" y="2133600"/>
                <a:ext cx="838200" cy="3810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867400" y="2133600"/>
                <a:ext cx="228600" cy="3810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sp>
        <p:nvSpPr>
          <p:cNvPr id="17" name="Date Placeholder 16"/>
          <p:cNvSpPr>
            <a:spLocks noGrp="1"/>
          </p:cNvSpPr>
          <p:nvPr>
            <p:ph type="dt" sz="half" idx="10"/>
          </p:nvPr>
        </p:nvSpPr>
        <p:spPr/>
        <p:txBody>
          <a:bodyPr/>
          <a:lstStyle/>
          <a:p>
            <a:pPr>
              <a:defRPr/>
            </a:pPr>
            <a:r>
              <a:rPr lang="en-US"/>
              <a:t>© 2019 C. Nguyen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Function as Input Argument</a:t>
            </a:r>
          </a:p>
        </p:txBody>
      </p:sp>
      <p:sp>
        <p:nvSpPr>
          <p:cNvPr id="3075" name="Rectangle 3"/>
          <p:cNvSpPr>
            <a:spLocks noGrp="1" noChangeArrowheads="1"/>
          </p:cNvSpPr>
          <p:nvPr>
            <p:ph type="body" idx="1"/>
          </p:nvPr>
        </p:nvSpPr>
        <p:spPr>
          <a:xfrm>
            <a:off x="533400" y="609600"/>
            <a:ext cx="8077200" cy="5791200"/>
          </a:xfrm>
        </p:spPr>
        <p:txBody>
          <a:bodyPr/>
          <a:lstStyle/>
          <a:p>
            <a:r>
              <a:rPr lang="en-US" sz="1800" dirty="0"/>
              <a:t>We have seen that a function can be an input argument with lambda functions. Here’s the example we’ve seen:</a:t>
            </a:r>
          </a:p>
          <a:p>
            <a:endParaRPr lang="en-US" sz="1800" dirty="0"/>
          </a:p>
          <a:p>
            <a:endParaRPr lang="en-US" sz="1800" dirty="0"/>
          </a:p>
          <a:p>
            <a:endParaRPr lang="en-US" sz="1800" dirty="0"/>
          </a:p>
          <a:p>
            <a:endParaRPr lang="en-US" sz="1800" dirty="0"/>
          </a:p>
          <a:p>
            <a:pPr>
              <a:buNone/>
            </a:pPr>
            <a:endParaRPr lang="en-US" sz="1800" dirty="0"/>
          </a:p>
          <a:p>
            <a:pPr>
              <a:spcBef>
                <a:spcPts val="1200"/>
              </a:spcBef>
            </a:pPr>
            <a:r>
              <a:rPr lang="en-US" sz="1800" dirty="0"/>
              <a:t>Whether the function is a lambda function or a named function, it is an input argument for map.</a:t>
            </a:r>
          </a:p>
          <a:p>
            <a:r>
              <a:rPr lang="en-US" sz="1800" dirty="0"/>
              <a:t>Note that when a named function is passed as input argument, only the function name is passed, the argument list is not passed.</a:t>
            </a:r>
          </a:p>
          <a:p>
            <a:endParaRPr lang="en-US" sz="1800" dirty="0"/>
          </a:p>
          <a:p>
            <a:pPr>
              <a:buNone/>
            </a:pPr>
            <a:endParaRPr lang="en-US" sz="1800" dirty="0"/>
          </a:p>
          <a:p>
            <a:pPr>
              <a:spcBef>
                <a:spcPts val="1200"/>
              </a:spcBef>
            </a:pPr>
            <a:r>
              <a:rPr lang="en-US" sz="1800" dirty="0"/>
              <a:t>The function name is a reference to the memory block that contains the code to the function. This is similar to how a variable name is a reference to the memory block that contains the data object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6" name="TextBox 5"/>
          <p:cNvSpPr txBox="1"/>
          <p:nvPr/>
        </p:nvSpPr>
        <p:spPr>
          <a:xfrm>
            <a:off x="1066800" y="1219200"/>
            <a:ext cx="7127977" cy="1708160"/>
          </a:xfrm>
          <a:prstGeom prst="rect">
            <a:avLst/>
          </a:prstGeom>
          <a:solidFill>
            <a:schemeClr val="bg1">
              <a:lumMod val="85000"/>
            </a:schemeClr>
          </a:solidFill>
        </p:spPr>
        <p:txBody>
          <a:bodyPr wrap="square" rtlCol="0">
            <a:spAutoFit/>
          </a:bodyPr>
          <a:lstStyle/>
          <a:p>
            <a:pPr eaLnBrk="1" hangingPunct="1">
              <a:spcAft>
                <a:spcPts val="600"/>
              </a:spcAft>
              <a:buNone/>
            </a:pPr>
            <a:r>
              <a:rPr lang="en-US" dirty="0" err="1">
                <a:latin typeface="Calibri" pitchFamily="34" charset="0"/>
              </a:rPr>
              <a:t>origList</a:t>
            </a:r>
            <a:r>
              <a:rPr lang="en-US" dirty="0">
                <a:latin typeface="Calibri" pitchFamily="34" charset="0"/>
              </a:rPr>
              <a:t> = [1, 2, 3, 4]</a:t>
            </a:r>
          </a:p>
          <a:p>
            <a:pPr eaLnBrk="1" hangingPunct="1">
              <a:spcAft>
                <a:spcPts val="0"/>
              </a:spcAft>
              <a:buNone/>
            </a:pPr>
            <a:r>
              <a:rPr lang="en-US" dirty="0">
                <a:latin typeface="Calibri" pitchFamily="34" charset="0"/>
              </a:rPr>
              <a:t>def add1(n) :</a:t>
            </a:r>
          </a:p>
          <a:p>
            <a:pPr eaLnBrk="1" hangingPunct="1">
              <a:spcAft>
                <a:spcPts val="600"/>
              </a:spcAft>
              <a:buNone/>
            </a:pPr>
            <a:r>
              <a:rPr lang="en-US" dirty="0">
                <a:latin typeface="Calibri" pitchFamily="34" charset="0"/>
              </a:rPr>
              <a:t>    return n+1</a:t>
            </a:r>
          </a:p>
          <a:p>
            <a:pPr eaLnBrk="1" hangingPunct="1">
              <a:buNone/>
            </a:pPr>
            <a:r>
              <a:rPr lang="en-US" dirty="0" err="1">
                <a:latin typeface="Calibri" pitchFamily="34" charset="0"/>
              </a:rPr>
              <a:t>newList</a:t>
            </a:r>
            <a:r>
              <a:rPr lang="en-US" dirty="0">
                <a:latin typeface="Calibri" pitchFamily="34" charset="0"/>
              </a:rPr>
              <a:t> = list(map(</a:t>
            </a:r>
            <a:r>
              <a:rPr lang="en-US" dirty="0">
                <a:solidFill>
                  <a:srgbClr val="0070C0"/>
                </a:solidFill>
                <a:latin typeface="Calibri" pitchFamily="34" charset="0"/>
              </a:rPr>
              <a:t>add1</a:t>
            </a:r>
            <a:r>
              <a:rPr lang="en-US" dirty="0">
                <a:latin typeface="Calibri" pitchFamily="34" charset="0"/>
              </a:rPr>
              <a:t>, </a:t>
            </a:r>
            <a:r>
              <a:rPr lang="en-US" dirty="0" err="1">
                <a:latin typeface="Calibri" pitchFamily="34" charset="0"/>
              </a:rPr>
              <a:t>origList</a:t>
            </a:r>
            <a:r>
              <a:rPr lang="en-US" dirty="0">
                <a:latin typeface="Calibri" pitchFamily="34" charset="0"/>
              </a:rPr>
              <a:t>))                     # using a named function</a:t>
            </a:r>
          </a:p>
          <a:p>
            <a:pPr eaLnBrk="1" hangingPunct="1">
              <a:spcBef>
                <a:spcPts val="600"/>
              </a:spcBef>
              <a:buNone/>
            </a:pPr>
            <a:r>
              <a:rPr lang="en-US" dirty="0" err="1">
                <a:latin typeface="Calibri" pitchFamily="34" charset="0"/>
              </a:rPr>
              <a:t>newList</a:t>
            </a:r>
            <a:r>
              <a:rPr lang="en-US" dirty="0">
                <a:latin typeface="Calibri" pitchFamily="34" charset="0"/>
              </a:rPr>
              <a:t> = list(map(</a:t>
            </a:r>
            <a:r>
              <a:rPr lang="en-US" dirty="0">
                <a:solidFill>
                  <a:srgbClr val="0070C0"/>
                </a:solidFill>
                <a:latin typeface="Calibri" pitchFamily="34" charset="0"/>
              </a:rPr>
              <a:t>lambda n: n+1</a:t>
            </a:r>
            <a:r>
              <a:rPr lang="en-US" dirty="0">
                <a:latin typeface="Calibri" pitchFamily="34" charset="0"/>
              </a:rPr>
              <a:t>, </a:t>
            </a:r>
            <a:r>
              <a:rPr lang="en-US" dirty="0" err="1">
                <a:latin typeface="Calibri" pitchFamily="34" charset="0"/>
              </a:rPr>
              <a:t>origList</a:t>
            </a:r>
            <a:r>
              <a:rPr lang="en-US" dirty="0">
                <a:latin typeface="Calibri" pitchFamily="34" charset="0"/>
              </a:rPr>
              <a:t>))     # using a lambda expression</a:t>
            </a:r>
          </a:p>
        </p:txBody>
      </p:sp>
      <p:sp>
        <p:nvSpPr>
          <p:cNvPr id="7" name="TextBox 6"/>
          <p:cNvSpPr txBox="1"/>
          <p:nvPr/>
        </p:nvSpPr>
        <p:spPr>
          <a:xfrm>
            <a:off x="1828800" y="4191000"/>
            <a:ext cx="5638800" cy="723275"/>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newList</a:t>
            </a:r>
            <a:r>
              <a:rPr lang="en-US" dirty="0">
                <a:latin typeface="Calibri" pitchFamily="34" charset="0"/>
              </a:rPr>
              <a:t> = list(map(add1, </a:t>
            </a:r>
            <a:r>
              <a:rPr lang="en-US" dirty="0" err="1">
                <a:latin typeface="Calibri" pitchFamily="34" charset="0"/>
              </a:rPr>
              <a:t>origList</a:t>
            </a:r>
            <a:r>
              <a:rPr lang="en-US" dirty="0">
                <a:latin typeface="Calibri" pitchFamily="34" charset="0"/>
              </a:rPr>
              <a:t>))                # correct way</a:t>
            </a:r>
          </a:p>
          <a:p>
            <a:pPr eaLnBrk="1" hangingPunct="1">
              <a:spcBef>
                <a:spcPts val="600"/>
              </a:spcBef>
              <a:buNone/>
            </a:pPr>
            <a:r>
              <a:rPr lang="en-US" dirty="0" err="1">
                <a:latin typeface="Calibri" pitchFamily="34" charset="0"/>
              </a:rPr>
              <a:t>newList</a:t>
            </a:r>
            <a:r>
              <a:rPr lang="en-US" dirty="0">
                <a:latin typeface="Calibri" pitchFamily="34" charset="0"/>
              </a:rPr>
              <a:t> = list(map(add1(n), </a:t>
            </a:r>
            <a:r>
              <a:rPr lang="en-US" dirty="0" err="1">
                <a:latin typeface="Calibri" pitchFamily="34" charset="0"/>
              </a:rPr>
              <a:t>origList</a:t>
            </a:r>
            <a:r>
              <a:rPr lang="en-US" dirty="0">
                <a:latin typeface="Calibri" pitchFamily="34" charset="0"/>
              </a:rPr>
              <a:t>))           # Error!</a:t>
            </a:r>
          </a:p>
        </p:txBody>
      </p:sp>
      <p:sp>
        <p:nvSpPr>
          <p:cNvPr id="8" name="Date Placeholder 7"/>
          <p:cNvSpPr>
            <a:spLocks noGrp="1"/>
          </p:cNvSpPr>
          <p:nvPr>
            <p:ph type="dt" sz="half" idx="10"/>
          </p:nvPr>
        </p:nvSpPr>
        <p:spPr/>
        <p:txBody>
          <a:bodyPr/>
          <a:lstStyle/>
          <a:p>
            <a:pPr>
              <a:defRPr/>
            </a:pPr>
            <a:r>
              <a:rPr lang="en-US"/>
              <a:t>© 2019 C. Nguyen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4800" y="76200"/>
            <a:ext cx="8458200" cy="715962"/>
          </a:xfrm>
        </p:spPr>
        <p:txBody>
          <a:bodyPr/>
          <a:lstStyle/>
          <a:p>
            <a:pPr eaLnBrk="1" hangingPunct="1"/>
            <a:r>
              <a:rPr lang="en-US" sz="3200" dirty="0"/>
              <a:t>Function as Input Argument: Application (1)</a:t>
            </a:r>
          </a:p>
        </p:txBody>
      </p:sp>
      <p:sp>
        <p:nvSpPr>
          <p:cNvPr id="3075" name="Rectangle 3"/>
          <p:cNvSpPr>
            <a:spLocks noGrp="1" noChangeArrowheads="1"/>
          </p:cNvSpPr>
          <p:nvPr>
            <p:ph type="body" idx="1"/>
          </p:nvPr>
        </p:nvSpPr>
        <p:spPr>
          <a:xfrm>
            <a:off x="533400" y="609600"/>
            <a:ext cx="8077200" cy="5791200"/>
          </a:xfrm>
        </p:spPr>
        <p:txBody>
          <a:bodyPr/>
          <a:lstStyle/>
          <a:p>
            <a:r>
              <a:rPr lang="en-US" sz="1800" dirty="0"/>
              <a:t>Suppose we want to write a function that will generate a list of numbers, where the numbers are doubles of the values 1-5:</a:t>
            </a:r>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pPr>
            <a:r>
              <a:rPr lang="en-US" sz="1800" dirty="0"/>
              <a:t>Suppose we also want to generate a list of numbers that are an increment of 10 more than the values 1-5. This means we need to write a similar function, but replace </a:t>
            </a:r>
            <a:r>
              <a:rPr lang="en-US" sz="1800" dirty="0">
                <a:cs typeface="Consolas" pitchFamily="49" charset="0"/>
              </a:rPr>
              <a:t>2*n</a:t>
            </a:r>
            <a:r>
              <a:rPr lang="en-US" sz="1800" dirty="0"/>
              <a:t> with </a:t>
            </a:r>
            <a:r>
              <a:rPr lang="en-US" sz="1800" dirty="0">
                <a:cs typeface="Consolas" pitchFamily="49" charset="0"/>
              </a:rPr>
              <a:t>10+n.</a:t>
            </a:r>
          </a:p>
          <a:p>
            <a:pPr>
              <a:spcBef>
                <a:spcPts val="600"/>
              </a:spcBef>
            </a:pPr>
            <a:endParaRPr lang="en-US" sz="1800" dirty="0">
              <a:latin typeface="Consolas" pitchFamily="49" charset="0"/>
              <a:cs typeface="Consolas" pitchFamily="49" charset="0"/>
            </a:endParaRPr>
          </a:p>
          <a:p>
            <a:pPr>
              <a:spcBef>
                <a:spcPts val="600"/>
              </a:spcBef>
            </a:pPr>
            <a:endParaRPr lang="en-US" sz="1800" dirty="0">
              <a:latin typeface="Consolas" pitchFamily="49" charset="0"/>
              <a:cs typeface="Consolas" pitchFamily="49" charset="0"/>
            </a:endParaRPr>
          </a:p>
          <a:p>
            <a:pPr>
              <a:spcBef>
                <a:spcPts val="600"/>
              </a:spcBef>
            </a:pPr>
            <a:endParaRPr lang="en-US" sz="1800" dirty="0">
              <a:latin typeface="Consolas" pitchFamily="49" charset="0"/>
              <a:cs typeface="Consolas" pitchFamily="49" charset="0"/>
            </a:endParaRPr>
          </a:p>
          <a:p>
            <a:pPr>
              <a:spcBef>
                <a:spcPts val="600"/>
              </a:spcBef>
            </a:pPr>
            <a:r>
              <a:rPr lang="en-US" sz="1800" dirty="0">
                <a:cs typeface="Consolas" pitchFamily="49" charset="0"/>
              </a:rPr>
              <a:t>Extending the concept further, what if we want </a:t>
            </a:r>
            <a:r>
              <a:rPr lang="en-US" sz="1800" dirty="0" err="1">
                <a:cs typeface="Consolas" pitchFamily="49" charset="0"/>
              </a:rPr>
              <a:t>generateNums</a:t>
            </a:r>
            <a:r>
              <a:rPr lang="en-US" sz="1800" dirty="0">
                <a:cs typeface="Consolas" pitchFamily="49" charset="0"/>
              </a:rPr>
              <a:t> to work with any math function f(n) to generate the list of numbers? Do we need to write more versions of </a:t>
            </a:r>
            <a:r>
              <a:rPr lang="en-US" sz="1800" dirty="0" err="1">
                <a:cs typeface="Consolas" pitchFamily="49" charset="0"/>
              </a:rPr>
              <a:t>generateNums</a:t>
            </a:r>
            <a:r>
              <a:rPr lang="en-US" sz="1800" dirty="0">
                <a:cs typeface="Consolas" pitchFamily="49" charset="0"/>
              </a:rPr>
              <a:t>?</a:t>
            </a:r>
          </a:p>
          <a:p>
            <a:pPr lvl="1">
              <a:spcBef>
                <a:spcPts val="200"/>
              </a:spcBef>
            </a:pPr>
            <a:r>
              <a:rPr lang="en-US" sz="1800" dirty="0">
                <a:cs typeface="Consolas" pitchFamily="49" charset="0"/>
              </a:rPr>
              <a:t>The answer is no. Since functions are first class objects, we only need to write one </a:t>
            </a:r>
            <a:r>
              <a:rPr lang="en-US" sz="1800" dirty="0" err="1">
                <a:cs typeface="Consolas" pitchFamily="49" charset="0"/>
              </a:rPr>
              <a:t>generateNums</a:t>
            </a:r>
            <a:r>
              <a:rPr lang="en-US" sz="1800" dirty="0">
                <a:cs typeface="Consolas" pitchFamily="49" charset="0"/>
              </a:rPr>
              <a:t> function. Then we pass f(n) as an input argument to </a:t>
            </a:r>
            <a:r>
              <a:rPr lang="en-US" sz="1800" dirty="0" err="1">
                <a:cs typeface="Consolas" pitchFamily="49" charset="0"/>
              </a:rPr>
              <a:t>generateNums</a:t>
            </a:r>
            <a:r>
              <a:rPr lang="en-US" sz="1800" dirty="0">
                <a:cs typeface="Consolas" pitchFamily="49" charset="0"/>
              </a:rPr>
              <a:t> and let it call f(n) for us.</a:t>
            </a:r>
            <a:endParaRPr lang="en-US" sz="1800" dirty="0"/>
          </a:p>
          <a:p>
            <a:pPr lvl="1">
              <a:spcBef>
                <a:spcPts val="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6" name="Content Placeholder 2"/>
          <p:cNvSpPr txBox="1">
            <a:spLocks/>
          </p:cNvSpPr>
          <p:nvPr/>
        </p:nvSpPr>
        <p:spPr bwMode="auto">
          <a:xfrm>
            <a:off x="2438400" y="1219200"/>
            <a:ext cx="40386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a:latin typeface="Calibri" pitchFamily="34" charset="0"/>
                <a:cs typeface="Consolas" pitchFamily="49" charset="0"/>
              </a:rPr>
              <a:t> def </a:t>
            </a:r>
            <a:r>
              <a:rPr lang="en-US" sz="1800" dirty="0" err="1">
                <a:latin typeface="Calibri" pitchFamily="34" charset="0"/>
                <a:cs typeface="Consolas" pitchFamily="49" charset="0"/>
              </a:rPr>
              <a:t>generateNums</a:t>
            </a:r>
            <a:r>
              <a:rPr lang="en-US" sz="1800" dirty="0">
                <a:latin typeface="Calibri" pitchFamily="34" charset="0"/>
                <a:cs typeface="Consolas" pitchFamily="49" charset="0"/>
              </a:rPr>
              <a:t>() :</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resultList</a:t>
            </a:r>
            <a:r>
              <a:rPr lang="en-US" sz="1800" dirty="0">
                <a:latin typeface="Calibri" pitchFamily="34" charset="0"/>
                <a:cs typeface="Consolas" pitchFamily="49" charset="0"/>
              </a:rPr>
              <a:t> = [2 * n  for n in range(1,6)]</a:t>
            </a:r>
          </a:p>
          <a:p>
            <a:pPr>
              <a:defRPr/>
            </a:pPr>
            <a:r>
              <a:rPr lang="en-US" sz="1800" dirty="0">
                <a:latin typeface="Calibri" pitchFamily="34" charset="0"/>
                <a:cs typeface="Consolas" pitchFamily="49" charset="0"/>
              </a:rPr>
              <a:t>      print(</a:t>
            </a:r>
            <a:r>
              <a:rPr lang="en-US" sz="1800" dirty="0" err="1">
                <a:latin typeface="Calibri" pitchFamily="34" charset="0"/>
                <a:cs typeface="Consolas" pitchFamily="49" charset="0"/>
              </a:rPr>
              <a:t>resultList</a:t>
            </a:r>
            <a:r>
              <a:rPr lang="en-US" sz="1800" dirty="0">
                <a:latin typeface="Calibri" pitchFamily="34" charset="0"/>
                <a:cs typeface="Consolas" pitchFamily="49" charset="0"/>
              </a:rPr>
              <a:t>)</a:t>
            </a:r>
          </a:p>
        </p:txBody>
      </p:sp>
      <p:sp>
        <p:nvSpPr>
          <p:cNvPr id="7" name="Content Placeholder 2"/>
          <p:cNvSpPr txBox="1">
            <a:spLocks/>
          </p:cNvSpPr>
          <p:nvPr/>
        </p:nvSpPr>
        <p:spPr bwMode="auto">
          <a:xfrm>
            <a:off x="2438400" y="3200400"/>
            <a:ext cx="41148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a:latin typeface="Calibri" pitchFamily="34" charset="0"/>
                <a:cs typeface="Consolas" pitchFamily="49" charset="0"/>
              </a:rPr>
              <a:t> def </a:t>
            </a:r>
            <a:r>
              <a:rPr lang="en-US" sz="1800" dirty="0" err="1">
                <a:latin typeface="Calibri" pitchFamily="34" charset="0"/>
                <a:cs typeface="Consolas" pitchFamily="49" charset="0"/>
              </a:rPr>
              <a:t>generateNums</a:t>
            </a:r>
            <a:r>
              <a:rPr lang="en-US" sz="1800" dirty="0">
                <a:latin typeface="Calibri" pitchFamily="34" charset="0"/>
                <a:cs typeface="Consolas" pitchFamily="49" charset="0"/>
              </a:rPr>
              <a:t>() :</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resultList</a:t>
            </a:r>
            <a:r>
              <a:rPr lang="en-US" sz="1800" dirty="0">
                <a:latin typeface="Calibri" pitchFamily="34" charset="0"/>
                <a:cs typeface="Consolas" pitchFamily="49" charset="0"/>
              </a:rPr>
              <a:t> = [10 + n  for n in range(1,6)]</a:t>
            </a:r>
          </a:p>
          <a:p>
            <a:pPr>
              <a:defRPr/>
            </a:pPr>
            <a:r>
              <a:rPr lang="en-US" sz="1800" dirty="0">
                <a:latin typeface="Calibri" pitchFamily="34" charset="0"/>
                <a:cs typeface="Consolas" pitchFamily="49" charset="0"/>
              </a:rPr>
              <a:t>      print(</a:t>
            </a:r>
            <a:r>
              <a:rPr lang="en-US" sz="1800" dirty="0" err="1">
                <a:latin typeface="Calibri" pitchFamily="34" charset="0"/>
                <a:cs typeface="Consolas" pitchFamily="49" charset="0"/>
              </a:rPr>
              <a:t>resultList</a:t>
            </a:r>
            <a:r>
              <a:rPr lang="en-US" sz="1800" dirty="0">
                <a:latin typeface="Calibri" pitchFamily="34" charset="0"/>
                <a:cs typeface="Consolas" pitchFamily="49" charset="0"/>
              </a:rPr>
              <a:t>)</a:t>
            </a:r>
          </a:p>
        </p:txBody>
      </p:sp>
      <p:sp>
        <p:nvSpPr>
          <p:cNvPr id="8" name="Date Placeholder 7"/>
          <p:cNvSpPr>
            <a:spLocks noGrp="1"/>
          </p:cNvSpPr>
          <p:nvPr>
            <p:ph type="dt" sz="half" idx="10"/>
          </p:nvPr>
        </p:nvSpPr>
        <p:spPr/>
        <p:txBody>
          <a:bodyPr/>
          <a:lstStyle/>
          <a:p>
            <a:pPr>
              <a:defRPr/>
            </a:pPr>
            <a:r>
              <a:rPr lang="en-US"/>
              <a:t>© 2019 C. Nguyen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76200"/>
            <a:ext cx="8458200" cy="715962"/>
          </a:xfrm>
        </p:spPr>
        <p:txBody>
          <a:bodyPr/>
          <a:lstStyle/>
          <a:p>
            <a:pPr eaLnBrk="1" hangingPunct="1"/>
            <a:r>
              <a:rPr lang="en-US" sz="3200" dirty="0"/>
              <a:t>Function as Input Argument: Application (2)</a:t>
            </a:r>
          </a:p>
        </p:txBody>
      </p:sp>
      <p:sp>
        <p:nvSpPr>
          <p:cNvPr id="3075" name="Rectangle 3"/>
          <p:cNvSpPr>
            <a:spLocks noGrp="1" noChangeArrowheads="1"/>
          </p:cNvSpPr>
          <p:nvPr>
            <p:ph type="body" idx="1"/>
          </p:nvPr>
        </p:nvSpPr>
        <p:spPr>
          <a:xfrm>
            <a:off x="533400" y="762000"/>
            <a:ext cx="8077200" cy="5638800"/>
          </a:xfrm>
        </p:spPr>
        <p:txBody>
          <a:bodyPr/>
          <a:lstStyle/>
          <a:p>
            <a:r>
              <a:rPr lang="en-US" sz="1800" dirty="0"/>
              <a:t>We can write any function f(n).</a:t>
            </a:r>
            <a:br>
              <a:rPr lang="en-US" sz="1800" dirty="0"/>
            </a:br>
            <a:r>
              <a:rPr lang="en-US" sz="1800" dirty="0"/>
              <a:t>Here are two examples:</a:t>
            </a:r>
          </a:p>
          <a:p>
            <a:pPr>
              <a:spcBef>
                <a:spcPts val="600"/>
              </a:spcBef>
            </a:pPr>
            <a:endParaRPr lang="en-US" sz="1800" dirty="0"/>
          </a:p>
          <a:p>
            <a:pPr>
              <a:spcBef>
                <a:spcPts val="600"/>
              </a:spcBef>
            </a:pPr>
            <a:endParaRPr lang="en-US" sz="1800" dirty="0"/>
          </a:p>
          <a:p>
            <a:pPr>
              <a:spcBef>
                <a:spcPts val="600"/>
              </a:spcBef>
              <a:buNone/>
            </a:pPr>
            <a:endParaRPr lang="en-US" sz="1800" dirty="0"/>
          </a:p>
          <a:p>
            <a:pPr>
              <a:spcBef>
                <a:spcPts val="0"/>
              </a:spcBef>
            </a:pPr>
            <a:r>
              <a:rPr lang="en-US" sz="1800" dirty="0"/>
              <a:t>And then we re-write </a:t>
            </a:r>
            <a:r>
              <a:rPr lang="en-US" sz="1800" dirty="0" err="1"/>
              <a:t>generateNums</a:t>
            </a:r>
            <a:r>
              <a:rPr lang="en-US" sz="1800" dirty="0"/>
              <a:t> as:</a:t>
            </a:r>
          </a:p>
          <a:p>
            <a:pPr>
              <a:spcBef>
                <a:spcPts val="600"/>
              </a:spcBef>
            </a:pPr>
            <a:endParaRPr lang="en-US" sz="1800" dirty="0"/>
          </a:p>
          <a:p>
            <a:pPr>
              <a:spcBef>
                <a:spcPts val="600"/>
              </a:spcBef>
            </a:pPr>
            <a:endParaRPr lang="en-US" sz="1800" dirty="0"/>
          </a:p>
          <a:p>
            <a:pPr>
              <a:spcBef>
                <a:spcPts val="600"/>
              </a:spcBef>
            </a:pPr>
            <a:endParaRPr lang="en-US" sz="1800" dirty="0"/>
          </a:p>
          <a:p>
            <a:pPr>
              <a:spcBef>
                <a:spcPts val="600"/>
              </a:spcBef>
            </a:pPr>
            <a:r>
              <a:rPr lang="en-US" sz="1800" dirty="0"/>
              <a:t>We can call </a:t>
            </a:r>
            <a:r>
              <a:rPr lang="en-US" sz="1800" dirty="0" err="1"/>
              <a:t>generateNums</a:t>
            </a:r>
            <a:r>
              <a:rPr lang="en-US" sz="1800" dirty="0"/>
              <a:t> </a:t>
            </a:r>
            <a:r>
              <a:rPr lang="en-US" sz="1800" dirty="0">
                <a:cs typeface="Consolas" pitchFamily="49" charset="0"/>
              </a:rPr>
              <a:t>and pass to it any f(n):</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6" name="Content Placeholder 2"/>
          <p:cNvSpPr txBox="1">
            <a:spLocks/>
          </p:cNvSpPr>
          <p:nvPr/>
        </p:nvSpPr>
        <p:spPr bwMode="auto">
          <a:xfrm>
            <a:off x="4495800" y="914400"/>
            <a:ext cx="24384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a:latin typeface="Calibri" pitchFamily="34" charset="0"/>
                <a:cs typeface="Consolas" pitchFamily="49" charset="0"/>
              </a:rPr>
              <a:t>  def doubling(n) :</a:t>
            </a:r>
          </a:p>
          <a:p>
            <a:pPr>
              <a:lnSpc>
                <a:spcPct val="90000"/>
              </a:lnSpc>
              <a:defRPr/>
            </a:pPr>
            <a:r>
              <a:rPr lang="en-US" sz="1800" dirty="0">
                <a:latin typeface="Calibri" pitchFamily="34" charset="0"/>
                <a:cs typeface="Consolas" pitchFamily="49" charset="0"/>
              </a:rPr>
              <a:t>        return 2 * n</a:t>
            </a:r>
          </a:p>
          <a:p>
            <a:pPr>
              <a:spcBef>
                <a:spcPts val="600"/>
              </a:spcBef>
              <a:defRPr/>
            </a:pPr>
            <a:r>
              <a:rPr lang="en-US" sz="1800" dirty="0">
                <a:latin typeface="Calibri" pitchFamily="34" charset="0"/>
                <a:cs typeface="Consolas" pitchFamily="49" charset="0"/>
              </a:rPr>
              <a:t>  def add10(n) :</a:t>
            </a:r>
          </a:p>
          <a:p>
            <a:pPr>
              <a:lnSpc>
                <a:spcPct val="90000"/>
              </a:lnSpc>
              <a:defRPr/>
            </a:pPr>
            <a:r>
              <a:rPr lang="en-US" sz="1800" dirty="0">
                <a:latin typeface="Calibri" pitchFamily="34" charset="0"/>
                <a:cs typeface="Consolas" pitchFamily="49" charset="0"/>
              </a:rPr>
              <a:t>        return 10 + n</a:t>
            </a:r>
          </a:p>
        </p:txBody>
      </p:sp>
      <p:sp>
        <p:nvSpPr>
          <p:cNvPr id="7" name="Content Placeholder 2"/>
          <p:cNvSpPr txBox="1">
            <a:spLocks/>
          </p:cNvSpPr>
          <p:nvPr/>
        </p:nvSpPr>
        <p:spPr bwMode="auto">
          <a:xfrm>
            <a:off x="1524000" y="2743200"/>
            <a:ext cx="54102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a:latin typeface="Calibri" pitchFamily="34" charset="0"/>
                <a:cs typeface="Consolas" pitchFamily="49" charset="0"/>
              </a:rPr>
              <a:t> def </a:t>
            </a:r>
            <a:r>
              <a:rPr lang="en-US" sz="1800" dirty="0" err="1">
                <a:latin typeface="Calibri" pitchFamily="34" charset="0"/>
                <a:cs typeface="Consolas" pitchFamily="49" charset="0"/>
              </a:rPr>
              <a:t>generateNums</a:t>
            </a:r>
            <a:r>
              <a:rPr lang="en-US" sz="1800" dirty="0">
                <a:latin typeface="Calibri" pitchFamily="34" charset="0"/>
                <a:cs typeface="Consolas" pitchFamily="49" charset="0"/>
              </a:rPr>
              <a:t>(</a:t>
            </a:r>
            <a:r>
              <a:rPr lang="en-US" sz="1800" dirty="0">
                <a:solidFill>
                  <a:srgbClr val="0070C0"/>
                </a:solidFill>
                <a:latin typeface="Calibri" pitchFamily="34" charset="0"/>
                <a:cs typeface="Consolas" pitchFamily="49" charset="0"/>
              </a:rPr>
              <a:t>f</a:t>
            </a:r>
            <a:r>
              <a:rPr lang="en-US" sz="1800" dirty="0">
                <a:latin typeface="Calibri" pitchFamily="34" charset="0"/>
                <a:cs typeface="Consolas" pitchFamily="49" charset="0"/>
              </a:rPr>
              <a:t>) :         </a:t>
            </a:r>
            <a:r>
              <a:rPr lang="en-US" sz="1800" dirty="0">
                <a:solidFill>
                  <a:srgbClr val="0070C0"/>
                </a:solidFill>
                <a:latin typeface="Calibri" pitchFamily="34" charset="0"/>
                <a:cs typeface="Consolas" pitchFamily="49" charset="0"/>
              </a:rPr>
              <a:t># argument is a function </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resultList</a:t>
            </a:r>
            <a:r>
              <a:rPr lang="en-US" sz="1800" dirty="0">
                <a:latin typeface="Calibri" pitchFamily="34" charset="0"/>
                <a:cs typeface="Consolas" pitchFamily="49" charset="0"/>
              </a:rPr>
              <a:t> = [</a:t>
            </a:r>
            <a:r>
              <a:rPr lang="en-US" sz="1800" dirty="0">
                <a:solidFill>
                  <a:srgbClr val="0070C0"/>
                </a:solidFill>
                <a:latin typeface="Calibri" pitchFamily="34" charset="0"/>
                <a:cs typeface="Consolas" pitchFamily="49" charset="0"/>
              </a:rPr>
              <a:t>f(n)</a:t>
            </a:r>
            <a:r>
              <a:rPr lang="en-US" sz="1800" dirty="0">
                <a:latin typeface="Calibri" pitchFamily="34" charset="0"/>
                <a:cs typeface="Consolas" pitchFamily="49" charset="0"/>
              </a:rPr>
              <a:t> for n in range(1,6)]</a:t>
            </a:r>
          </a:p>
          <a:p>
            <a:pPr>
              <a:defRPr/>
            </a:pPr>
            <a:r>
              <a:rPr lang="en-US" sz="1800" dirty="0">
                <a:latin typeface="Calibri" pitchFamily="34" charset="0"/>
                <a:cs typeface="Consolas" pitchFamily="49" charset="0"/>
              </a:rPr>
              <a:t>      print(</a:t>
            </a:r>
            <a:r>
              <a:rPr lang="en-US" sz="1800" dirty="0" err="1">
                <a:latin typeface="Calibri" pitchFamily="34" charset="0"/>
                <a:cs typeface="Consolas" pitchFamily="49" charset="0"/>
              </a:rPr>
              <a:t>resultList</a:t>
            </a:r>
            <a:r>
              <a:rPr lang="en-US" sz="1800" dirty="0">
                <a:latin typeface="Calibri" pitchFamily="34" charset="0"/>
                <a:cs typeface="Consolas" pitchFamily="49" charset="0"/>
              </a:rPr>
              <a:t>)</a:t>
            </a:r>
          </a:p>
        </p:txBody>
      </p:sp>
      <p:sp>
        <p:nvSpPr>
          <p:cNvPr id="8" name="Content Placeholder 2"/>
          <p:cNvSpPr txBox="1">
            <a:spLocks/>
          </p:cNvSpPr>
          <p:nvPr/>
        </p:nvSpPr>
        <p:spPr bwMode="auto">
          <a:xfrm>
            <a:off x="1447800" y="4191000"/>
            <a:ext cx="55626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generateNums</a:t>
            </a:r>
            <a:r>
              <a:rPr lang="en-US" sz="1800" dirty="0">
                <a:latin typeface="Calibri" pitchFamily="34" charset="0"/>
                <a:cs typeface="Consolas" pitchFamily="49" charset="0"/>
              </a:rPr>
              <a:t>(doubling)     # output: [2, 4, 6, 8, 10]</a:t>
            </a:r>
          </a:p>
          <a:p>
            <a:pPr>
              <a:defRPr/>
            </a:pPr>
            <a:r>
              <a:rPr lang="en-US" sz="1800" dirty="0">
                <a:latin typeface="Calibri" pitchFamily="34" charset="0"/>
                <a:cs typeface="Consolas" pitchFamily="49" charset="0"/>
              </a:rPr>
              <a:t> </a:t>
            </a:r>
            <a:r>
              <a:rPr lang="en-US" sz="1800" dirty="0" err="1">
                <a:latin typeface="Calibri" pitchFamily="34" charset="0"/>
                <a:cs typeface="Consolas" pitchFamily="49" charset="0"/>
              </a:rPr>
              <a:t>generateNums</a:t>
            </a:r>
            <a:r>
              <a:rPr lang="en-US" sz="1800" dirty="0">
                <a:latin typeface="Calibri" pitchFamily="34" charset="0"/>
                <a:cs typeface="Consolas" pitchFamily="49" charset="0"/>
              </a:rPr>
              <a:t>(add10)         # output: [11, 12, 13, 14, 15]</a:t>
            </a:r>
          </a:p>
        </p:txBody>
      </p:sp>
      <p:sp>
        <p:nvSpPr>
          <p:cNvPr id="9" name="Date Placeholder 8"/>
          <p:cNvSpPr>
            <a:spLocks noGrp="1"/>
          </p:cNvSpPr>
          <p:nvPr>
            <p:ph type="dt" sz="half" idx="10"/>
          </p:nvPr>
        </p:nvSpPr>
        <p:spPr/>
        <p:txBody>
          <a:bodyPr/>
          <a:lstStyle/>
          <a:p>
            <a:pPr>
              <a:defRPr/>
            </a:pPr>
            <a:r>
              <a:rPr lang="en-US"/>
              <a:t>© 2019 C. Nguyen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Advanced Use of Functions</a:t>
            </a:r>
          </a:p>
        </p:txBody>
      </p:sp>
      <p:sp>
        <p:nvSpPr>
          <p:cNvPr id="3075" name="Rectangle 3"/>
          <p:cNvSpPr>
            <a:spLocks noGrp="1" noChangeArrowheads="1"/>
          </p:cNvSpPr>
          <p:nvPr>
            <p:ph type="body" idx="1"/>
          </p:nvPr>
        </p:nvSpPr>
        <p:spPr>
          <a:xfrm>
            <a:off x="533400" y="762000"/>
            <a:ext cx="8077200" cy="5638800"/>
          </a:xfrm>
        </p:spPr>
        <p:txBody>
          <a:bodyPr/>
          <a:lstStyle/>
          <a:p>
            <a:r>
              <a:rPr lang="en-US" sz="1800" dirty="0"/>
              <a:t>Because functions are first class objects, we can create closures, which are the building blocks for decorators.</a:t>
            </a:r>
          </a:p>
          <a:p>
            <a:r>
              <a:rPr lang="en-US" sz="1800" dirty="0"/>
              <a:t>Decorators allow us to “decorate” functions, which means to add some new functionality to any function we want.</a:t>
            </a:r>
          </a:p>
          <a:p>
            <a:r>
              <a:rPr lang="en-US" sz="1800" dirty="0"/>
              <a:t>There are many uses for decorators in Python. The next slides cover these advanced uses of functions.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6" name="Date Placeholder 5"/>
          <p:cNvSpPr>
            <a:spLocks noGrp="1"/>
          </p:cNvSpPr>
          <p:nvPr>
            <p:ph type="dt" sz="half" idx="10"/>
          </p:nvPr>
        </p:nvSpPr>
        <p:spPr/>
        <p:txBody>
          <a:bodyPr/>
          <a:lstStyle/>
          <a:p>
            <a:pPr>
              <a:defRPr/>
            </a:pPr>
            <a:r>
              <a:rPr lang="en-US"/>
              <a:t>© 2019 C. Nguyen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Nested Functions</a:t>
            </a:r>
          </a:p>
        </p:txBody>
      </p:sp>
      <p:sp>
        <p:nvSpPr>
          <p:cNvPr id="3075" name="Rectangle 3"/>
          <p:cNvSpPr>
            <a:spLocks noGrp="1" noChangeArrowheads="1"/>
          </p:cNvSpPr>
          <p:nvPr>
            <p:ph type="body" idx="1"/>
          </p:nvPr>
        </p:nvSpPr>
        <p:spPr>
          <a:xfrm>
            <a:off x="457200" y="685800"/>
            <a:ext cx="8229600" cy="5867400"/>
          </a:xfrm>
        </p:spPr>
        <p:txBody>
          <a:bodyPr/>
          <a:lstStyle/>
          <a:p>
            <a:pPr eaLnBrk="1" hangingPunct="1">
              <a:lnSpc>
                <a:spcPct val="90000"/>
              </a:lnSpc>
              <a:spcBef>
                <a:spcPts val="432"/>
              </a:spcBef>
            </a:pPr>
            <a:r>
              <a:rPr lang="en-US" sz="1800" dirty="0"/>
              <a:t>A nested </a:t>
            </a:r>
            <a:r>
              <a:rPr lang="en-US" sz="1800" dirty="0" err="1"/>
              <a:t>functionB</a:t>
            </a:r>
            <a:r>
              <a:rPr lang="en-US" sz="1800" dirty="0"/>
              <a:t> is a function that is enclosed in another </a:t>
            </a:r>
            <a:r>
              <a:rPr lang="en-US" sz="1800" dirty="0" err="1"/>
              <a:t>functionA</a:t>
            </a:r>
            <a:r>
              <a:rPr lang="en-US" sz="1800" dirty="0"/>
              <a:t>:</a:t>
            </a:r>
          </a:p>
          <a:p>
            <a:pPr eaLnBrk="1" hangingPunct="1">
              <a:lnSpc>
                <a:spcPct val="90000"/>
              </a:lnSpc>
              <a:spcBef>
                <a:spcPts val="432"/>
              </a:spcBef>
            </a:pPr>
            <a:endParaRPr lang="en-US" sz="1800" dirty="0"/>
          </a:p>
          <a:p>
            <a:pPr eaLnBrk="1" hangingPunct="1">
              <a:lnSpc>
                <a:spcPct val="90000"/>
              </a:lnSpc>
              <a:spcBef>
                <a:spcPts val="432"/>
              </a:spcBef>
            </a:pPr>
            <a:endParaRPr lang="en-US" sz="1800" dirty="0"/>
          </a:p>
          <a:p>
            <a:pPr eaLnBrk="1" hangingPunct="1">
              <a:lnSpc>
                <a:spcPct val="90000"/>
              </a:lnSpc>
              <a:spcBef>
                <a:spcPts val="432"/>
              </a:spcBef>
            </a:pPr>
            <a:endParaRPr lang="en-US" sz="1800" dirty="0"/>
          </a:p>
          <a:p>
            <a:pPr eaLnBrk="1" hangingPunct="1">
              <a:lnSpc>
                <a:spcPct val="90000"/>
              </a:lnSpc>
              <a:spcBef>
                <a:spcPts val="432"/>
              </a:spcBef>
            </a:pPr>
            <a:endParaRPr lang="en-US" sz="1800" dirty="0"/>
          </a:p>
          <a:p>
            <a:pPr eaLnBrk="1" hangingPunct="1">
              <a:lnSpc>
                <a:spcPct val="90000"/>
              </a:lnSpc>
              <a:spcBef>
                <a:spcPts val="432"/>
              </a:spcBef>
            </a:pPr>
            <a:endParaRPr lang="en-US" sz="1800" dirty="0"/>
          </a:p>
          <a:p>
            <a:pPr eaLnBrk="1" hangingPunct="1">
              <a:lnSpc>
                <a:spcPct val="90000"/>
              </a:lnSpc>
              <a:spcBef>
                <a:spcPts val="432"/>
              </a:spcBef>
            </a:pPr>
            <a:r>
              <a:rPr lang="en-US" sz="1800" dirty="0" err="1"/>
              <a:t>functionB</a:t>
            </a:r>
            <a:r>
              <a:rPr lang="en-US" sz="1800" dirty="0"/>
              <a:t> can access the variable </a:t>
            </a:r>
            <a:r>
              <a:rPr lang="en-US" sz="1800" dirty="0" err="1"/>
              <a:t>aStr</a:t>
            </a:r>
            <a:r>
              <a:rPr lang="en-US" sz="1800" dirty="0"/>
              <a:t> because </a:t>
            </a:r>
            <a:r>
              <a:rPr lang="en-US" sz="1800" dirty="0" err="1"/>
              <a:t>functionB</a:t>
            </a:r>
            <a:r>
              <a:rPr lang="en-US" sz="1800" dirty="0"/>
              <a:t> is enclosed inside the body of </a:t>
            </a:r>
            <a:r>
              <a:rPr lang="en-US" sz="1800" dirty="0" err="1"/>
              <a:t>functionA</a:t>
            </a:r>
            <a:r>
              <a:rPr lang="en-US" sz="1800" dirty="0"/>
              <a:t>, where </a:t>
            </a:r>
            <a:r>
              <a:rPr lang="en-US" sz="1800" dirty="0" err="1"/>
              <a:t>aStr</a:t>
            </a:r>
            <a:r>
              <a:rPr lang="en-US" sz="1800" dirty="0"/>
              <a:t> is in scope.</a:t>
            </a:r>
          </a:p>
          <a:p>
            <a:pPr eaLnBrk="1" hangingPunct="1">
              <a:lnSpc>
                <a:spcPct val="90000"/>
              </a:lnSpc>
              <a:spcBef>
                <a:spcPts val="432"/>
              </a:spcBef>
            </a:pPr>
            <a:r>
              <a:rPr lang="en-US" sz="1800" dirty="0"/>
              <a:t>When we call </a:t>
            </a:r>
            <a:r>
              <a:rPr lang="en-US" sz="1800" dirty="0" err="1"/>
              <a:t>functionA</a:t>
            </a:r>
            <a:r>
              <a:rPr lang="en-US" sz="1800" dirty="0"/>
              <a:t> and passes in a string:</a:t>
            </a:r>
          </a:p>
          <a:p>
            <a:pPr eaLnBrk="1" hangingPunct="1">
              <a:lnSpc>
                <a:spcPct val="90000"/>
              </a:lnSpc>
              <a:spcBef>
                <a:spcPts val="432"/>
              </a:spcBef>
            </a:pPr>
            <a:endParaRPr lang="en-US" sz="1800" dirty="0"/>
          </a:p>
          <a:p>
            <a:pPr eaLnBrk="1" hangingPunct="1">
              <a:lnSpc>
                <a:spcPct val="90000"/>
              </a:lnSpc>
              <a:spcBef>
                <a:spcPts val="432"/>
              </a:spcBef>
              <a:buNone/>
            </a:pPr>
            <a:endParaRPr lang="en-US" sz="1800" dirty="0"/>
          </a:p>
          <a:p>
            <a:pPr lvl="1" eaLnBrk="1" hangingPunct="1">
              <a:lnSpc>
                <a:spcPct val="90000"/>
              </a:lnSpc>
              <a:spcBef>
                <a:spcPts val="0"/>
              </a:spcBef>
            </a:pPr>
            <a:r>
              <a:rPr lang="en-US" sz="1800" dirty="0"/>
              <a:t>The input argument “hello” is stored in </a:t>
            </a:r>
            <a:r>
              <a:rPr lang="en-US" sz="1800" dirty="0" err="1"/>
              <a:t>aStr</a:t>
            </a:r>
            <a:endParaRPr lang="en-US" sz="1800" dirty="0"/>
          </a:p>
          <a:p>
            <a:pPr lvl="1" eaLnBrk="1" hangingPunct="1">
              <a:lnSpc>
                <a:spcPct val="90000"/>
              </a:lnSpc>
              <a:spcBef>
                <a:spcPts val="0"/>
              </a:spcBef>
            </a:pPr>
            <a:r>
              <a:rPr lang="en-US" sz="1800" dirty="0" err="1"/>
              <a:t>functionB</a:t>
            </a:r>
            <a:r>
              <a:rPr lang="en-US" sz="1800" dirty="0"/>
              <a:t> is called and when it runs, it prints the data in </a:t>
            </a:r>
            <a:r>
              <a:rPr lang="en-US" sz="1800" dirty="0" err="1"/>
              <a:t>aStr</a:t>
            </a:r>
            <a:endParaRPr lang="en-US" sz="1800" dirty="0"/>
          </a:p>
          <a:p>
            <a:pPr eaLnBrk="1" hangingPunct="1">
              <a:lnSpc>
                <a:spcPct val="90000"/>
              </a:lnSpc>
              <a:spcBef>
                <a:spcPts val="432"/>
              </a:spcBef>
            </a:pPr>
            <a:r>
              <a:rPr lang="en-US" sz="1800" dirty="0"/>
              <a:t>The concept of nested function is used in a special way in a closure, covered in the next slides.</a:t>
            </a:r>
          </a:p>
        </p:txBody>
      </p:sp>
      <p:sp>
        <p:nvSpPr>
          <p:cNvPr id="4" name="TextBox 3"/>
          <p:cNvSpPr txBox="1"/>
          <p:nvPr/>
        </p:nvSpPr>
        <p:spPr>
          <a:xfrm>
            <a:off x="1447800" y="3352800"/>
            <a:ext cx="60960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functionA</a:t>
            </a:r>
            <a:r>
              <a:rPr lang="en-US" dirty="0">
                <a:latin typeface="Calibri" pitchFamily="34" charset="0"/>
              </a:rPr>
              <a:t>(“hello”)                # output:  hello</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6" name="TextBox 5"/>
          <p:cNvSpPr txBox="1"/>
          <p:nvPr/>
        </p:nvSpPr>
        <p:spPr>
          <a:xfrm>
            <a:off x="1447800" y="1066800"/>
            <a:ext cx="6172200" cy="1311128"/>
          </a:xfrm>
          <a:prstGeom prst="rect">
            <a:avLst/>
          </a:prstGeom>
          <a:solidFill>
            <a:schemeClr val="bg1">
              <a:lumMod val="85000"/>
            </a:schemeClr>
          </a:solidFill>
        </p:spPr>
        <p:txBody>
          <a:bodyPr wrap="square" rtlCol="0">
            <a:spAutoFit/>
          </a:bodyPr>
          <a:lstStyle/>
          <a:p>
            <a:r>
              <a:rPr lang="en-US" dirty="0">
                <a:latin typeface="Calibri" pitchFamily="34" charset="0"/>
              </a:rPr>
              <a:t>def  </a:t>
            </a:r>
            <a:r>
              <a:rPr lang="en-US" dirty="0" err="1">
                <a:latin typeface="Calibri" pitchFamily="34" charset="0"/>
              </a:rPr>
              <a:t>functionA</a:t>
            </a:r>
            <a:r>
              <a:rPr lang="en-US" dirty="0">
                <a:latin typeface="Calibri" pitchFamily="34" charset="0"/>
              </a:rPr>
              <a:t>( </a:t>
            </a:r>
            <a:r>
              <a:rPr lang="en-US" dirty="0" err="1">
                <a:latin typeface="Calibri" pitchFamily="34" charset="0"/>
              </a:rPr>
              <a:t>aStr</a:t>
            </a:r>
            <a:r>
              <a:rPr lang="en-US" dirty="0">
                <a:latin typeface="Calibri" pitchFamily="34" charset="0"/>
              </a:rPr>
              <a:t> ) :          # outer </a:t>
            </a:r>
            <a:r>
              <a:rPr lang="en-US" dirty="0" err="1">
                <a:latin typeface="Calibri" pitchFamily="34" charset="0"/>
              </a:rPr>
              <a:t>functionA</a:t>
            </a:r>
            <a:r>
              <a:rPr lang="en-US" dirty="0">
                <a:latin typeface="Calibri" pitchFamily="34" charset="0"/>
              </a:rPr>
              <a:t> definition</a:t>
            </a:r>
          </a:p>
          <a:p>
            <a:pPr>
              <a:lnSpc>
                <a:spcPct val="80000"/>
              </a:lnSpc>
            </a:pPr>
            <a:r>
              <a:rPr lang="en-US" dirty="0">
                <a:latin typeface="Calibri" pitchFamily="34" charset="0"/>
              </a:rPr>
              <a:t>		                  # in the body of </a:t>
            </a:r>
            <a:r>
              <a:rPr lang="en-US" dirty="0" err="1">
                <a:latin typeface="Calibri" pitchFamily="34" charset="0"/>
              </a:rPr>
              <a:t>functionA</a:t>
            </a:r>
            <a:r>
              <a:rPr lang="en-US" dirty="0">
                <a:latin typeface="Calibri" pitchFamily="34" charset="0"/>
              </a:rPr>
              <a:t> are:</a:t>
            </a:r>
          </a:p>
          <a:p>
            <a:pPr>
              <a:lnSpc>
                <a:spcPct val="80000"/>
              </a:lnSpc>
            </a:pPr>
            <a:r>
              <a:rPr lang="en-US" dirty="0">
                <a:latin typeface="Calibri" pitchFamily="34" charset="0"/>
              </a:rPr>
              <a:t>      def </a:t>
            </a:r>
            <a:r>
              <a:rPr lang="en-US" dirty="0" err="1">
                <a:latin typeface="Calibri" pitchFamily="34" charset="0"/>
              </a:rPr>
              <a:t>functionB</a:t>
            </a:r>
            <a:r>
              <a:rPr lang="en-US" dirty="0">
                <a:latin typeface="Calibri" pitchFamily="34" charset="0"/>
              </a:rPr>
              <a:t>() :                  #  - nested </a:t>
            </a:r>
            <a:r>
              <a:rPr lang="en-US" dirty="0" err="1">
                <a:latin typeface="Calibri" pitchFamily="34" charset="0"/>
              </a:rPr>
              <a:t>functionB</a:t>
            </a:r>
            <a:r>
              <a:rPr lang="en-US" dirty="0">
                <a:latin typeface="Calibri" pitchFamily="34" charset="0"/>
              </a:rPr>
              <a:t> definition</a:t>
            </a:r>
          </a:p>
          <a:p>
            <a:pPr>
              <a:lnSpc>
                <a:spcPct val="80000"/>
              </a:lnSpc>
            </a:pPr>
            <a:r>
              <a:rPr lang="en-US" dirty="0">
                <a:latin typeface="Calibri" pitchFamily="34" charset="0"/>
              </a:rPr>
              <a:t>            print(</a:t>
            </a:r>
            <a:r>
              <a:rPr lang="en-US" dirty="0" err="1">
                <a:latin typeface="Calibri" pitchFamily="34" charset="0"/>
              </a:rPr>
              <a:t>aStr</a:t>
            </a:r>
            <a:r>
              <a:rPr lang="en-US" dirty="0">
                <a:latin typeface="Calibri" pitchFamily="34" charset="0"/>
              </a:rPr>
              <a:t>)</a:t>
            </a:r>
          </a:p>
          <a:p>
            <a:pPr>
              <a:spcBef>
                <a:spcPts val="0"/>
              </a:spcBef>
            </a:pPr>
            <a:r>
              <a:rPr lang="en-US" dirty="0">
                <a:latin typeface="Calibri" pitchFamily="34" charset="0"/>
              </a:rPr>
              <a:t>      </a:t>
            </a:r>
            <a:r>
              <a:rPr lang="en-US" dirty="0" err="1">
                <a:latin typeface="Calibri" pitchFamily="34" charset="0"/>
              </a:rPr>
              <a:t>functionB</a:t>
            </a:r>
            <a:r>
              <a:rPr lang="en-US" dirty="0">
                <a:latin typeface="Calibri" pitchFamily="34" charset="0"/>
              </a:rPr>
              <a:t>()                           #  - call of </a:t>
            </a:r>
            <a:r>
              <a:rPr lang="en-US" dirty="0" err="1">
                <a:latin typeface="Calibri" pitchFamily="34" charset="0"/>
              </a:rPr>
              <a:t>functionB</a:t>
            </a:r>
            <a:endParaRPr lang="en-US" dirty="0">
              <a:latin typeface="Calibri" pitchFamily="34" charset="0"/>
            </a:endParaRPr>
          </a:p>
        </p:txBody>
      </p:sp>
      <p:sp>
        <p:nvSpPr>
          <p:cNvPr id="7" name="Date Placeholder 6"/>
          <p:cNvSpPr>
            <a:spLocks noGrp="1"/>
          </p:cNvSpPr>
          <p:nvPr>
            <p:ph type="dt" sz="half" idx="10"/>
          </p:nvPr>
        </p:nvSpPr>
        <p:spPr/>
        <p:txBody>
          <a:bodyPr/>
          <a:lstStyle/>
          <a:p>
            <a:pPr>
              <a:defRPr/>
            </a:pPr>
            <a:r>
              <a:rPr lang="en-US"/>
              <a:t>© 2019 C. Nguyen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Closure</a:t>
            </a:r>
          </a:p>
        </p:txBody>
      </p:sp>
      <p:sp>
        <p:nvSpPr>
          <p:cNvPr id="3075" name="Rectangle 3"/>
          <p:cNvSpPr>
            <a:spLocks noGrp="1" noChangeArrowheads="1"/>
          </p:cNvSpPr>
          <p:nvPr>
            <p:ph type="body" idx="1"/>
          </p:nvPr>
        </p:nvSpPr>
        <p:spPr>
          <a:xfrm>
            <a:off x="457200" y="685800"/>
            <a:ext cx="8229600" cy="5867400"/>
          </a:xfrm>
        </p:spPr>
        <p:txBody>
          <a:bodyPr/>
          <a:lstStyle/>
          <a:p>
            <a:pPr eaLnBrk="1" hangingPunct="1">
              <a:lnSpc>
                <a:spcPct val="90000"/>
              </a:lnSpc>
            </a:pPr>
            <a:r>
              <a:rPr lang="en-US" sz="1800" dirty="0"/>
              <a:t>A closure is a special way to nest functions, with 2 requirements:</a:t>
            </a:r>
          </a:p>
          <a:p>
            <a:pPr marL="800100" lvl="1" indent="-342900" eaLnBrk="1" hangingPunct="1">
              <a:lnSpc>
                <a:spcPct val="90000"/>
              </a:lnSpc>
              <a:spcBef>
                <a:spcPts val="0"/>
              </a:spcBef>
              <a:buFont typeface="+mj-lt"/>
              <a:buAutoNum type="arabicPeriod"/>
            </a:pPr>
            <a:r>
              <a:rPr lang="en-US" sz="1800" dirty="0"/>
              <a:t>The nested function must use an initial value that is set in the outer function</a:t>
            </a:r>
          </a:p>
          <a:p>
            <a:pPr marL="800100" lvl="1" indent="-342900" eaLnBrk="1" hangingPunct="1">
              <a:lnSpc>
                <a:spcPct val="90000"/>
              </a:lnSpc>
              <a:spcBef>
                <a:spcPts val="0"/>
              </a:spcBef>
              <a:buFont typeface="+mj-lt"/>
              <a:buAutoNum type="arabicPeriod"/>
            </a:pPr>
            <a:r>
              <a:rPr lang="en-US" sz="1800" dirty="0"/>
              <a:t>The outer function must return the nested function</a:t>
            </a:r>
          </a:p>
          <a:p>
            <a:pPr eaLnBrk="1" hangingPunct="1">
              <a:lnSpc>
                <a:spcPct val="90000"/>
              </a:lnSpc>
            </a:pPr>
            <a:r>
              <a:rPr lang="en-US" sz="1800" dirty="0"/>
              <a:t>Using the same print “hello” example in the previous slide, but written as a closure:</a:t>
            </a:r>
          </a:p>
          <a:p>
            <a:pPr eaLnBrk="1" hangingPunct="1">
              <a:lnSpc>
                <a:spcPct val="90000"/>
              </a:lnSpc>
            </a:pPr>
            <a:endParaRPr lang="en-US" sz="1800" dirty="0"/>
          </a:p>
          <a:p>
            <a:pPr eaLnBrk="1" hangingPunct="1">
              <a:lnSpc>
                <a:spcPct val="90000"/>
              </a:lnSpc>
            </a:pPr>
            <a:endParaRPr lang="en-US" sz="1800" dirty="0"/>
          </a:p>
          <a:p>
            <a:pPr eaLnBrk="1" hangingPunct="1">
              <a:lnSpc>
                <a:spcPct val="90000"/>
              </a:lnSpc>
            </a:pPr>
            <a:endParaRPr lang="en-US" sz="1800" dirty="0"/>
          </a:p>
          <a:p>
            <a:pPr eaLnBrk="1" hangingPunct="1">
              <a:lnSpc>
                <a:spcPct val="90000"/>
              </a:lnSpc>
              <a:spcBef>
                <a:spcPts val="0"/>
              </a:spcBef>
              <a:buNone/>
            </a:pPr>
            <a:endParaRPr lang="en-US" sz="1800" dirty="0"/>
          </a:p>
          <a:p>
            <a:pPr eaLnBrk="1" hangingPunct="1">
              <a:lnSpc>
                <a:spcPct val="90000"/>
              </a:lnSpc>
              <a:spcBef>
                <a:spcPts val="0"/>
              </a:spcBef>
              <a:buNone/>
            </a:pPr>
            <a:endParaRPr lang="en-US" sz="1800" dirty="0"/>
          </a:p>
          <a:p>
            <a:pPr eaLnBrk="1" hangingPunct="1">
              <a:lnSpc>
                <a:spcPct val="90000"/>
              </a:lnSpc>
              <a:spcBef>
                <a:spcPts val="0"/>
              </a:spcBef>
            </a:pPr>
            <a:r>
              <a:rPr lang="en-US" sz="1800" dirty="0"/>
              <a:t>Using the closure:</a:t>
            </a:r>
          </a:p>
          <a:p>
            <a:pPr eaLnBrk="1" hangingPunct="1">
              <a:lnSpc>
                <a:spcPct val="90000"/>
              </a:lnSpc>
            </a:pPr>
            <a:endParaRPr lang="en-US" sz="1800" dirty="0"/>
          </a:p>
          <a:p>
            <a:pPr eaLnBrk="1" hangingPunct="1">
              <a:lnSpc>
                <a:spcPct val="90000"/>
              </a:lnSpc>
            </a:pPr>
            <a:endParaRPr lang="en-US" sz="1800" dirty="0"/>
          </a:p>
          <a:p>
            <a:pPr eaLnBrk="1" hangingPunct="1">
              <a:lnSpc>
                <a:spcPct val="90000"/>
              </a:lnSpc>
            </a:pPr>
            <a:endParaRPr lang="en-US" sz="1800" dirty="0"/>
          </a:p>
          <a:p>
            <a:pPr eaLnBrk="1" hangingPunct="1">
              <a:lnSpc>
                <a:spcPct val="90000"/>
              </a:lnSpc>
              <a:spcBef>
                <a:spcPts val="0"/>
              </a:spcBef>
            </a:pPr>
            <a:r>
              <a:rPr lang="en-US" sz="1800" dirty="0"/>
              <a:t>When the outer function runs, it receives some initial value, such as </a:t>
            </a:r>
            <a:r>
              <a:rPr lang="en-US" sz="1800" dirty="0" err="1"/>
              <a:t>aStr</a:t>
            </a:r>
            <a:r>
              <a:rPr lang="en-US" sz="1800" dirty="0"/>
              <a:t>. When the nested function runs, it uses the initial value that was set up by the outer function.</a:t>
            </a:r>
          </a:p>
          <a:p>
            <a:pPr eaLnBrk="1" hangingPunct="1">
              <a:lnSpc>
                <a:spcPct val="9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18</a:t>
            </a:fld>
            <a:endParaRPr lang="en-US" dirty="0"/>
          </a:p>
        </p:txBody>
      </p:sp>
      <p:sp>
        <p:nvSpPr>
          <p:cNvPr id="6" name="TextBox 5"/>
          <p:cNvSpPr txBox="1"/>
          <p:nvPr/>
        </p:nvSpPr>
        <p:spPr>
          <a:xfrm>
            <a:off x="838200" y="2286000"/>
            <a:ext cx="7696200" cy="1277273"/>
          </a:xfrm>
          <a:prstGeom prst="rect">
            <a:avLst/>
          </a:prstGeom>
          <a:solidFill>
            <a:schemeClr val="bg1">
              <a:lumMod val="85000"/>
            </a:schemeClr>
          </a:solidFill>
        </p:spPr>
        <p:txBody>
          <a:bodyPr wrap="square" rtlCol="0">
            <a:spAutoFit/>
          </a:bodyPr>
          <a:lstStyle/>
          <a:p>
            <a:r>
              <a:rPr lang="en-US" dirty="0">
                <a:latin typeface="Calibri" pitchFamily="34" charset="0"/>
              </a:rPr>
              <a:t>def  </a:t>
            </a:r>
            <a:r>
              <a:rPr lang="en-US" dirty="0" err="1">
                <a:latin typeface="Calibri" pitchFamily="34" charset="0"/>
              </a:rPr>
              <a:t>functionA</a:t>
            </a:r>
            <a:r>
              <a:rPr lang="en-US" dirty="0">
                <a:latin typeface="Calibri" pitchFamily="34" charset="0"/>
              </a:rPr>
              <a:t>( </a:t>
            </a:r>
            <a:r>
              <a:rPr lang="en-US" dirty="0" err="1">
                <a:latin typeface="Calibri" pitchFamily="34" charset="0"/>
              </a:rPr>
              <a:t>aStr</a:t>
            </a:r>
            <a:r>
              <a:rPr lang="en-US" dirty="0">
                <a:latin typeface="Calibri" pitchFamily="34" charset="0"/>
              </a:rPr>
              <a:t> ) :          # outer </a:t>
            </a:r>
            <a:r>
              <a:rPr lang="en-US" dirty="0" err="1">
                <a:latin typeface="Calibri" pitchFamily="34" charset="0"/>
              </a:rPr>
              <a:t>functionA</a:t>
            </a:r>
            <a:r>
              <a:rPr lang="en-US" dirty="0">
                <a:latin typeface="Calibri" pitchFamily="34" charset="0"/>
              </a:rPr>
              <a:t> definition</a:t>
            </a:r>
          </a:p>
          <a:p>
            <a:r>
              <a:rPr lang="en-US" dirty="0">
                <a:latin typeface="Calibri" pitchFamily="34" charset="0"/>
              </a:rPr>
              <a:t>      def </a:t>
            </a:r>
            <a:r>
              <a:rPr lang="en-US" dirty="0" err="1">
                <a:latin typeface="Calibri" pitchFamily="34" charset="0"/>
              </a:rPr>
              <a:t>functionB</a:t>
            </a:r>
            <a:r>
              <a:rPr lang="en-US" dirty="0">
                <a:latin typeface="Calibri" pitchFamily="34" charset="0"/>
              </a:rPr>
              <a:t>( ) :                    # Requirement 1: inner </a:t>
            </a:r>
            <a:r>
              <a:rPr lang="en-US" dirty="0" err="1">
                <a:latin typeface="Calibri" pitchFamily="34" charset="0"/>
              </a:rPr>
              <a:t>functionB</a:t>
            </a:r>
            <a:r>
              <a:rPr lang="en-US" dirty="0">
                <a:latin typeface="Calibri" pitchFamily="34" charset="0"/>
              </a:rPr>
              <a:t> uses</a:t>
            </a:r>
          </a:p>
          <a:p>
            <a:r>
              <a:rPr lang="en-US" dirty="0">
                <a:latin typeface="Calibri" pitchFamily="34" charset="0"/>
              </a:rPr>
              <a:t>            print(</a:t>
            </a:r>
            <a:r>
              <a:rPr lang="en-US" dirty="0" err="1">
                <a:latin typeface="Calibri" pitchFamily="34" charset="0"/>
              </a:rPr>
              <a:t>aStr</a:t>
            </a:r>
            <a:r>
              <a:rPr lang="en-US" dirty="0">
                <a:latin typeface="Calibri" pitchFamily="34" charset="0"/>
              </a:rPr>
              <a:t>)                          # </a:t>
            </a:r>
            <a:r>
              <a:rPr lang="en-US" dirty="0" err="1">
                <a:latin typeface="Calibri" pitchFamily="34" charset="0"/>
              </a:rPr>
              <a:t>aStr</a:t>
            </a:r>
            <a:r>
              <a:rPr lang="en-US" dirty="0">
                <a:latin typeface="Calibri" pitchFamily="34" charset="0"/>
              </a:rPr>
              <a:t>, which is set in function A</a:t>
            </a:r>
          </a:p>
          <a:p>
            <a:pPr>
              <a:spcBef>
                <a:spcPts val="600"/>
              </a:spcBef>
            </a:pPr>
            <a:r>
              <a:rPr lang="en-US" dirty="0">
                <a:latin typeface="Calibri" pitchFamily="34" charset="0"/>
              </a:rPr>
              <a:t>      return </a:t>
            </a:r>
            <a:r>
              <a:rPr lang="en-US" dirty="0" err="1">
                <a:latin typeface="Calibri" pitchFamily="34" charset="0"/>
              </a:rPr>
              <a:t>functionB</a:t>
            </a:r>
            <a:r>
              <a:rPr lang="en-US" dirty="0">
                <a:latin typeface="Calibri" pitchFamily="34" charset="0"/>
              </a:rPr>
              <a:t>                     # Requirement 2: return the nested function</a:t>
            </a:r>
          </a:p>
        </p:txBody>
      </p:sp>
      <p:sp>
        <p:nvSpPr>
          <p:cNvPr id="7" name="TextBox 6"/>
          <p:cNvSpPr txBox="1"/>
          <p:nvPr/>
        </p:nvSpPr>
        <p:spPr>
          <a:xfrm>
            <a:off x="838200" y="3962400"/>
            <a:ext cx="7696200" cy="646331"/>
          </a:xfrm>
          <a:prstGeom prst="rect">
            <a:avLst/>
          </a:prstGeom>
          <a:solidFill>
            <a:schemeClr val="bg1">
              <a:lumMod val="85000"/>
            </a:schemeClr>
          </a:solidFill>
        </p:spPr>
        <p:txBody>
          <a:bodyPr wrap="square" rtlCol="0">
            <a:spAutoFit/>
          </a:bodyPr>
          <a:lstStyle/>
          <a:p>
            <a:r>
              <a:rPr lang="en-US" dirty="0">
                <a:latin typeface="Calibri" pitchFamily="34" charset="0"/>
              </a:rPr>
              <a:t>f = </a:t>
            </a:r>
            <a:r>
              <a:rPr lang="en-US" dirty="0" err="1">
                <a:latin typeface="Calibri" pitchFamily="34" charset="0"/>
              </a:rPr>
              <a:t>functionA</a:t>
            </a:r>
            <a:r>
              <a:rPr lang="en-US" dirty="0">
                <a:latin typeface="Calibri" pitchFamily="34" charset="0"/>
              </a:rPr>
              <a:t>(“hello”)           #  f = the return value of </a:t>
            </a:r>
            <a:r>
              <a:rPr lang="en-US" dirty="0" err="1">
                <a:latin typeface="Calibri" pitchFamily="34" charset="0"/>
              </a:rPr>
              <a:t>functionA</a:t>
            </a:r>
            <a:r>
              <a:rPr lang="en-US" dirty="0">
                <a:latin typeface="Calibri" pitchFamily="34" charset="0"/>
              </a:rPr>
              <a:t> = </a:t>
            </a:r>
            <a:r>
              <a:rPr lang="en-US" dirty="0" err="1">
                <a:latin typeface="Calibri" pitchFamily="34" charset="0"/>
              </a:rPr>
              <a:t>functionB</a:t>
            </a:r>
            <a:endParaRPr lang="en-US" dirty="0">
              <a:latin typeface="Calibri" pitchFamily="34" charset="0"/>
            </a:endParaRPr>
          </a:p>
          <a:p>
            <a:r>
              <a:rPr lang="en-US" dirty="0">
                <a:latin typeface="Calibri" pitchFamily="34" charset="0"/>
              </a:rPr>
              <a:t>f()                                             # call f(), which means call </a:t>
            </a:r>
            <a:r>
              <a:rPr lang="en-US" dirty="0" err="1">
                <a:latin typeface="Calibri" pitchFamily="34" charset="0"/>
              </a:rPr>
              <a:t>functionB</a:t>
            </a:r>
            <a:r>
              <a:rPr lang="en-US" dirty="0">
                <a:latin typeface="Calibri" pitchFamily="34" charset="0"/>
              </a:rPr>
              <a:t>, output:  hello </a:t>
            </a:r>
          </a:p>
        </p:txBody>
      </p:sp>
      <p:sp>
        <p:nvSpPr>
          <p:cNvPr id="8" name="Date Placeholder 7"/>
          <p:cNvSpPr>
            <a:spLocks noGrp="1"/>
          </p:cNvSpPr>
          <p:nvPr>
            <p:ph type="dt" sz="half" idx="10"/>
          </p:nvPr>
        </p:nvSpPr>
        <p:spPr/>
        <p:txBody>
          <a:bodyPr/>
          <a:lstStyle/>
          <a:p>
            <a:pPr>
              <a:defRPr/>
            </a:pPr>
            <a:r>
              <a:rPr lang="en-US"/>
              <a:t>© 2019 C. Nguyen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Closure Example</a:t>
            </a:r>
          </a:p>
        </p:txBody>
      </p:sp>
      <p:sp>
        <p:nvSpPr>
          <p:cNvPr id="3075" name="Rectangle 3"/>
          <p:cNvSpPr>
            <a:spLocks noGrp="1" noChangeArrowheads="1"/>
          </p:cNvSpPr>
          <p:nvPr>
            <p:ph type="body" idx="1"/>
          </p:nvPr>
        </p:nvSpPr>
        <p:spPr>
          <a:xfrm>
            <a:off x="457200" y="685800"/>
            <a:ext cx="8229600" cy="5867400"/>
          </a:xfrm>
        </p:spPr>
        <p:txBody>
          <a:bodyPr/>
          <a:lstStyle/>
          <a:p>
            <a:pPr eaLnBrk="1" hangingPunct="1">
              <a:lnSpc>
                <a:spcPct val="80000"/>
              </a:lnSpc>
            </a:pPr>
            <a:r>
              <a:rPr lang="en-US" sz="1800" dirty="0"/>
              <a:t>Suppose we have this closure:</a:t>
            </a:r>
          </a:p>
          <a:p>
            <a:pPr eaLnBrk="1" hangingPunct="1">
              <a:lnSpc>
                <a:spcPct val="80000"/>
              </a:lnSpc>
            </a:pPr>
            <a:endParaRPr lang="en-US" sz="1800" dirty="0"/>
          </a:p>
          <a:p>
            <a:pPr eaLnBrk="1" hangingPunct="1">
              <a:lnSpc>
                <a:spcPct val="80000"/>
              </a:lnSpc>
              <a:buNone/>
            </a:pPr>
            <a:endParaRPr lang="en-US" sz="1800" dirty="0"/>
          </a:p>
          <a:p>
            <a:pPr eaLnBrk="1" hangingPunct="1">
              <a:lnSpc>
                <a:spcPct val="80000"/>
              </a:lnSpc>
            </a:pPr>
            <a:endParaRPr lang="en-US" sz="1800" dirty="0"/>
          </a:p>
          <a:p>
            <a:pPr eaLnBrk="1" hangingPunct="1">
              <a:lnSpc>
                <a:spcPct val="80000"/>
              </a:lnSpc>
            </a:pPr>
            <a:endParaRPr lang="en-US" sz="1800" dirty="0"/>
          </a:p>
          <a:p>
            <a:pPr eaLnBrk="1" hangingPunct="1">
              <a:lnSpc>
                <a:spcPct val="80000"/>
              </a:lnSpc>
            </a:pPr>
            <a:endParaRPr lang="en-US" sz="1800" dirty="0"/>
          </a:p>
          <a:p>
            <a:pPr eaLnBrk="1" hangingPunct="1">
              <a:lnSpc>
                <a:spcPct val="80000"/>
              </a:lnSpc>
              <a:spcBef>
                <a:spcPts val="300"/>
              </a:spcBef>
            </a:pPr>
            <a:r>
              <a:rPr lang="en-US" sz="1800" dirty="0"/>
              <a:t>To work with the closure:</a:t>
            </a:r>
          </a:p>
          <a:p>
            <a:pPr eaLnBrk="1" hangingPunct="1">
              <a:lnSpc>
                <a:spcPct val="80000"/>
              </a:lnSpc>
            </a:pPr>
            <a:endParaRPr lang="en-US" sz="1800" dirty="0"/>
          </a:p>
          <a:p>
            <a:pPr eaLnBrk="1" hangingPunct="1">
              <a:lnSpc>
                <a:spcPct val="80000"/>
              </a:lnSpc>
            </a:pPr>
            <a:endParaRPr lang="en-US" sz="1800" dirty="0"/>
          </a:p>
          <a:p>
            <a:pPr eaLnBrk="1" hangingPunct="1">
              <a:lnSpc>
                <a:spcPct val="80000"/>
              </a:lnSpc>
            </a:pPr>
            <a:endParaRPr lang="en-US" sz="1800" dirty="0"/>
          </a:p>
          <a:p>
            <a:pPr eaLnBrk="1" hangingPunct="1">
              <a:lnSpc>
                <a:spcPct val="80000"/>
              </a:lnSpc>
            </a:pPr>
            <a:endParaRPr lang="en-US" sz="1800" dirty="0"/>
          </a:p>
          <a:p>
            <a:pPr eaLnBrk="1" hangingPunct="1">
              <a:lnSpc>
                <a:spcPct val="80000"/>
              </a:lnSpc>
              <a:spcBef>
                <a:spcPts val="0"/>
              </a:spcBef>
            </a:pPr>
            <a:endParaRPr lang="en-US" sz="1800" dirty="0"/>
          </a:p>
          <a:p>
            <a:pPr eaLnBrk="1" hangingPunct="1">
              <a:lnSpc>
                <a:spcPct val="80000"/>
              </a:lnSpc>
            </a:pPr>
            <a:endParaRPr lang="en-US" sz="1800" dirty="0"/>
          </a:p>
          <a:p>
            <a:pPr eaLnBrk="1" hangingPunct="1">
              <a:lnSpc>
                <a:spcPct val="80000"/>
              </a:lnSpc>
              <a:spcBef>
                <a:spcPts val="0"/>
              </a:spcBef>
            </a:pPr>
            <a:endParaRPr lang="en-US" sz="1800" dirty="0"/>
          </a:p>
        </p:txBody>
      </p:sp>
      <p:sp>
        <p:nvSpPr>
          <p:cNvPr id="4" name="TextBox 3"/>
          <p:cNvSpPr txBox="1"/>
          <p:nvPr/>
        </p:nvSpPr>
        <p:spPr>
          <a:xfrm>
            <a:off x="2209800" y="990600"/>
            <a:ext cx="5363312" cy="1200329"/>
          </a:xfrm>
          <a:prstGeom prst="rect">
            <a:avLst/>
          </a:prstGeom>
          <a:solidFill>
            <a:schemeClr val="bg1">
              <a:lumMod val="85000"/>
            </a:schemeClr>
          </a:solidFill>
        </p:spPr>
        <p:txBody>
          <a:bodyPr wrap="square" rtlCol="0">
            <a:spAutoFit/>
          </a:bodyPr>
          <a:lstStyle/>
          <a:p>
            <a:pPr eaLnBrk="1" hangingPunct="1">
              <a:spcBef>
                <a:spcPts val="600"/>
              </a:spcBef>
              <a:buNone/>
            </a:pPr>
            <a:r>
              <a:rPr lang="en-US" dirty="0">
                <a:latin typeface="Calibri" pitchFamily="34" charset="0"/>
              </a:rPr>
              <a:t>def  </a:t>
            </a:r>
            <a:r>
              <a:rPr lang="en-US" dirty="0" err="1">
                <a:latin typeface="Calibri" pitchFamily="34" charset="0"/>
              </a:rPr>
              <a:t>addFrom</a:t>
            </a:r>
            <a:r>
              <a:rPr lang="en-US" dirty="0">
                <a:latin typeface="Calibri" pitchFamily="34" charset="0"/>
              </a:rPr>
              <a:t>(</a:t>
            </a:r>
            <a:r>
              <a:rPr lang="en-US" dirty="0" err="1">
                <a:latin typeface="Calibri" pitchFamily="34" charset="0"/>
              </a:rPr>
              <a:t>start_value</a:t>
            </a:r>
            <a:r>
              <a:rPr lang="en-US" dirty="0">
                <a:latin typeface="Calibri" pitchFamily="34" charset="0"/>
              </a:rPr>
              <a:t>) :</a:t>
            </a:r>
            <a:br>
              <a:rPr lang="en-US" dirty="0">
                <a:latin typeface="Calibri" pitchFamily="34" charset="0"/>
              </a:rPr>
            </a:br>
            <a:r>
              <a:rPr lang="en-US" dirty="0">
                <a:latin typeface="Calibri" pitchFamily="34" charset="0"/>
              </a:rPr>
              <a:t>        def  adding(n) :                 # adding is a closure</a:t>
            </a:r>
          </a:p>
          <a:p>
            <a:pPr eaLnBrk="1" hangingPunct="1">
              <a:buNone/>
            </a:pPr>
            <a:r>
              <a:rPr lang="en-US" dirty="0">
                <a:latin typeface="Calibri" pitchFamily="34" charset="0"/>
              </a:rPr>
              <a:t>               return </a:t>
            </a:r>
            <a:r>
              <a:rPr lang="en-US" dirty="0" err="1">
                <a:latin typeface="Calibri" pitchFamily="34" charset="0"/>
              </a:rPr>
              <a:t>start_value</a:t>
            </a:r>
            <a:r>
              <a:rPr lang="en-US" dirty="0">
                <a:latin typeface="Calibri" pitchFamily="34" charset="0"/>
              </a:rPr>
              <a:t> + n</a:t>
            </a:r>
          </a:p>
          <a:p>
            <a:pPr eaLnBrk="1" hangingPunct="1">
              <a:buNone/>
            </a:pPr>
            <a:r>
              <a:rPr lang="en-US" dirty="0">
                <a:latin typeface="Calibri" pitchFamily="34" charset="0"/>
              </a:rPr>
              <a:t>        return adding</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19</a:t>
            </a:fld>
            <a:endParaRPr lang="en-US" dirty="0"/>
          </a:p>
        </p:txBody>
      </p:sp>
      <p:sp>
        <p:nvSpPr>
          <p:cNvPr id="6" name="TextBox 5"/>
          <p:cNvSpPr txBox="1"/>
          <p:nvPr/>
        </p:nvSpPr>
        <p:spPr>
          <a:xfrm>
            <a:off x="838200" y="2667000"/>
            <a:ext cx="7842468" cy="1631216"/>
          </a:xfrm>
          <a:prstGeom prst="rect">
            <a:avLst/>
          </a:prstGeom>
          <a:solidFill>
            <a:schemeClr val="bg1">
              <a:lumMod val="85000"/>
            </a:schemeClr>
          </a:solidFill>
        </p:spPr>
        <p:txBody>
          <a:bodyPr wrap="none" rtlCol="0">
            <a:spAutoFit/>
          </a:bodyPr>
          <a:lstStyle/>
          <a:p>
            <a:pPr eaLnBrk="1" hangingPunct="1">
              <a:buNone/>
            </a:pPr>
            <a:r>
              <a:rPr lang="en-US" dirty="0">
                <a:latin typeface="Calibri" pitchFamily="34" charset="0"/>
              </a:rPr>
              <a:t>adder = </a:t>
            </a:r>
            <a:r>
              <a:rPr lang="en-US" dirty="0" err="1">
                <a:latin typeface="Calibri" pitchFamily="34" charset="0"/>
              </a:rPr>
              <a:t>addFrom</a:t>
            </a:r>
            <a:r>
              <a:rPr lang="en-US" dirty="0">
                <a:latin typeface="Calibri" pitchFamily="34" charset="0"/>
              </a:rPr>
              <a:t>(10)        # adder = adding function with </a:t>
            </a:r>
            <a:r>
              <a:rPr lang="en-US" dirty="0" err="1">
                <a:latin typeface="Calibri" pitchFamily="34" charset="0"/>
              </a:rPr>
              <a:t>start_value</a:t>
            </a:r>
            <a:r>
              <a:rPr lang="en-US" dirty="0">
                <a:latin typeface="Calibri" pitchFamily="34" charset="0"/>
              </a:rPr>
              <a:t> of 10</a:t>
            </a:r>
          </a:p>
          <a:p>
            <a:pPr eaLnBrk="1" hangingPunct="1">
              <a:buNone/>
            </a:pPr>
            <a:r>
              <a:rPr lang="en-US" dirty="0">
                <a:latin typeface="Calibri" pitchFamily="34" charset="0"/>
              </a:rPr>
              <a:t>print(adder(2))                   # adder (or adding) runs and returns 12, which is printed</a:t>
            </a:r>
          </a:p>
          <a:p>
            <a:pPr eaLnBrk="1" hangingPunct="1">
              <a:buNone/>
            </a:pPr>
            <a:r>
              <a:rPr lang="en-US" dirty="0">
                <a:latin typeface="Calibri" pitchFamily="34" charset="0"/>
              </a:rPr>
              <a:t>print(adder(15))                 # adder (or adding) runs and returns 25, which is printed</a:t>
            </a:r>
          </a:p>
          <a:p>
            <a:pPr eaLnBrk="1" hangingPunct="1">
              <a:spcBef>
                <a:spcPts val="1200"/>
              </a:spcBef>
              <a:buNone/>
            </a:pPr>
            <a:r>
              <a:rPr lang="en-US" dirty="0">
                <a:latin typeface="Calibri" pitchFamily="34" charset="0"/>
              </a:rPr>
              <a:t>adder = </a:t>
            </a:r>
            <a:r>
              <a:rPr lang="en-US" dirty="0" err="1">
                <a:latin typeface="Calibri" pitchFamily="34" charset="0"/>
              </a:rPr>
              <a:t>addFrom</a:t>
            </a:r>
            <a:r>
              <a:rPr lang="en-US" dirty="0">
                <a:latin typeface="Calibri" pitchFamily="34" charset="0"/>
              </a:rPr>
              <a:t>(1)          # adder = adding function with </a:t>
            </a:r>
            <a:r>
              <a:rPr lang="en-US" dirty="0" err="1">
                <a:latin typeface="Calibri" pitchFamily="34" charset="0"/>
              </a:rPr>
              <a:t>start_value</a:t>
            </a:r>
            <a:r>
              <a:rPr lang="en-US" dirty="0">
                <a:latin typeface="Calibri" pitchFamily="34" charset="0"/>
              </a:rPr>
              <a:t> of 1</a:t>
            </a:r>
          </a:p>
          <a:p>
            <a:pPr eaLnBrk="1" hangingPunct="1">
              <a:buNone/>
            </a:pPr>
            <a:r>
              <a:rPr lang="en-US" dirty="0">
                <a:latin typeface="Calibri" pitchFamily="34" charset="0"/>
              </a:rPr>
              <a:t>print(adder(2))                   # adder (or adding) runs to produce 3, which is printed</a:t>
            </a:r>
          </a:p>
        </p:txBody>
      </p:sp>
      <p:sp>
        <p:nvSpPr>
          <p:cNvPr id="7" name="Date Placeholder 6"/>
          <p:cNvSpPr>
            <a:spLocks noGrp="1"/>
          </p:cNvSpPr>
          <p:nvPr>
            <p:ph type="dt" sz="half" idx="10"/>
          </p:nvPr>
        </p:nvSpPr>
        <p:spPr/>
        <p:txBody>
          <a:bodyPr/>
          <a:lstStyle/>
          <a:p>
            <a:pPr>
              <a:defRPr/>
            </a:pPr>
            <a:r>
              <a:rPr lang="en-US"/>
              <a:t>© 2019 C. Nguyen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Review of </a:t>
            </a:r>
            <a:r>
              <a:rPr lang="en-US" sz="3200" dirty="0" err="1"/>
              <a:t>Callables</a:t>
            </a:r>
            <a:endParaRPr lang="en-US" sz="3200" dirty="0"/>
          </a:p>
        </p:txBody>
      </p:sp>
      <p:sp>
        <p:nvSpPr>
          <p:cNvPr id="3075" name="Rectangle 3"/>
          <p:cNvSpPr>
            <a:spLocks noGrp="1" noChangeArrowheads="1"/>
          </p:cNvSpPr>
          <p:nvPr>
            <p:ph type="body" idx="1"/>
          </p:nvPr>
        </p:nvSpPr>
        <p:spPr>
          <a:xfrm>
            <a:off x="457200" y="685800"/>
            <a:ext cx="8077200" cy="5715000"/>
          </a:xfrm>
        </p:spPr>
        <p:txBody>
          <a:bodyPr/>
          <a:lstStyle/>
          <a:p>
            <a:pPr eaLnBrk="1" hangingPunct="1">
              <a:lnSpc>
                <a:spcPct val="90000"/>
              </a:lnSpc>
            </a:pPr>
            <a:r>
              <a:rPr lang="en-US" sz="1800" dirty="0"/>
              <a:t>Any object that can be called, which causes it to execute, is considered a </a:t>
            </a:r>
            <a:r>
              <a:rPr lang="en-US" sz="1800" u="sng" dirty="0"/>
              <a:t>callable</a:t>
            </a:r>
            <a:r>
              <a:rPr lang="en-US" sz="1800" dirty="0"/>
              <a:t> in Python. </a:t>
            </a:r>
          </a:p>
          <a:p>
            <a:pPr eaLnBrk="1" hangingPunct="1">
              <a:lnSpc>
                <a:spcPct val="90000"/>
              </a:lnSpc>
            </a:pPr>
            <a:r>
              <a:rPr lang="en-US" sz="1800" dirty="0"/>
              <a:t>Common </a:t>
            </a:r>
            <a:r>
              <a:rPr lang="en-US" sz="1800" dirty="0" err="1"/>
              <a:t>callables</a:t>
            </a:r>
            <a:r>
              <a:rPr lang="en-US" sz="1800" dirty="0"/>
              <a:t> are functions and methods, which are class bound functions.</a:t>
            </a:r>
          </a:p>
          <a:p>
            <a:pPr eaLnBrk="1" hangingPunct="1">
              <a:lnSpc>
                <a:spcPct val="90000"/>
              </a:lnSpc>
            </a:pPr>
            <a:r>
              <a:rPr lang="en-US" sz="1800" dirty="0"/>
              <a:t>Functions typically have a name, and all function names within a module (or all methods in a class) must be unique.</a:t>
            </a:r>
          </a:p>
          <a:p>
            <a:pPr eaLnBrk="1" hangingPunct="1">
              <a:lnSpc>
                <a:spcPct val="90000"/>
              </a:lnSpc>
            </a:pPr>
            <a:r>
              <a:rPr lang="en-US" sz="1800" dirty="0"/>
              <a:t>By using lambda expressions, we can also create short anonymous functions that have no name.</a:t>
            </a:r>
          </a:p>
          <a:p>
            <a:pPr eaLnBrk="1" hangingPunct="1">
              <a:lnSpc>
                <a:spcPct val="90000"/>
              </a:lnSpc>
            </a:pPr>
            <a:r>
              <a:rPr lang="en-US" sz="1800" dirty="0"/>
              <a:t>When we call a function, the list of data values we pass to the function is called the </a:t>
            </a:r>
            <a:r>
              <a:rPr lang="en-US" sz="1800" u="sng" dirty="0"/>
              <a:t>argument list</a:t>
            </a:r>
            <a:r>
              <a:rPr lang="en-US" sz="1800" dirty="0"/>
              <a:t>, and each data in the list is an </a:t>
            </a:r>
            <a:r>
              <a:rPr lang="en-US" sz="1800" u="sng" dirty="0"/>
              <a:t>input argument</a:t>
            </a:r>
            <a:r>
              <a:rPr lang="en-US" sz="1800" dirty="0"/>
              <a:t>.</a:t>
            </a:r>
          </a:p>
          <a:p>
            <a:pPr lvl="1" eaLnBrk="1" hangingPunct="1">
              <a:lnSpc>
                <a:spcPct val="90000"/>
              </a:lnSpc>
            </a:pPr>
            <a:r>
              <a:rPr lang="en-US" sz="1800" dirty="0"/>
              <a:t>In Python everything is an object, so every data that is passed to a function is a reference.</a:t>
            </a:r>
          </a:p>
          <a:p>
            <a:pPr lvl="1" eaLnBrk="1" hangingPunct="1">
              <a:lnSpc>
                <a:spcPct val="90000"/>
              </a:lnSpc>
            </a:pPr>
            <a:r>
              <a:rPr lang="en-US" sz="1800" dirty="0"/>
              <a:t>The big difference is whether the reference is for data that’s </a:t>
            </a:r>
            <a:r>
              <a:rPr lang="en-US" sz="1800" u="sng" dirty="0"/>
              <a:t>mutable</a:t>
            </a:r>
            <a:r>
              <a:rPr lang="en-US" sz="1800" dirty="0"/>
              <a:t> or </a:t>
            </a:r>
            <a:r>
              <a:rPr lang="en-US" sz="1800" u="sng" dirty="0"/>
              <a:t>immutable</a:t>
            </a:r>
            <a:r>
              <a:rPr lang="en-US" sz="1800" dirty="0"/>
              <a:t>.</a:t>
            </a:r>
            <a:endParaRPr lang="en-US" sz="1400" dirty="0"/>
          </a:p>
          <a:p>
            <a:pPr eaLnBrk="1" hangingPunct="1">
              <a:lnSpc>
                <a:spcPct val="90000"/>
              </a:lnSpc>
            </a:pPr>
            <a:r>
              <a:rPr lang="en-US" sz="1800" dirty="0"/>
              <a:t>When the data are received by the called function, they are stored in appropriate variables in the </a:t>
            </a:r>
            <a:r>
              <a:rPr lang="en-US" sz="1800" u="sng" dirty="0"/>
              <a:t>parameter list</a:t>
            </a:r>
            <a:r>
              <a:rPr lang="en-US" sz="1800" dirty="0"/>
              <a: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r>
              <a:rPr lang="en-US"/>
              <a:t>© 2019 C. Nguyen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Using a Closure</a:t>
            </a:r>
          </a:p>
        </p:txBody>
      </p:sp>
      <p:sp>
        <p:nvSpPr>
          <p:cNvPr id="3075" name="Rectangle 3"/>
          <p:cNvSpPr>
            <a:spLocks noGrp="1" noChangeArrowheads="1"/>
          </p:cNvSpPr>
          <p:nvPr>
            <p:ph type="body" idx="1"/>
          </p:nvPr>
        </p:nvSpPr>
        <p:spPr>
          <a:xfrm>
            <a:off x="457200" y="685800"/>
            <a:ext cx="8229600" cy="5867400"/>
          </a:xfrm>
        </p:spPr>
        <p:txBody>
          <a:bodyPr/>
          <a:lstStyle/>
          <a:p>
            <a:pPr eaLnBrk="1" hangingPunct="1"/>
            <a:r>
              <a:rPr lang="en-US" sz="1800" dirty="0"/>
              <a:t>A closure is used when a function needs to receive an external value (such as the </a:t>
            </a:r>
            <a:r>
              <a:rPr lang="en-US" sz="1800" dirty="0" err="1"/>
              <a:t>start_value</a:t>
            </a:r>
            <a:r>
              <a:rPr lang="en-US" sz="1800" dirty="0"/>
              <a:t> of 10 in the previous add example) but we can’t pass in the external value in the function call. </a:t>
            </a:r>
          </a:p>
          <a:p>
            <a:pPr eaLnBrk="1" hangingPunct="1"/>
            <a:r>
              <a:rPr lang="en-US" sz="1800" dirty="0"/>
              <a:t>An example of such a function is the </a:t>
            </a:r>
            <a:r>
              <a:rPr lang="en-US" sz="1800" dirty="0">
                <a:solidFill>
                  <a:srgbClr val="0070C0"/>
                </a:solidFill>
              </a:rPr>
              <a:t>key</a:t>
            </a:r>
            <a:r>
              <a:rPr lang="en-US" sz="1800" dirty="0"/>
              <a:t> input argument of the </a:t>
            </a:r>
            <a:r>
              <a:rPr lang="en-US" sz="1800" dirty="0">
                <a:solidFill>
                  <a:srgbClr val="0070C0"/>
                </a:solidFill>
              </a:rPr>
              <a:t>sorted</a:t>
            </a:r>
            <a:r>
              <a:rPr lang="en-US" sz="1800" dirty="0"/>
              <a:t> function. </a:t>
            </a:r>
          </a:p>
          <a:p>
            <a:pPr lvl="1" eaLnBrk="1" hangingPunct="1"/>
            <a:r>
              <a:rPr lang="en-US" sz="1800" dirty="0"/>
              <a:t>The input argument for </a:t>
            </a:r>
            <a:r>
              <a:rPr lang="en-US" sz="1800" dirty="0">
                <a:solidFill>
                  <a:srgbClr val="0070C0"/>
                </a:solidFill>
              </a:rPr>
              <a:t>key</a:t>
            </a:r>
            <a:r>
              <a:rPr lang="en-US" sz="1800" dirty="0"/>
              <a:t> is a function that </a:t>
            </a:r>
            <a:r>
              <a:rPr lang="en-US" sz="1800" dirty="0">
                <a:solidFill>
                  <a:srgbClr val="0070C0"/>
                </a:solidFill>
              </a:rPr>
              <a:t>sorted</a:t>
            </a:r>
            <a:r>
              <a:rPr lang="en-US" sz="1800" dirty="0"/>
              <a:t> will call.</a:t>
            </a:r>
          </a:p>
          <a:p>
            <a:pPr lvl="1" eaLnBrk="1" hangingPunct="1"/>
            <a:r>
              <a:rPr lang="en-US" sz="1800" dirty="0"/>
              <a:t>This function can have only one input argument which is an element in the list. </a:t>
            </a:r>
          </a:p>
          <a:p>
            <a:pPr lvl="1" eaLnBrk="1" hangingPunct="1"/>
            <a:r>
              <a:rPr lang="en-US" sz="1800" dirty="0"/>
              <a:t>If we want this function to work with an external value that we set, then a closure is needed to pass this external value to the function.</a:t>
            </a:r>
          </a:p>
          <a:p>
            <a:pPr eaLnBrk="1" hangingPunct="1"/>
            <a:r>
              <a:rPr lang="en-US" sz="1800" dirty="0"/>
              <a:t>More examples of such a function is in a decorator, covered next.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20</a:t>
            </a:fld>
            <a:endParaRPr lang="en-US" dirty="0"/>
          </a:p>
        </p:txBody>
      </p:sp>
      <p:sp>
        <p:nvSpPr>
          <p:cNvPr id="7" name="Date Placeholder 6"/>
          <p:cNvSpPr>
            <a:spLocks noGrp="1"/>
          </p:cNvSpPr>
          <p:nvPr>
            <p:ph type="dt" sz="half" idx="10"/>
          </p:nvPr>
        </p:nvSpPr>
        <p:spPr/>
        <p:txBody>
          <a:bodyPr/>
          <a:lstStyle/>
          <a:p>
            <a:pPr>
              <a:defRPr/>
            </a:pPr>
            <a:r>
              <a:rPr lang="en-US"/>
              <a:t>© 2019 C. Nguyen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Decorator</a:t>
            </a:r>
          </a:p>
        </p:txBody>
      </p:sp>
      <p:sp>
        <p:nvSpPr>
          <p:cNvPr id="3075" name="Rectangle 3"/>
          <p:cNvSpPr>
            <a:spLocks noGrp="1" noChangeArrowheads="1"/>
          </p:cNvSpPr>
          <p:nvPr>
            <p:ph type="body" idx="1"/>
          </p:nvPr>
        </p:nvSpPr>
        <p:spPr>
          <a:xfrm>
            <a:off x="457200" y="609600"/>
            <a:ext cx="8153400" cy="5638800"/>
          </a:xfrm>
        </p:spPr>
        <p:txBody>
          <a:bodyPr/>
          <a:lstStyle/>
          <a:p>
            <a:pPr eaLnBrk="1" hangingPunct="1"/>
            <a:r>
              <a:rPr lang="en-US" sz="1800" dirty="0"/>
              <a:t>A decorator is a function that accepts an existing function as input argument. It adds new functionality to this existing function’s behavior (‘decorates it’), and returns this function.</a:t>
            </a:r>
          </a:p>
          <a:p>
            <a:pPr eaLnBrk="1" hangingPunct="1"/>
            <a:r>
              <a:rPr lang="en-US" sz="1800" dirty="0"/>
              <a:t>The decorator uses a closure to call the existing function and to add code for new behavior of the existing function.</a:t>
            </a:r>
          </a:p>
          <a:p>
            <a:pPr eaLnBrk="1" hangingPunct="1">
              <a:lnSpc>
                <a:spcPct val="80000"/>
              </a:lnSpc>
            </a:pPr>
            <a:r>
              <a:rPr lang="en-US" sz="1800" dirty="0"/>
              <a:t>Format of decorator function definition:</a:t>
            </a:r>
          </a:p>
          <a:p>
            <a:pPr eaLnBrk="1" hangingPunct="1">
              <a:lnSpc>
                <a:spcPct val="80000"/>
              </a:lnSpc>
            </a:pPr>
            <a:endParaRPr lang="en-US" sz="1800" dirty="0"/>
          </a:p>
          <a:p>
            <a:pPr eaLnBrk="1" hangingPunct="1">
              <a:lnSpc>
                <a:spcPct val="80000"/>
              </a:lnSpc>
            </a:pPr>
            <a:endParaRPr lang="en-US" sz="1800" dirty="0"/>
          </a:p>
          <a:p>
            <a:pPr eaLnBrk="1" hangingPunct="1">
              <a:lnSpc>
                <a:spcPct val="80000"/>
              </a:lnSpc>
            </a:pPr>
            <a:endParaRPr lang="en-US" sz="1800" dirty="0"/>
          </a:p>
          <a:p>
            <a:pPr eaLnBrk="1" hangingPunct="1">
              <a:lnSpc>
                <a:spcPct val="80000"/>
              </a:lnSpc>
            </a:pPr>
            <a:endParaRPr lang="en-US" sz="1800" dirty="0"/>
          </a:p>
          <a:p>
            <a:pPr eaLnBrk="1" hangingPunct="1">
              <a:lnSpc>
                <a:spcPct val="80000"/>
              </a:lnSpc>
              <a:buNone/>
            </a:pPr>
            <a:endParaRPr lang="en-US" sz="1800" dirty="0"/>
          </a:p>
          <a:p>
            <a:pPr eaLnBrk="1" hangingPunct="1">
              <a:lnSpc>
                <a:spcPct val="80000"/>
              </a:lnSpc>
              <a:buNone/>
            </a:pPr>
            <a:endParaRPr lang="en-US" sz="1800" dirty="0"/>
          </a:p>
          <a:p>
            <a:pPr eaLnBrk="1" hangingPunct="1">
              <a:lnSpc>
                <a:spcPct val="80000"/>
              </a:lnSpc>
              <a:buNone/>
            </a:pPr>
            <a:endParaRPr lang="en-US" sz="1800" dirty="0"/>
          </a:p>
          <a:p>
            <a:pPr eaLnBrk="1" hangingPunct="1">
              <a:lnSpc>
                <a:spcPct val="80000"/>
              </a:lnSpc>
              <a:buNone/>
            </a:pPr>
            <a:endParaRPr lang="en-US" sz="1800" dirty="0"/>
          </a:p>
          <a:p>
            <a:pPr eaLnBrk="1" hangingPunct="1">
              <a:lnSpc>
                <a:spcPct val="80000"/>
              </a:lnSpc>
              <a:spcBef>
                <a:spcPts val="0"/>
              </a:spcBef>
            </a:pPr>
            <a:r>
              <a:rPr lang="en-US" sz="1800" dirty="0"/>
              <a:t>When the decorator runs:</a:t>
            </a:r>
          </a:p>
        </p:txBody>
      </p:sp>
      <p:sp>
        <p:nvSpPr>
          <p:cNvPr id="4" name="TextBox 3"/>
          <p:cNvSpPr txBox="1"/>
          <p:nvPr/>
        </p:nvSpPr>
        <p:spPr>
          <a:xfrm>
            <a:off x="838200" y="2362200"/>
            <a:ext cx="7848600" cy="2031325"/>
          </a:xfrm>
          <a:prstGeom prst="rect">
            <a:avLst/>
          </a:prstGeom>
          <a:solidFill>
            <a:schemeClr val="bg1">
              <a:lumMod val="85000"/>
            </a:schemeClr>
          </a:solidFill>
        </p:spPr>
        <p:txBody>
          <a:bodyPr wrap="square" rtlCol="0">
            <a:spAutoFit/>
          </a:bodyPr>
          <a:lstStyle/>
          <a:p>
            <a:r>
              <a:rPr lang="en-US" dirty="0">
                <a:latin typeface="Calibri" pitchFamily="34" charset="0"/>
              </a:rPr>
              <a:t>def  </a:t>
            </a:r>
            <a:r>
              <a:rPr lang="en-US" dirty="0" err="1">
                <a:latin typeface="Calibri" pitchFamily="34" charset="0"/>
              </a:rPr>
              <a:t>decoratorName</a:t>
            </a:r>
            <a:r>
              <a:rPr lang="en-US" dirty="0">
                <a:latin typeface="Calibri" pitchFamily="34" charset="0"/>
              </a:rPr>
              <a:t> (</a:t>
            </a:r>
            <a:r>
              <a:rPr lang="en-US" dirty="0" err="1">
                <a:latin typeface="Calibri" pitchFamily="34" charset="0"/>
              </a:rPr>
              <a:t>existingFunctionName</a:t>
            </a:r>
            <a:r>
              <a:rPr lang="en-US" dirty="0">
                <a:latin typeface="Calibri" pitchFamily="34" charset="0"/>
              </a:rPr>
              <a:t>) :</a:t>
            </a:r>
          </a:p>
          <a:p>
            <a:r>
              <a:rPr lang="en-US" dirty="0">
                <a:latin typeface="Calibri" pitchFamily="34" charset="0"/>
              </a:rPr>
              <a:t>       def wrapper(*</a:t>
            </a:r>
            <a:r>
              <a:rPr lang="en-US" dirty="0" err="1">
                <a:latin typeface="Calibri" pitchFamily="34" charset="0"/>
              </a:rPr>
              <a:t>args</a:t>
            </a:r>
            <a:r>
              <a:rPr lang="en-US" dirty="0">
                <a:latin typeface="Calibri" pitchFamily="34" charset="0"/>
              </a:rPr>
              <a:t>, **</a:t>
            </a:r>
            <a:r>
              <a:rPr lang="en-US" dirty="0" err="1">
                <a:latin typeface="Calibri" pitchFamily="34" charset="0"/>
              </a:rPr>
              <a:t>kwargs</a:t>
            </a:r>
            <a:r>
              <a:rPr lang="en-US" dirty="0">
                <a:latin typeface="Calibri" pitchFamily="34" charset="0"/>
              </a:rPr>
              <a:t>) :       # closure</a:t>
            </a:r>
          </a:p>
          <a:p>
            <a:r>
              <a:rPr lang="en-US" dirty="0">
                <a:latin typeface="Calibri" pitchFamily="34" charset="0"/>
              </a:rPr>
              <a:t>              # code to add new behavior to existing function</a:t>
            </a:r>
          </a:p>
          <a:p>
            <a:r>
              <a:rPr lang="en-US" dirty="0">
                <a:latin typeface="Calibri" pitchFamily="34" charset="0"/>
              </a:rPr>
              <a:t>              result = </a:t>
            </a:r>
            <a:r>
              <a:rPr lang="en-US" dirty="0" err="1">
                <a:latin typeface="Calibri" pitchFamily="34" charset="0"/>
              </a:rPr>
              <a:t>existingFunctionName</a:t>
            </a:r>
            <a:r>
              <a:rPr lang="en-US" dirty="0">
                <a:latin typeface="Calibri" pitchFamily="34" charset="0"/>
              </a:rPr>
              <a:t>(*</a:t>
            </a:r>
            <a:r>
              <a:rPr lang="en-US" dirty="0" err="1">
                <a:latin typeface="Calibri" pitchFamily="34" charset="0"/>
              </a:rPr>
              <a:t>args</a:t>
            </a:r>
            <a:r>
              <a:rPr lang="en-US" dirty="0">
                <a:latin typeface="Calibri" pitchFamily="34" charset="0"/>
              </a:rPr>
              <a:t>, **</a:t>
            </a:r>
            <a:r>
              <a:rPr lang="en-US" dirty="0" err="1">
                <a:latin typeface="Calibri" pitchFamily="34" charset="0"/>
              </a:rPr>
              <a:t>kwargs</a:t>
            </a:r>
            <a:r>
              <a:rPr lang="en-US" dirty="0">
                <a:latin typeface="Calibri" pitchFamily="34" charset="0"/>
              </a:rPr>
              <a:t>)      # call existing function</a:t>
            </a:r>
          </a:p>
          <a:p>
            <a:r>
              <a:rPr lang="en-US" dirty="0">
                <a:latin typeface="Calibri" pitchFamily="34" charset="0"/>
              </a:rPr>
              <a:t>              # code to add new behavior to existing function</a:t>
            </a:r>
          </a:p>
          <a:p>
            <a:r>
              <a:rPr lang="en-US" dirty="0">
                <a:latin typeface="Calibri" pitchFamily="34" charset="0"/>
              </a:rPr>
              <a:t>              return result</a:t>
            </a:r>
          </a:p>
          <a:p>
            <a:r>
              <a:rPr lang="en-US" dirty="0">
                <a:latin typeface="Calibri" pitchFamily="34" charset="0"/>
              </a:rPr>
              <a:t>       return wrapper</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21</a:t>
            </a:fld>
            <a:endParaRPr lang="en-US" dirty="0"/>
          </a:p>
        </p:txBody>
      </p:sp>
      <p:sp>
        <p:nvSpPr>
          <p:cNvPr id="9" name="TextBox 8"/>
          <p:cNvSpPr txBox="1"/>
          <p:nvPr/>
        </p:nvSpPr>
        <p:spPr>
          <a:xfrm>
            <a:off x="838200" y="4800600"/>
            <a:ext cx="7848600" cy="1200329"/>
          </a:xfrm>
          <a:prstGeom prst="rect">
            <a:avLst/>
          </a:prstGeom>
          <a:solidFill>
            <a:schemeClr val="bg1">
              <a:lumMod val="85000"/>
            </a:schemeClr>
          </a:solidFill>
        </p:spPr>
        <p:txBody>
          <a:bodyPr wrap="square" rtlCol="0">
            <a:spAutoFit/>
          </a:bodyPr>
          <a:lstStyle/>
          <a:p>
            <a:r>
              <a:rPr lang="en-US" dirty="0">
                <a:latin typeface="Calibri" pitchFamily="34" charset="0"/>
              </a:rPr>
              <a:t> d = </a:t>
            </a:r>
            <a:r>
              <a:rPr lang="en-US" dirty="0" err="1">
                <a:latin typeface="Calibri" pitchFamily="34" charset="0"/>
              </a:rPr>
              <a:t>decoratorName</a:t>
            </a:r>
            <a:r>
              <a:rPr lang="en-US" dirty="0">
                <a:latin typeface="Calibri" pitchFamily="34" charset="0"/>
              </a:rPr>
              <a:t> (</a:t>
            </a:r>
            <a:r>
              <a:rPr lang="en-US" dirty="0" err="1">
                <a:latin typeface="Calibri" pitchFamily="34" charset="0"/>
              </a:rPr>
              <a:t>existingFunctionName</a:t>
            </a:r>
            <a:r>
              <a:rPr lang="en-US" dirty="0">
                <a:latin typeface="Calibri" pitchFamily="34" charset="0"/>
              </a:rPr>
              <a:t>)        # d = wrapper  </a:t>
            </a:r>
          </a:p>
          <a:p>
            <a:r>
              <a:rPr lang="en-US" dirty="0">
                <a:latin typeface="Calibri" pitchFamily="34" charset="0"/>
              </a:rPr>
              <a:t> d(arguments)                  # call d, which means call wrapper. When wrapper runs:</a:t>
            </a:r>
          </a:p>
          <a:p>
            <a:r>
              <a:rPr lang="en-US" dirty="0">
                <a:latin typeface="Calibri" pitchFamily="34" charset="0"/>
              </a:rPr>
              <a:t>                                           #  - code for new behavior runs</a:t>
            </a:r>
          </a:p>
          <a:p>
            <a:r>
              <a:rPr lang="en-US" dirty="0">
                <a:latin typeface="Calibri" pitchFamily="34" charset="0"/>
              </a:rPr>
              <a:t>                                           #  - code for </a:t>
            </a:r>
            <a:r>
              <a:rPr lang="en-US" dirty="0" err="1">
                <a:latin typeface="Calibri" pitchFamily="34" charset="0"/>
              </a:rPr>
              <a:t>existingFunctionName</a:t>
            </a:r>
            <a:r>
              <a:rPr lang="en-US" dirty="0">
                <a:latin typeface="Calibri" pitchFamily="34" charset="0"/>
              </a:rPr>
              <a:t> runs with arguments</a:t>
            </a:r>
          </a:p>
        </p:txBody>
      </p:sp>
      <p:sp>
        <p:nvSpPr>
          <p:cNvPr id="7" name="Date Placeholder 6"/>
          <p:cNvSpPr>
            <a:spLocks noGrp="1"/>
          </p:cNvSpPr>
          <p:nvPr>
            <p:ph type="dt" sz="half" idx="10"/>
          </p:nvPr>
        </p:nvSpPr>
        <p:spPr/>
        <p:txBody>
          <a:bodyPr/>
          <a:lstStyle/>
          <a:p>
            <a:pPr>
              <a:defRPr/>
            </a:pPr>
            <a:r>
              <a:rPr lang="en-US"/>
              <a:t>© 2019 C. Nguyen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Decorator At Work</a:t>
            </a:r>
          </a:p>
        </p:txBody>
      </p:sp>
      <p:sp>
        <p:nvSpPr>
          <p:cNvPr id="3075" name="Rectangle 3"/>
          <p:cNvSpPr>
            <a:spLocks noGrp="1" noChangeArrowheads="1"/>
          </p:cNvSpPr>
          <p:nvPr>
            <p:ph type="body" idx="1"/>
          </p:nvPr>
        </p:nvSpPr>
        <p:spPr>
          <a:xfrm>
            <a:off x="457200" y="762000"/>
            <a:ext cx="8153400" cy="5486400"/>
          </a:xfrm>
        </p:spPr>
        <p:txBody>
          <a:bodyPr/>
          <a:lstStyle/>
          <a:p>
            <a:pPr eaLnBrk="1" hangingPunct="1">
              <a:lnSpc>
                <a:spcPct val="80000"/>
              </a:lnSpc>
              <a:buNone/>
            </a:pPr>
            <a:endParaRPr lang="en-US" sz="1800" dirty="0">
              <a:latin typeface="Calibri" pitchFamily="34" charset="0"/>
            </a:endParaRPr>
          </a:p>
          <a:p>
            <a:pPr eaLnBrk="1" hangingPunct="1">
              <a:lnSpc>
                <a:spcPct val="80000"/>
              </a:lnSpc>
              <a:buNone/>
            </a:pPr>
            <a:r>
              <a:rPr lang="en-US" sz="1800" dirty="0">
                <a:latin typeface="Calibri" pitchFamily="34" charset="0"/>
              </a:rPr>
              <a:t>  	</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22</a:t>
            </a:fld>
            <a:endParaRPr lang="en-US" dirty="0"/>
          </a:p>
        </p:txBody>
      </p:sp>
      <p:sp>
        <p:nvSpPr>
          <p:cNvPr id="5" name="TextBox 4"/>
          <p:cNvSpPr txBox="1"/>
          <p:nvPr/>
        </p:nvSpPr>
        <p:spPr>
          <a:xfrm>
            <a:off x="533400" y="685800"/>
            <a:ext cx="8001000" cy="5318379"/>
          </a:xfrm>
          <a:prstGeom prst="rect">
            <a:avLst/>
          </a:prstGeom>
          <a:solidFill>
            <a:schemeClr val="bg1">
              <a:lumMod val="85000"/>
            </a:schemeClr>
          </a:solidFill>
        </p:spPr>
        <p:txBody>
          <a:bodyPr wrap="square" rtlCol="0">
            <a:spAutoFit/>
          </a:bodyPr>
          <a:lstStyle/>
          <a:p>
            <a:r>
              <a:rPr lang="en-US" dirty="0">
                <a:latin typeface="Calibri" pitchFamily="34" charset="0"/>
              </a:rPr>
              <a:t>def f(n) :				# existing function f</a:t>
            </a:r>
          </a:p>
          <a:p>
            <a:r>
              <a:rPr lang="en-US" dirty="0">
                <a:latin typeface="Calibri" pitchFamily="34" charset="0"/>
              </a:rPr>
              <a:t>    print("Hello " * n)		# prints n number of “Hello” strings</a:t>
            </a:r>
          </a:p>
          <a:p>
            <a:pPr>
              <a:spcBef>
                <a:spcPts val="1200"/>
              </a:spcBef>
            </a:pPr>
            <a:r>
              <a:rPr lang="en-US" dirty="0">
                <a:latin typeface="Calibri" pitchFamily="34" charset="0"/>
              </a:rPr>
              <a:t>def </a:t>
            </a:r>
            <a:r>
              <a:rPr lang="en-US" dirty="0" err="1">
                <a:latin typeface="Calibri" pitchFamily="34" charset="0"/>
              </a:rPr>
              <a:t>printStars</a:t>
            </a:r>
            <a:r>
              <a:rPr lang="en-US" dirty="0">
                <a:latin typeface="Calibri" pitchFamily="34" charset="0"/>
              </a:rPr>
              <a:t>(</a:t>
            </a:r>
            <a:r>
              <a:rPr lang="en-US" dirty="0" err="1">
                <a:latin typeface="Calibri" pitchFamily="34" charset="0"/>
              </a:rPr>
              <a:t>fct</a:t>
            </a:r>
            <a:r>
              <a:rPr lang="en-US" dirty="0">
                <a:latin typeface="Calibri" pitchFamily="34" charset="0"/>
              </a:rPr>
              <a:t>) :			# start of decorator</a:t>
            </a:r>
          </a:p>
          <a:p>
            <a:r>
              <a:rPr lang="en-US" dirty="0">
                <a:latin typeface="Calibri" pitchFamily="34" charset="0"/>
              </a:rPr>
              <a:t>    def prettify(*</a:t>
            </a:r>
            <a:r>
              <a:rPr lang="en-US" dirty="0" err="1">
                <a:latin typeface="Calibri" pitchFamily="34" charset="0"/>
              </a:rPr>
              <a:t>args</a:t>
            </a:r>
            <a:r>
              <a:rPr lang="en-US" dirty="0">
                <a:latin typeface="Calibri" pitchFamily="34" charset="0"/>
              </a:rPr>
              <a:t>, **</a:t>
            </a:r>
            <a:r>
              <a:rPr lang="en-US" dirty="0" err="1">
                <a:latin typeface="Calibri" pitchFamily="34" charset="0"/>
              </a:rPr>
              <a:t>kwargs</a:t>
            </a:r>
            <a:r>
              <a:rPr lang="en-US" dirty="0">
                <a:latin typeface="Calibri" pitchFamily="34" charset="0"/>
              </a:rPr>
              <a:t>) :	# inner </a:t>
            </a:r>
            <a:r>
              <a:rPr lang="en-US" dirty="0" err="1">
                <a:latin typeface="Calibri" pitchFamily="34" charset="0"/>
              </a:rPr>
              <a:t>fct</a:t>
            </a:r>
            <a:r>
              <a:rPr lang="en-US" dirty="0">
                <a:latin typeface="Calibri" pitchFamily="34" charset="0"/>
              </a:rPr>
              <a:t> accepts a variable length arg. list</a:t>
            </a:r>
          </a:p>
          <a:p>
            <a:r>
              <a:rPr lang="en-US" dirty="0">
                <a:latin typeface="Calibri" pitchFamily="34" charset="0"/>
              </a:rPr>
              <a:t>        print("\n" + "*" * 20)		# code to ‘decorate’ with a line of *’s</a:t>
            </a:r>
          </a:p>
          <a:p>
            <a:r>
              <a:rPr lang="en-US" dirty="0">
                <a:latin typeface="Calibri" pitchFamily="34" charset="0"/>
              </a:rPr>
              <a:t>        </a:t>
            </a:r>
            <a:r>
              <a:rPr lang="en-US" dirty="0" err="1">
                <a:latin typeface="Calibri" pitchFamily="34" charset="0"/>
              </a:rPr>
              <a:t>fct</a:t>
            </a:r>
            <a:r>
              <a:rPr lang="en-US" dirty="0">
                <a:latin typeface="Calibri" pitchFamily="34" charset="0"/>
              </a:rPr>
              <a:t>(*</a:t>
            </a:r>
            <a:r>
              <a:rPr lang="en-US" dirty="0" err="1">
                <a:latin typeface="Calibri" pitchFamily="34" charset="0"/>
              </a:rPr>
              <a:t>args</a:t>
            </a:r>
            <a:r>
              <a:rPr lang="en-US" dirty="0">
                <a:latin typeface="Calibri" pitchFamily="34" charset="0"/>
              </a:rPr>
              <a:t>, **</a:t>
            </a:r>
            <a:r>
              <a:rPr lang="en-US" dirty="0" err="1">
                <a:latin typeface="Calibri" pitchFamily="34" charset="0"/>
              </a:rPr>
              <a:t>kwargs</a:t>
            </a:r>
            <a:r>
              <a:rPr lang="en-US" dirty="0">
                <a:latin typeface="Calibri" pitchFamily="34" charset="0"/>
              </a:rPr>
              <a:t>) 		# call the existing function, passing in </a:t>
            </a:r>
            <a:r>
              <a:rPr lang="en-US" dirty="0" err="1">
                <a:latin typeface="Calibri" pitchFamily="34" charset="0"/>
              </a:rPr>
              <a:t>arg</a:t>
            </a:r>
            <a:r>
              <a:rPr lang="en-US" dirty="0">
                <a:latin typeface="Calibri" pitchFamily="34" charset="0"/>
              </a:rPr>
              <a:t> list</a:t>
            </a:r>
          </a:p>
          <a:p>
            <a:r>
              <a:rPr lang="en-US" dirty="0">
                <a:latin typeface="Calibri" pitchFamily="34" charset="0"/>
              </a:rPr>
              <a:t>        print("*" * 20 + "\n")		# code to print another line of *’s</a:t>
            </a:r>
          </a:p>
          <a:p>
            <a:r>
              <a:rPr lang="en-US" dirty="0">
                <a:latin typeface="Calibri" pitchFamily="34" charset="0"/>
              </a:rPr>
              <a:t>   return prettify</a:t>
            </a:r>
          </a:p>
          <a:p>
            <a:pPr>
              <a:spcBef>
                <a:spcPts val="1200"/>
              </a:spcBef>
            </a:pPr>
            <a:r>
              <a:rPr lang="en-US" dirty="0">
                <a:latin typeface="Calibri" pitchFamily="34" charset="0"/>
              </a:rPr>
              <a:t>f(n=2)		# without decorator, output:    Hello </a:t>
            </a:r>
            <a:r>
              <a:rPr lang="en-US" dirty="0" err="1">
                <a:latin typeface="Calibri" pitchFamily="34" charset="0"/>
              </a:rPr>
              <a:t>Hello</a:t>
            </a:r>
            <a:r>
              <a:rPr lang="en-US" dirty="0">
                <a:latin typeface="Calibri" pitchFamily="34" charset="0"/>
              </a:rPr>
              <a:t> </a:t>
            </a:r>
          </a:p>
          <a:p>
            <a:pPr>
              <a:spcBef>
                <a:spcPts val="1200"/>
              </a:spcBef>
            </a:pPr>
            <a:r>
              <a:rPr lang="en-US" dirty="0">
                <a:latin typeface="Calibri" pitchFamily="34" charset="0"/>
              </a:rPr>
              <a:t>d = </a:t>
            </a:r>
            <a:r>
              <a:rPr lang="en-US" dirty="0" err="1">
                <a:latin typeface="Calibri" pitchFamily="34" charset="0"/>
              </a:rPr>
              <a:t>printStars</a:t>
            </a:r>
            <a:r>
              <a:rPr lang="en-US" dirty="0">
                <a:latin typeface="Calibri" pitchFamily="34" charset="0"/>
              </a:rPr>
              <a:t>(f)       # run decorator</a:t>
            </a:r>
          </a:p>
          <a:p>
            <a:r>
              <a:rPr lang="en-US" dirty="0">
                <a:latin typeface="Calibri" pitchFamily="34" charset="0"/>
              </a:rPr>
              <a:t>d(3)                            # with decorator and using *</a:t>
            </a:r>
            <a:r>
              <a:rPr lang="en-US" dirty="0" err="1">
                <a:latin typeface="Calibri" pitchFamily="34" charset="0"/>
              </a:rPr>
              <a:t>args</a:t>
            </a:r>
            <a:endParaRPr lang="en-US" dirty="0">
              <a:latin typeface="Calibri" pitchFamily="34" charset="0"/>
            </a:endParaRPr>
          </a:p>
          <a:p>
            <a:r>
              <a:rPr lang="en-US" dirty="0">
                <a:latin typeface="Calibri" pitchFamily="34" charset="0"/>
              </a:rPr>
              <a:t>                                   # output:    ********************</a:t>
            </a:r>
          </a:p>
          <a:p>
            <a:pPr>
              <a:lnSpc>
                <a:spcPct val="80000"/>
              </a:lnSpc>
            </a:pPr>
            <a:r>
              <a:rPr lang="en-US" dirty="0">
                <a:latin typeface="Calibri" pitchFamily="34" charset="0"/>
              </a:rPr>
              <a:t>                                   #                    Hello </a:t>
            </a:r>
            <a:r>
              <a:rPr lang="en-US" dirty="0" err="1">
                <a:latin typeface="Calibri" pitchFamily="34" charset="0"/>
              </a:rPr>
              <a:t>Hello</a:t>
            </a:r>
            <a:r>
              <a:rPr lang="en-US" dirty="0">
                <a:latin typeface="Calibri" pitchFamily="34" charset="0"/>
              </a:rPr>
              <a:t> </a:t>
            </a:r>
            <a:r>
              <a:rPr lang="en-US" dirty="0" err="1">
                <a:latin typeface="Calibri" pitchFamily="34" charset="0"/>
              </a:rPr>
              <a:t>Hello</a:t>
            </a:r>
            <a:r>
              <a:rPr lang="en-US" dirty="0">
                <a:latin typeface="Calibri" pitchFamily="34" charset="0"/>
              </a:rPr>
              <a:t> </a:t>
            </a:r>
          </a:p>
          <a:p>
            <a:pPr>
              <a:lnSpc>
                <a:spcPct val="80000"/>
              </a:lnSpc>
            </a:pPr>
            <a:r>
              <a:rPr lang="en-US" dirty="0">
                <a:latin typeface="Calibri" pitchFamily="34" charset="0"/>
              </a:rPr>
              <a:t>                                   #                   ********************</a:t>
            </a:r>
          </a:p>
          <a:p>
            <a:r>
              <a:rPr lang="en-US" dirty="0">
                <a:latin typeface="Calibri" pitchFamily="34" charset="0"/>
              </a:rPr>
              <a:t>d(n=2)	                  # with decorator and using **</a:t>
            </a:r>
            <a:r>
              <a:rPr lang="en-US" dirty="0" err="1">
                <a:latin typeface="Calibri" pitchFamily="34" charset="0"/>
              </a:rPr>
              <a:t>kwargs</a:t>
            </a:r>
            <a:endParaRPr lang="en-US" dirty="0">
              <a:latin typeface="Calibri" pitchFamily="34" charset="0"/>
            </a:endParaRPr>
          </a:p>
          <a:p>
            <a:r>
              <a:rPr lang="en-US" dirty="0">
                <a:latin typeface="Calibri" pitchFamily="34" charset="0"/>
              </a:rPr>
              <a:t>                                   # output:    ********************</a:t>
            </a:r>
          </a:p>
          <a:p>
            <a:pPr>
              <a:lnSpc>
                <a:spcPct val="80000"/>
              </a:lnSpc>
            </a:pPr>
            <a:r>
              <a:rPr lang="en-US" dirty="0">
                <a:latin typeface="Calibri" pitchFamily="34" charset="0"/>
              </a:rPr>
              <a:t>                                   #                   Hello </a:t>
            </a:r>
            <a:r>
              <a:rPr lang="en-US" dirty="0" err="1">
                <a:latin typeface="Calibri" pitchFamily="34" charset="0"/>
              </a:rPr>
              <a:t>Hello</a:t>
            </a:r>
            <a:endParaRPr lang="en-US" dirty="0">
              <a:latin typeface="Calibri" pitchFamily="34" charset="0"/>
            </a:endParaRPr>
          </a:p>
          <a:p>
            <a:pPr>
              <a:lnSpc>
                <a:spcPct val="80000"/>
              </a:lnSpc>
            </a:pPr>
            <a:r>
              <a:rPr lang="en-US" dirty="0">
                <a:latin typeface="Calibri" pitchFamily="34" charset="0"/>
              </a:rPr>
              <a:t>                                   #                   ********************</a:t>
            </a:r>
          </a:p>
        </p:txBody>
      </p:sp>
      <p:sp>
        <p:nvSpPr>
          <p:cNvPr id="7" name="Date Placeholder 6"/>
          <p:cNvSpPr>
            <a:spLocks noGrp="1"/>
          </p:cNvSpPr>
          <p:nvPr>
            <p:ph type="dt" sz="half" idx="10"/>
          </p:nvPr>
        </p:nvSpPr>
        <p:spPr/>
        <p:txBody>
          <a:bodyPr/>
          <a:lstStyle/>
          <a:p>
            <a:pPr>
              <a:defRPr/>
            </a:pPr>
            <a:r>
              <a:rPr lang="en-US"/>
              <a:t>© 2019 C. Nguyen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Using a Decorator</a:t>
            </a:r>
          </a:p>
        </p:txBody>
      </p:sp>
      <p:sp>
        <p:nvSpPr>
          <p:cNvPr id="3075" name="Rectangle 3"/>
          <p:cNvSpPr>
            <a:spLocks noGrp="1" noChangeArrowheads="1"/>
          </p:cNvSpPr>
          <p:nvPr>
            <p:ph type="body" idx="1"/>
          </p:nvPr>
        </p:nvSpPr>
        <p:spPr>
          <a:xfrm>
            <a:off x="457200" y="609600"/>
            <a:ext cx="8229600" cy="5638800"/>
          </a:xfrm>
        </p:spPr>
        <p:txBody>
          <a:bodyPr/>
          <a:lstStyle/>
          <a:p>
            <a:pPr eaLnBrk="1" hangingPunct="1"/>
            <a:r>
              <a:rPr lang="en-US" sz="1800" dirty="0"/>
              <a:t>After we’ve created a decorator such as </a:t>
            </a:r>
            <a:r>
              <a:rPr lang="en-US" sz="1800" dirty="0" err="1"/>
              <a:t>printStars</a:t>
            </a:r>
            <a:r>
              <a:rPr lang="en-US" sz="1800" dirty="0"/>
              <a:t> in the previous example, we can use it with any existing function that prints to screen. </a:t>
            </a:r>
          </a:p>
          <a:p>
            <a:pPr eaLnBrk="1" hangingPunct="1"/>
            <a:r>
              <a:rPr lang="en-US" sz="1800" dirty="0"/>
              <a:t>In fact, Python makes it easy to decorate a function by providing a shortcut: above each function that needs to be decorated, simply add the decorator name, preceded by </a:t>
            </a:r>
            <a:r>
              <a:rPr lang="en-US" sz="1800" dirty="0">
                <a:solidFill>
                  <a:srgbClr val="0070C0"/>
                </a:solidFill>
              </a:rPr>
              <a:t>@</a:t>
            </a:r>
            <a:r>
              <a:rPr lang="en-US" sz="1800" dirty="0"/>
              <a:t>:</a:t>
            </a:r>
          </a:p>
          <a:p>
            <a:pPr eaLnBrk="1" hangingPunct="1">
              <a:spcBef>
                <a:spcPts val="1200"/>
              </a:spcBef>
            </a:pPr>
            <a:endParaRPr lang="en-US" sz="1800" dirty="0"/>
          </a:p>
          <a:p>
            <a:pPr eaLnBrk="1" hangingPunct="1">
              <a:spcBef>
                <a:spcPts val="1200"/>
              </a:spcBef>
            </a:pPr>
            <a:endParaRPr lang="en-US" sz="1800" dirty="0"/>
          </a:p>
          <a:p>
            <a:pPr eaLnBrk="1" hangingPunct="1">
              <a:spcBef>
                <a:spcPts val="1200"/>
              </a:spcBef>
            </a:pPr>
            <a:endParaRPr lang="en-US" sz="1800" dirty="0"/>
          </a:p>
          <a:p>
            <a:pPr eaLnBrk="1" hangingPunct="1">
              <a:spcBef>
                <a:spcPts val="1200"/>
              </a:spcBef>
              <a:buNone/>
            </a:pPr>
            <a:endParaRPr lang="en-US" sz="1800" dirty="0"/>
          </a:p>
          <a:p>
            <a:pPr eaLnBrk="1" hangingPunct="1">
              <a:spcBef>
                <a:spcPts val="1800"/>
              </a:spcBef>
            </a:pPr>
            <a:r>
              <a:rPr lang="en-US" sz="1800" dirty="0"/>
              <a:t>The </a:t>
            </a:r>
            <a:r>
              <a:rPr lang="en-US" sz="1800" dirty="0">
                <a:solidFill>
                  <a:srgbClr val="0070C0"/>
                </a:solidFill>
              </a:rPr>
              <a:t>@</a:t>
            </a:r>
            <a:r>
              <a:rPr lang="en-US" sz="1800" dirty="0"/>
              <a:t> symbol means we want to use </a:t>
            </a:r>
            <a:r>
              <a:rPr lang="en-US" sz="1800" dirty="0" err="1"/>
              <a:t>printStars</a:t>
            </a:r>
            <a:r>
              <a:rPr lang="en-US" sz="1800" dirty="0"/>
              <a:t> as a decorator and Python will run the decorator function for us, as long as the decorator function definition is placed above the first </a:t>
            </a:r>
            <a:r>
              <a:rPr lang="en-US" sz="1800" dirty="0">
                <a:solidFill>
                  <a:srgbClr val="0070C0"/>
                </a:solidFill>
              </a:rPr>
              <a:t>@</a:t>
            </a:r>
            <a:r>
              <a:rPr lang="en-US" sz="1800" dirty="0"/>
              <a:t> with the decorator name.</a:t>
            </a:r>
          </a:p>
          <a:p>
            <a:pPr eaLnBrk="1" hangingPunct="1"/>
            <a:r>
              <a:rPr lang="en-US" sz="1800" dirty="0"/>
              <a:t>If we want to apply more than one </a:t>
            </a:r>
            <a:br>
              <a:rPr lang="en-US" sz="1800" dirty="0"/>
            </a:br>
            <a:r>
              <a:rPr lang="en-US" sz="1800" dirty="0"/>
              <a:t>decorator to a function, we can add </a:t>
            </a:r>
            <a:br>
              <a:rPr lang="en-US" sz="1800" dirty="0"/>
            </a:br>
            <a:r>
              <a:rPr lang="en-US" sz="1800" dirty="0"/>
              <a:t>multiple @</a:t>
            </a:r>
            <a:r>
              <a:rPr lang="en-US" sz="1800" dirty="0" err="1"/>
              <a:t>decoratorName</a:t>
            </a:r>
            <a:r>
              <a:rPr lang="en-US" sz="1800" dirty="0"/>
              <a:t> lines </a:t>
            </a:r>
            <a:br>
              <a:rPr lang="en-US" sz="1800" dirty="0"/>
            </a:br>
            <a:r>
              <a:rPr lang="en-US" sz="1800" dirty="0"/>
              <a:t>before the function.</a:t>
            </a:r>
          </a:p>
          <a:p>
            <a:pPr eaLnBrk="1" hangingPunct="1">
              <a:buNone/>
            </a:pPr>
            <a:endParaRPr lang="en-US" sz="1800" dirty="0"/>
          </a:p>
          <a:p>
            <a:pPr eaLnBrk="1" hangingPunct="1">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23</a:t>
            </a:fld>
            <a:endParaRPr lang="en-US" dirty="0"/>
          </a:p>
        </p:txBody>
      </p:sp>
      <p:grpSp>
        <p:nvGrpSpPr>
          <p:cNvPr id="14" name="Group 13"/>
          <p:cNvGrpSpPr/>
          <p:nvPr/>
        </p:nvGrpSpPr>
        <p:grpSpPr>
          <a:xfrm>
            <a:off x="914400" y="2133600"/>
            <a:ext cx="7543800" cy="1754326"/>
            <a:chOff x="838200" y="3276600"/>
            <a:chExt cx="7543800" cy="1754326"/>
          </a:xfrm>
        </p:grpSpPr>
        <p:grpSp>
          <p:nvGrpSpPr>
            <p:cNvPr id="13" name="Group 12"/>
            <p:cNvGrpSpPr/>
            <p:nvPr/>
          </p:nvGrpSpPr>
          <p:grpSpPr>
            <a:xfrm>
              <a:off x="838200" y="3276600"/>
              <a:ext cx="4102608" cy="1754326"/>
              <a:chOff x="838200" y="3276600"/>
              <a:chExt cx="4102608" cy="1754326"/>
            </a:xfrm>
          </p:grpSpPr>
          <p:sp>
            <p:nvSpPr>
              <p:cNvPr id="7" name="TextBox 6"/>
              <p:cNvSpPr txBox="1"/>
              <p:nvPr/>
            </p:nvSpPr>
            <p:spPr>
              <a:xfrm>
                <a:off x="838200" y="3276600"/>
                <a:ext cx="3505200" cy="1754326"/>
              </a:xfrm>
              <a:prstGeom prst="rect">
                <a:avLst/>
              </a:prstGeom>
              <a:solidFill>
                <a:schemeClr val="bg1">
                  <a:lumMod val="85000"/>
                </a:schemeClr>
              </a:solidFill>
            </p:spPr>
            <p:txBody>
              <a:bodyPr wrap="square" rtlCol="0">
                <a:spAutoFit/>
              </a:bodyPr>
              <a:lstStyle/>
              <a:p>
                <a:r>
                  <a:rPr lang="en-US" dirty="0">
                    <a:latin typeface="Calibri" pitchFamily="34" charset="0"/>
                  </a:rPr>
                  <a:t># From the previous slide:</a:t>
                </a:r>
              </a:p>
              <a:p>
                <a:r>
                  <a:rPr lang="en-US" dirty="0">
                    <a:latin typeface="Calibri" pitchFamily="34" charset="0"/>
                  </a:rPr>
                  <a:t>def f(n) :	</a:t>
                </a:r>
              </a:p>
              <a:p>
                <a:r>
                  <a:rPr lang="en-US" dirty="0">
                    <a:latin typeface="Calibri" pitchFamily="34" charset="0"/>
                  </a:rPr>
                  <a:t>    print("Hello " * n)</a:t>
                </a:r>
              </a:p>
              <a:p>
                <a:r>
                  <a:rPr lang="en-US" dirty="0">
                    <a:latin typeface="Calibri" pitchFamily="34" charset="0"/>
                  </a:rPr>
                  <a:t>    	</a:t>
                </a:r>
              </a:p>
              <a:p>
                <a:r>
                  <a:rPr lang="en-US" dirty="0">
                    <a:latin typeface="Calibri" pitchFamily="34" charset="0"/>
                  </a:rPr>
                  <a:t>d = </a:t>
                </a:r>
                <a:r>
                  <a:rPr lang="en-US" dirty="0" err="1">
                    <a:latin typeface="Calibri" pitchFamily="34" charset="0"/>
                  </a:rPr>
                  <a:t>printStars</a:t>
                </a:r>
                <a:r>
                  <a:rPr lang="en-US" dirty="0">
                    <a:latin typeface="Calibri" pitchFamily="34" charset="0"/>
                  </a:rPr>
                  <a:t>(f)   # remove this line                                                                         </a:t>
                </a:r>
              </a:p>
              <a:p>
                <a:r>
                  <a:rPr lang="en-US" dirty="0">
                    <a:latin typeface="Calibri" pitchFamily="34" charset="0"/>
                  </a:rPr>
                  <a:t>d(3)</a:t>
                </a:r>
              </a:p>
            </p:txBody>
          </p:sp>
          <p:grpSp>
            <p:nvGrpSpPr>
              <p:cNvPr id="12" name="Group 11"/>
              <p:cNvGrpSpPr/>
              <p:nvPr/>
            </p:nvGrpSpPr>
            <p:grpSpPr>
              <a:xfrm>
                <a:off x="3962400" y="3733800"/>
                <a:ext cx="978408" cy="1246632"/>
                <a:chOff x="3962400" y="3733800"/>
                <a:chExt cx="978408" cy="1246632"/>
              </a:xfrm>
            </p:grpSpPr>
            <p:sp>
              <p:nvSpPr>
                <p:cNvPr id="9" name="Right Arrow 8"/>
                <p:cNvSpPr/>
                <p:nvPr/>
              </p:nvSpPr>
              <p:spPr>
                <a:xfrm>
                  <a:off x="3962400" y="3733800"/>
                  <a:ext cx="978408" cy="256032"/>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962400" y="4724400"/>
                  <a:ext cx="978408" cy="256032"/>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TextBox 10"/>
            <p:cNvSpPr txBox="1"/>
            <p:nvPr/>
          </p:nvSpPr>
          <p:spPr>
            <a:xfrm>
              <a:off x="5105400" y="3276600"/>
              <a:ext cx="3276600" cy="1754326"/>
            </a:xfrm>
            <a:prstGeom prst="rect">
              <a:avLst/>
            </a:prstGeom>
            <a:solidFill>
              <a:schemeClr val="bg1">
                <a:lumMod val="85000"/>
              </a:schemeClr>
            </a:solidFill>
          </p:spPr>
          <p:txBody>
            <a:bodyPr wrap="square" rtlCol="0">
              <a:spAutoFit/>
            </a:bodyPr>
            <a:lstStyle/>
            <a:p>
              <a:r>
                <a:rPr lang="en-US" dirty="0">
                  <a:latin typeface="Calibri" pitchFamily="34" charset="0"/>
                </a:rPr>
                <a:t># Short cut:</a:t>
              </a:r>
            </a:p>
            <a:p>
              <a:r>
                <a:rPr lang="en-US" dirty="0">
                  <a:solidFill>
                    <a:srgbClr val="0070C0"/>
                  </a:solidFill>
                  <a:latin typeface="Calibri" pitchFamily="34" charset="0"/>
                </a:rPr>
                <a:t>@</a:t>
              </a:r>
              <a:r>
                <a:rPr lang="en-US" dirty="0" err="1">
                  <a:latin typeface="Calibri" pitchFamily="34" charset="0"/>
                </a:rPr>
                <a:t>printStars</a:t>
              </a:r>
              <a:r>
                <a:rPr lang="en-US" dirty="0">
                  <a:latin typeface="Calibri" pitchFamily="34" charset="0"/>
                </a:rPr>
                <a:t>        # add this line</a:t>
              </a:r>
            </a:p>
            <a:p>
              <a:r>
                <a:rPr lang="en-US" dirty="0">
                  <a:latin typeface="Calibri" pitchFamily="34" charset="0"/>
                </a:rPr>
                <a:t>def f(n) :	</a:t>
              </a:r>
            </a:p>
            <a:p>
              <a:r>
                <a:rPr lang="en-US" dirty="0">
                  <a:latin typeface="Calibri" pitchFamily="34" charset="0"/>
                </a:rPr>
                <a:t>     print("Hello " * n)</a:t>
              </a:r>
            </a:p>
            <a:p>
              <a:r>
                <a:rPr lang="en-US" dirty="0">
                  <a:latin typeface="Calibri" pitchFamily="34" charset="0"/>
                </a:rPr>
                <a:t> </a:t>
              </a:r>
            </a:p>
            <a:p>
              <a:r>
                <a:rPr lang="en-US" dirty="0">
                  <a:latin typeface="Calibri" pitchFamily="34" charset="0"/>
                </a:rPr>
                <a:t>f(3)      # call f directly</a:t>
              </a:r>
            </a:p>
          </p:txBody>
        </p:sp>
      </p:grpSp>
      <p:sp>
        <p:nvSpPr>
          <p:cNvPr id="15" name="TextBox 14"/>
          <p:cNvSpPr txBox="1"/>
          <p:nvPr/>
        </p:nvSpPr>
        <p:spPr>
          <a:xfrm>
            <a:off x="4876800" y="4953000"/>
            <a:ext cx="3124200" cy="1200329"/>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a:solidFill>
                  <a:srgbClr val="0070C0"/>
                </a:solidFill>
                <a:latin typeface="Calibri" pitchFamily="34" charset="0"/>
              </a:rPr>
              <a:t>@</a:t>
            </a:r>
            <a:r>
              <a:rPr lang="en-US" dirty="0" err="1">
                <a:latin typeface="Calibri" pitchFamily="34" charset="0"/>
              </a:rPr>
              <a:t>printStars</a:t>
            </a:r>
            <a:endParaRPr lang="en-US" dirty="0">
              <a:latin typeface="Calibri" pitchFamily="34" charset="0"/>
            </a:endParaRPr>
          </a:p>
          <a:p>
            <a:r>
              <a:rPr lang="en-US" dirty="0">
                <a:latin typeface="Calibri" pitchFamily="34" charset="0"/>
              </a:rPr>
              <a:t> </a:t>
            </a:r>
            <a:r>
              <a:rPr lang="en-US" dirty="0">
                <a:solidFill>
                  <a:srgbClr val="0070C0"/>
                </a:solidFill>
                <a:latin typeface="Calibri" pitchFamily="34" charset="0"/>
              </a:rPr>
              <a:t>@</a:t>
            </a:r>
            <a:r>
              <a:rPr lang="en-US" dirty="0" err="1">
                <a:latin typeface="Calibri" pitchFamily="34" charset="0"/>
              </a:rPr>
              <a:t>countArguments</a:t>
            </a:r>
            <a:br>
              <a:rPr lang="en-US" dirty="0">
                <a:latin typeface="Calibri" pitchFamily="34" charset="0"/>
              </a:rPr>
            </a:br>
            <a:r>
              <a:rPr lang="en-US" dirty="0">
                <a:latin typeface="Calibri" pitchFamily="34" charset="0"/>
              </a:rPr>
              <a:t> def </a:t>
            </a:r>
            <a:r>
              <a:rPr lang="en-US" dirty="0" err="1">
                <a:latin typeface="Calibri" pitchFamily="34" charset="0"/>
              </a:rPr>
              <a:t>functionA</a:t>
            </a:r>
            <a:r>
              <a:rPr lang="en-US" dirty="0">
                <a:latin typeface="Calibri" pitchFamily="34" charset="0"/>
              </a:rPr>
              <a:t>() :</a:t>
            </a:r>
            <a:br>
              <a:rPr lang="en-US" dirty="0">
                <a:latin typeface="Calibri" pitchFamily="34" charset="0"/>
              </a:rPr>
            </a:br>
            <a:r>
              <a:rPr lang="en-US" dirty="0">
                <a:latin typeface="Calibri" pitchFamily="34" charset="0"/>
              </a:rPr>
              <a:t>        # function body</a:t>
            </a:r>
          </a:p>
        </p:txBody>
      </p:sp>
      <p:sp>
        <p:nvSpPr>
          <p:cNvPr id="16" name="Date Placeholder 15"/>
          <p:cNvSpPr>
            <a:spLocks noGrp="1"/>
          </p:cNvSpPr>
          <p:nvPr>
            <p:ph type="dt" sz="half" idx="10"/>
          </p:nvPr>
        </p:nvSpPr>
        <p:spPr/>
        <p:txBody>
          <a:bodyPr/>
          <a:lstStyle/>
          <a:p>
            <a:pPr>
              <a:defRPr/>
            </a:pPr>
            <a:r>
              <a:rPr lang="en-US"/>
              <a:t>© 2019 C. Nguyen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Usage of Decorators</a:t>
            </a:r>
          </a:p>
        </p:txBody>
      </p:sp>
      <p:sp>
        <p:nvSpPr>
          <p:cNvPr id="3075" name="Rectangle 3"/>
          <p:cNvSpPr>
            <a:spLocks noGrp="1" noChangeArrowheads="1"/>
          </p:cNvSpPr>
          <p:nvPr>
            <p:ph type="body" idx="1"/>
          </p:nvPr>
        </p:nvSpPr>
        <p:spPr>
          <a:xfrm>
            <a:off x="381000" y="685800"/>
            <a:ext cx="8229600" cy="5486400"/>
          </a:xfrm>
        </p:spPr>
        <p:txBody>
          <a:bodyPr/>
          <a:lstStyle/>
          <a:p>
            <a:pPr eaLnBrk="1" hangingPunct="1"/>
            <a:r>
              <a:rPr lang="en-US" sz="1800" dirty="0"/>
              <a:t>A decorator provides a fast way to add some temporary, extra functionality to existing functions.</a:t>
            </a:r>
          </a:p>
          <a:p>
            <a:pPr eaLnBrk="1" hangingPunct="1"/>
            <a:r>
              <a:rPr lang="en-US" sz="1800" dirty="0"/>
              <a:t>If we want to decorate multiple functions with </a:t>
            </a:r>
            <a:r>
              <a:rPr lang="en-US" sz="1800" dirty="0" err="1"/>
              <a:t>printStars</a:t>
            </a:r>
            <a:r>
              <a:rPr lang="en-US" sz="1800" dirty="0"/>
              <a:t>, we simply add the decorator line above each of the functions, we don’t have to code all the extra print statements to each function.</a:t>
            </a:r>
          </a:p>
          <a:p>
            <a:pPr eaLnBrk="1" hangingPunct="1"/>
            <a:r>
              <a:rPr lang="en-US" sz="1800" dirty="0"/>
              <a:t>Later when we no longer need to print the lines of *’s, we can easily remove the decorator line above the functions, we don’t have to remove all the print statements in each function.</a:t>
            </a:r>
          </a:p>
          <a:p>
            <a:pPr eaLnBrk="1" hangingPunct="1"/>
            <a:r>
              <a:rPr lang="en-US" sz="1800" dirty="0"/>
              <a:t>So what are some of the temporary extra functionalities that we would want to add to a function? Here are some common situations:</a:t>
            </a:r>
          </a:p>
          <a:p>
            <a:pPr lvl="1" eaLnBrk="1" hangingPunct="1"/>
            <a:r>
              <a:rPr lang="en-US" sz="1800" dirty="0"/>
              <a:t>Write to a log file when the function is called. Perhaps the log will help us debug or optimize the code.</a:t>
            </a:r>
          </a:p>
          <a:p>
            <a:pPr lvl="1" eaLnBrk="1" hangingPunct="1"/>
            <a:r>
              <a:rPr lang="en-US" sz="1800" dirty="0"/>
              <a:t>Check the return value of the function and raise an exception when the return value is above or below a threshold.</a:t>
            </a:r>
          </a:p>
          <a:p>
            <a:pPr lvl="1" eaLnBrk="1" hangingPunct="1"/>
            <a:r>
              <a:rPr lang="en-US" sz="1800" dirty="0"/>
              <a:t>Time how long a function takes to run, or log some system information before and after the function runs</a:t>
            </a:r>
            <a:r>
              <a:rPr lang="en-US" sz="1800" dirty="0">
                <a:latin typeface="Calibri" pitchFamily="34" charset="0"/>
              </a:rPr>
              <a:t>.</a:t>
            </a:r>
          </a:p>
          <a:p>
            <a:pPr lvl="1" eaLnBrk="1" hangingPunct="1"/>
            <a:r>
              <a:rPr lang="en-US" sz="1800" dirty="0"/>
              <a:t>Add a loop to run the function repeatedly.</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24</a:t>
            </a:fld>
            <a:endParaRPr lang="en-US" dirty="0"/>
          </a:p>
        </p:txBody>
      </p:sp>
      <p:sp>
        <p:nvSpPr>
          <p:cNvPr id="5" name="Date Placeholder 4"/>
          <p:cNvSpPr>
            <a:spLocks noGrp="1"/>
          </p:cNvSpPr>
          <p:nvPr>
            <p:ph type="dt" sz="half" idx="10"/>
          </p:nvPr>
        </p:nvSpPr>
        <p:spPr/>
        <p:txBody>
          <a:bodyPr/>
          <a:lstStyle/>
          <a:p>
            <a:pPr>
              <a:defRPr/>
            </a:pPr>
            <a:r>
              <a:rPr lang="en-US"/>
              <a:t>© 2019 C. Nguyen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Decorator and </a:t>
            </a:r>
            <a:r>
              <a:rPr lang="en-US" sz="3200" dirty="0" err="1"/>
              <a:t>Memoization</a:t>
            </a:r>
            <a:r>
              <a:rPr lang="en-US" sz="3200" dirty="0"/>
              <a:t> (1)</a:t>
            </a:r>
          </a:p>
        </p:txBody>
      </p:sp>
      <p:sp>
        <p:nvSpPr>
          <p:cNvPr id="3075" name="Rectangle 3"/>
          <p:cNvSpPr>
            <a:spLocks noGrp="1" noChangeArrowheads="1"/>
          </p:cNvSpPr>
          <p:nvPr>
            <p:ph type="body" idx="1"/>
          </p:nvPr>
        </p:nvSpPr>
        <p:spPr>
          <a:xfrm>
            <a:off x="304800" y="609600"/>
            <a:ext cx="8458200" cy="5943600"/>
          </a:xfrm>
        </p:spPr>
        <p:txBody>
          <a:bodyPr/>
          <a:lstStyle/>
          <a:p>
            <a:pPr eaLnBrk="1" hangingPunct="1"/>
            <a:r>
              <a:rPr lang="en-US" sz="1800" dirty="0"/>
              <a:t>Decorators are commonly used for </a:t>
            </a:r>
            <a:r>
              <a:rPr lang="en-US" sz="1800" dirty="0" err="1"/>
              <a:t>memoization</a:t>
            </a:r>
            <a:r>
              <a:rPr lang="en-US" sz="1800" dirty="0"/>
              <a:t>, an important concept in software optimization. </a:t>
            </a:r>
          </a:p>
          <a:p>
            <a:pPr eaLnBrk="1" hangingPunct="1">
              <a:spcBef>
                <a:spcPts val="300"/>
              </a:spcBef>
            </a:pPr>
            <a:r>
              <a:rPr lang="en-US" sz="1800" dirty="0" err="1"/>
              <a:t>Memoization</a:t>
            </a:r>
            <a:r>
              <a:rPr lang="en-US" sz="1800" dirty="0"/>
              <a:t> is the caching or storing of the results of an expensive operation (expensive in time or memory or both), so that when we need these results again, we don’t have to run the expensive operation. Instead we can be quickly fetched these results from storage. </a:t>
            </a:r>
          </a:p>
          <a:p>
            <a:pPr eaLnBrk="1" hangingPunct="1">
              <a:spcBef>
                <a:spcPts val="300"/>
              </a:spcBef>
            </a:pPr>
            <a:r>
              <a:rPr lang="en-US" sz="1800" dirty="0"/>
              <a:t>A simple example of an expensive operation is a function that generates a Fibonacci number. The Fibonacci sequence starts at the values 0 and 1, and every subsequent number is the sum of the previous 2 numbers. The first few values of the sequence are: 0, 1, 1, 2, 3, 5, 8, 13, 21, 34…</a:t>
            </a:r>
          </a:p>
          <a:p>
            <a:pPr eaLnBrk="1" hangingPunct="1">
              <a:spcBef>
                <a:spcPts val="300"/>
              </a:spcBef>
            </a:pPr>
            <a:r>
              <a:rPr lang="en-US" sz="1800" dirty="0"/>
              <a:t>To calculate the (n+1)</a:t>
            </a:r>
            <a:r>
              <a:rPr lang="en-US" sz="1800" baseline="30000" dirty="0" err="1"/>
              <a:t>th</a:t>
            </a:r>
            <a:r>
              <a:rPr lang="en-US" sz="1800" dirty="0"/>
              <a:t> Fibonacci number, a recursive function is the simplest:</a:t>
            </a:r>
          </a:p>
          <a:p>
            <a:pPr eaLnBrk="1" hangingPunct="1"/>
            <a:endParaRPr lang="en-US" sz="1800" dirty="0"/>
          </a:p>
          <a:p>
            <a:pPr eaLnBrk="1" hangingPunct="1"/>
            <a:endParaRPr lang="en-US" sz="1800" dirty="0"/>
          </a:p>
          <a:p>
            <a:pPr eaLnBrk="1" hangingPunct="1"/>
            <a:endParaRPr lang="en-US" sz="1800" dirty="0"/>
          </a:p>
          <a:p>
            <a:pPr eaLnBrk="1" hangingPunct="1">
              <a:buNone/>
            </a:pPr>
            <a:endParaRPr lang="en-US" sz="1800" dirty="0"/>
          </a:p>
          <a:p>
            <a:pPr eaLnBrk="1" hangingPunct="1">
              <a:spcBef>
                <a:spcPts val="1500"/>
              </a:spcBef>
            </a:pPr>
            <a:r>
              <a:rPr lang="en-US" sz="1800" dirty="0"/>
              <a:t>As seen from the sample calculations, if we know all the results up to fib(4), then it’s a simple addition to calculate fib(5). But if we don’t know the previous results. then to run fib(5), we need to re-calculate all the previous results.</a:t>
            </a:r>
          </a:p>
          <a:p>
            <a:pPr lvl="1" eaLnBrk="1" hangingPunct="1">
              <a:spcBef>
                <a:spcPts val="0"/>
              </a:spcBef>
              <a:buNone/>
            </a:pPr>
            <a:r>
              <a:rPr lang="en-US" sz="1800" dirty="0">
                <a:latin typeface="Calibri" pitchFamily="34" charset="0"/>
              </a:rPr>
              <a:t>	</a:t>
            </a:r>
          </a:p>
          <a:p>
            <a:pPr lvl="1" eaLnBrk="1" hangingPunct="1">
              <a:spcBef>
                <a:spcPts val="0"/>
              </a:spcBef>
              <a:buNone/>
            </a:pPr>
            <a:endParaRPr lang="en-US" sz="1800" dirty="0">
              <a:latin typeface="Calibri" pitchFamily="34" charset="0"/>
            </a:endParaRPr>
          </a:p>
          <a:p>
            <a:pPr lvl="1" eaLnBrk="1" hangingPunct="1">
              <a:spcBef>
                <a:spcPts val="0"/>
              </a:spcBef>
              <a:buNone/>
            </a:pPr>
            <a:endParaRPr lang="en-US" sz="1800" dirty="0">
              <a:latin typeface="Calibri" pitchFamily="34" charset="0"/>
            </a:endParaRPr>
          </a:p>
          <a:p>
            <a:pPr lvl="1" eaLnBrk="1" hangingPunct="1">
              <a:spcBef>
                <a:spcPts val="0"/>
              </a:spcBef>
              <a:buNone/>
            </a:pPr>
            <a:endParaRPr lang="en-US" sz="1800" dirty="0">
              <a:latin typeface="Calibri" pitchFamily="34" charset="0"/>
            </a:endParaRP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25</a:t>
            </a:fld>
            <a:endParaRPr lang="en-US" dirty="0"/>
          </a:p>
        </p:txBody>
      </p:sp>
      <p:grpSp>
        <p:nvGrpSpPr>
          <p:cNvPr id="9" name="Group 8"/>
          <p:cNvGrpSpPr/>
          <p:nvPr/>
        </p:nvGrpSpPr>
        <p:grpSpPr>
          <a:xfrm>
            <a:off x="914400" y="3810000"/>
            <a:ext cx="7620000" cy="1477328"/>
            <a:chOff x="838200" y="4267200"/>
            <a:chExt cx="7620000" cy="1477328"/>
          </a:xfrm>
        </p:grpSpPr>
        <p:sp>
          <p:nvSpPr>
            <p:cNvPr id="7" name="TextBox 6"/>
            <p:cNvSpPr txBox="1"/>
            <p:nvPr/>
          </p:nvSpPr>
          <p:spPr>
            <a:xfrm>
              <a:off x="838200" y="4267200"/>
              <a:ext cx="3124200" cy="1477328"/>
            </a:xfrm>
            <a:prstGeom prst="rect">
              <a:avLst/>
            </a:prstGeom>
            <a:solidFill>
              <a:schemeClr val="bg1">
                <a:lumMod val="85000"/>
              </a:schemeClr>
            </a:solidFill>
          </p:spPr>
          <p:txBody>
            <a:bodyPr wrap="square" rtlCol="0">
              <a:spAutoFit/>
            </a:bodyPr>
            <a:lstStyle/>
            <a:p>
              <a:pPr marL="0" lvl="1" eaLnBrk="1" hangingPunct="1">
                <a:spcBef>
                  <a:spcPts val="0"/>
                </a:spcBef>
                <a:buNone/>
              </a:pPr>
              <a:r>
                <a:rPr lang="en-US" dirty="0">
                  <a:latin typeface="Calibri" pitchFamily="34" charset="0"/>
                </a:rPr>
                <a:t>def fib(n):</a:t>
              </a:r>
            </a:p>
            <a:p>
              <a:pPr marL="0" lvl="1" eaLnBrk="1" hangingPunct="1">
                <a:spcBef>
                  <a:spcPts val="0"/>
                </a:spcBef>
                <a:buNone/>
              </a:pPr>
              <a:r>
                <a:rPr lang="en-US" dirty="0">
                  <a:latin typeface="Calibri" pitchFamily="34" charset="0"/>
                </a:rPr>
                <a:t>       if n &lt; 2:</a:t>
              </a:r>
            </a:p>
            <a:p>
              <a:pPr marL="0" lvl="1" eaLnBrk="1" hangingPunct="1">
                <a:spcBef>
                  <a:spcPts val="0"/>
                </a:spcBef>
                <a:buNone/>
              </a:pPr>
              <a:r>
                <a:rPr lang="en-US" dirty="0">
                  <a:latin typeface="Calibri" pitchFamily="34" charset="0"/>
                </a:rPr>
                <a:t>            return n</a:t>
              </a:r>
            </a:p>
            <a:p>
              <a:pPr marL="0" lvl="1" eaLnBrk="1" hangingPunct="1">
                <a:spcBef>
                  <a:spcPts val="0"/>
                </a:spcBef>
                <a:buNone/>
              </a:pPr>
              <a:r>
                <a:rPr lang="en-US" dirty="0">
                  <a:latin typeface="Calibri" pitchFamily="34" charset="0"/>
                </a:rPr>
                <a:t>       else:</a:t>
              </a:r>
            </a:p>
            <a:p>
              <a:pPr marL="0" lvl="1" eaLnBrk="1" hangingPunct="1">
                <a:spcBef>
                  <a:spcPts val="0"/>
                </a:spcBef>
                <a:buNone/>
              </a:pPr>
              <a:r>
                <a:rPr lang="en-US" dirty="0">
                  <a:latin typeface="Calibri" pitchFamily="34" charset="0"/>
                </a:rPr>
                <a:t>           return fib(n-1) + fib(n-2)</a:t>
              </a:r>
            </a:p>
          </p:txBody>
        </p:sp>
        <p:sp>
          <p:nvSpPr>
            <p:cNvPr id="8" name="TextBox 7"/>
            <p:cNvSpPr txBox="1"/>
            <p:nvPr/>
          </p:nvSpPr>
          <p:spPr>
            <a:xfrm>
              <a:off x="4191000" y="4267200"/>
              <a:ext cx="4267200" cy="1477328"/>
            </a:xfrm>
            <a:prstGeom prst="rect">
              <a:avLst/>
            </a:prstGeom>
            <a:noFill/>
          </p:spPr>
          <p:txBody>
            <a:bodyPr wrap="square" rtlCol="0">
              <a:spAutoFit/>
            </a:bodyPr>
            <a:lstStyle/>
            <a:p>
              <a:r>
                <a:rPr lang="en-US" dirty="0"/>
                <a:t>1</a:t>
              </a:r>
              <a:r>
                <a:rPr lang="en-US" baseline="30000" dirty="0"/>
                <a:t>st</a:t>
              </a:r>
              <a:r>
                <a:rPr lang="en-US" dirty="0"/>
                <a:t> number: fib(0) return 0</a:t>
              </a:r>
            </a:p>
            <a:p>
              <a:r>
                <a:rPr lang="en-US" dirty="0"/>
                <a:t>2</a:t>
              </a:r>
              <a:r>
                <a:rPr lang="en-US" baseline="30000" dirty="0"/>
                <a:t>nd</a:t>
              </a:r>
              <a:r>
                <a:rPr lang="en-US" dirty="0"/>
                <a:t> number: fib(1), return 1</a:t>
              </a:r>
            </a:p>
            <a:p>
              <a:r>
                <a:rPr lang="en-US" dirty="0"/>
                <a:t>3</a:t>
              </a:r>
              <a:r>
                <a:rPr lang="en-US" baseline="30000" dirty="0"/>
                <a:t>rd</a:t>
              </a:r>
              <a:r>
                <a:rPr lang="en-US" dirty="0"/>
                <a:t> number: fib(2) = fib(1) + fib(0) = 1</a:t>
              </a:r>
            </a:p>
            <a:p>
              <a:r>
                <a:rPr lang="en-US" dirty="0"/>
                <a:t>4</a:t>
              </a:r>
              <a:r>
                <a:rPr lang="en-US" baseline="30000" dirty="0"/>
                <a:t>th</a:t>
              </a:r>
              <a:r>
                <a:rPr lang="en-US" dirty="0"/>
                <a:t> number: fib(3) = fib(2) + fib(1) = 2</a:t>
              </a:r>
            </a:p>
            <a:p>
              <a:r>
                <a:rPr lang="en-US" dirty="0"/>
                <a:t>5</a:t>
              </a:r>
              <a:r>
                <a:rPr lang="en-US" baseline="30000" dirty="0"/>
                <a:t>th</a:t>
              </a:r>
              <a:r>
                <a:rPr lang="en-US" dirty="0"/>
                <a:t> number: fib(4) = fib(3) + fib(2) = 3  … </a:t>
              </a:r>
            </a:p>
          </p:txBody>
        </p:sp>
      </p:grpSp>
      <p:sp>
        <p:nvSpPr>
          <p:cNvPr id="10" name="Date Placeholder 9"/>
          <p:cNvSpPr>
            <a:spLocks noGrp="1"/>
          </p:cNvSpPr>
          <p:nvPr>
            <p:ph type="dt" sz="half" idx="10"/>
          </p:nvPr>
        </p:nvSpPr>
        <p:spPr/>
        <p:txBody>
          <a:bodyPr/>
          <a:lstStyle/>
          <a:p>
            <a:pPr>
              <a:defRPr/>
            </a:pPr>
            <a:r>
              <a:rPr lang="en-US"/>
              <a:t>© 2019 C. Nguyen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Decorator and </a:t>
            </a:r>
            <a:r>
              <a:rPr lang="en-US" sz="3200" dirty="0" err="1"/>
              <a:t>Memoization</a:t>
            </a:r>
            <a:r>
              <a:rPr lang="en-US" sz="3200" dirty="0"/>
              <a:t> (2)</a:t>
            </a:r>
          </a:p>
        </p:txBody>
      </p:sp>
      <p:sp>
        <p:nvSpPr>
          <p:cNvPr id="3075" name="Rectangle 3"/>
          <p:cNvSpPr>
            <a:spLocks noGrp="1" noChangeArrowheads="1"/>
          </p:cNvSpPr>
          <p:nvPr>
            <p:ph type="body" idx="1"/>
          </p:nvPr>
        </p:nvSpPr>
        <p:spPr>
          <a:xfrm>
            <a:off x="381000" y="609600"/>
            <a:ext cx="8305800" cy="5943600"/>
          </a:xfrm>
        </p:spPr>
        <p:txBody>
          <a:bodyPr/>
          <a:lstStyle/>
          <a:p>
            <a:pPr eaLnBrk="1" hangingPunct="1">
              <a:lnSpc>
                <a:spcPct val="90000"/>
              </a:lnSpc>
              <a:spcBef>
                <a:spcPts val="1200"/>
              </a:spcBef>
            </a:pPr>
            <a:r>
              <a:rPr lang="en-US" sz="1800" dirty="0"/>
              <a:t>Without caching or storing results of fib(n), calculating the n</a:t>
            </a:r>
            <a:r>
              <a:rPr lang="en-US" sz="1800" baseline="30000" dirty="0"/>
              <a:t>th</a:t>
            </a:r>
            <a:r>
              <a:rPr lang="en-US" sz="1800" dirty="0"/>
              <a:t> Fibonacci number is a time consuming operation when n is large. And it can take a lot of time to calculate</a:t>
            </a:r>
            <a:r>
              <a:rPr lang="en-US" sz="1800" dirty="0">
                <a:latin typeface="Calibri" pitchFamily="34" charset="0"/>
              </a:rPr>
              <a:t>:       </a:t>
            </a:r>
            <a:r>
              <a:rPr lang="en-US" sz="1800" dirty="0" err="1">
                <a:latin typeface="Calibri" pitchFamily="34" charset="0"/>
              </a:rPr>
              <a:t>fib_nums</a:t>
            </a:r>
            <a:r>
              <a:rPr lang="en-US" sz="1800" dirty="0">
                <a:latin typeface="Calibri" pitchFamily="34" charset="0"/>
              </a:rPr>
              <a:t> = [fib(</a:t>
            </a:r>
            <a:r>
              <a:rPr lang="en-US" sz="1800" dirty="0" err="1">
                <a:latin typeface="Calibri" pitchFamily="34" charset="0"/>
              </a:rPr>
              <a:t>i</a:t>
            </a:r>
            <a:r>
              <a:rPr lang="en-US" sz="1800" dirty="0">
                <a:latin typeface="Calibri" pitchFamily="34" charset="0"/>
              </a:rPr>
              <a:t>) for </a:t>
            </a:r>
            <a:r>
              <a:rPr lang="en-US" sz="1800" dirty="0" err="1">
                <a:latin typeface="Calibri" pitchFamily="34" charset="0"/>
              </a:rPr>
              <a:t>i</a:t>
            </a:r>
            <a:r>
              <a:rPr lang="en-US" sz="1800" dirty="0">
                <a:latin typeface="Calibri" pitchFamily="34" charset="0"/>
              </a:rPr>
              <a:t> in range(40)]</a:t>
            </a:r>
          </a:p>
          <a:p>
            <a:pPr eaLnBrk="1" hangingPunct="1">
              <a:lnSpc>
                <a:spcPct val="90000"/>
              </a:lnSpc>
              <a:spcBef>
                <a:spcPts val="0"/>
              </a:spcBef>
            </a:pPr>
            <a:r>
              <a:rPr lang="en-US" sz="1800" dirty="0"/>
              <a:t>The solution is to cache the results of the calculation when we calculate it the first time, then we don’t have to keep repeating the same calculation.</a:t>
            </a:r>
          </a:p>
          <a:p>
            <a:pPr eaLnBrk="1" hangingPunct="1">
              <a:lnSpc>
                <a:spcPct val="90000"/>
              </a:lnSpc>
              <a:spcBef>
                <a:spcPts val="0"/>
              </a:spcBef>
            </a:pPr>
            <a:r>
              <a:rPr lang="en-US" sz="1800" dirty="0"/>
              <a:t>Write the </a:t>
            </a:r>
            <a:r>
              <a:rPr lang="en-US" sz="1800" dirty="0" err="1"/>
              <a:t>memoize</a:t>
            </a:r>
            <a:r>
              <a:rPr lang="en-US" sz="1800" dirty="0"/>
              <a:t> decorator:</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buNone/>
            </a:pPr>
            <a:endParaRPr lang="en-US" sz="1800" dirty="0"/>
          </a:p>
          <a:p>
            <a:pPr eaLnBrk="1" hangingPunct="1">
              <a:spcBef>
                <a:spcPts val="1200"/>
              </a:spcBef>
            </a:pPr>
            <a:r>
              <a:rPr lang="en-US" sz="1800" dirty="0"/>
              <a:t>Use the decorator:</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lnSpc>
                <a:spcPct val="90000"/>
              </a:lnSpc>
              <a:spcBef>
                <a:spcPts val="0"/>
              </a:spcBef>
            </a:pPr>
            <a:r>
              <a:rPr lang="en-US" sz="1800" dirty="0"/>
              <a:t>And the great thing about decorators is: we can use this same </a:t>
            </a:r>
            <a:r>
              <a:rPr lang="en-US" sz="1800" dirty="0" err="1"/>
              <a:t>memoize</a:t>
            </a:r>
            <a:r>
              <a:rPr lang="en-US" sz="1800" dirty="0"/>
              <a:t> decorator for any function that can benefit from caching results.</a:t>
            </a:r>
          </a:p>
          <a:p>
            <a:pPr eaLnBrk="1" hangingPunct="1">
              <a:spcBef>
                <a:spcPts val="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26</a:t>
            </a:fld>
            <a:endParaRPr lang="en-US" dirty="0"/>
          </a:p>
        </p:txBody>
      </p:sp>
      <p:sp>
        <p:nvSpPr>
          <p:cNvPr id="10" name="TextBox 9"/>
          <p:cNvSpPr txBox="1"/>
          <p:nvPr/>
        </p:nvSpPr>
        <p:spPr>
          <a:xfrm>
            <a:off x="990600" y="2133600"/>
            <a:ext cx="7010400" cy="2031325"/>
          </a:xfrm>
          <a:prstGeom prst="rect">
            <a:avLst/>
          </a:prstGeom>
          <a:solidFill>
            <a:schemeClr val="bg1">
              <a:lumMod val="85000"/>
            </a:schemeClr>
          </a:solidFill>
        </p:spPr>
        <p:txBody>
          <a:bodyPr wrap="square" rtlCol="0">
            <a:spAutoFit/>
          </a:bodyPr>
          <a:lstStyle/>
          <a:p>
            <a:pPr>
              <a:spcBef>
                <a:spcPts val="0"/>
              </a:spcBef>
            </a:pPr>
            <a:r>
              <a:rPr lang="en-US" dirty="0">
                <a:latin typeface="Calibri" pitchFamily="34" charset="0"/>
              </a:rPr>
              <a:t>def </a:t>
            </a:r>
            <a:r>
              <a:rPr lang="en-US" dirty="0" err="1">
                <a:latin typeface="Calibri" pitchFamily="34" charset="0"/>
              </a:rPr>
              <a:t>memoize</a:t>
            </a:r>
            <a:r>
              <a:rPr lang="en-US" dirty="0">
                <a:latin typeface="Calibri" pitchFamily="34" charset="0"/>
              </a:rPr>
              <a:t>(f):       # decorator function</a:t>
            </a:r>
          </a:p>
          <a:p>
            <a:pPr>
              <a:spcBef>
                <a:spcPts val="0"/>
              </a:spcBef>
            </a:pPr>
            <a:r>
              <a:rPr lang="en-US" dirty="0">
                <a:latin typeface="Calibri" pitchFamily="34" charset="0"/>
              </a:rPr>
              <a:t>       memo = {}           # use a dictionary as cache</a:t>
            </a:r>
          </a:p>
          <a:p>
            <a:pPr>
              <a:spcBef>
                <a:spcPts val="0"/>
              </a:spcBef>
            </a:pPr>
            <a:r>
              <a:rPr lang="en-US" dirty="0">
                <a:latin typeface="Calibri" pitchFamily="34" charset="0"/>
              </a:rPr>
              <a:t>       def helper(x):      </a:t>
            </a:r>
          </a:p>
          <a:p>
            <a:pPr>
              <a:spcBef>
                <a:spcPts val="0"/>
              </a:spcBef>
            </a:pPr>
            <a:r>
              <a:rPr lang="en-US" dirty="0">
                <a:latin typeface="Calibri" pitchFamily="34" charset="0"/>
              </a:rPr>
              <a:t>             if x not in memo:            </a:t>
            </a:r>
          </a:p>
          <a:p>
            <a:pPr>
              <a:spcBef>
                <a:spcPts val="0"/>
              </a:spcBef>
            </a:pPr>
            <a:r>
              <a:rPr lang="en-US" dirty="0">
                <a:latin typeface="Calibri" pitchFamily="34" charset="0"/>
              </a:rPr>
              <a:t>                  memo[x] = f(x)     # store result the first time we calculate it</a:t>
            </a:r>
          </a:p>
          <a:p>
            <a:pPr>
              <a:spcBef>
                <a:spcPts val="0"/>
              </a:spcBef>
            </a:pPr>
            <a:r>
              <a:rPr lang="en-US" dirty="0">
                <a:latin typeface="Calibri" pitchFamily="34" charset="0"/>
              </a:rPr>
              <a:t>             return memo[x]        # return what is stored</a:t>
            </a:r>
          </a:p>
          <a:p>
            <a:pPr>
              <a:spcBef>
                <a:spcPts val="0"/>
              </a:spcBef>
            </a:pPr>
            <a:r>
              <a:rPr lang="en-US" dirty="0">
                <a:latin typeface="Calibri" pitchFamily="34" charset="0"/>
              </a:rPr>
              <a:t>       return helper</a:t>
            </a:r>
          </a:p>
        </p:txBody>
      </p:sp>
      <p:sp>
        <p:nvSpPr>
          <p:cNvPr id="11" name="TextBox 10"/>
          <p:cNvSpPr txBox="1"/>
          <p:nvPr/>
        </p:nvSpPr>
        <p:spPr>
          <a:xfrm>
            <a:off x="2971800" y="4191000"/>
            <a:ext cx="3048000" cy="1643527"/>
          </a:xfrm>
          <a:prstGeom prst="rect">
            <a:avLst/>
          </a:prstGeom>
          <a:solidFill>
            <a:schemeClr val="bg1">
              <a:lumMod val="85000"/>
            </a:schemeClr>
          </a:solidFill>
        </p:spPr>
        <p:txBody>
          <a:bodyPr wrap="square" rtlCol="0">
            <a:spAutoFit/>
          </a:bodyPr>
          <a:lstStyle/>
          <a:p>
            <a:pPr>
              <a:spcBef>
                <a:spcPts val="0"/>
              </a:spcBef>
            </a:pPr>
            <a:r>
              <a:rPr lang="en-US" dirty="0">
                <a:latin typeface="Calibri" pitchFamily="34" charset="0"/>
              </a:rPr>
              <a:t>@</a:t>
            </a:r>
            <a:r>
              <a:rPr lang="en-US" dirty="0" err="1">
                <a:latin typeface="Calibri" pitchFamily="34" charset="0"/>
              </a:rPr>
              <a:t>memoize</a:t>
            </a:r>
            <a:endParaRPr lang="en-US" dirty="0">
              <a:latin typeface="Calibri" pitchFamily="34" charset="0"/>
            </a:endParaRPr>
          </a:p>
          <a:p>
            <a:pPr>
              <a:spcBef>
                <a:spcPts val="0"/>
              </a:spcBef>
            </a:pPr>
            <a:r>
              <a:rPr lang="en-US" dirty="0">
                <a:latin typeface="Calibri" pitchFamily="34" charset="0"/>
              </a:rPr>
              <a:t>def fib(n):</a:t>
            </a:r>
          </a:p>
          <a:p>
            <a:pPr>
              <a:lnSpc>
                <a:spcPct val="90000"/>
              </a:lnSpc>
              <a:spcBef>
                <a:spcPts val="0"/>
              </a:spcBef>
            </a:pPr>
            <a:r>
              <a:rPr lang="en-US" dirty="0">
                <a:latin typeface="Calibri" pitchFamily="34" charset="0"/>
              </a:rPr>
              <a:t>      if n &lt; 2:</a:t>
            </a:r>
          </a:p>
          <a:p>
            <a:pPr>
              <a:lnSpc>
                <a:spcPct val="90000"/>
              </a:lnSpc>
              <a:spcBef>
                <a:spcPts val="0"/>
              </a:spcBef>
            </a:pPr>
            <a:r>
              <a:rPr lang="en-US" dirty="0">
                <a:latin typeface="Calibri" pitchFamily="34" charset="0"/>
              </a:rPr>
              <a:t>            return n</a:t>
            </a:r>
          </a:p>
          <a:p>
            <a:pPr>
              <a:lnSpc>
                <a:spcPct val="90000"/>
              </a:lnSpc>
              <a:spcBef>
                <a:spcPts val="0"/>
              </a:spcBef>
            </a:pPr>
            <a:r>
              <a:rPr lang="en-US" dirty="0">
                <a:latin typeface="Calibri" pitchFamily="34" charset="0"/>
              </a:rPr>
              <a:t>      else:</a:t>
            </a:r>
          </a:p>
          <a:p>
            <a:pPr>
              <a:lnSpc>
                <a:spcPct val="90000"/>
              </a:lnSpc>
              <a:spcBef>
                <a:spcPts val="0"/>
              </a:spcBef>
            </a:pPr>
            <a:r>
              <a:rPr lang="en-US" dirty="0">
                <a:latin typeface="Calibri" pitchFamily="34" charset="0"/>
              </a:rPr>
              <a:t>           return fib(n-1) + fib(n-2)</a:t>
            </a:r>
            <a:endParaRPr lang="en-US" dirty="0"/>
          </a:p>
        </p:txBody>
      </p:sp>
      <p:sp>
        <p:nvSpPr>
          <p:cNvPr id="7" name="Date Placeholder 6"/>
          <p:cNvSpPr>
            <a:spLocks noGrp="1"/>
          </p:cNvSpPr>
          <p:nvPr>
            <p:ph type="dt" sz="half" idx="10"/>
          </p:nvPr>
        </p:nvSpPr>
        <p:spPr/>
        <p:txBody>
          <a:bodyPr/>
          <a:lstStyle/>
          <a:p>
            <a:pPr>
              <a:defRPr/>
            </a:pPr>
            <a:r>
              <a:rPr lang="en-US"/>
              <a:t>© 2019 C. Nguyen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Decorator and Abstract Base Class</a:t>
            </a:r>
          </a:p>
        </p:txBody>
      </p:sp>
      <p:sp>
        <p:nvSpPr>
          <p:cNvPr id="3075" name="Rectangle 3"/>
          <p:cNvSpPr>
            <a:spLocks noGrp="1" noChangeArrowheads="1"/>
          </p:cNvSpPr>
          <p:nvPr>
            <p:ph type="body" idx="1"/>
          </p:nvPr>
        </p:nvSpPr>
        <p:spPr>
          <a:xfrm>
            <a:off x="304800" y="609600"/>
            <a:ext cx="8382000" cy="5638800"/>
          </a:xfrm>
        </p:spPr>
        <p:txBody>
          <a:bodyPr/>
          <a:lstStyle/>
          <a:p>
            <a:pPr eaLnBrk="1" hangingPunct="1"/>
            <a:r>
              <a:rPr lang="en-US" sz="1800" dirty="0"/>
              <a:t>In addition to user-defined decorators, Python also has built-in decorators.</a:t>
            </a:r>
          </a:p>
          <a:p>
            <a:pPr eaLnBrk="1" hangingPunct="1"/>
            <a:r>
              <a:rPr lang="en-US" sz="1800" dirty="0"/>
              <a:t>A common Python decorator used in OOP is </a:t>
            </a:r>
            <a:r>
              <a:rPr lang="en-US" sz="1800" dirty="0">
                <a:solidFill>
                  <a:srgbClr val="0070C0"/>
                </a:solidFill>
              </a:rPr>
              <a:t>@</a:t>
            </a:r>
            <a:r>
              <a:rPr lang="en-US" sz="1800" dirty="0" err="1">
                <a:solidFill>
                  <a:srgbClr val="0070C0"/>
                </a:solidFill>
              </a:rPr>
              <a:t>abstractmethod</a:t>
            </a:r>
            <a:r>
              <a:rPr lang="en-US" sz="1800" dirty="0">
                <a:solidFill>
                  <a:srgbClr val="0070C0"/>
                </a:solidFill>
              </a:rPr>
              <a:t> </a:t>
            </a:r>
          </a:p>
          <a:p>
            <a:pPr marL="640080" lvl="1" eaLnBrk="1" hangingPunct="1"/>
            <a:r>
              <a:rPr lang="en-US" sz="1800" dirty="0"/>
              <a:t>An abstract class is a </a:t>
            </a:r>
            <a:r>
              <a:rPr lang="en-US" sz="1800" dirty="0" err="1"/>
              <a:t>superclass</a:t>
            </a:r>
            <a:r>
              <a:rPr lang="en-US" sz="1800" dirty="0"/>
              <a:t> in an inheritance hierarchy. The abstract class sets a common public interface for all its subclasses by defining abstract methods that serve as the public interface. These abstract methods require all subclasses to implement the interface in the same way, thus giving all the subclasses the same ‘look and feel’ to the user.</a:t>
            </a:r>
          </a:p>
          <a:p>
            <a:pPr marL="640080" lvl="1" eaLnBrk="1" hangingPunct="1"/>
            <a:r>
              <a:rPr lang="en-US" sz="1800" dirty="0"/>
              <a:t>The abstract methods in the </a:t>
            </a:r>
            <a:r>
              <a:rPr lang="en-US" sz="1800" dirty="0" err="1"/>
              <a:t>superclass</a:t>
            </a:r>
            <a:r>
              <a:rPr lang="en-US" sz="1800" dirty="0"/>
              <a:t> turn it into an </a:t>
            </a:r>
            <a:r>
              <a:rPr lang="en-US" sz="1800" u="sng" dirty="0"/>
              <a:t>a</a:t>
            </a:r>
            <a:r>
              <a:rPr lang="en-US" sz="1800" dirty="0"/>
              <a:t>bstract </a:t>
            </a:r>
            <a:r>
              <a:rPr lang="en-US" sz="1800" u="sng" dirty="0"/>
              <a:t>b</a:t>
            </a:r>
            <a:r>
              <a:rPr lang="en-US" sz="1800" dirty="0"/>
              <a:t>ase </a:t>
            </a:r>
            <a:r>
              <a:rPr lang="en-US" sz="1800" u="sng" dirty="0"/>
              <a:t>c</a:t>
            </a:r>
            <a:r>
              <a:rPr lang="en-US" sz="1800" dirty="0"/>
              <a:t>lass or an ABC.</a:t>
            </a:r>
          </a:p>
          <a:p>
            <a:pPr marL="240030" eaLnBrk="1" hangingPunct="1"/>
            <a:r>
              <a:rPr lang="en-US" sz="1800" dirty="0"/>
              <a:t>To write an abstract base class:</a:t>
            </a:r>
          </a:p>
          <a:p>
            <a:pPr marL="240030" eaLnBrk="1" hangingPunct="1"/>
            <a:endParaRPr lang="en-US" sz="1800" dirty="0"/>
          </a:p>
          <a:p>
            <a:pPr marL="240030" eaLnBrk="1" hangingPunct="1">
              <a:buNone/>
            </a:pPr>
            <a:r>
              <a:rPr lang="en-US" sz="2200" dirty="0">
                <a:latin typeface="Calibri" pitchFamily="34" charset="0"/>
              </a:rPr>
              <a:t>	</a:t>
            </a:r>
            <a:endParaRPr lang="en-US" sz="2200" dirty="0"/>
          </a:p>
          <a:p>
            <a:pPr lvl="1" eaLnBrk="1" hangingPunct="1">
              <a:spcBef>
                <a:spcPts val="600"/>
              </a:spcBef>
              <a:buNone/>
            </a:pPr>
            <a:r>
              <a:rPr lang="en-US" sz="1800" dirty="0">
                <a:latin typeface="Calibri" pitchFamily="34" charset="0"/>
              </a:rPr>
              <a:t>	</a:t>
            </a:r>
          </a:p>
          <a:p>
            <a:pPr lvl="1" eaLnBrk="1" hangingPunct="1">
              <a:spcBef>
                <a:spcPts val="600"/>
              </a:spcBef>
              <a:buNone/>
            </a:pPr>
            <a:endParaRPr lang="en-US" sz="1800" dirty="0">
              <a:latin typeface="Calibri" pitchFamily="34" charset="0"/>
            </a:endParaRPr>
          </a:p>
          <a:p>
            <a:pPr eaLnBrk="1" hangingPunct="1">
              <a:spcBef>
                <a:spcPts val="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27</a:t>
            </a:fld>
            <a:endParaRPr lang="en-US" dirty="0"/>
          </a:p>
        </p:txBody>
      </p:sp>
      <p:sp>
        <p:nvSpPr>
          <p:cNvPr id="5" name="TextBox 4"/>
          <p:cNvSpPr txBox="1"/>
          <p:nvPr/>
        </p:nvSpPr>
        <p:spPr>
          <a:xfrm>
            <a:off x="762000" y="3657600"/>
            <a:ext cx="7772400" cy="1908215"/>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from </a:t>
            </a:r>
            <a:r>
              <a:rPr lang="en-US" dirty="0" err="1">
                <a:latin typeface="Calibri" pitchFamily="34" charset="0"/>
              </a:rPr>
              <a:t>abc</a:t>
            </a:r>
            <a:r>
              <a:rPr lang="en-US" dirty="0">
                <a:latin typeface="Calibri" pitchFamily="34" charset="0"/>
              </a:rPr>
              <a:t> import ABC, </a:t>
            </a:r>
            <a:r>
              <a:rPr lang="en-US" dirty="0" err="1">
                <a:latin typeface="Calibri" pitchFamily="34" charset="0"/>
              </a:rPr>
              <a:t>abstractmethod</a:t>
            </a:r>
            <a:r>
              <a:rPr lang="en-US" dirty="0">
                <a:latin typeface="Calibri" pitchFamily="34" charset="0"/>
              </a:rPr>
              <a:t>   </a:t>
            </a:r>
          </a:p>
          <a:p>
            <a:pPr>
              <a:spcBef>
                <a:spcPts val="600"/>
              </a:spcBef>
            </a:pPr>
            <a:r>
              <a:rPr lang="en-US" dirty="0">
                <a:latin typeface="Calibri" pitchFamily="34" charset="0"/>
              </a:rPr>
              <a:t>class  </a:t>
            </a:r>
            <a:r>
              <a:rPr lang="en-US" dirty="0" err="1">
                <a:latin typeface="Calibri" pitchFamily="34" charset="0"/>
              </a:rPr>
              <a:t>MyAbstrClass</a:t>
            </a:r>
            <a:r>
              <a:rPr lang="en-US" dirty="0">
                <a:latin typeface="Calibri" pitchFamily="34" charset="0"/>
              </a:rPr>
              <a:t>(ABC):         # our abstract class is derived from </a:t>
            </a:r>
            <a:r>
              <a:rPr lang="en-US" dirty="0" err="1">
                <a:latin typeface="Calibri" pitchFamily="34" charset="0"/>
              </a:rPr>
              <a:t>abc’s</a:t>
            </a:r>
            <a:r>
              <a:rPr lang="en-US" dirty="0">
                <a:latin typeface="Calibri" pitchFamily="34" charset="0"/>
              </a:rPr>
              <a:t> class</a:t>
            </a:r>
          </a:p>
          <a:p>
            <a:pPr>
              <a:spcBef>
                <a:spcPts val="0"/>
              </a:spcBef>
            </a:pPr>
            <a:r>
              <a:rPr lang="en-US" dirty="0">
                <a:latin typeface="Calibri" pitchFamily="34" charset="0"/>
              </a:rPr>
              <a:t>         #  constructor and other methods go here</a:t>
            </a:r>
          </a:p>
          <a:p>
            <a:pPr>
              <a:spcBef>
                <a:spcPts val="600"/>
              </a:spcBef>
            </a:pPr>
            <a:r>
              <a:rPr lang="en-US" dirty="0">
                <a:latin typeface="Calibri" pitchFamily="34" charset="0"/>
              </a:rPr>
              <a:t>        @</a:t>
            </a:r>
            <a:r>
              <a:rPr lang="en-US" dirty="0" err="1">
                <a:latin typeface="Calibri" pitchFamily="34" charset="0"/>
              </a:rPr>
              <a:t>abstractmethod</a:t>
            </a:r>
            <a:r>
              <a:rPr lang="en-US" dirty="0">
                <a:latin typeface="Calibri" pitchFamily="34" charset="0"/>
              </a:rPr>
              <a:t>                             # this decorator turns the </a:t>
            </a:r>
            <a:r>
              <a:rPr lang="en-US" dirty="0" err="1">
                <a:latin typeface="Calibri" pitchFamily="34" charset="0"/>
              </a:rPr>
              <a:t>do_something</a:t>
            </a:r>
            <a:endParaRPr lang="en-US" dirty="0">
              <a:latin typeface="Calibri" pitchFamily="34" charset="0"/>
            </a:endParaRPr>
          </a:p>
          <a:p>
            <a:pPr>
              <a:spcBef>
                <a:spcPts val="0"/>
              </a:spcBef>
            </a:pPr>
            <a:r>
              <a:rPr lang="en-US" dirty="0">
                <a:latin typeface="Calibri" pitchFamily="34" charset="0"/>
              </a:rPr>
              <a:t>        def </a:t>
            </a:r>
            <a:r>
              <a:rPr lang="en-US" dirty="0" err="1">
                <a:latin typeface="Calibri" pitchFamily="34" charset="0"/>
              </a:rPr>
              <a:t>do_something</a:t>
            </a:r>
            <a:r>
              <a:rPr lang="en-US" dirty="0">
                <a:latin typeface="Calibri" pitchFamily="34" charset="0"/>
              </a:rPr>
              <a:t>(self):                   # method into a pure abstract method, </a:t>
            </a:r>
          </a:p>
          <a:p>
            <a:pPr>
              <a:spcBef>
                <a:spcPts val="0"/>
              </a:spcBef>
            </a:pPr>
            <a:r>
              <a:rPr lang="en-US" dirty="0">
                <a:latin typeface="Calibri" pitchFamily="34" charset="0"/>
              </a:rPr>
              <a:t>                raise </a:t>
            </a:r>
            <a:r>
              <a:rPr lang="en-US" dirty="0" err="1">
                <a:latin typeface="Calibri" pitchFamily="34" charset="0"/>
              </a:rPr>
              <a:t>NotImplementedError</a:t>
            </a:r>
            <a:r>
              <a:rPr lang="en-US" dirty="0">
                <a:latin typeface="Calibri" pitchFamily="34" charset="0"/>
              </a:rPr>
              <a:t>     # which turns </a:t>
            </a:r>
            <a:r>
              <a:rPr lang="en-US" dirty="0" err="1">
                <a:latin typeface="Calibri" pitchFamily="34" charset="0"/>
              </a:rPr>
              <a:t>MyAbstrClass</a:t>
            </a:r>
            <a:r>
              <a:rPr lang="en-US" dirty="0">
                <a:latin typeface="Calibri" pitchFamily="34" charset="0"/>
              </a:rPr>
              <a:t> into an ABC</a:t>
            </a:r>
          </a:p>
        </p:txBody>
      </p:sp>
      <p:sp>
        <p:nvSpPr>
          <p:cNvPr id="7" name="Date Placeholder 6"/>
          <p:cNvSpPr>
            <a:spLocks noGrp="1"/>
          </p:cNvSpPr>
          <p:nvPr>
            <p:ph type="dt" sz="half" idx="10"/>
          </p:nvPr>
        </p:nvSpPr>
        <p:spPr/>
        <p:txBody>
          <a:bodyPr/>
          <a:lstStyle/>
          <a:p>
            <a:pPr>
              <a:defRPr/>
            </a:pPr>
            <a:r>
              <a:rPr lang="en-US"/>
              <a:t>© 2019 C. Nguyen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Decorator and Class Property</a:t>
            </a:r>
          </a:p>
        </p:txBody>
      </p:sp>
      <p:sp>
        <p:nvSpPr>
          <p:cNvPr id="3075" name="Rectangle 3"/>
          <p:cNvSpPr>
            <a:spLocks noGrp="1" noChangeArrowheads="1"/>
          </p:cNvSpPr>
          <p:nvPr>
            <p:ph type="body" idx="1"/>
          </p:nvPr>
        </p:nvSpPr>
        <p:spPr>
          <a:xfrm>
            <a:off x="304800" y="609600"/>
            <a:ext cx="8382000" cy="5638800"/>
          </a:xfrm>
        </p:spPr>
        <p:txBody>
          <a:bodyPr/>
          <a:lstStyle/>
          <a:p>
            <a:pPr eaLnBrk="1" hangingPunct="1"/>
            <a:r>
              <a:rPr lang="en-US" sz="1800" dirty="0"/>
              <a:t>Another common Python decorator used in OOP is </a:t>
            </a:r>
            <a:r>
              <a:rPr lang="en-US" sz="1800" dirty="0">
                <a:solidFill>
                  <a:srgbClr val="0070C0"/>
                </a:solidFill>
              </a:rPr>
              <a:t>@property </a:t>
            </a:r>
          </a:p>
          <a:p>
            <a:pPr marL="640080" lvl="1" eaLnBrk="1" hangingPunct="1"/>
            <a:r>
              <a:rPr lang="en-US" sz="1800" dirty="0"/>
              <a:t>A </a:t>
            </a:r>
            <a:r>
              <a:rPr lang="en-US" sz="1800" dirty="0">
                <a:solidFill>
                  <a:srgbClr val="0070C0"/>
                </a:solidFill>
              </a:rPr>
              <a:t>@property</a:t>
            </a:r>
            <a:r>
              <a:rPr lang="en-US" sz="1800" dirty="0"/>
              <a:t> decorator works with a getter method in a class.</a:t>
            </a:r>
          </a:p>
          <a:p>
            <a:pPr marL="640080" lvl="1" eaLnBrk="1" hangingPunct="1"/>
            <a:r>
              <a:rPr lang="en-US" sz="1800" dirty="0"/>
              <a:t>A getter method returns an instance attribute of the class, since the user of the class should not access the instance attribute directly.</a:t>
            </a:r>
          </a:p>
          <a:p>
            <a:pPr marL="640080" lvl="1" eaLnBrk="1" hangingPunct="1"/>
            <a:r>
              <a:rPr lang="en-US" sz="1800" dirty="0"/>
              <a:t>By using the decorator, the instance attribute can appear to be accessible to the user of the class. </a:t>
            </a:r>
          </a:p>
          <a:p>
            <a:pPr marL="240030" eaLnBrk="1" hangingPunct="1">
              <a:buNone/>
            </a:pPr>
            <a:r>
              <a:rPr lang="en-US" sz="2200" dirty="0">
                <a:latin typeface="Calibri" pitchFamily="34" charset="0"/>
              </a:rPr>
              <a:t>	</a:t>
            </a:r>
            <a:endParaRPr lang="en-US" sz="2200" dirty="0"/>
          </a:p>
          <a:p>
            <a:pPr lvl="1" eaLnBrk="1" hangingPunct="1">
              <a:spcBef>
                <a:spcPts val="600"/>
              </a:spcBef>
              <a:buNone/>
            </a:pPr>
            <a:r>
              <a:rPr lang="en-US" sz="1800" dirty="0">
                <a:latin typeface="Calibri" pitchFamily="34" charset="0"/>
              </a:rPr>
              <a:t>	</a:t>
            </a:r>
          </a:p>
          <a:p>
            <a:pPr lvl="1" eaLnBrk="1" hangingPunct="1">
              <a:spcBef>
                <a:spcPts val="600"/>
              </a:spcBef>
              <a:buNone/>
            </a:pPr>
            <a:endParaRPr lang="en-US" sz="1800" dirty="0">
              <a:latin typeface="Calibri" pitchFamily="34" charset="0"/>
            </a:endParaRPr>
          </a:p>
          <a:p>
            <a:pPr eaLnBrk="1" hangingPunct="1">
              <a:spcBef>
                <a:spcPts val="0"/>
              </a:spcBef>
              <a:buNone/>
            </a:pPr>
            <a:endParaRPr lang="en-US" sz="1800" dirty="0"/>
          </a:p>
          <a:p>
            <a:pPr eaLnBrk="1" hangingPunct="1">
              <a:spcBef>
                <a:spcPts val="0"/>
              </a:spcBef>
              <a:buNone/>
            </a:pPr>
            <a:endParaRPr lang="en-US" sz="1800" dirty="0"/>
          </a:p>
          <a:p>
            <a:pPr eaLnBrk="1" hangingPunct="1">
              <a:spcBef>
                <a:spcPts val="0"/>
              </a:spcBef>
              <a:buNone/>
            </a:pPr>
            <a:endParaRPr lang="en-US" sz="1800" dirty="0"/>
          </a:p>
          <a:p>
            <a:pPr eaLnBrk="1" hangingPunct="1">
              <a:spcBef>
                <a:spcPts val="0"/>
              </a:spcBef>
              <a:buNone/>
            </a:pPr>
            <a:endParaRPr lang="en-US" sz="1800" dirty="0"/>
          </a:p>
          <a:p>
            <a:pPr eaLnBrk="1" hangingPunct="1">
              <a:spcBef>
                <a:spcPts val="0"/>
              </a:spcBef>
              <a:buNone/>
            </a:pPr>
            <a:endParaRPr lang="en-US" sz="1800" dirty="0"/>
          </a:p>
          <a:p>
            <a:pPr eaLnBrk="1" hangingPunct="1">
              <a:spcBef>
                <a:spcPts val="2000"/>
              </a:spcBef>
            </a:pPr>
            <a:r>
              <a:rPr lang="en-US" sz="1800" dirty="0">
                <a:hlinkClick r:id="rId2"/>
              </a:rPr>
              <a:t>List of decorators</a:t>
            </a:r>
            <a:r>
              <a:rPr lang="en-US" sz="1800" dirty="0"/>
              <a:t> that have been submitted to python.org and are useful enough to make it to the list.</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28</a:t>
            </a:fld>
            <a:endParaRPr lang="en-US" dirty="0"/>
          </a:p>
        </p:txBody>
      </p:sp>
      <p:sp>
        <p:nvSpPr>
          <p:cNvPr id="5" name="TextBox 4"/>
          <p:cNvSpPr txBox="1"/>
          <p:nvPr/>
        </p:nvSpPr>
        <p:spPr>
          <a:xfrm>
            <a:off x="914400" y="2553700"/>
            <a:ext cx="7772400" cy="2385268"/>
          </a:xfrm>
          <a:prstGeom prst="rect">
            <a:avLst/>
          </a:prstGeom>
          <a:solidFill>
            <a:schemeClr val="bg1">
              <a:lumMod val="85000"/>
            </a:schemeClr>
          </a:solidFill>
        </p:spPr>
        <p:txBody>
          <a:bodyPr wrap="square" rtlCol="0">
            <a:spAutoFit/>
          </a:bodyPr>
          <a:lstStyle/>
          <a:p>
            <a:pPr>
              <a:spcBef>
                <a:spcPts val="600"/>
              </a:spcBef>
            </a:pPr>
            <a:r>
              <a:rPr lang="en-US" dirty="0">
                <a:latin typeface="Calibri" pitchFamily="34" charset="0"/>
              </a:rPr>
              <a:t>class  Person:         # our abstract class is derived from </a:t>
            </a:r>
            <a:r>
              <a:rPr lang="en-US" dirty="0" err="1">
                <a:latin typeface="Calibri" pitchFamily="34" charset="0"/>
              </a:rPr>
              <a:t>abc’s</a:t>
            </a:r>
            <a:r>
              <a:rPr lang="en-US" dirty="0">
                <a:latin typeface="Calibri" pitchFamily="34" charset="0"/>
              </a:rPr>
              <a:t> class</a:t>
            </a:r>
          </a:p>
          <a:p>
            <a:pPr>
              <a:spcBef>
                <a:spcPts val="0"/>
              </a:spcBef>
            </a:pPr>
            <a:r>
              <a:rPr lang="en-US" dirty="0">
                <a:latin typeface="Calibri" pitchFamily="34" charset="0"/>
              </a:rPr>
              <a:t>         #  constructor and other methods go here</a:t>
            </a:r>
          </a:p>
          <a:p>
            <a:pPr>
              <a:spcBef>
                <a:spcPts val="600"/>
              </a:spcBef>
            </a:pPr>
            <a:r>
              <a:rPr lang="en-US" dirty="0">
                <a:latin typeface="Calibri" pitchFamily="34" charset="0"/>
              </a:rPr>
              <a:t>        @property                             # this decorator turns the getter method name()</a:t>
            </a:r>
          </a:p>
          <a:p>
            <a:pPr>
              <a:spcBef>
                <a:spcPts val="0"/>
              </a:spcBef>
            </a:pPr>
            <a:r>
              <a:rPr lang="en-US" dirty="0">
                <a:latin typeface="Calibri" pitchFamily="34" charset="0"/>
              </a:rPr>
              <a:t>        def name (self):                    # into a property of the class, and the user can</a:t>
            </a:r>
          </a:p>
          <a:p>
            <a:pPr>
              <a:spcBef>
                <a:spcPts val="0"/>
              </a:spcBef>
            </a:pPr>
            <a:r>
              <a:rPr lang="en-US" dirty="0">
                <a:latin typeface="Calibri" pitchFamily="34" charset="0"/>
              </a:rPr>
              <a:t>                return </a:t>
            </a:r>
            <a:r>
              <a:rPr lang="en-US" dirty="0" err="1">
                <a:latin typeface="Calibri" pitchFamily="34" charset="0"/>
              </a:rPr>
              <a:t>self._name</a:t>
            </a:r>
            <a:r>
              <a:rPr lang="en-US" dirty="0">
                <a:latin typeface="Calibri" pitchFamily="34" charset="0"/>
              </a:rPr>
              <a:t>        # access the _name attribute more conveniently</a:t>
            </a:r>
          </a:p>
          <a:p>
            <a:pPr>
              <a:spcBef>
                <a:spcPts val="0"/>
              </a:spcBef>
            </a:pPr>
            <a:endParaRPr lang="en-US" dirty="0">
              <a:latin typeface="Calibri" pitchFamily="34" charset="0"/>
            </a:endParaRPr>
          </a:p>
          <a:p>
            <a:pPr>
              <a:spcBef>
                <a:spcPts val="0"/>
              </a:spcBef>
            </a:pPr>
            <a:r>
              <a:rPr lang="en-US" dirty="0">
                <a:latin typeface="Calibri" pitchFamily="34" charset="0"/>
              </a:rPr>
              <a:t>p = Person(“Guido”)        # create Person with “Guido” as the name attribute</a:t>
            </a:r>
          </a:p>
          <a:p>
            <a:pPr>
              <a:spcBef>
                <a:spcPts val="0"/>
              </a:spcBef>
            </a:pPr>
            <a:r>
              <a:rPr lang="en-US" dirty="0">
                <a:latin typeface="Calibri" pitchFamily="34" charset="0"/>
              </a:rPr>
              <a:t>print(p.name)                   # “Guido” is printed</a:t>
            </a:r>
          </a:p>
        </p:txBody>
      </p:sp>
      <p:sp>
        <p:nvSpPr>
          <p:cNvPr id="7" name="Date Placeholder 6"/>
          <p:cNvSpPr>
            <a:spLocks noGrp="1"/>
          </p:cNvSpPr>
          <p:nvPr>
            <p:ph type="dt" sz="half" idx="10"/>
          </p:nvPr>
        </p:nvSpPr>
        <p:spPr/>
        <p:txBody>
          <a:bodyPr/>
          <a:lstStyle/>
          <a:p>
            <a:pPr>
              <a:defRPr/>
            </a:pPr>
            <a:r>
              <a:rPr lang="en-US"/>
              <a:t>© 2019 C. Nguyen</a:t>
            </a:r>
          </a:p>
        </p:txBody>
      </p:sp>
    </p:spTree>
    <p:extLst>
      <p:ext uri="{BB962C8B-B14F-4D97-AF65-F5344CB8AC3E}">
        <p14:creationId xmlns:p14="http://schemas.microsoft.com/office/powerpoint/2010/main" val="561039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algn="ctr" eaLnBrk="1" hangingPunct="1">
              <a:spcBef>
                <a:spcPts val="1200"/>
              </a:spcBef>
              <a:buNone/>
            </a:pPr>
            <a:r>
              <a:rPr lang="en-US" sz="1800" dirty="0"/>
              <a:t>Up Next: </a:t>
            </a:r>
            <a:r>
              <a:rPr lang="en-US" sz="1800" dirty="0" err="1"/>
              <a:t>numpy</a:t>
            </a: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29</a:t>
            </a:fld>
            <a:endParaRPr lang="en-US" dirty="0"/>
          </a:p>
        </p:txBody>
      </p:sp>
      <p:sp>
        <p:nvSpPr>
          <p:cNvPr id="4" name="Date Placeholder 3"/>
          <p:cNvSpPr>
            <a:spLocks noGrp="1"/>
          </p:cNvSpPr>
          <p:nvPr>
            <p:ph type="dt" sz="half" idx="10"/>
          </p:nvPr>
        </p:nvSpPr>
        <p:spPr/>
        <p:txBody>
          <a:bodyPr/>
          <a:lstStyle/>
          <a:p>
            <a:pPr>
              <a:defRPr/>
            </a:pPr>
            <a:r>
              <a:rPr lang="en-US"/>
              <a:t>© 2019 C. Nguyen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Function Calls</a:t>
            </a:r>
          </a:p>
        </p:txBody>
      </p:sp>
      <p:sp>
        <p:nvSpPr>
          <p:cNvPr id="3075" name="Rectangle 3"/>
          <p:cNvSpPr>
            <a:spLocks noGrp="1" noChangeArrowheads="1"/>
          </p:cNvSpPr>
          <p:nvPr>
            <p:ph type="body" idx="1"/>
          </p:nvPr>
        </p:nvSpPr>
        <p:spPr>
          <a:xfrm>
            <a:off x="457200" y="609600"/>
            <a:ext cx="8077200" cy="5791200"/>
          </a:xfrm>
        </p:spPr>
        <p:txBody>
          <a:bodyPr/>
          <a:lstStyle/>
          <a:p>
            <a:pPr marL="274320" indent="-274320" eaLnBrk="1" hangingPunct="1">
              <a:spcBef>
                <a:spcPts val="200"/>
              </a:spcBef>
            </a:pPr>
            <a:r>
              <a:rPr lang="en-US" sz="1800" dirty="0"/>
              <a:t>In global space, Python must see the function definition first before the function can be called. This is the reason why the call to main (or the first function to run in an application) is at the end of the source file, below the function definition for main.</a:t>
            </a:r>
          </a:p>
          <a:p>
            <a:pPr marL="274320" indent="-274320" eaLnBrk="1" hangingPunct="1">
              <a:spcBef>
                <a:spcPts val="200"/>
              </a:spcBef>
            </a:pPr>
            <a:r>
              <a:rPr lang="en-US" sz="1800" dirty="0"/>
              <a:t>But if a </a:t>
            </a:r>
            <a:r>
              <a:rPr lang="en-US" sz="1800" dirty="0" err="1"/>
              <a:t>functionA</a:t>
            </a:r>
            <a:r>
              <a:rPr lang="en-US" sz="1800" dirty="0"/>
              <a:t> is called from inside another </a:t>
            </a:r>
            <a:r>
              <a:rPr lang="en-US" sz="1800" dirty="0" err="1"/>
              <a:t>functionB</a:t>
            </a:r>
            <a:r>
              <a:rPr lang="en-US" sz="1800" dirty="0"/>
              <a:t> (not in global space), then Python doesn’t need to see the definition for </a:t>
            </a:r>
            <a:r>
              <a:rPr lang="en-US" sz="1800" dirty="0" err="1"/>
              <a:t>functionA</a:t>
            </a:r>
            <a:r>
              <a:rPr lang="en-US" sz="1800" dirty="0"/>
              <a:t> before the call.</a:t>
            </a:r>
          </a:p>
          <a:p>
            <a:pPr marL="274320" indent="-274320" eaLnBrk="1" hangingPunct="1">
              <a:spcBef>
                <a:spcPts val="200"/>
              </a:spcBef>
            </a:pPr>
            <a:r>
              <a:rPr lang="en-US" sz="1800" dirty="0"/>
              <a:t>It is not possible to call a function without entering all required arguments, but it is possible to omit the default arguments.</a:t>
            </a:r>
          </a:p>
          <a:p>
            <a:pPr marL="274320" indent="-274320" eaLnBrk="1" hangingPunct="1">
              <a:spcBef>
                <a:spcPts val="200"/>
              </a:spcBef>
            </a:pPr>
            <a:r>
              <a:rPr lang="en-US" sz="1800" dirty="0"/>
              <a:t>When passing arguments to a function, the argument values don’t have to be passed in the same order as the parameter list if we name the arguments. When we name an argument in a function call, it is called a </a:t>
            </a:r>
            <a:r>
              <a:rPr lang="en-US" sz="1800" u="sng" dirty="0"/>
              <a:t>keyword argument</a:t>
            </a:r>
            <a:r>
              <a:rPr lang="en-US" sz="1800" dirty="0"/>
              <a:t>.</a:t>
            </a:r>
          </a:p>
          <a:p>
            <a:pPr marL="274320" indent="-274320" eaLnBrk="1" hangingPunct="1">
              <a:spcBef>
                <a:spcPts val="200"/>
              </a:spcBef>
            </a:pPr>
            <a:r>
              <a:rPr lang="en-US" sz="1800" dirty="0"/>
              <a:t>In an argument list the keyword arguments must come after the </a:t>
            </a:r>
            <a:r>
              <a:rPr lang="en-US" sz="1800" u="sng" dirty="0"/>
              <a:t>positional argument</a:t>
            </a:r>
            <a:r>
              <a:rPr lang="en-US" sz="1800" dirty="0"/>
              <a:t>s (the ones without names).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Date Placeholder 5"/>
          <p:cNvSpPr>
            <a:spLocks noGrp="1"/>
          </p:cNvSpPr>
          <p:nvPr>
            <p:ph type="dt" sz="half" idx="10"/>
          </p:nvPr>
        </p:nvSpPr>
        <p:spPr/>
        <p:txBody>
          <a:bodyPr/>
          <a:lstStyle/>
          <a:p>
            <a:pPr>
              <a:defRPr/>
            </a:pPr>
            <a:r>
              <a:rPr lang="en-US"/>
              <a:t>© 2019 C. Nguyen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Function Definition (1)</a:t>
            </a:r>
          </a:p>
        </p:txBody>
      </p:sp>
      <p:sp>
        <p:nvSpPr>
          <p:cNvPr id="3075" name="Rectangle 3"/>
          <p:cNvSpPr>
            <a:spLocks noGrp="1" noChangeArrowheads="1"/>
          </p:cNvSpPr>
          <p:nvPr>
            <p:ph type="body" idx="1"/>
          </p:nvPr>
        </p:nvSpPr>
        <p:spPr>
          <a:xfrm>
            <a:off x="457200" y="685800"/>
            <a:ext cx="8229600" cy="5715000"/>
          </a:xfrm>
        </p:spPr>
        <p:txBody>
          <a:bodyPr/>
          <a:lstStyle/>
          <a:p>
            <a:pPr marL="347472" eaLnBrk="1" hangingPunct="1">
              <a:lnSpc>
                <a:spcPct val="90000"/>
              </a:lnSpc>
            </a:pPr>
            <a:r>
              <a:rPr lang="en-US" sz="1800" dirty="0"/>
              <a:t>The input to the function is through a comma separated parameter list.</a:t>
            </a:r>
          </a:p>
          <a:p>
            <a:pPr marL="347472" eaLnBrk="1" hangingPunct="1">
              <a:lnSpc>
                <a:spcPct val="90000"/>
              </a:lnSpc>
            </a:pPr>
            <a:r>
              <a:rPr lang="en-US" sz="1800" dirty="0"/>
              <a:t>Input parameters can be required or have a default value.</a:t>
            </a:r>
          </a:p>
          <a:p>
            <a:pPr marL="347472" eaLnBrk="1" hangingPunct="1">
              <a:lnSpc>
                <a:spcPct val="90000"/>
              </a:lnSpc>
            </a:pPr>
            <a:r>
              <a:rPr lang="en-US" sz="1800" dirty="0"/>
              <a:t>Default parameters are listed after all the required parameters in the parameter list.</a:t>
            </a:r>
          </a:p>
          <a:p>
            <a:pPr marL="347472" eaLnBrk="1" hangingPunct="1">
              <a:lnSpc>
                <a:spcPct val="90000"/>
              </a:lnSpc>
            </a:pPr>
            <a:r>
              <a:rPr lang="en-US" sz="1800" dirty="0"/>
              <a:t>Default parameters for </a:t>
            </a:r>
            <a:r>
              <a:rPr lang="en-US" sz="1800" i="1" dirty="0"/>
              <a:t>immutable</a:t>
            </a:r>
            <a:r>
              <a:rPr lang="en-US" sz="1800" dirty="0"/>
              <a:t> data types can have any default value that’s appropriate for the application.</a:t>
            </a:r>
          </a:p>
          <a:p>
            <a:pPr marL="347472" eaLnBrk="1" hangingPunct="1">
              <a:lnSpc>
                <a:spcPct val="90000"/>
              </a:lnSpc>
            </a:pPr>
            <a:r>
              <a:rPr lang="en-US" sz="1800" dirty="0"/>
              <a:t>Default parameters for </a:t>
            </a:r>
            <a:r>
              <a:rPr lang="en-US" sz="1800" i="1" dirty="0"/>
              <a:t>mutable</a:t>
            </a:r>
            <a:r>
              <a:rPr lang="en-US" sz="1800" dirty="0"/>
              <a:t> data types should always default to None. Then inside the body of the function, an appropriate default value can assigned. </a:t>
            </a:r>
          </a:p>
          <a:p>
            <a:pPr marL="347472" eaLnBrk="1" hangingPunct="1">
              <a:lnSpc>
                <a:spcPct val="90000"/>
              </a:lnSpc>
            </a:pPr>
            <a:r>
              <a:rPr lang="en-US" sz="1800" dirty="0"/>
              <a:t>Example:</a:t>
            </a:r>
          </a:p>
          <a:p>
            <a:pPr marL="240030" eaLnBrk="1" hangingPunct="1">
              <a:lnSpc>
                <a:spcPct val="90000"/>
              </a:lnSpc>
              <a:buNone/>
            </a:pPr>
            <a:endParaRPr lang="en-US" sz="1800" dirty="0"/>
          </a:p>
          <a:p>
            <a:pPr marL="240030" eaLnBrk="1" hangingPunct="1">
              <a:lnSpc>
                <a:spcPct val="90000"/>
              </a:lnSpc>
              <a:buNone/>
            </a:pPr>
            <a:br>
              <a:rPr lang="en-US" sz="1800" dirty="0"/>
            </a:br>
            <a:endParaRPr lang="en-US" sz="1800" dirty="0"/>
          </a:p>
          <a:p>
            <a:pPr marL="640080" lvl="1" eaLnBrk="1" hangingPunct="1">
              <a:lnSpc>
                <a:spcPct val="80000"/>
              </a:lnSpc>
              <a:spcBef>
                <a:spcPts val="0"/>
              </a:spcBef>
            </a:pPr>
            <a:r>
              <a:rPr lang="en-US" sz="1800" dirty="0"/>
              <a:t>The data for </a:t>
            </a:r>
            <a:r>
              <a:rPr lang="en-US" sz="1800" dirty="0" err="1"/>
              <a:t>gpa</a:t>
            </a:r>
            <a:r>
              <a:rPr lang="en-US" sz="1800" dirty="0"/>
              <a:t> is immutable and can default to 0.0 or any float.</a:t>
            </a:r>
          </a:p>
          <a:p>
            <a:pPr marL="640080" lvl="1" eaLnBrk="1" hangingPunct="1">
              <a:lnSpc>
                <a:spcPct val="90000"/>
              </a:lnSpc>
              <a:spcBef>
                <a:spcPts val="432"/>
              </a:spcBef>
            </a:pPr>
            <a:r>
              <a:rPr lang="en-US" sz="1800" dirty="0"/>
              <a:t>The data for </a:t>
            </a:r>
            <a:r>
              <a:rPr lang="en-US" sz="1800" dirty="0" err="1"/>
              <a:t>classList</a:t>
            </a:r>
            <a:r>
              <a:rPr lang="en-US" sz="1800" dirty="0"/>
              <a:t> is mutable and can only default to None. </a:t>
            </a:r>
            <a:br>
              <a:rPr lang="en-US" sz="1800" dirty="0"/>
            </a:br>
            <a:r>
              <a:rPr lang="en-US" sz="1800" dirty="0"/>
              <a:t>Inside the body of the function, </a:t>
            </a:r>
            <a:r>
              <a:rPr lang="en-US" sz="1800" dirty="0" err="1"/>
              <a:t>classList</a:t>
            </a:r>
            <a:r>
              <a:rPr lang="en-US" sz="1800" dirty="0"/>
              <a:t> can be set to [ ] if the caller doesn’t pass any input value. </a:t>
            </a:r>
          </a:p>
          <a:p>
            <a:pPr marL="640080" lvl="1" eaLnBrk="1" hangingPunct="1">
              <a:lnSpc>
                <a:spcPct val="90000"/>
              </a:lnSpc>
              <a:spcBef>
                <a:spcPts val="432"/>
              </a:spcBef>
            </a:pPr>
            <a:r>
              <a:rPr lang="en-US" sz="1800" dirty="0" err="1"/>
              <a:t>classList</a:t>
            </a:r>
            <a:r>
              <a:rPr lang="en-US" sz="1800" dirty="0"/>
              <a:t> should not default to [ ] in the parameter list: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6" name="TextBox 5"/>
          <p:cNvSpPr txBox="1"/>
          <p:nvPr/>
        </p:nvSpPr>
        <p:spPr>
          <a:xfrm>
            <a:off x="1981200" y="3200400"/>
            <a:ext cx="5733621" cy="923330"/>
          </a:xfrm>
          <a:prstGeom prst="rect">
            <a:avLst/>
          </a:prstGeom>
          <a:solidFill>
            <a:schemeClr val="bg1">
              <a:lumMod val="85000"/>
            </a:schemeClr>
          </a:solidFill>
        </p:spPr>
        <p:txBody>
          <a:bodyPr wrap="none" rtlCol="0">
            <a:spAutoFit/>
          </a:bodyPr>
          <a:lstStyle/>
          <a:p>
            <a:r>
              <a:rPr lang="en-US" dirty="0">
                <a:latin typeface="Calibri" pitchFamily="34" charset="0"/>
              </a:rPr>
              <a:t>def </a:t>
            </a:r>
            <a:r>
              <a:rPr lang="en-US" dirty="0" err="1">
                <a:latin typeface="Calibri" pitchFamily="34" charset="0"/>
              </a:rPr>
              <a:t>printStudentInfo</a:t>
            </a:r>
            <a:r>
              <a:rPr lang="en-US" dirty="0">
                <a:latin typeface="Calibri" pitchFamily="34" charset="0"/>
              </a:rPr>
              <a:t>(id, name, </a:t>
            </a:r>
            <a:r>
              <a:rPr lang="en-US" dirty="0" err="1">
                <a:latin typeface="Calibri" pitchFamily="34" charset="0"/>
              </a:rPr>
              <a:t>gpa</a:t>
            </a:r>
            <a:r>
              <a:rPr lang="en-US" dirty="0">
                <a:latin typeface="Calibri" pitchFamily="34" charset="0"/>
              </a:rPr>
              <a:t> = 0.0, </a:t>
            </a:r>
            <a:r>
              <a:rPr lang="en-US" dirty="0" err="1">
                <a:latin typeface="Calibri" pitchFamily="34" charset="0"/>
              </a:rPr>
              <a:t>classList</a:t>
            </a:r>
            <a:r>
              <a:rPr lang="en-US" dirty="0">
                <a:latin typeface="Calibri" pitchFamily="34" charset="0"/>
              </a:rPr>
              <a:t> = None) :</a:t>
            </a:r>
          </a:p>
          <a:p>
            <a:r>
              <a:rPr lang="en-US" dirty="0">
                <a:latin typeface="Calibri" pitchFamily="34" charset="0"/>
              </a:rPr>
              <a:t>      if not </a:t>
            </a:r>
            <a:r>
              <a:rPr lang="en-US" dirty="0" err="1">
                <a:latin typeface="Calibri" pitchFamily="34" charset="0"/>
              </a:rPr>
              <a:t>classList</a:t>
            </a:r>
            <a:r>
              <a:rPr lang="en-US" dirty="0">
                <a:latin typeface="Calibri" pitchFamily="34" charset="0"/>
              </a:rPr>
              <a:t> : </a:t>
            </a:r>
            <a:r>
              <a:rPr lang="en-US" dirty="0" err="1">
                <a:latin typeface="Calibri" pitchFamily="34" charset="0"/>
              </a:rPr>
              <a:t>classList</a:t>
            </a:r>
            <a:r>
              <a:rPr lang="en-US" dirty="0">
                <a:latin typeface="Calibri" pitchFamily="34" charset="0"/>
              </a:rPr>
              <a:t> = [ ]</a:t>
            </a:r>
          </a:p>
          <a:p>
            <a:r>
              <a:rPr lang="en-US" dirty="0">
                <a:latin typeface="Calibri" pitchFamily="34" charset="0"/>
              </a:rPr>
              <a:t>      # function body continues here…</a:t>
            </a:r>
          </a:p>
        </p:txBody>
      </p:sp>
      <p:sp>
        <p:nvSpPr>
          <p:cNvPr id="7" name="TextBox 6"/>
          <p:cNvSpPr txBox="1"/>
          <p:nvPr/>
        </p:nvSpPr>
        <p:spPr>
          <a:xfrm>
            <a:off x="1219200" y="5638800"/>
            <a:ext cx="6705600" cy="369332"/>
          </a:xfrm>
          <a:prstGeom prst="rect">
            <a:avLst/>
          </a:prstGeom>
          <a:solidFill>
            <a:schemeClr val="bg1">
              <a:lumMod val="85000"/>
            </a:schemeClr>
          </a:solidFill>
        </p:spPr>
        <p:txBody>
          <a:bodyPr wrap="square" rtlCol="0">
            <a:spAutoFit/>
          </a:bodyPr>
          <a:lstStyle/>
          <a:p>
            <a:r>
              <a:rPr lang="en-US" dirty="0">
                <a:latin typeface="Calibri" pitchFamily="34" charset="0"/>
              </a:rPr>
              <a:t>def </a:t>
            </a:r>
            <a:r>
              <a:rPr lang="en-US" dirty="0" err="1">
                <a:latin typeface="Calibri" pitchFamily="34" charset="0"/>
              </a:rPr>
              <a:t>printStudentInfo</a:t>
            </a:r>
            <a:r>
              <a:rPr lang="en-US" dirty="0">
                <a:latin typeface="Calibri" pitchFamily="34" charset="0"/>
              </a:rPr>
              <a:t>(id, name, </a:t>
            </a:r>
            <a:r>
              <a:rPr lang="en-US" dirty="0" err="1">
                <a:latin typeface="Calibri" pitchFamily="34" charset="0"/>
              </a:rPr>
              <a:t>gpa</a:t>
            </a:r>
            <a:r>
              <a:rPr lang="en-US" dirty="0">
                <a:latin typeface="Calibri" pitchFamily="34" charset="0"/>
              </a:rPr>
              <a:t> = 0.0, </a:t>
            </a:r>
            <a:r>
              <a:rPr lang="en-US" dirty="0" err="1">
                <a:latin typeface="Calibri" pitchFamily="34" charset="0"/>
              </a:rPr>
              <a:t>classList</a:t>
            </a:r>
            <a:r>
              <a:rPr lang="en-US" dirty="0">
                <a:latin typeface="Calibri" pitchFamily="34" charset="0"/>
              </a:rPr>
              <a:t> = [ ])     # Problem!! </a:t>
            </a:r>
          </a:p>
        </p:txBody>
      </p:sp>
      <p:sp>
        <p:nvSpPr>
          <p:cNvPr id="8" name="Date Placeholder 7"/>
          <p:cNvSpPr>
            <a:spLocks noGrp="1"/>
          </p:cNvSpPr>
          <p:nvPr>
            <p:ph type="dt" sz="half" idx="10"/>
          </p:nvPr>
        </p:nvSpPr>
        <p:spPr/>
        <p:txBody>
          <a:bodyPr/>
          <a:lstStyle/>
          <a:p>
            <a:pPr>
              <a:defRPr/>
            </a:pPr>
            <a:r>
              <a:rPr lang="en-US"/>
              <a:t>© 2019 C. Nguyen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Function Definition (2)</a:t>
            </a:r>
          </a:p>
        </p:txBody>
      </p:sp>
      <p:sp>
        <p:nvSpPr>
          <p:cNvPr id="3075" name="Rectangle 3"/>
          <p:cNvSpPr>
            <a:spLocks noGrp="1" noChangeArrowheads="1"/>
          </p:cNvSpPr>
          <p:nvPr>
            <p:ph type="body" idx="1"/>
          </p:nvPr>
        </p:nvSpPr>
        <p:spPr>
          <a:xfrm>
            <a:off x="457200" y="685800"/>
            <a:ext cx="8229600" cy="5715000"/>
          </a:xfrm>
        </p:spPr>
        <p:txBody>
          <a:bodyPr/>
          <a:lstStyle/>
          <a:p>
            <a:pPr marL="240030" eaLnBrk="1" hangingPunct="1">
              <a:lnSpc>
                <a:spcPct val="90000"/>
              </a:lnSpc>
            </a:pPr>
            <a:r>
              <a:rPr lang="en-US" sz="1800" dirty="0"/>
              <a:t>Continuing from the example in the previous slide:</a:t>
            </a:r>
          </a:p>
          <a:p>
            <a:pPr marL="240030" eaLnBrk="1" hangingPunct="1">
              <a:lnSpc>
                <a:spcPct val="90000"/>
              </a:lnSpc>
              <a:buNone/>
            </a:pPr>
            <a:endParaRPr lang="en-US" sz="1800" dirty="0"/>
          </a:p>
          <a:p>
            <a:pPr marL="240030" eaLnBrk="1" hangingPunct="1">
              <a:lnSpc>
                <a:spcPct val="90000"/>
              </a:lnSpc>
              <a:buNone/>
            </a:pPr>
            <a:endParaRPr lang="en-US" sz="1800" dirty="0"/>
          </a:p>
          <a:p>
            <a:pPr marL="240030" eaLnBrk="1" hangingPunct="1">
              <a:lnSpc>
                <a:spcPct val="90000"/>
              </a:lnSpc>
              <a:buNone/>
            </a:pPr>
            <a:br>
              <a:rPr lang="en-US" sz="1800" dirty="0"/>
            </a:br>
            <a:endParaRPr lang="en-US" sz="1800" dirty="0"/>
          </a:p>
          <a:p>
            <a:pPr marL="640080" lvl="1" eaLnBrk="1" hangingPunct="1"/>
            <a:r>
              <a:rPr lang="en-US" sz="1800" dirty="0" err="1"/>
              <a:t>classList</a:t>
            </a:r>
            <a:r>
              <a:rPr lang="en-US" sz="1800" dirty="0"/>
              <a:t> should not be defaulted to [ ] in the parameter list because default values are initialized once, when the function is defined, and not initialized every time the function is called.</a:t>
            </a:r>
          </a:p>
          <a:p>
            <a:pPr marL="640080" lvl="1" eaLnBrk="1" hangingPunct="1"/>
            <a:r>
              <a:rPr lang="en-US" sz="1800" dirty="0"/>
              <a:t>If </a:t>
            </a:r>
            <a:r>
              <a:rPr lang="en-US" sz="1800" dirty="0" err="1"/>
              <a:t>classlist</a:t>
            </a:r>
            <a:r>
              <a:rPr lang="en-US" sz="1800" dirty="0"/>
              <a:t> was incorrectly defaulted to [ ] in the parameter list:</a:t>
            </a:r>
          </a:p>
          <a:p>
            <a:pPr marL="822960" lvl="2" eaLnBrk="1" hangingPunct="1"/>
            <a:r>
              <a:rPr lang="en-US" sz="1800" dirty="0"/>
              <a:t>The first time </a:t>
            </a:r>
            <a:r>
              <a:rPr lang="en-US" sz="1800" dirty="0" err="1"/>
              <a:t>printStudentInfo</a:t>
            </a:r>
            <a:r>
              <a:rPr lang="en-US" sz="1800" dirty="0"/>
              <a:t> is called for student1 with no </a:t>
            </a:r>
            <a:r>
              <a:rPr lang="en-US" sz="1800" dirty="0" err="1"/>
              <a:t>classList</a:t>
            </a:r>
            <a:r>
              <a:rPr lang="en-US" sz="1800" dirty="0"/>
              <a:t> input value, </a:t>
            </a:r>
            <a:r>
              <a:rPr lang="en-US" sz="1800" dirty="0" err="1"/>
              <a:t>classList</a:t>
            </a:r>
            <a:r>
              <a:rPr lang="en-US" sz="1800" dirty="0"/>
              <a:t> will default to an empty list. Then let’s say student1 </a:t>
            </a:r>
            <a:r>
              <a:rPr lang="en-US" sz="1800" dirty="0" err="1"/>
              <a:t>classList</a:t>
            </a:r>
            <a:r>
              <a:rPr lang="en-US" sz="1800" dirty="0"/>
              <a:t> gets appended with 3 class names.</a:t>
            </a:r>
          </a:p>
          <a:p>
            <a:pPr marL="822960" lvl="2" eaLnBrk="1" hangingPunct="1"/>
            <a:r>
              <a:rPr lang="en-US" sz="1800" dirty="0"/>
              <a:t>The next time </a:t>
            </a:r>
            <a:r>
              <a:rPr lang="en-US" sz="1800" dirty="0" err="1"/>
              <a:t>printStudentInfo</a:t>
            </a:r>
            <a:r>
              <a:rPr lang="en-US" sz="1800" dirty="0"/>
              <a:t> is called for student2 with no </a:t>
            </a:r>
            <a:r>
              <a:rPr lang="en-US" sz="1800" dirty="0" err="1"/>
              <a:t>classList</a:t>
            </a:r>
            <a:r>
              <a:rPr lang="en-US" sz="1800" dirty="0"/>
              <a:t> input value, then </a:t>
            </a:r>
            <a:r>
              <a:rPr lang="en-US" sz="1800" dirty="0" err="1"/>
              <a:t>classList</a:t>
            </a:r>
            <a:r>
              <a:rPr lang="en-US" sz="1800" dirty="0"/>
              <a:t> will default to the same </a:t>
            </a:r>
            <a:r>
              <a:rPr lang="en-US" sz="1800" dirty="0" err="1"/>
              <a:t>classList</a:t>
            </a:r>
            <a:r>
              <a:rPr lang="en-US" sz="1800" dirty="0"/>
              <a:t> of the first call (now with 3 class names), and student2 ends up with the </a:t>
            </a:r>
            <a:r>
              <a:rPr lang="en-US" sz="1800" dirty="0" err="1"/>
              <a:t>classList</a:t>
            </a:r>
            <a:r>
              <a:rPr lang="en-US" sz="1800" dirty="0"/>
              <a:t> of student1.</a:t>
            </a:r>
          </a:p>
          <a:p>
            <a:pPr marL="640080" lvl="1" eaLnBrk="1" hangingPunct="1"/>
            <a:r>
              <a:rPr lang="en-US" sz="1800" dirty="0">
                <a:latin typeface="Arial" pitchFamily="34" charset="0"/>
                <a:cs typeface="Arial" pitchFamily="34" charset="0"/>
              </a:rPr>
              <a:t>B</a:t>
            </a:r>
            <a:r>
              <a:rPr lang="en-US" sz="1800" dirty="0"/>
              <a:t>y</a:t>
            </a:r>
            <a:r>
              <a:rPr lang="en-US" sz="1800" dirty="0">
                <a:latin typeface="Arial" pitchFamily="34" charset="0"/>
                <a:cs typeface="Arial" pitchFamily="34" charset="0"/>
              </a:rPr>
              <a:t> initializing </a:t>
            </a:r>
            <a:r>
              <a:rPr lang="en-US" sz="1800" dirty="0" err="1">
                <a:latin typeface="Arial" pitchFamily="34" charset="0"/>
                <a:cs typeface="Arial" pitchFamily="34" charset="0"/>
              </a:rPr>
              <a:t>classList</a:t>
            </a:r>
            <a:r>
              <a:rPr lang="en-US" sz="1800" dirty="0">
                <a:latin typeface="Arial" pitchFamily="34" charset="0"/>
                <a:cs typeface="Arial" pitchFamily="34" charset="0"/>
              </a:rPr>
              <a:t> to [ ] inside the body of the function, each call to </a:t>
            </a:r>
            <a:r>
              <a:rPr lang="en-US" sz="1800" dirty="0" err="1"/>
              <a:t>printStudentInfo</a:t>
            </a:r>
            <a:r>
              <a:rPr lang="en-US" sz="1800" dirty="0"/>
              <a:t> gets its own default empty list.</a:t>
            </a:r>
            <a:endParaRPr lang="en-US" sz="18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6" name="TextBox 5"/>
          <p:cNvSpPr txBox="1"/>
          <p:nvPr/>
        </p:nvSpPr>
        <p:spPr>
          <a:xfrm>
            <a:off x="1600200" y="1066800"/>
            <a:ext cx="5733621" cy="923330"/>
          </a:xfrm>
          <a:prstGeom prst="rect">
            <a:avLst/>
          </a:prstGeom>
          <a:solidFill>
            <a:schemeClr val="bg1">
              <a:lumMod val="85000"/>
            </a:schemeClr>
          </a:solidFill>
        </p:spPr>
        <p:txBody>
          <a:bodyPr wrap="none" rtlCol="0">
            <a:spAutoFit/>
          </a:bodyPr>
          <a:lstStyle/>
          <a:p>
            <a:r>
              <a:rPr lang="en-US" dirty="0">
                <a:latin typeface="Calibri" pitchFamily="34" charset="0"/>
              </a:rPr>
              <a:t>def </a:t>
            </a:r>
            <a:r>
              <a:rPr lang="en-US" dirty="0" err="1">
                <a:latin typeface="Calibri" pitchFamily="34" charset="0"/>
              </a:rPr>
              <a:t>printStudentInfo</a:t>
            </a:r>
            <a:r>
              <a:rPr lang="en-US" dirty="0">
                <a:latin typeface="Calibri" pitchFamily="34" charset="0"/>
              </a:rPr>
              <a:t>(id, name, </a:t>
            </a:r>
            <a:r>
              <a:rPr lang="en-US" dirty="0" err="1">
                <a:latin typeface="Calibri" pitchFamily="34" charset="0"/>
              </a:rPr>
              <a:t>gpa</a:t>
            </a:r>
            <a:r>
              <a:rPr lang="en-US" dirty="0">
                <a:latin typeface="Calibri" pitchFamily="34" charset="0"/>
              </a:rPr>
              <a:t> = 0.0, </a:t>
            </a:r>
            <a:r>
              <a:rPr lang="en-US" dirty="0" err="1">
                <a:latin typeface="Calibri" pitchFamily="34" charset="0"/>
              </a:rPr>
              <a:t>classList</a:t>
            </a:r>
            <a:r>
              <a:rPr lang="en-US" dirty="0">
                <a:latin typeface="Calibri" pitchFamily="34" charset="0"/>
              </a:rPr>
              <a:t> = None) :</a:t>
            </a:r>
          </a:p>
          <a:p>
            <a:r>
              <a:rPr lang="en-US" dirty="0">
                <a:latin typeface="Calibri" pitchFamily="34" charset="0"/>
              </a:rPr>
              <a:t>      if not </a:t>
            </a:r>
            <a:r>
              <a:rPr lang="en-US" dirty="0" err="1">
                <a:latin typeface="Calibri" pitchFamily="34" charset="0"/>
              </a:rPr>
              <a:t>classList</a:t>
            </a:r>
            <a:r>
              <a:rPr lang="en-US" dirty="0">
                <a:latin typeface="Calibri" pitchFamily="34" charset="0"/>
              </a:rPr>
              <a:t> : </a:t>
            </a:r>
            <a:r>
              <a:rPr lang="en-US" dirty="0" err="1">
                <a:latin typeface="Calibri" pitchFamily="34" charset="0"/>
              </a:rPr>
              <a:t>classList</a:t>
            </a:r>
            <a:r>
              <a:rPr lang="en-US" dirty="0">
                <a:latin typeface="Calibri" pitchFamily="34" charset="0"/>
              </a:rPr>
              <a:t> = [ ]</a:t>
            </a:r>
          </a:p>
          <a:p>
            <a:r>
              <a:rPr lang="en-US" dirty="0">
                <a:latin typeface="Calibri" pitchFamily="34" charset="0"/>
              </a:rPr>
              <a:t>      # function continues here…</a:t>
            </a:r>
          </a:p>
        </p:txBody>
      </p:sp>
      <p:sp>
        <p:nvSpPr>
          <p:cNvPr id="7" name="Date Placeholder 6"/>
          <p:cNvSpPr>
            <a:spLocks noGrp="1"/>
          </p:cNvSpPr>
          <p:nvPr>
            <p:ph type="dt" sz="half" idx="10"/>
          </p:nvPr>
        </p:nvSpPr>
        <p:spPr/>
        <p:txBody>
          <a:bodyPr/>
          <a:lstStyle/>
          <a:p>
            <a:pPr>
              <a:defRPr/>
            </a:pPr>
            <a:r>
              <a:rPr lang="en-US"/>
              <a:t>© 2019 C. Nguyen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Variable Length Argument List</a:t>
            </a:r>
          </a:p>
        </p:txBody>
      </p:sp>
      <p:sp>
        <p:nvSpPr>
          <p:cNvPr id="3075" name="Rectangle 3"/>
          <p:cNvSpPr>
            <a:spLocks noGrp="1" noChangeArrowheads="1"/>
          </p:cNvSpPr>
          <p:nvPr>
            <p:ph type="body" idx="1"/>
          </p:nvPr>
        </p:nvSpPr>
        <p:spPr>
          <a:xfrm>
            <a:off x="533400" y="609600"/>
            <a:ext cx="8153400" cy="5791200"/>
          </a:xfrm>
        </p:spPr>
        <p:txBody>
          <a:bodyPr/>
          <a:lstStyle/>
          <a:p>
            <a:r>
              <a:rPr lang="en-US" sz="1800" dirty="0"/>
              <a:t>If a function has 2 required parameters and 3 default parameters, then it means the caller can pass a minimum of 2 input arguments and a maximum of 5 input arguments.</a:t>
            </a:r>
          </a:p>
          <a:p>
            <a:r>
              <a:rPr lang="en-US" sz="1800" dirty="0"/>
              <a:t>Taking advantage of the packing operator, we can write a function that accepts any number of input arguments. The function is said to accept a variable length argument list.</a:t>
            </a:r>
          </a:p>
          <a:p>
            <a:r>
              <a:rPr lang="en-US" sz="1800" dirty="0"/>
              <a:t>Example function header:</a:t>
            </a:r>
          </a:p>
          <a:p>
            <a:pPr>
              <a:spcBef>
                <a:spcPts val="1200"/>
              </a:spcBef>
            </a:pPr>
            <a:r>
              <a:rPr lang="en-US" sz="1800" dirty="0"/>
              <a:t>Example function call:</a:t>
            </a:r>
          </a:p>
          <a:p>
            <a:pPr>
              <a:spcBef>
                <a:spcPts val="1200"/>
              </a:spcBef>
            </a:pPr>
            <a:r>
              <a:rPr lang="en-US" sz="1800" dirty="0"/>
              <a:t>The variable </a:t>
            </a:r>
            <a:r>
              <a:rPr lang="en-US" sz="1800" dirty="0" err="1">
                <a:solidFill>
                  <a:srgbClr val="0070C0"/>
                </a:solidFill>
              </a:rPr>
              <a:t>args</a:t>
            </a:r>
            <a:r>
              <a:rPr lang="en-US" sz="1800" dirty="0"/>
              <a:t> (for </a:t>
            </a:r>
            <a:r>
              <a:rPr lang="en-US" sz="1800" u="sng" dirty="0"/>
              <a:t>arg</a:t>
            </a:r>
            <a:r>
              <a:rPr lang="en-US" sz="1800" dirty="0"/>
              <a:t>ument</a:t>
            </a:r>
            <a:r>
              <a:rPr lang="en-US" sz="1800" u="sng" dirty="0"/>
              <a:t>s</a:t>
            </a:r>
            <a:r>
              <a:rPr lang="en-US" sz="1800" dirty="0"/>
              <a:t>) is a </a:t>
            </a:r>
            <a:r>
              <a:rPr lang="en-US" sz="1800" dirty="0" err="1"/>
              <a:t>tuple</a:t>
            </a:r>
            <a:r>
              <a:rPr lang="en-US" sz="1800" dirty="0"/>
              <a:t> and the </a:t>
            </a:r>
            <a:r>
              <a:rPr lang="en-US" sz="1800" dirty="0">
                <a:solidFill>
                  <a:srgbClr val="0070C0"/>
                </a:solidFill>
              </a:rPr>
              <a:t>*</a:t>
            </a:r>
            <a:r>
              <a:rPr lang="en-US" sz="1800" dirty="0"/>
              <a:t> operator packs all positional arguments into the </a:t>
            </a:r>
            <a:r>
              <a:rPr lang="en-US" sz="1800" dirty="0" err="1">
                <a:solidFill>
                  <a:srgbClr val="0070C0"/>
                </a:solidFill>
              </a:rPr>
              <a:t>args</a:t>
            </a:r>
            <a:r>
              <a:rPr lang="en-US" sz="1800" dirty="0"/>
              <a:t> </a:t>
            </a:r>
            <a:r>
              <a:rPr lang="en-US" sz="1800" dirty="0" err="1"/>
              <a:t>tuple</a:t>
            </a:r>
            <a:r>
              <a:rPr lang="en-US" sz="1800" dirty="0"/>
              <a:t>.</a:t>
            </a:r>
          </a:p>
          <a:p>
            <a:pPr>
              <a:spcBef>
                <a:spcPts val="600"/>
              </a:spcBef>
            </a:pPr>
            <a:r>
              <a:rPr lang="en-US" sz="1800" dirty="0"/>
              <a:t>The variable </a:t>
            </a:r>
            <a:r>
              <a:rPr lang="en-US" sz="1800" dirty="0" err="1">
                <a:solidFill>
                  <a:srgbClr val="0070C0"/>
                </a:solidFill>
              </a:rPr>
              <a:t>kwargs</a:t>
            </a:r>
            <a:r>
              <a:rPr lang="en-US" sz="1800" dirty="0"/>
              <a:t> (for </a:t>
            </a:r>
            <a:r>
              <a:rPr lang="en-US" sz="1800" u="sng" dirty="0"/>
              <a:t>k</a:t>
            </a:r>
            <a:r>
              <a:rPr lang="en-US" sz="1800" dirty="0"/>
              <a:t>ey</a:t>
            </a:r>
            <a:r>
              <a:rPr lang="en-US" sz="1800" u="sng" dirty="0"/>
              <a:t>w</a:t>
            </a:r>
            <a:r>
              <a:rPr lang="en-US" sz="1800" dirty="0"/>
              <a:t>ord </a:t>
            </a:r>
            <a:r>
              <a:rPr lang="en-US" sz="1800" u="sng" dirty="0"/>
              <a:t>arg</a:t>
            </a:r>
            <a:r>
              <a:rPr lang="en-US" sz="1800" dirty="0"/>
              <a:t>ument</a:t>
            </a:r>
            <a:r>
              <a:rPr lang="en-US" sz="1800" u="sng" dirty="0"/>
              <a:t>s</a:t>
            </a:r>
            <a:r>
              <a:rPr lang="en-US" sz="1800" dirty="0"/>
              <a:t>) is a dictionary and the </a:t>
            </a:r>
            <a:r>
              <a:rPr lang="en-US" sz="1800" dirty="0">
                <a:solidFill>
                  <a:srgbClr val="0070C0"/>
                </a:solidFill>
              </a:rPr>
              <a:t>**</a:t>
            </a:r>
            <a:r>
              <a:rPr lang="en-US" sz="1800" dirty="0"/>
              <a:t> operator packs all the keyword arguments into the </a:t>
            </a:r>
            <a:r>
              <a:rPr lang="en-US" sz="1800" dirty="0" err="1">
                <a:solidFill>
                  <a:srgbClr val="0070C0"/>
                </a:solidFill>
              </a:rPr>
              <a:t>kwargs</a:t>
            </a:r>
            <a:r>
              <a:rPr lang="en-US" sz="1800" dirty="0"/>
              <a:t> dictionary with the parameter name as key, argument value as the corresponding value.</a:t>
            </a:r>
          </a:p>
          <a:p>
            <a:pPr>
              <a:spcBef>
                <a:spcPts val="600"/>
              </a:spcBef>
            </a:pPr>
            <a:r>
              <a:rPr lang="en-US" sz="1800" dirty="0"/>
              <a:t>In the example above, </a:t>
            </a:r>
            <a:r>
              <a:rPr lang="en-US" sz="1800" dirty="0" err="1">
                <a:solidFill>
                  <a:srgbClr val="0070C0"/>
                </a:solidFill>
              </a:rPr>
              <a:t>args</a:t>
            </a:r>
            <a:r>
              <a:rPr lang="en-US" sz="1800" dirty="0"/>
              <a:t> = (5, 8)  and  </a:t>
            </a:r>
            <a:r>
              <a:rPr lang="en-US" sz="1800" dirty="0" err="1">
                <a:solidFill>
                  <a:srgbClr val="0070C0"/>
                </a:solidFill>
              </a:rPr>
              <a:t>kwargs</a:t>
            </a:r>
            <a:r>
              <a:rPr lang="en-US" sz="1800" dirty="0"/>
              <a:t> = {option1 : 3, option2 : 6}</a:t>
            </a:r>
          </a:p>
          <a:p>
            <a:pPr>
              <a:spcBef>
                <a:spcPts val="600"/>
              </a:spcBef>
            </a:pPr>
            <a:r>
              <a:rPr lang="en-US" sz="1800" dirty="0" err="1">
                <a:solidFill>
                  <a:srgbClr val="0070C0"/>
                </a:solidFill>
              </a:rPr>
              <a:t>args</a:t>
            </a:r>
            <a:r>
              <a:rPr lang="en-US" sz="1800" dirty="0"/>
              <a:t> and </a:t>
            </a:r>
            <a:r>
              <a:rPr lang="en-US" sz="1800" dirty="0" err="1">
                <a:solidFill>
                  <a:srgbClr val="0070C0"/>
                </a:solidFill>
              </a:rPr>
              <a:t>kwargs</a:t>
            </a:r>
            <a:r>
              <a:rPr lang="en-US" sz="1800" dirty="0"/>
              <a:t> are not the required names, but they are standard names for a variable argument list.</a:t>
            </a:r>
          </a:p>
          <a:p>
            <a:pPr>
              <a:lnSpc>
                <a:spcPct val="80000"/>
              </a:lnSpc>
              <a:spcBef>
                <a:spcPts val="0"/>
              </a:spcBef>
              <a:buNone/>
            </a:pPr>
            <a:r>
              <a:rPr lang="en-US" sz="1800" dirty="0"/>
              <a:t>                                                        would also work, but might not be as </a:t>
            </a:r>
            <a:br>
              <a:rPr lang="en-US" sz="1800" dirty="0"/>
            </a:br>
            <a:r>
              <a:rPr lang="en-US" sz="1800" dirty="0"/>
              <a:t>                                                   readable.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6" name="TextBox 5"/>
          <p:cNvSpPr txBox="1"/>
          <p:nvPr/>
        </p:nvSpPr>
        <p:spPr>
          <a:xfrm>
            <a:off x="3962400" y="2362200"/>
            <a:ext cx="3429000" cy="369332"/>
          </a:xfrm>
          <a:prstGeom prst="rect">
            <a:avLst/>
          </a:prstGeom>
          <a:solidFill>
            <a:schemeClr val="bg1">
              <a:lumMod val="85000"/>
            </a:schemeClr>
          </a:solidFill>
        </p:spPr>
        <p:txBody>
          <a:bodyPr wrap="square" rtlCol="0">
            <a:spAutoFit/>
          </a:bodyPr>
          <a:lstStyle/>
          <a:p>
            <a:r>
              <a:rPr lang="en-US" dirty="0">
                <a:latin typeface="Calibri" pitchFamily="34" charset="0"/>
              </a:rPr>
              <a:t>def  </a:t>
            </a:r>
            <a:r>
              <a:rPr lang="en-US" dirty="0" err="1">
                <a:latin typeface="Calibri" pitchFamily="34" charset="0"/>
              </a:rPr>
              <a:t>aFunction</a:t>
            </a:r>
            <a:r>
              <a:rPr lang="en-US" dirty="0">
                <a:latin typeface="Calibri" pitchFamily="34" charset="0"/>
              </a:rPr>
              <a:t>(</a:t>
            </a:r>
            <a:r>
              <a:rPr lang="en-US" dirty="0">
                <a:solidFill>
                  <a:srgbClr val="0070C0"/>
                </a:solidFill>
                <a:latin typeface="Calibri" pitchFamily="34" charset="0"/>
              </a:rPr>
              <a:t>*</a:t>
            </a:r>
            <a:r>
              <a:rPr lang="en-US" dirty="0" err="1">
                <a:solidFill>
                  <a:srgbClr val="0070C0"/>
                </a:solidFill>
                <a:latin typeface="Calibri" pitchFamily="34" charset="0"/>
              </a:rPr>
              <a:t>args</a:t>
            </a:r>
            <a:r>
              <a:rPr lang="en-US" dirty="0">
                <a:latin typeface="Calibri" pitchFamily="34" charset="0"/>
              </a:rPr>
              <a:t>, </a:t>
            </a:r>
            <a:r>
              <a:rPr lang="en-US" dirty="0">
                <a:solidFill>
                  <a:srgbClr val="0070C0"/>
                </a:solidFill>
                <a:latin typeface="Calibri" pitchFamily="34" charset="0"/>
              </a:rPr>
              <a:t>**</a:t>
            </a:r>
            <a:r>
              <a:rPr lang="en-US" dirty="0" err="1">
                <a:solidFill>
                  <a:srgbClr val="0070C0"/>
                </a:solidFill>
                <a:latin typeface="Calibri" pitchFamily="34" charset="0"/>
              </a:rPr>
              <a:t>kwargs</a:t>
            </a:r>
            <a:r>
              <a:rPr lang="en-US" dirty="0">
                <a:latin typeface="Calibri" pitchFamily="34" charset="0"/>
              </a:rPr>
              <a:t>) :</a:t>
            </a:r>
          </a:p>
        </p:txBody>
      </p:sp>
      <p:sp>
        <p:nvSpPr>
          <p:cNvPr id="7" name="TextBox 6"/>
          <p:cNvSpPr txBox="1"/>
          <p:nvPr/>
        </p:nvSpPr>
        <p:spPr>
          <a:xfrm>
            <a:off x="3429000" y="2819400"/>
            <a:ext cx="3962400" cy="369332"/>
          </a:xfrm>
          <a:prstGeom prst="rect">
            <a:avLst/>
          </a:prstGeom>
          <a:solidFill>
            <a:schemeClr val="bg1">
              <a:lumMod val="85000"/>
            </a:schemeClr>
          </a:solidFill>
        </p:spPr>
        <p:txBody>
          <a:bodyPr wrap="square" rtlCol="0">
            <a:spAutoFit/>
          </a:bodyPr>
          <a:lstStyle/>
          <a:p>
            <a:r>
              <a:rPr lang="en-US" dirty="0" err="1">
                <a:latin typeface="Calibri" pitchFamily="34" charset="0"/>
              </a:rPr>
              <a:t>aFunction</a:t>
            </a:r>
            <a:r>
              <a:rPr lang="en-US" dirty="0">
                <a:latin typeface="Calibri" pitchFamily="34" charset="0"/>
              </a:rPr>
              <a:t>(5, 8, option1 = 3, option2 = 6) </a:t>
            </a:r>
          </a:p>
        </p:txBody>
      </p:sp>
      <p:sp>
        <p:nvSpPr>
          <p:cNvPr id="8" name="TextBox 7"/>
          <p:cNvSpPr txBox="1"/>
          <p:nvPr/>
        </p:nvSpPr>
        <p:spPr>
          <a:xfrm>
            <a:off x="914400" y="5715000"/>
            <a:ext cx="3124200" cy="369332"/>
          </a:xfrm>
          <a:prstGeom prst="rect">
            <a:avLst/>
          </a:prstGeom>
          <a:solidFill>
            <a:schemeClr val="bg1">
              <a:lumMod val="85000"/>
            </a:schemeClr>
          </a:solidFill>
        </p:spPr>
        <p:txBody>
          <a:bodyPr wrap="square" rtlCol="0">
            <a:spAutoFit/>
          </a:bodyPr>
          <a:lstStyle/>
          <a:p>
            <a:r>
              <a:rPr lang="en-US" dirty="0">
                <a:latin typeface="Calibri" pitchFamily="34" charset="0"/>
              </a:rPr>
              <a:t>def  </a:t>
            </a:r>
            <a:r>
              <a:rPr lang="en-US" dirty="0" err="1">
                <a:latin typeface="Calibri" pitchFamily="34" charset="0"/>
              </a:rPr>
              <a:t>aFunction</a:t>
            </a:r>
            <a:r>
              <a:rPr lang="en-US" dirty="0">
                <a:latin typeface="Calibri" pitchFamily="34" charset="0"/>
              </a:rPr>
              <a:t>(</a:t>
            </a:r>
            <a:r>
              <a:rPr lang="en-US" dirty="0">
                <a:solidFill>
                  <a:srgbClr val="0070C0"/>
                </a:solidFill>
                <a:latin typeface="Calibri" pitchFamily="34" charset="0"/>
              </a:rPr>
              <a:t>*</a:t>
            </a:r>
            <a:r>
              <a:rPr lang="en-US" dirty="0" err="1">
                <a:latin typeface="Calibri" pitchFamily="34" charset="0"/>
              </a:rPr>
              <a:t>fred</a:t>
            </a:r>
            <a:r>
              <a:rPr lang="en-US" dirty="0">
                <a:latin typeface="Calibri" pitchFamily="34" charset="0"/>
              </a:rPr>
              <a:t>, </a:t>
            </a:r>
            <a:r>
              <a:rPr lang="en-US" dirty="0">
                <a:solidFill>
                  <a:srgbClr val="0070C0"/>
                </a:solidFill>
                <a:latin typeface="Calibri" pitchFamily="34" charset="0"/>
              </a:rPr>
              <a:t>**</a:t>
            </a:r>
            <a:r>
              <a:rPr lang="en-US" dirty="0" err="1">
                <a:latin typeface="Calibri" pitchFamily="34" charset="0"/>
              </a:rPr>
              <a:t>wilma</a:t>
            </a:r>
            <a:r>
              <a:rPr lang="en-US" dirty="0">
                <a:latin typeface="Calibri" pitchFamily="34" charset="0"/>
              </a:rPr>
              <a:t>) </a:t>
            </a:r>
          </a:p>
        </p:txBody>
      </p:sp>
      <p:sp>
        <p:nvSpPr>
          <p:cNvPr id="9" name="Date Placeholder 8"/>
          <p:cNvSpPr>
            <a:spLocks noGrp="1"/>
          </p:cNvSpPr>
          <p:nvPr>
            <p:ph type="dt" sz="half" idx="10"/>
          </p:nvPr>
        </p:nvSpPr>
        <p:spPr/>
        <p:txBody>
          <a:bodyPr/>
          <a:lstStyle/>
          <a:p>
            <a:pPr>
              <a:defRPr/>
            </a:pPr>
            <a:r>
              <a:rPr lang="en-US"/>
              <a:t>© 2019 C. Nguyen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a:t>
            </a:r>
            <a:r>
              <a:rPr lang="en-US" sz="3200" dirty="0" err="1">
                <a:solidFill>
                  <a:srgbClr val="0070C0"/>
                </a:solidFill>
              </a:rPr>
              <a:t>args</a:t>
            </a:r>
            <a:r>
              <a:rPr lang="en-US" sz="3200" dirty="0"/>
              <a:t>, </a:t>
            </a:r>
            <a:r>
              <a:rPr lang="en-US" sz="3200" dirty="0">
                <a:solidFill>
                  <a:srgbClr val="0070C0"/>
                </a:solidFill>
              </a:rPr>
              <a:t>**</a:t>
            </a:r>
            <a:r>
              <a:rPr lang="en-US" sz="3200" dirty="0" err="1">
                <a:solidFill>
                  <a:srgbClr val="0070C0"/>
                </a:solidFill>
              </a:rPr>
              <a:t>kwargs</a:t>
            </a:r>
            <a:r>
              <a:rPr lang="en-US" sz="3200" dirty="0">
                <a:solidFill>
                  <a:srgbClr val="0070C0"/>
                </a:solidFill>
              </a:rPr>
              <a:t> </a:t>
            </a:r>
            <a:r>
              <a:rPr lang="en-US" sz="3200" dirty="0"/>
              <a:t>Example</a:t>
            </a:r>
          </a:p>
        </p:txBody>
      </p:sp>
      <p:sp>
        <p:nvSpPr>
          <p:cNvPr id="3075" name="Rectangle 3"/>
          <p:cNvSpPr>
            <a:spLocks noGrp="1" noChangeArrowheads="1"/>
          </p:cNvSpPr>
          <p:nvPr>
            <p:ph type="body" idx="1"/>
          </p:nvPr>
        </p:nvSpPr>
        <p:spPr>
          <a:xfrm>
            <a:off x="533400" y="609600"/>
            <a:ext cx="8153400" cy="5791200"/>
          </a:xfrm>
        </p:spPr>
        <p:txBody>
          <a:bodyPr/>
          <a:lstStyle/>
          <a:p>
            <a:pPr eaLnBrk="1" hangingPunct="1"/>
            <a:r>
              <a:rPr lang="en-US" sz="1800" dirty="0"/>
              <a:t>Example of a product calculating function with a variable number of positional arguments:</a:t>
            </a:r>
          </a:p>
          <a:p>
            <a:pPr eaLnBrk="1" hangingPunct="1">
              <a:buNone/>
            </a:pPr>
            <a:r>
              <a:rPr lang="en-US" sz="1800" dirty="0"/>
              <a:t>	</a:t>
            </a:r>
          </a:p>
          <a:p>
            <a:pPr eaLnBrk="1" hangingPunct="1">
              <a:buNone/>
            </a:pPr>
            <a:endParaRPr lang="en-US" sz="1800" dirty="0">
              <a:latin typeface="Calibri" pitchFamily="34" charset="0"/>
            </a:endParaRPr>
          </a:p>
          <a:p>
            <a:pPr eaLnBrk="1" hangingPunct="1">
              <a:buNone/>
            </a:pPr>
            <a:endParaRPr lang="en-US" sz="1800" dirty="0">
              <a:latin typeface="Calibri" pitchFamily="34" charset="0"/>
            </a:endParaRPr>
          </a:p>
          <a:p>
            <a:pPr eaLnBrk="1" hangingPunct="1">
              <a:buNone/>
            </a:pPr>
            <a:endParaRPr lang="en-US" sz="1800" dirty="0">
              <a:latin typeface="Calibri" pitchFamily="34" charset="0"/>
            </a:endParaRPr>
          </a:p>
          <a:p>
            <a:pPr eaLnBrk="1" hangingPunct="1">
              <a:spcBef>
                <a:spcPts val="600"/>
              </a:spcBef>
              <a:buNone/>
            </a:pPr>
            <a:r>
              <a:rPr lang="en-US" sz="1800" dirty="0">
                <a:latin typeface="Arial" pitchFamily="34" charset="0"/>
                <a:cs typeface="Arial" pitchFamily="34" charset="0"/>
              </a:rPr>
              <a:t>	</a:t>
            </a:r>
          </a:p>
          <a:p>
            <a:pPr eaLnBrk="1" hangingPunct="1">
              <a:spcBef>
                <a:spcPts val="1400"/>
              </a:spcBef>
            </a:pPr>
            <a:r>
              <a:rPr lang="en-US" sz="1800" dirty="0">
                <a:latin typeface="Arial" pitchFamily="34" charset="0"/>
                <a:cs typeface="Arial" pitchFamily="34" charset="0"/>
              </a:rPr>
              <a:t>Example of a print function with a variable number of keyword arguments: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6" name="TextBox 5"/>
          <p:cNvSpPr txBox="1"/>
          <p:nvPr/>
        </p:nvSpPr>
        <p:spPr>
          <a:xfrm>
            <a:off x="1219200" y="1219201"/>
            <a:ext cx="2590800" cy="1754326"/>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Function definition:</a:t>
            </a:r>
          </a:p>
          <a:p>
            <a:pPr eaLnBrk="1" hangingPunct="1">
              <a:spcBef>
                <a:spcPts val="0"/>
              </a:spcBef>
              <a:buNone/>
            </a:pPr>
            <a:r>
              <a:rPr lang="en-US" dirty="0">
                <a:latin typeface="Calibri" pitchFamily="34" charset="0"/>
              </a:rPr>
              <a:t>def product(</a:t>
            </a:r>
            <a:r>
              <a:rPr lang="en-US" dirty="0">
                <a:solidFill>
                  <a:srgbClr val="0070C0"/>
                </a:solidFill>
                <a:latin typeface="Calibri" pitchFamily="34" charset="0"/>
              </a:rPr>
              <a:t>*</a:t>
            </a:r>
            <a:r>
              <a:rPr lang="en-US" dirty="0" err="1">
                <a:solidFill>
                  <a:srgbClr val="0070C0"/>
                </a:solidFill>
                <a:latin typeface="Calibri" pitchFamily="34" charset="0"/>
              </a:rPr>
              <a:t>args</a:t>
            </a:r>
            <a:r>
              <a:rPr lang="en-US" dirty="0">
                <a:latin typeface="Calibri" pitchFamily="34" charset="0"/>
              </a:rPr>
              <a:t>) :</a:t>
            </a:r>
          </a:p>
          <a:p>
            <a:pPr eaLnBrk="1" hangingPunct="1">
              <a:spcBef>
                <a:spcPts val="0"/>
              </a:spcBef>
              <a:buNone/>
            </a:pPr>
            <a:r>
              <a:rPr lang="en-US" dirty="0">
                <a:latin typeface="Calibri" pitchFamily="34" charset="0"/>
              </a:rPr>
              <a:t>       result = 1</a:t>
            </a:r>
          </a:p>
          <a:p>
            <a:pPr eaLnBrk="1" hangingPunct="1">
              <a:spcBef>
                <a:spcPts val="0"/>
              </a:spcBef>
              <a:buNone/>
            </a:pPr>
            <a:r>
              <a:rPr lang="en-US" dirty="0">
                <a:latin typeface="Calibri" pitchFamily="34" charset="0"/>
              </a:rPr>
              <a:t>       for </a:t>
            </a:r>
            <a:r>
              <a:rPr lang="en-US" dirty="0" err="1">
                <a:latin typeface="Calibri" pitchFamily="34" charset="0"/>
              </a:rPr>
              <a:t>arg</a:t>
            </a:r>
            <a:r>
              <a:rPr lang="en-US" dirty="0">
                <a:latin typeface="Calibri" pitchFamily="34" charset="0"/>
              </a:rPr>
              <a:t> in </a:t>
            </a:r>
            <a:r>
              <a:rPr lang="en-US" dirty="0" err="1">
                <a:solidFill>
                  <a:srgbClr val="0070C0"/>
                </a:solidFill>
                <a:latin typeface="Calibri" pitchFamily="34" charset="0"/>
              </a:rPr>
              <a:t>args</a:t>
            </a:r>
            <a:r>
              <a:rPr lang="en-US" dirty="0">
                <a:latin typeface="Calibri" pitchFamily="34" charset="0"/>
              </a:rPr>
              <a:t> :</a:t>
            </a:r>
          </a:p>
          <a:p>
            <a:pPr eaLnBrk="1" hangingPunct="1">
              <a:spcBef>
                <a:spcPts val="0"/>
              </a:spcBef>
              <a:buNone/>
            </a:pPr>
            <a:r>
              <a:rPr lang="en-US" dirty="0">
                <a:latin typeface="Calibri" pitchFamily="34" charset="0"/>
              </a:rPr>
              <a:t>            result *= </a:t>
            </a:r>
            <a:r>
              <a:rPr lang="en-US" dirty="0" err="1">
                <a:latin typeface="Calibri" pitchFamily="34" charset="0"/>
              </a:rPr>
              <a:t>arg</a:t>
            </a:r>
            <a:endParaRPr lang="en-US" dirty="0">
              <a:latin typeface="Calibri" pitchFamily="34" charset="0"/>
            </a:endParaRPr>
          </a:p>
          <a:p>
            <a:pPr eaLnBrk="1" hangingPunct="1">
              <a:spcBef>
                <a:spcPts val="0"/>
              </a:spcBef>
              <a:buNone/>
            </a:pPr>
            <a:r>
              <a:rPr lang="en-US" dirty="0">
                <a:latin typeface="Calibri" pitchFamily="34" charset="0"/>
              </a:rPr>
              <a:t>        return result</a:t>
            </a:r>
          </a:p>
        </p:txBody>
      </p:sp>
      <p:sp>
        <p:nvSpPr>
          <p:cNvPr id="7" name="TextBox 6"/>
          <p:cNvSpPr txBox="1"/>
          <p:nvPr/>
        </p:nvSpPr>
        <p:spPr>
          <a:xfrm>
            <a:off x="4191000" y="1447800"/>
            <a:ext cx="3733800" cy="1277273"/>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Function call:</a:t>
            </a:r>
          </a:p>
          <a:p>
            <a:pPr eaLnBrk="1" hangingPunct="1">
              <a:spcBef>
                <a:spcPts val="600"/>
              </a:spcBef>
              <a:buNone/>
            </a:pPr>
            <a:r>
              <a:rPr lang="en-US" dirty="0">
                <a:latin typeface="Calibri" pitchFamily="34" charset="0"/>
              </a:rPr>
              <a:t>product(2, 8)                    # return 16</a:t>
            </a:r>
          </a:p>
          <a:p>
            <a:pPr eaLnBrk="1" hangingPunct="1">
              <a:buNone/>
            </a:pPr>
            <a:r>
              <a:rPr lang="en-US" dirty="0">
                <a:latin typeface="Calibri" pitchFamily="34" charset="0"/>
              </a:rPr>
              <a:t>product(1, 2, 3, 4, 5)       # return 120</a:t>
            </a:r>
          </a:p>
          <a:p>
            <a:pPr eaLnBrk="1" hangingPunct="1">
              <a:buNone/>
            </a:pPr>
            <a:r>
              <a:rPr lang="en-US" dirty="0">
                <a:latin typeface="Calibri" pitchFamily="34" charset="0"/>
              </a:rPr>
              <a:t>product(3)                        # return 3</a:t>
            </a:r>
          </a:p>
        </p:txBody>
      </p:sp>
      <p:sp>
        <p:nvSpPr>
          <p:cNvPr id="8" name="TextBox 7"/>
          <p:cNvSpPr txBox="1"/>
          <p:nvPr/>
        </p:nvSpPr>
        <p:spPr>
          <a:xfrm>
            <a:off x="914400" y="3352800"/>
            <a:ext cx="3505200" cy="1477328"/>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Function definition:</a:t>
            </a:r>
          </a:p>
          <a:p>
            <a:pPr eaLnBrk="1" hangingPunct="1">
              <a:spcBef>
                <a:spcPts val="0"/>
              </a:spcBef>
              <a:buNone/>
            </a:pPr>
            <a:r>
              <a:rPr lang="en-US" dirty="0">
                <a:latin typeface="Calibri" pitchFamily="34" charset="0"/>
              </a:rPr>
              <a:t>def </a:t>
            </a:r>
            <a:r>
              <a:rPr lang="en-US" dirty="0" err="1">
                <a:latin typeface="Calibri" pitchFamily="34" charset="0"/>
              </a:rPr>
              <a:t>printStudent</a:t>
            </a:r>
            <a:r>
              <a:rPr lang="en-US" dirty="0">
                <a:latin typeface="Calibri" pitchFamily="34" charset="0"/>
              </a:rPr>
              <a:t>(name, </a:t>
            </a:r>
            <a:r>
              <a:rPr lang="en-US" dirty="0">
                <a:solidFill>
                  <a:srgbClr val="0070C0"/>
                </a:solidFill>
                <a:latin typeface="Calibri" pitchFamily="34" charset="0"/>
              </a:rPr>
              <a:t>**</a:t>
            </a:r>
            <a:r>
              <a:rPr lang="en-US" dirty="0" err="1">
                <a:solidFill>
                  <a:srgbClr val="0070C0"/>
                </a:solidFill>
                <a:latin typeface="Calibri" pitchFamily="34" charset="0"/>
              </a:rPr>
              <a:t>kwargs</a:t>
            </a:r>
            <a:r>
              <a:rPr lang="en-US" dirty="0">
                <a:latin typeface="Calibri" pitchFamily="34" charset="0"/>
              </a:rPr>
              <a:t>) :</a:t>
            </a:r>
          </a:p>
          <a:p>
            <a:pPr eaLnBrk="1" hangingPunct="1">
              <a:spcBef>
                <a:spcPts val="0"/>
              </a:spcBef>
              <a:buNone/>
            </a:pPr>
            <a:r>
              <a:rPr lang="en-US" dirty="0">
                <a:latin typeface="Calibri" pitchFamily="34" charset="0"/>
              </a:rPr>
              <a:t>       print(“Name:”, name)</a:t>
            </a:r>
          </a:p>
          <a:p>
            <a:pPr eaLnBrk="1" hangingPunct="1">
              <a:spcBef>
                <a:spcPts val="0"/>
              </a:spcBef>
              <a:buNone/>
            </a:pPr>
            <a:r>
              <a:rPr lang="en-US" dirty="0">
                <a:latin typeface="Calibri" pitchFamily="34" charset="0"/>
              </a:rPr>
              <a:t>       for k, v in </a:t>
            </a:r>
            <a:r>
              <a:rPr lang="en-US" dirty="0" err="1">
                <a:solidFill>
                  <a:srgbClr val="0070C0"/>
                </a:solidFill>
                <a:latin typeface="Calibri" pitchFamily="34" charset="0"/>
              </a:rPr>
              <a:t>kwargs</a:t>
            </a:r>
            <a:r>
              <a:rPr lang="en-US" dirty="0" err="1">
                <a:latin typeface="Calibri" pitchFamily="34" charset="0"/>
              </a:rPr>
              <a:t>.items</a:t>
            </a:r>
            <a:r>
              <a:rPr lang="en-US" dirty="0">
                <a:latin typeface="Calibri" pitchFamily="34" charset="0"/>
              </a:rPr>
              <a:t>() :</a:t>
            </a:r>
            <a:br>
              <a:rPr lang="en-US" dirty="0">
                <a:latin typeface="Calibri" pitchFamily="34" charset="0"/>
              </a:rPr>
            </a:br>
            <a:r>
              <a:rPr lang="en-US" dirty="0">
                <a:latin typeface="Calibri" pitchFamily="34" charset="0"/>
              </a:rPr>
              <a:t>             print(k, v) </a:t>
            </a:r>
          </a:p>
        </p:txBody>
      </p:sp>
      <p:sp>
        <p:nvSpPr>
          <p:cNvPr id="9" name="TextBox 8"/>
          <p:cNvSpPr txBox="1"/>
          <p:nvPr/>
        </p:nvSpPr>
        <p:spPr>
          <a:xfrm>
            <a:off x="914400" y="4876800"/>
            <a:ext cx="4267200" cy="1200329"/>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Function call:</a:t>
            </a:r>
          </a:p>
          <a:p>
            <a:pPr eaLnBrk="1" hangingPunct="1">
              <a:spcBef>
                <a:spcPts val="0"/>
              </a:spcBef>
              <a:buNone/>
            </a:pPr>
            <a:r>
              <a:rPr lang="en-US" dirty="0" err="1">
                <a:latin typeface="Calibri" pitchFamily="34" charset="0"/>
              </a:rPr>
              <a:t>printStudent</a:t>
            </a:r>
            <a:r>
              <a:rPr lang="en-US" dirty="0">
                <a:latin typeface="Calibri" pitchFamily="34" charset="0"/>
              </a:rPr>
              <a:t>(“Lucy”, major=“psychology”)</a:t>
            </a:r>
          </a:p>
          <a:p>
            <a:pPr eaLnBrk="1" hangingPunct="1">
              <a:spcBef>
                <a:spcPts val="0"/>
              </a:spcBef>
              <a:buNone/>
            </a:pPr>
            <a:r>
              <a:rPr lang="en-US" dirty="0" err="1">
                <a:latin typeface="Calibri" pitchFamily="34" charset="0"/>
              </a:rPr>
              <a:t>printStudent</a:t>
            </a:r>
            <a:r>
              <a:rPr lang="en-US" dirty="0">
                <a:latin typeface="Calibri" pitchFamily="34" charset="0"/>
              </a:rPr>
              <a:t>(“</a:t>
            </a:r>
            <a:r>
              <a:rPr lang="en-US" dirty="0" err="1">
                <a:latin typeface="Calibri" pitchFamily="34" charset="0"/>
              </a:rPr>
              <a:t>Linus</a:t>
            </a:r>
            <a:r>
              <a:rPr lang="en-US" dirty="0">
                <a:latin typeface="Calibri" pitchFamily="34" charset="0"/>
              </a:rPr>
              <a:t>”, year=2, </a:t>
            </a:r>
            <a:r>
              <a:rPr lang="en-US" dirty="0" err="1">
                <a:latin typeface="Calibri" pitchFamily="34" charset="0"/>
              </a:rPr>
              <a:t>gpa</a:t>
            </a:r>
            <a:r>
              <a:rPr lang="en-US" dirty="0">
                <a:latin typeface="Calibri" pitchFamily="34" charset="0"/>
              </a:rPr>
              <a:t>=3.25)</a:t>
            </a:r>
          </a:p>
          <a:p>
            <a:pPr eaLnBrk="1" hangingPunct="1">
              <a:spcBef>
                <a:spcPts val="0"/>
              </a:spcBef>
              <a:buNone/>
            </a:pPr>
            <a:endParaRPr lang="en-US" dirty="0">
              <a:latin typeface="Calibri" pitchFamily="34" charset="0"/>
            </a:endParaRPr>
          </a:p>
        </p:txBody>
      </p:sp>
      <p:sp>
        <p:nvSpPr>
          <p:cNvPr id="10" name="TextBox 9"/>
          <p:cNvSpPr txBox="1"/>
          <p:nvPr/>
        </p:nvSpPr>
        <p:spPr>
          <a:xfrm>
            <a:off x="5562600" y="4267200"/>
            <a:ext cx="2209800" cy="1831271"/>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 Output:</a:t>
            </a:r>
          </a:p>
          <a:p>
            <a:pPr eaLnBrk="1" hangingPunct="1">
              <a:spcBef>
                <a:spcPts val="600"/>
              </a:spcBef>
              <a:buNone/>
            </a:pPr>
            <a:r>
              <a:rPr lang="en-US" dirty="0">
                <a:latin typeface="Calibri" pitchFamily="34" charset="0"/>
              </a:rPr>
              <a:t>Name: Lucy</a:t>
            </a:r>
          </a:p>
          <a:p>
            <a:pPr eaLnBrk="1" hangingPunct="1">
              <a:spcBef>
                <a:spcPts val="0"/>
              </a:spcBef>
              <a:buNone/>
            </a:pPr>
            <a:r>
              <a:rPr lang="en-US" dirty="0">
                <a:latin typeface="Calibri" pitchFamily="34" charset="0"/>
              </a:rPr>
              <a:t>major psychology</a:t>
            </a:r>
          </a:p>
          <a:p>
            <a:pPr eaLnBrk="1" hangingPunct="1">
              <a:spcBef>
                <a:spcPts val="0"/>
              </a:spcBef>
              <a:buNone/>
            </a:pPr>
            <a:r>
              <a:rPr lang="en-US" dirty="0">
                <a:latin typeface="Calibri" pitchFamily="34" charset="0"/>
              </a:rPr>
              <a:t>Name: </a:t>
            </a:r>
            <a:r>
              <a:rPr lang="en-US" dirty="0" err="1">
                <a:latin typeface="Calibri" pitchFamily="34" charset="0"/>
              </a:rPr>
              <a:t>Linus</a:t>
            </a:r>
            <a:endParaRPr lang="en-US" dirty="0">
              <a:latin typeface="Calibri" pitchFamily="34" charset="0"/>
            </a:endParaRPr>
          </a:p>
          <a:p>
            <a:pPr eaLnBrk="1" hangingPunct="1">
              <a:spcBef>
                <a:spcPts val="0"/>
              </a:spcBef>
              <a:buNone/>
            </a:pPr>
            <a:r>
              <a:rPr lang="en-US" dirty="0">
                <a:latin typeface="Calibri" pitchFamily="34" charset="0"/>
              </a:rPr>
              <a:t>year 2</a:t>
            </a:r>
          </a:p>
          <a:p>
            <a:pPr eaLnBrk="1" hangingPunct="1">
              <a:spcBef>
                <a:spcPts val="0"/>
              </a:spcBef>
              <a:buNone/>
            </a:pPr>
            <a:r>
              <a:rPr lang="en-US" dirty="0" err="1">
                <a:latin typeface="Calibri" pitchFamily="34" charset="0"/>
              </a:rPr>
              <a:t>gpa</a:t>
            </a:r>
            <a:r>
              <a:rPr lang="en-US" dirty="0">
                <a:latin typeface="Calibri" pitchFamily="34" charset="0"/>
              </a:rPr>
              <a:t> 3.25</a:t>
            </a:r>
          </a:p>
        </p:txBody>
      </p:sp>
      <p:sp>
        <p:nvSpPr>
          <p:cNvPr id="11" name="Date Placeholder 10"/>
          <p:cNvSpPr>
            <a:spLocks noGrp="1"/>
          </p:cNvSpPr>
          <p:nvPr>
            <p:ph type="dt" sz="half" idx="10"/>
          </p:nvPr>
        </p:nvSpPr>
        <p:spPr/>
        <p:txBody>
          <a:bodyPr/>
          <a:lstStyle/>
          <a:p>
            <a:pPr>
              <a:defRPr/>
            </a:pPr>
            <a:r>
              <a:rPr lang="en-US"/>
              <a:t>© 2019 C. Nguyen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Argument Unpacking</a:t>
            </a:r>
          </a:p>
        </p:txBody>
      </p:sp>
      <p:sp>
        <p:nvSpPr>
          <p:cNvPr id="3075" name="Rectangle 3"/>
          <p:cNvSpPr>
            <a:spLocks noGrp="1" noChangeArrowheads="1"/>
          </p:cNvSpPr>
          <p:nvPr>
            <p:ph type="body" idx="1"/>
          </p:nvPr>
        </p:nvSpPr>
        <p:spPr>
          <a:xfrm>
            <a:off x="533400" y="685800"/>
            <a:ext cx="8153400" cy="5715000"/>
          </a:xfrm>
        </p:spPr>
        <p:txBody>
          <a:bodyPr/>
          <a:lstStyle/>
          <a:p>
            <a:pPr eaLnBrk="1" hangingPunct="1"/>
            <a:r>
              <a:rPr lang="en-US" sz="1800" dirty="0"/>
              <a:t>The unpacking operator </a:t>
            </a:r>
            <a:r>
              <a:rPr lang="en-US" sz="1800" dirty="0">
                <a:solidFill>
                  <a:srgbClr val="0070C0"/>
                </a:solidFill>
              </a:rPr>
              <a:t>*</a:t>
            </a:r>
            <a:r>
              <a:rPr lang="en-US" sz="1800" dirty="0"/>
              <a:t> can be used for argument unpacking, when the function we call requires multiple input values and we have an </a:t>
            </a:r>
            <a:r>
              <a:rPr lang="en-US" sz="1800" dirty="0" err="1"/>
              <a:t>iterable</a:t>
            </a:r>
            <a:r>
              <a:rPr lang="en-US" sz="1800" dirty="0"/>
              <a:t> with those values.</a:t>
            </a:r>
          </a:p>
          <a:p>
            <a:pPr eaLnBrk="1" hangingPunct="1"/>
            <a:r>
              <a:rPr lang="en-US" sz="1800" dirty="0"/>
              <a:t>Example: </a:t>
            </a:r>
          </a:p>
          <a:p>
            <a:pPr eaLnBrk="1" hangingPunct="1">
              <a:spcBef>
                <a:spcPts val="0"/>
              </a:spcBef>
              <a:buNone/>
            </a:pPr>
            <a:r>
              <a:rPr lang="en-US" sz="1800" dirty="0"/>
              <a:t>	Given a list:</a:t>
            </a:r>
          </a:p>
          <a:p>
            <a:pPr eaLnBrk="1" hangingPunct="1">
              <a:spcBef>
                <a:spcPts val="1200"/>
              </a:spcBef>
              <a:buNone/>
            </a:pPr>
            <a:r>
              <a:rPr lang="en-US" sz="1800" dirty="0"/>
              <a:t>	and a function definition:</a:t>
            </a:r>
            <a:r>
              <a:rPr lang="en-US" sz="1800" dirty="0">
                <a:latin typeface="Calibri" pitchFamily="34" charset="0"/>
              </a:rPr>
              <a:t>     	</a:t>
            </a:r>
          </a:p>
          <a:p>
            <a:pPr eaLnBrk="1" hangingPunct="1">
              <a:buNone/>
            </a:pPr>
            <a:endParaRPr lang="en-US" sz="1800" dirty="0">
              <a:latin typeface="Calibri" pitchFamily="34" charset="0"/>
            </a:endParaRPr>
          </a:p>
          <a:p>
            <a:pPr eaLnBrk="1" hangingPunct="1">
              <a:spcBef>
                <a:spcPts val="1200"/>
              </a:spcBef>
            </a:pPr>
            <a:r>
              <a:rPr lang="en-US" sz="1800" dirty="0"/>
              <a:t>To call </a:t>
            </a:r>
            <a:r>
              <a:rPr lang="en-US" sz="1800" dirty="0" err="1"/>
              <a:t>simpleFunction</a:t>
            </a:r>
            <a:r>
              <a:rPr lang="en-US" sz="1800" dirty="0"/>
              <a:t> and pass </a:t>
            </a:r>
            <a:r>
              <a:rPr lang="en-US" sz="1800" dirty="0" err="1"/>
              <a:t>myList</a:t>
            </a:r>
            <a:r>
              <a:rPr lang="en-US" sz="1800" dirty="0"/>
              <a:t> as an argument:</a:t>
            </a:r>
          </a:p>
          <a:p>
            <a:pPr eaLnBrk="1" hangingPunct="1">
              <a:buNone/>
            </a:pPr>
            <a:r>
              <a:rPr lang="en-US" sz="1800" dirty="0">
                <a:latin typeface="Calibri" pitchFamily="34" charset="0"/>
              </a:rPr>
              <a:t>	</a:t>
            </a: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7" name="TextBox 6"/>
          <p:cNvSpPr txBox="1"/>
          <p:nvPr/>
        </p:nvSpPr>
        <p:spPr>
          <a:xfrm>
            <a:off x="2362200" y="1905000"/>
            <a:ext cx="13716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L = (1, 2, 3)</a:t>
            </a:r>
          </a:p>
        </p:txBody>
      </p:sp>
      <p:sp>
        <p:nvSpPr>
          <p:cNvPr id="8" name="TextBox 7"/>
          <p:cNvSpPr txBox="1"/>
          <p:nvPr/>
        </p:nvSpPr>
        <p:spPr>
          <a:xfrm>
            <a:off x="3505200" y="2362200"/>
            <a:ext cx="2819400" cy="646331"/>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def </a:t>
            </a:r>
            <a:r>
              <a:rPr lang="en-US" dirty="0" err="1">
                <a:latin typeface="Calibri" pitchFamily="34" charset="0"/>
              </a:rPr>
              <a:t>simpleFunction</a:t>
            </a:r>
            <a:r>
              <a:rPr lang="en-US" dirty="0">
                <a:latin typeface="Calibri" pitchFamily="34" charset="0"/>
              </a:rPr>
              <a:t>(x, y, z) :                                                         </a:t>
            </a:r>
          </a:p>
          <a:p>
            <a:pPr eaLnBrk="1" hangingPunct="1">
              <a:buNone/>
            </a:pPr>
            <a:r>
              <a:rPr lang="en-US" dirty="0">
                <a:latin typeface="Calibri" pitchFamily="34" charset="0"/>
              </a:rPr>
              <a:t>       print(x, y, z)</a:t>
            </a:r>
          </a:p>
        </p:txBody>
      </p:sp>
      <p:sp>
        <p:nvSpPr>
          <p:cNvPr id="9" name="TextBox 8"/>
          <p:cNvSpPr txBox="1"/>
          <p:nvPr/>
        </p:nvSpPr>
        <p:spPr>
          <a:xfrm>
            <a:off x="990600" y="3352800"/>
            <a:ext cx="7391400" cy="1754326"/>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simpleFunction</a:t>
            </a:r>
            <a:r>
              <a:rPr lang="en-US" dirty="0">
                <a:latin typeface="Calibri" pitchFamily="34" charset="0"/>
              </a:rPr>
              <a:t>(L)            # Error!   </a:t>
            </a:r>
            <a:r>
              <a:rPr lang="en-US" dirty="0" err="1">
                <a:latin typeface="Calibri" pitchFamily="34" charset="0"/>
              </a:rPr>
              <a:t>simpleFunction</a:t>
            </a:r>
            <a:r>
              <a:rPr lang="en-US" dirty="0">
                <a:latin typeface="Calibri" pitchFamily="34" charset="0"/>
              </a:rPr>
              <a:t> requires 3 arguments</a:t>
            </a:r>
            <a:br>
              <a:rPr lang="en-US" dirty="0">
                <a:latin typeface="Calibri" pitchFamily="34" charset="0"/>
              </a:rPr>
            </a:br>
            <a:r>
              <a:rPr lang="en-US" dirty="0">
                <a:latin typeface="Calibri" pitchFamily="34" charset="0"/>
              </a:rPr>
              <a:t>                                            # and only one is given</a:t>
            </a:r>
          </a:p>
          <a:p>
            <a:pPr eaLnBrk="1" hangingPunct="1">
              <a:buNone/>
            </a:pPr>
            <a:r>
              <a:rPr lang="en-US" dirty="0" err="1">
                <a:latin typeface="Calibri" pitchFamily="34" charset="0"/>
              </a:rPr>
              <a:t>simpleFunction</a:t>
            </a:r>
            <a:r>
              <a:rPr lang="en-US" dirty="0">
                <a:latin typeface="Calibri" pitchFamily="34" charset="0"/>
              </a:rPr>
              <a:t>(*L)          # OK.  L is unpacked to 3 arguments, which match </a:t>
            </a:r>
            <a:br>
              <a:rPr lang="en-US" dirty="0">
                <a:latin typeface="Calibri" pitchFamily="34" charset="0"/>
              </a:rPr>
            </a:br>
            <a:r>
              <a:rPr lang="en-US" dirty="0">
                <a:latin typeface="Calibri" pitchFamily="34" charset="0"/>
              </a:rPr>
              <a:t>                                            # the 3 parameters</a:t>
            </a:r>
          </a:p>
          <a:p>
            <a:pPr eaLnBrk="1" hangingPunct="1">
              <a:buNone/>
            </a:pPr>
            <a:r>
              <a:rPr lang="en-US" dirty="0" err="1">
                <a:latin typeface="Calibri" pitchFamily="34" charset="0"/>
              </a:rPr>
              <a:t>simpleFunction</a:t>
            </a:r>
            <a:r>
              <a:rPr lang="en-US" dirty="0">
                <a:latin typeface="Calibri" pitchFamily="34" charset="0"/>
              </a:rPr>
              <a:t>(8, *</a:t>
            </a:r>
            <a:r>
              <a:rPr lang="en-US" dirty="0" err="1">
                <a:latin typeface="Calibri" pitchFamily="34" charset="0"/>
              </a:rPr>
              <a:t>myList</a:t>
            </a:r>
            <a:r>
              <a:rPr lang="en-US" dirty="0">
                <a:latin typeface="Calibri" pitchFamily="34" charset="0"/>
              </a:rPr>
              <a:t>[1:])     # OK. 8 is the first argument, 2 and 3 are the </a:t>
            </a:r>
            <a:br>
              <a:rPr lang="en-US" dirty="0">
                <a:latin typeface="Calibri" pitchFamily="34" charset="0"/>
              </a:rPr>
            </a:br>
            <a:r>
              <a:rPr lang="en-US" dirty="0">
                <a:latin typeface="Calibri" pitchFamily="34" charset="0"/>
              </a:rPr>
              <a:t>                                                           # second and third arguments</a:t>
            </a:r>
          </a:p>
        </p:txBody>
      </p:sp>
      <p:sp>
        <p:nvSpPr>
          <p:cNvPr id="10" name="Date Placeholder 9"/>
          <p:cNvSpPr>
            <a:spLocks noGrp="1"/>
          </p:cNvSpPr>
          <p:nvPr>
            <p:ph type="dt" sz="half" idx="10"/>
          </p:nvPr>
        </p:nvSpPr>
        <p:spPr/>
        <p:txBody>
          <a:bodyPr/>
          <a:lstStyle/>
          <a:p>
            <a:pPr>
              <a:defRPr/>
            </a:pPr>
            <a:r>
              <a:rPr lang="en-US"/>
              <a:t>© 2019 C. Nguyen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Data Type Hints</a:t>
            </a:r>
          </a:p>
        </p:txBody>
      </p:sp>
      <p:sp>
        <p:nvSpPr>
          <p:cNvPr id="3075" name="Rectangle 3"/>
          <p:cNvSpPr>
            <a:spLocks noGrp="1" noChangeArrowheads="1"/>
          </p:cNvSpPr>
          <p:nvPr>
            <p:ph type="body" idx="1"/>
          </p:nvPr>
        </p:nvSpPr>
        <p:spPr>
          <a:xfrm>
            <a:off x="533400" y="609600"/>
            <a:ext cx="8077200" cy="5791200"/>
          </a:xfrm>
        </p:spPr>
        <p:txBody>
          <a:bodyPr/>
          <a:lstStyle/>
          <a:p>
            <a:r>
              <a:rPr lang="en-US" sz="1800" dirty="0"/>
              <a:t>Even though Python supports duck typing, for documentation purpose in a large project, it can be helpful to give hints to the type of data that a variable should have.</a:t>
            </a:r>
          </a:p>
          <a:p>
            <a:pPr>
              <a:spcBef>
                <a:spcPts val="400"/>
              </a:spcBef>
            </a:pPr>
            <a:r>
              <a:rPr lang="en-US" sz="1800" dirty="0"/>
              <a:t>This is especially true for function headers in a large project, because the caller of the function most likely isn’t the person who coded the function.</a:t>
            </a:r>
          </a:p>
          <a:p>
            <a:r>
              <a:rPr lang="en-US" sz="1800" dirty="0"/>
              <a:t>Example: we run into the following function header:</a:t>
            </a:r>
          </a:p>
          <a:p>
            <a:endParaRPr lang="en-US" sz="1800" dirty="0"/>
          </a:p>
          <a:p>
            <a:pPr>
              <a:buNone/>
            </a:pPr>
            <a:r>
              <a:rPr lang="en-US" sz="1800" dirty="0"/>
              <a:t>	It’s hard to tell if users or sales is a list or dictionary or a number, and active might be a </a:t>
            </a:r>
            <a:r>
              <a:rPr lang="en-US" sz="1800" dirty="0" err="1"/>
              <a:t>boolean</a:t>
            </a:r>
            <a:r>
              <a:rPr lang="en-US" sz="1800" dirty="0"/>
              <a:t> or might not be.</a:t>
            </a:r>
          </a:p>
          <a:p>
            <a:pPr>
              <a:spcBef>
                <a:spcPts val="600"/>
              </a:spcBef>
            </a:pPr>
            <a:r>
              <a:rPr lang="en-US" sz="1800" dirty="0"/>
              <a:t>Format for data </a:t>
            </a:r>
            <a:r>
              <a:rPr lang="en-US" sz="1800" u="sng" dirty="0"/>
              <a:t>type hints</a:t>
            </a:r>
            <a:r>
              <a:rPr lang="en-US" sz="1800" dirty="0"/>
              <a:t> in a function header:</a:t>
            </a:r>
          </a:p>
          <a:p>
            <a:pPr>
              <a:spcBef>
                <a:spcPts val="600"/>
              </a:spcBef>
              <a:buNone/>
            </a:pPr>
            <a:endParaRPr lang="en-US" sz="1800" dirty="0"/>
          </a:p>
          <a:p>
            <a:pPr>
              <a:spcBef>
                <a:spcPts val="1200"/>
              </a:spcBef>
            </a:pPr>
            <a:r>
              <a:rPr lang="en-US" sz="1800" dirty="0"/>
              <a:t>Example:</a:t>
            </a:r>
          </a:p>
          <a:p>
            <a:pPr>
              <a:spcBef>
                <a:spcPts val="600"/>
              </a:spcBef>
            </a:pPr>
            <a:endParaRPr lang="en-US" sz="1800" dirty="0"/>
          </a:p>
          <a:p>
            <a:pPr>
              <a:spcBef>
                <a:spcPts val="600"/>
              </a:spcBef>
              <a:buNone/>
            </a:pPr>
            <a:r>
              <a:rPr lang="en-US" sz="1800" dirty="0"/>
              <a:t>	Now we have a better idea what to pass to the function.</a:t>
            </a:r>
          </a:p>
          <a:p>
            <a:pPr>
              <a:spcBef>
                <a:spcPts val="400"/>
              </a:spcBef>
            </a:pPr>
            <a:r>
              <a:rPr lang="en-US" sz="1800" dirty="0"/>
              <a:t>Note: these are just </a:t>
            </a:r>
            <a:r>
              <a:rPr lang="en-US" sz="1800" i="1" dirty="0"/>
              <a:t>hints</a:t>
            </a:r>
            <a:r>
              <a:rPr lang="en-US" sz="1800" dirty="0"/>
              <a:t> about the data type, they are not requirements and Python doesn’t enforce the data type in the hints. </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6" name="TextBox 5"/>
          <p:cNvSpPr txBox="1"/>
          <p:nvPr/>
        </p:nvSpPr>
        <p:spPr>
          <a:xfrm>
            <a:off x="1143000" y="3733800"/>
            <a:ext cx="64770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def  </a:t>
            </a:r>
            <a:r>
              <a:rPr lang="en-US" dirty="0" err="1">
                <a:latin typeface="Calibri" pitchFamily="34" charset="0"/>
              </a:rPr>
              <a:t>functionName</a:t>
            </a:r>
            <a:r>
              <a:rPr lang="en-US" dirty="0">
                <a:latin typeface="Calibri" pitchFamily="34" charset="0"/>
              </a:rPr>
              <a:t>( param1 </a:t>
            </a:r>
            <a:r>
              <a:rPr lang="en-US" dirty="0">
                <a:solidFill>
                  <a:srgbClr val="0070C0"/>
                </a:solidFill>
                <a:latin typeface="Calibri" pitchFamily="34" charset="0"/>
              </a:rPr>
              <a:t>: </a:t>
            </a:r>
            <a:r>
              <a:rPr lang="en-US" i="1" dirty="0">
                <a:solidFill>
                  <a:srgbClr val="0070C0"/>
                </a:solidFill>
                <a:latin typeface="Calibri" pitchFamily="34" charset="0"/>
              </a:rPr>
              <a:t>type</a:t>
            </a:r>
            <a:r>
              <a:rPr lang="en-US" dirty="0">
                <a:latin typeface="Calibri" pitchFamily="34" charset="0"/>
              </a:rPr>
              <a:t>, param2 </a:t>
            </a:r>
            <a:r>
              <a:rPr lang="en-US" dirty="0">
                <a:solidFill>
                  <a:srgbClr val="0070C0"/>
                </a:solidFill>
                <a:latin typeface="Calibri" pitchFamily="34" charset="0"/>
              </a:rPr>
              <a:t>: </a:t>
            </a:r>
            <a:r>
              <a:rPr lang="en-US" i="1" dirty="0">
                <a:solidFill>
                  <a:srgbClr val="0070C0"/>
                </a:solidFill>
                <a:latin typeface="Calibri" pitchFamily="34" charset="0"/>
              </a:rPr>
              <a:t>type</a:t>
            </a:r>
            <a:r>
              <a:rPr lang="en-US" dirty="0">
                <a:latin typeface="Calibri" pitchFamily="34" charset="0"/>
              </a:rPr>
              <a:t>) </a:t>
            </a:r>
            <a:r>
              <a:rPr lang="en-US" dirty="0">
                <a:solidFill>
                  <a:srgbClr val="0070C0"/>
                </a:solidFill>
                <a:latin typeface="Calibri" pitchFamily="34" charset="0"/>
              </a:rPr>
              <a:t>-&gt;</a:t>
            </a:r>
            <a:r>
              <a:rPr lang="en-US" dirty="0">
                <a:latin typeface="Calibri" pitchFamily="34" charset="0"/>
              </a:rPr>
              <a:t> </a:t>
            </a:r>
            <a:r>
              <a:rPr lang="en-US" i="1" dirty="0" err="1">
                <a:solidFill>
                  <a:srgbClr val="0070C0"/>
                </a:solidFill>
                <a:latin typeface="Calibri" pitchFamily="34" charset="0"/>
              </a:rPr>
              <a:t>return_type</a:t>
            </a:r>
            <a:r>
              <a:rPr lang="en-US" i="1" dirty="0">
                <a:solidFill>
                  <a:srgbClr val="0070C0"/>
                </a:solidFill>
                <a:latin typeface="Calibri" pitchFamily="34" charset="0"/>
              </a:rPr>
              <a:t> </a:t>
            </a:r>
            <a:r>
              <a:rPr lang="en-US" dirty="0">
                <a:solidFill>
                  <a:srgbClr val="0070C0"/>
                </a:solidFill>
                <a:latin typeface="Calibri" pitchFamily="34" charset="0"/>
              </a:rPr>
              <a:t> :</a:t>
            </a:r>
            <a:endParaRPr lang="en-US" dirty="0">
              <a:latin typeface="Calibri" pitchFamily="34" charset="0"/>
            </a:endParaRPr>
          </a:p>
        </p:txBody>
      </p:sp>
      <p:sp>
        <p:nvSpPr>
          <p:cNvPr id="7" name="TextBox 6"/>
          <p:cNvSpPr txBox="1"/>
          <p:nvPr/>
        </p:nvSpPr>
        <p:spPr>
          <a:xfrm>
            <a:off x="1143000" y="4495800"/>
            <a:ext cx="64770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def  </a:t>
            </a:r>
            <a:r>
              <a:rPr lang="en-US" dirty="0" err="1">
                <a:latin typeface="Calibri" pitchFamily="34" charset="0"/>
              </a:rPr>
              <a:t>processData</a:t>
            </a:r>
            <a:r>
              <a:rPr lang="en-US" dirty="0">
                <a:latin typeface="Calibri" pitchFamily="34" charset="0"/>
              </a:rPr>
              <a:t>(users </a:t>
            </a:r>
            <a:r>
              <a:rPr lang="en-US" dirty="0">
                <a:solidFill>
                  <a:srgbClr val="0070C0"/>
                </a:solidFill>
                <a:latin typeface="Calibri" pitchFamily="34" charset="0"/>
              </a:rPr>
              <a:t>: list</a:t>
            </a:r>
            <a:r>
              <a:rPr lang="en-US" dirty="0">
                <a:latin typeface="Calibri" pitchFamily="34" charset="0"/>
              </a:rPr>
              <a:t>, name </a:t>
            </a:r>
            <a:r>
              <a:rPr lang="en-US" dirty="0">
                <a:solidFill>
                  <a:srgbClr val="0070C0"/>
                </a:solidFill>
                <a:latin typeface="Calibri" pitchFamily="34" charset="0"/>
              </a:rPr>
              <a:t>: </a:t>
            </a:r>
            <a:r>
              <a:rPr lang="en-US" dirty="0" err="1">
                <a:solidFill>
                  <a:srgbClr val="0070C0"/>
                </a:solidFill>
                <a:latin typeface="Calibri" pitchFamily="34" charset="0"/>
              </a:rPr>
              <a:t>dict</a:t>
            </a:r>
            <a:r>
              <a:rPr lang="en-US" dirty="0">
                <a:latin typeface="Calibri" pitchFamily="34" charset="0"/>
              </a:rPr>
              <a:t>,</a:t>
            </a:r>
            <a:r>
              <a:rPr lang="en-US" dirty="0">
                <a:solidFill>
                  <a:srgbClr val="0070C0"/>
                </a:solidFill>
                <a:latin typeface="Calibri" pitchFamily="34" charset="0"/>
              </a:rPr>
              <a:t> </a:t>
            </a:r>
            <a:r>
              <a:rPr lang="en-US" dirty="0">
                <a:latin typeface="Calibri" pitchFamily="34" charset="0"/>
              </a:rPr>
              <a:t>active</a:t>
            </a:r>
            <a:r>
              <a:rPr lang="en-US" dirty="0">
                <a:solidFill>
                  <a:srgbClr val="0070C0"/>
                </a:solidFill>
                <a:latin typeface="Calibri" pitchFamily="34" charset="0"/>
              </a:rPr>
              <a:t> : </a:t>
            </a:r>
            <a:r>
              <a:rPr lang="en-US" dirty="0" err="1">
                <a:solidFill>
                  <a:srgbClr val="0070C0"/>
                </a:solidFill>
                <a:latin typeface="Calibri" pitchFamily="34" charset="0"/>
              </a:rPr>
              <a:t>bool</a:t>
            </a:r>
            <a:r>
              <a:rPr lang="en-US" dirty="0">
                <a:latin typeface="Calibri" pitchFamily="34" charset="0"/>
              </a:rPr>
              <a:t>) </a:t>
            </a:r>
            <a:r>
              <a:rPr lang="en-US" dirty="0">
                <a:solidFill>
                  <a:srgbClr val="0070C0"/>
                </a:solidFill>
                <a:latin typeface="Calibri" pitchFamily="34" charset="0"/>
              </a:rPr>
              <a:t>-&gt;</a:t>
            </a:r>
            <a:r>
              <a:rPr lang="en-US" dirty="0">
                <a:latin typeface="Calibri" pitchFamily="34" charset="0"/>
              </a:rPr>
              <a:t> </a:t>
            </a:r>
            <a:r>
              <a:rPr lang="en-US" dirty="0">
                <a:solidFill>
                  <a:srgbClr val="0070C0"/>
                </a:solidFill>
                <a:latin typeface="Calibri" pitchFamily="34" charset="0"/>
              </a:rPr>
              <a:t>None</a:t>
            </a:r>
            <a:r>
              <a:rPr lang="en-US" dirty="0">
                <a:latin typeface="Calibri" pitchFamily="34" charset="0"/>
              </a:rPr>
              <a:t>  :</a:t>
            </a:r>
          </a:p>
        </p:txBody>
      </p:sp>
      <p:sp>
        <p:nvSpPr>
          <p:cNvPr id="8" name="TextBox 7"/>
          <p:cNvSpPr txBox="1"/>
          <p:nvPr/>
        </p:nvSpPr>
        <p:spPr>
          <a:xfrm>
            <a:off x="2819400" y="2438400"/>
            <a:ext cx="3810000" cy="369332"/>
          </a:xfrm>
          <a:prstGeom prst="rect">
            <a:avLst/>
          </a:prstGeom>
          <a:solidFill>
            <a:schemeClr val="bg1">
              <a:lumMod val="85000"/>
            </a:schemeClr>
          </a:solidFill>
        </p:spPr>
        <p:txBody>
          <a:bodyPr wrap="square" rtlCol="0">
            <a:spAutoFit/>
          </a:bodyPr>
          <a:lstStyle/>
          <a:p>
            <a:pPr eaLnBrk="1" hangingPunct="1">
              <a:buNone/>
            </a:pPr>
            <a:r>
              <a:rPr lang="en-US" dirty="0">
                <a:latin typeface="Calibri" pitchFamily="34" charset="0"/>
              </a:rPr>
              <a:t>def  </a:t>
            </a:r>
            <a:r>
              <a:rPr lang="en-US" dirty="0" err="1">
                <a:latin typeface="Calibri" pitchFamily="34" charset="0"/>
              </a:rPr>
              <a:t>processData</a:t>
            </a:r>
            <a:r>
              <a:rPr lang="en-US" dirty="0">
                <a:latin typeface="Calibri" pitchFamily="34" charset="0"/>
              </a:rPr>
              <a:t> (users, sales, active) :</a:t>
            </a:r>
          </a:p>
        </p:txBody>
      </p:sp>
      <p:sp>
        <p:nvSpPr>
          <p:cNvPr id="9" name="Date Placeholder 8"/>
          <p:cNvSpPr>
            <a:spLocks noGrp="1"/>
          </p:cNvSpPr>
          <p:nvPr>
            <p:ph type="dt" sz="half" idx="10"/>
          </p:nvPr>
        </p:nvSpPr>
        <p:spPr/>
        <p:txBody>
          <a:bodyPr/>
          <a:lstStyle/>
          <a:p>
            <a:pPr>
              <a:defRPr/>
            </a:pPr>
            <a:r>
              <a:rPr lang="en-US"/>
              <a:t>© 2019 C. Nguyen</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9209</TotalTime>
  <Words>5084</Words>
  <Application>Microsoft Office PowerPoint</Application>
  <PresentationFormat>On-screen Show (4:3)</PresentationFormat>
  <Paragraphs>543</Paragraphs>
  <Slides>29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Calibri</vt:lpstr>
      <vt:lpstr>Consolas</vt:lpstr>
      <vt:lpstr>Default Design</vt:lpstr>
      <vt:lpstr>Custom Design</vt:lpstr>
      <vt:lpstr>PowerPoint Presentation</vt:lpstr>
      <vt:lpstr>Review of Callables</vt:lpstr>
      <vt:lpstr>Function Calls</vt:lpstr>
      <vt:lpstr>Function Definition (1)</vt:lpstr>
      <vt:lpstr>Function Definition (2)</vt:lpstr>
      <vt:lpstr>Variable Length Argument List</vt:lpstr>
      <vt:lpstr>*args, **kwargs Example</vt:lpstr>
      <vt:lpstr>Argument Unpacking</vt:lpstr>
      <vt:lpstr>Data Type Hints</vt:lpstr>
      <vt:lpstr>Functions as First Class Objects</vt:lpstr>
      <vt:lpstr>Referencing Function</vt:lpstr>
      <vt:lpstr>Referencing Function: Application</vt:lpstr>
      <vt:lpstr>Function as Input Argument</vt:lpstr>
      <vt:lpstr>Function as Input Argument: Application (1)</vt:lpstr>
      <vt:lpstr>Function as Input Argument: Application (2)</vt:lpstr>
      <vt:lpstr>Advanced Use of Functions</vt:lpstr>
      <vt:lpstr>Nested Functions</vt:lpstr>
      <vt:lpstr>Closure</vt:lpstr>
      <vt:lpstr>Closure Example</vt:lpstr>
      <vt:lpstr>Using a Closure</vt:lpstr>
      <vt:lpstr>Decorator</vt:lpstr>
      <vt:lpstr>Decorator At Work</vt:lpstr>
      <vt:lpstr>Using a Decorator</vt:lpstr>
      <vt:lpstr>Usage of Decorators</vt:lpstr>
      <vt:lpstr>Decorator and Memoization (1)</vt:lpstr>
      <vt:lpstr>Decorator and Memoization (2)</vt:lpstr>
      <vt:lpstr>Decorator and Abstract Base Class</vt:lpstr>
      <vt:lpstr>Decorator and Class Property</vt:lpstr>
      <vt:lpstr>PowerPoint Presentation</vt:lpstr>
    </vt:vector>
  </TitlesOfParts>
  <Company>De Anza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 Nguyen</cp:lastModifiedBy>
  <cp:revision>86</cp:revision>
  <dcterms:created xsi:type="dcterms:W3CDTF">2008-07-16T21:48:08Z</dcterms:created>
  <dcterms:modified xsi:type="dcterms:W3CDTF">2023-04-07T06:34:44Z</dcterms:modified>
</cp:coreProperties>
</file>