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320" r:id="rId3"/>
    <p:sldId id="324" r:id="rId4"/>
    <p:sldId id="341" r:id="rId5"/>
    <p:sldId id="344" r:id="rId6"/>
    <p:sldId id="345" r:id="rId7"/>
    <p:sldId id="357" r:id="rId8"/>
    <p:sldId id="361" r:id="rId9"/>
    <p:sldId id="364" r:id="rId10"/>
    <p:sldId id="340" r:id="rId11"/>
    <p:sldId id="350" r:id="rId12"/>
    <p:sldId id="370" r:id="rId13"/>
    <p:sldId id="362" r:id="rId14"/>
    <p:sldId id="347" r:id="rId15"/>
    <p:sldId id="366" r:id="rId16"/>
    <p:sldId id="365" r:id="rId17"/>
    <p:sldId id="360" r:id="rId18"/>
    <p:sldId id="348" r:id="rId19"/>
    <p:sldId id="351" r:id="rId20"/>
    <p:sldId id="358" r:id="rId21"/>
    <p:sldId id="368" r:id="rId22"/>
    <p:sldId id="359" r:id="rId23"/>
    <p:sldId id="355" r:id="rId24"/>
    <p:sldId id="349" r:id="rId25"/>
    <p:sldId id="363"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94656" autoAdjust="0"/>
  </p:normalViewPr>
  <p:slideViewPr>
    <p:cSldViewPr>
      <p:cViewPr varScale="1">
        <p:scale>
          <a:sx n="73" d="100"/>
          <a:sy n="73" d="100"/>
        </p:scale>
        <p:origin x="1124"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 2019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0AB4732-7798-450C-A251-172215231FF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2021 C. Nguyen</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2021 C. Nguyen</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5/library/csv.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scipy.org/doc/numpy-1.11.0/us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err="1">
                <a:solidFill>
                  <a:schemeClr val="tx2"/>
                </a:solidFill>
              </a:rPr>
              <a:t>numpy</a:t>
            </a:r>
            <a:endParaRPr lang="en-US" sz="32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Access Array with Integer Index (2)</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1800"/>
              </a:spcBef>
            </a:pPr>
            <a:r>
              <a:rPr lang="en-US" sz="1800" dirty="0"/>
              <a:t>We can also use an array of indices to access data in an array:</a:t>
            </a:r>
          </a:p>
          <a:p>
            <a:pPr eaLnBrk="1" hangingPunct="1">
              <a:spcBef>
                <a:spcPts val="1800"/>
              </a:spcBef>
            </a:pPr>
            <a:endParaRPr lang="en-US" sz="1800" dirty="0"/>
          </a:p>
          <a:p>
            <a:pPr eaLnBrk="1" hangingPunct="1">
              <a:spcBef>
                <a:spcPts val="1800"/>
              </a:spcBef>
            </a:pPr>
            <a:endParaRPr lang="en-US" sz="1800" dirty="0"/>
          </a:p>
          <a:p>
            <a:pPr eaLnBrk="1" hangingPunct="1">
              <a:spcBef>
                <a:spcPts val="1800"/>
              </a:spcBef>
            </a:pPr>
            <a:r>
              <a:rPr lang="en-US" sz="1800" dirty="0"/>
              <a:t>To access an array in reverse, we can use the same slice technique as with a Python sequence:	   </a:t>
            </a:r>
          </a:p>
          <a:p>
            <a:pPr eaLnBrk="1" hangingPunct="1">
              <a:spcBef>
                <a:spcPts val="0"/>
              </a:spcBef>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9" name="TextBox 8"/>
          <p:cNvSpPr txBox="1"/>
          <p:nvPr/>
        </p:nvSpPr>
        <p:spPr>
          <a:xfrm>
            <a:off x="1066800" y="1066800"/>
            <a:ext cx="6781800" cy="923330"/>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([9, 2, 13, 4, 5, 10, 43, 22, 9, 17, 35, 1])</a:t>
            </a:r>
          </a:p>
          <a:p>
            <a:pPr eaLnBrk="1" hangingPunct="1">
              <a:spcBef>
                <a:spcPts val="0"/>
              </a:spcBef>
              <a:buNone/>
            </a:pPr>
            <a:r>
              <a:rPr lang="en-US" dirty="0">
                <a:latin typeface="Calibri" pitchFamily="34" charset="0"/>
              </a:rPr>
              <a:t>indices = </a:t>
            </a:r>
            <a:r>
              <a:rPr lang="en-US" dirty="0" err="1">
                <a:latin typeface="Calibri" pitchFamily="34" charset="0"/>
              </a:rPr>
              <a:t>np.array</a:t>
            </a:r>
            <a:r>
              <a:rPr lang="en-US" dirty="0">
                <a:latin typeface="Calibri" pitchFamily="34" charset="0"/>
              </a:rPr>
              <a:t>([2, 4, 2, 5])          # want data at these indices</a:t>
            </a:r>
          </a:p>
          <a:p>
            <a:pPr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[indices])                               # output:   [ 13  5  13  10 ]</a:t>
            </a:r>
          </a:p>
        </p:txBody>
      </p:sp>
      <p:sp>
        <p:nvSpPr>
          <p:cNvPr id="11" name="Date Placeholder 10"/>
          <p:cNvSpPr>
            <a:spLocks noGrp="1"/>
          </p:cNvSpPr>
          <p:nvPr>
            <p:ph type="dt" sz="half" idx="10"/>
          </p:nvPr>
        </p:nvSpPr>
        <p:spPr/>
        <p:txBody>
          <a:bodyPr/>
          <a:lstStyle/>
          <a:p>
            <a:pPr>
              <a:defRPr/>
            </a:pPr>
            <a:r>
              <a:rPr lang="en-US"/>
              <a:t>© 2021 C. Nguyen</a:t>
            </a:r>
          </a:p>
        </p:txBody>
      </p:sp>
      <p:sp>
        <p:nvSpPr>
          <p:cNvPr id="2" name="TextBox 1">
            <a:extLst>
              <a:ext uri="{FF2B5EF4-FFF2-40B4-BE49-F238E27FC236}">
                <a16:creationId xmlns:a16="http://schemas.microsoft.com/office/drawing/2014/main" id="{7CD6C1FE-4AAE-EB42-3F56-3BDB20D6CD3B}"/>
              </a:ext>
            </a:extLst>
          </p:cNvPr>
          <p:cNvSpPr txBox="1"/>
          <p:nvPr/>
        </p:nvSpPr>
        <p:spPr>
          <a:xfrm>
            <a:off x="1066800" y="2872362"/>
            <a:ext cx="6781800" cy="646331"/>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([9, 2, 13, 4, 5])</a:t>
            </a:r>
          </a:p>
          <a:p>
            <a:pPr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[::-1])                               # output:   [ 5  4 13  2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Access Array with Boolean Index </a:t>
            </a:r>
            <a:r>
              <a:rPr lang="en-US" sz="2800" dirty="0"/>
              <a:t>(1)</a:t>
            </a:r>
            <a:endParaRPr lang="en-US" sz="3200" dirty="0"/>
          </a:p>
        </p:txBody>
      </p:sp>
      <p:sp>
        <p:nvSpPr>
          <p:cNvPr id="3075" name="Rectangle 3"/>
          <p:cNvSpPr>
            <a:spLocks noGrp="1" noChangeArrowheads="1"/>
          </p:cNvSpPr>
          <p:nvPr>
            <p:ph type="body" idx="1"/>
          </p:nvPr>
        </p:nvSpPr>
        <p:spPr>
          <a:xfrm>
            <a:off x="381000" y="685800"/>
            <a:ext cx="8305800" cy="5715000"/>
          </a:xfrm>
        </p:spPr>
        <p:txBody>
          <a:bodyPr/>
          <a:lstStyle/>
          <a:p>
            <a:pPr eaLnBrk="1" hangingPunct="1">
              <a:spcBef>
                <a:spcPts val="0"/>
              </a:spcBef>
            </a:pPr>
            <a:r>
              <a:rPr lang="en-US" sz="1800" dirty="0"/>
              <a:t>We can also use </a:t>
            </a:r>
            <a:r>
              <a:rPr lang="en-US" sz="1800" dirty="0" err="1"/>
              <a:t>boolean</a:t>
            </a:r>
            <a:r>
              <a:rPr lang="en-US" sz="1800" dirty="0"/>
              <a:t> indexing with arrays.</a:t>
            </a:r>
            <a:br>
              <a:rPr lang="en-US" sz="1800" dirty="0"/>
            </a:br>
            <a:r>
              <a:rPr lang="en-US" sz="1800" dirty="0"/>
              <a:t>This means we can choose data in the array that meet a certain condition.</a:t>
            </a:r>
          </a:p>
          <a:p>
            <a:pPr eaLnBrk="1" hangingPunct="1"/>
            <a:r>
              <a:rPr lang="en-US" sz="1800" dirty="0"/>
              <a:t>When we use an array in a </a:t>
            </a:r>
            <a:r>
              <a:rPr lang="en-US" sz="1800" dirty="0" err="1"/>
              <a:t>boolean</a:t>
            </a:r>
            <a:r>
              <a:rPr lang="en-US" sz="1800" dirty="0"/>
              <a:t> expression:</a:t>
            </a:r>
          </a:p>
          <a:p>
            <a:pPr lvl="1" eaLnBrk="1" hangingPunct="1">
              <a:spcBef>
                <a:spcPts val="0"/>
              </a:spcBef>
            </a:pPr>
            <a:r>
              <a:rPr lang="en-US" sz="1800" dirty="0"/>
              <a:t>Each element in the array is evaluated with the </a:t>
            </a:r>
            <a:r>
              <a:rPr lang="en-US" sz="1800" dirty="0" err="1"/>
              <a:t>boolean</a:t>
            </a:r>
            <a:r>
              <a:rPr lang="en-US" sz="1800" dirty="0"/>
              <a:t> expression</a:t>
            </a:r>
          </a:p>
          <a:p>
            <a:pPr lvl="1" eaLnBrk="1" hangingPunct="1">
              <a:spcBef>
                <a:spcPts val="0"/>
              </a:spcBef>
            </a:pPr>
            <a:r>
              <a:rPr lang="en-US" sz="1800" dirty="0"/>
              <a:t>The </a:t>
            </a:r>
            <a:r>
              <a:rPr lang="en-US" sz="1800" dirty="0" err="1"/>
              <a:t>boolean</a:t>
            </a:r>
            <a:r>
              <a:rPr lang="en-US" sz="1800" dirty="0"/>
              <a:t> result is stored in an output array that is the same shape as the input array</a:t>
            </a:r>
          </a:p>
          <a:p>
            <a:pPr lvl="1" eaLnBrk="1" hangingPunct="1">
              <a:buNone/>
            </a:pPr>
            <a:br>
              <a:rPr lang="en-US" sz="1800" dirty="0">
                <a:latin typeface="Calibri" pitchFamily="34" charset="0"/>
              </a:rPr>
            </a:br>
            <a:endParaRPr lang="en-US" sz="1800" dirty="0">
              <a:latin typeface="Calibri" pitchFamily="34" charset="0"/>
            </a:endParaRPr>
          </a:p>
          <a:p>
            <a:pPr lvl="1" eaLnBrk="1" hangingPunct="1">
              <a:buNone/>
            </a:pPr>
            <a:endParaRPr lang="en-US" sz="1800" dirty="0">
              <a:latin typeface="Calibri" pitchFamily="34" charset="0"/>
            </a:endParaRPr>
          </a:p>
          <a:p>
            <a:pPr eaLnBrk="1" hangingPunct="1"/>
            <a:r>
              <a:rPr lang="en-US" sz="1800" dirty="0"/>
              <a:t>Relational operators that are used for </a:t>
            </a:r>
            <a:r>
              <a:rPr lang="en-US" sz="1800" dirty="0" err="1"/>
              <a:t>boolean</a:t>
            </a:r>
            <a:r>
              <a:rPr lang="en-US" sz="1800" dirty="0"/>
              <a:t> indexing: </a:t>
            </a:r>
          </a:p>
          <a:p>
            <a:pPr eaLnBrk="1" hangingPunct="1"/>
            <a:endParaRPr lang="en-US" sz="1800" dirty="0"/>
          </a:p>
          <a:p>
            <a:pPr eaLnBrk="1" hangingPunct="1">
              <a:spcBef>
                <a:spcPts val="1200"/>
              </a:spcBef>
            </a:pPr>
            <a:r>
              <a:rPr lang="en-US" sz="1800" dirty="0"/>
              <a:t>Taking advantage of the behavior of arrays in a </a:t>
            </a:r>
            <a:r>
              <a:rPr lang="en-US" sz="1800" dirty="0" err="1"/>
              <a:t>boolean</a:t>
            </a:r>
            <a:r>
              <a:rPr lang="en-US" sz="1800" dirty="0"/>
              <a:t> expression, we can use </a:t>
            </a:r>
            <a:r>
              <a:rPr lang="en-US" sz="1800" dirty="0" err="1"/>
              <a:t>boolean</a:t>
            </a:r>
            <a:r>
              <a:rPr lang="en-US" sz="1800" dirty="0"/>
              <a:t> indexing of arrays:</a:t>
            </a:r>
          </a:p>
          <a:p>
            <a:pPr eaLnBrk="1" hangingPunct="1"/>
            <a:endParaRPr lang="en-US" sz="1800" dirty="0"/>
          </a:p>
          <a:p>
            <a:pPr eaLnBrk="1" hangingPunct="1"/>
            <a:endParaRPr lang="en-US" sz="1800" dirty="0"/>
          </a:p>
          <a:p>
            <a:pPr eaLnBrk="1" hangingPunct="1"/>
            <a:endParaRPr lang="en-US" sz="1800" dirty="0"/>
          </a:p>
          <a:p>
            <a:pPr eaLnBrk="1" hangingPunct="1">
              <a:buNone/>
            </a:pPr>
            <a:r>
              <a:rPr lang="en-US" sz="1800" dirty="0"/>
              <a:t>	   Note that the resulting array is a 1D array.</a:t>
            </a:r>
          </a:p>
          <a:p>
            <a:pPr eaLnBrk="1" hangingPunct="1">
              <a:buNone/>
            </a:pPr>
            <a:r>
              <a:rPr lang="en-US" sz="1800" dirty="0"/>
              <a:t>				</a:t>
            </a:r>
          </a:p>
          <a:p>
            <a:pPr eaLnBrk="1" hangingPunct="1">
              <a:spcBef>
                <a:spcPts val="1200"/>
              </a:spcBef>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5" name="TextBox 4"/>
          <p:cNvSpPr txBox="1"/>
          <p:nvPr/>
        </p:nvSpPr>
        <p:spPr>
          <a:xfrm>
            <a:off x="990600" y="2438400"/>
            <a:ext cx="7620000" cy="923330"/>
          </a:xfrm>
          <a:prstGeom prst="rect">
            <a:avLst/>
          </a:prstGeom>
          <a:solidFill>
            <a:schemeClr val="bg1">
              <a:lumMod val="85000"/>
            </a:schemeClr>
          </a:solidFill>
        </p:spPr>
        <p:txBody>
          <a:bodyPr wrap="square" rtlCol="0">
            <a:spAutoFit/>
          </a:bodyPr>
          <a:lstStyle/>
          <a:p>
            <a:pPr marL="0" lvl="1"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 [4, 7, 3, 4, 2], [2, 6, 4, 9, 8] ])        # array with 2 rows x 5 columns</a:t>
            </a:r>
          </a:p>
          <a:p>
            <a:pPr marL="0" lvl="1"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 &lt;= 4)             	# output:    [ [True  False  True  </a:t>
            </a:r>
            <a:r>
              <a:rPr lang="en-US" dirty="0" err="1">
                <a:latin typeface="Calibri" pitchFamily="34" charset="0"/>
              </a:rPr>
              <a:t>True</a:t>
            </a:r>
            <a:r>
              <a:rPr lang="en-US" dirty="0">
                <a:latin typeface="Calibri" pitchFamily="34" charset="0"/>
              </a:rPr>
              <a:t>   </a:t>
            </a:r>
            <a:r>
              <a:rPr lang="en-US" dirty="0" err="1">
                <a:latin typeface="Calibri" pitchFamily="34" charset="0"/>
              </a:rPr>
              <a:t>True</a:t>
            </a:r>
            <a:r>
              <a:rPr lang="en-US" dirty="0">
                <a:latin typeface="Calibri" pitchFamily="34" charset="0"/>
              </a:rPr>
              <a:t>]</a:t>
            </a:r>
            <a:br>
              <a:rPr lang="en-US" dirty="0">
                <a:latin typeface="Calibri" pitchFamily="34" charset="0"/>
              </a:rPr>
            </a:br>
            <a:r>
              <a:rPr lang="en-US" dirty="0">
                <a:latin typeface="Calibri" pitchFamily="34" charset="0"/>
              </a:rPr>
              <a:t>                                                            	      [True  False  True  False  </a:t>
            </a:r>
            <a:r>
              <a:rPr lang="en-US" dirty="0" err="1">
                <a:latin typeface="Calibri" pitchFamily="34" charset="0"/>
              </a:rPr>
              <a:t>False</a:t>
            </a:r>
            <a:r>
              <a:rPr lang="en-US" dirty="0">
                <a:latin typeface="Calibri" pitchFamily="34" charset="0"/>
              </a:rPr>
              <a:t>] ]</a:t>
            </a:r>
          </a:p>
        </p:txBody>
      </p:sp>
      <p:sp>
        <p:nvSpPr>
          <p:cNvPr id="7" name="TextBox 6"/>
          <p:cNvSpPr txBox="1"/>
          <p:nvPr/>
        </p:nvSpPr>
        <p:spPr>
          <a:xfrm>
            <a:off x="990600" y="4800600"/>
            <a:ext cx="7315200" cy="923330"/>
          </a:xfrm>
          <a:prstGeom prst="rect">
            <a:avLst/>
          </a:prstGeom>
          <a:solidFill>
            <a:schemeClr val="bg1">
              <a:lumMod val="85000"/>
            </a:schemeClr>
          </a:solidFill>
        </p:spPr>
        <p:txBody>
          <a:bodyPr wrap="square" rtlCol="0">
            <a:spAutoFit/>
          </a:bodyPr>
          <a:lstStyle/>
          <a:p>
            <a:pPr marL="91440" lvl="1"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 [4, 7, 3, 4, 2], [2, 6, 4, 9, 8] ])           # same array as above</a:t>
            </a:r>
          </a:p>
          <a:p>
            <a:pPr marL="91440" lvl="1" eaLnBrk="1" hangingPunct="1">
              <a:buNone/>
            </a:pPr>
            <a:r>
              <a:rPr lang="en-US" dirty="0">
                <a:latin typeface="Calibri" pitchFamily="34" charset="0"/>
              </a:rPr>
              <a:t>print(</a:t>
            </a:r>
            <a:r>
              <a:rPr lang="en-US" dirty="0" err="1">
                <a:latin typeface="Calibri" pitchFamily="34" charset="0"/>
              </a:rPr>
              <a:t>arr</a:t>
            </a:r>
            <a:r>
              <a:rPr lang="en-US" dirty="0">
                <a:solidFill>
                  <a:srgbClr val="0070C0"/>
                </a:solidFill>
                <a:latin typeface="Calibri" pitchFamily="34" charset="0"/>
              </a:rPr>
              <a:t>[</a:t>
            </a:r>
            <a:r>
              <a:rPr lang="en-US" dirty="0" err="1">
                <a:solidFill>
                  <a:srgbClr val="0070C0"/>
                </a:solidFill>
                <a:latin typeface="Calibri" pitchFamily="34" charset="0"/>
              </a:rPr>
              <a:t>arr</a:t>
            </a:r>
            <a:r>
              <a:rPr lang="en-US" dirty="0">
                <a:solidFill>
                  <a:srgbClr val="0070C0"/>
                </a:solidFill>
                <a:latin typeface="Calibri" pitchFamily="34" charset="0"/>
              </a:rPr>
              <a:t> &lt;= 4]</a:t>
            </a:r>
            <a:r>
              <a:rPr lang="en-US" dirty="0">
                <a:latin typeface="Calibri" pitchFamily="34" charset="0"/>
              </a:rPr>
              <a:t>)                  # output:    [ 4  3  4  2  2  4  ] </a:t>
            </a:r>
          </a:p>
          <a:p>
            <a:pPr marL="91440" lvl="1" eaLnBrk="1" hangingPunct="1">
              <a:buNone/>
            </a:pPr>
            <a:r>
              <a:rPr lang="en-US" dirty="0">
                <a:latin typeface="Calibri" pitchFamily="34" charset="0"/>
              </a:rPr>
              <a:t>                                                   # which are all values &lt;= 4 in the array</a:t>
            </a:r>
          </a:p>
        </p:txBody>
      </p:sp>
      <p:sp>
        <p:nvSpPr>
          <p:cNvPr id="8" name="TextBox 7"/>
          <p:cNvSpPr txBox="1"/>
          <p:nvPr/>
        </p:nvSpPr>
        <p:spPr>
          <a:xfrm>
            <a:off x="3200400" y="3733800"/>
            <a:ext cx="2667000" cy="369332"/>
          </a:xfrm>
          <a:prstGeom prst="rect">
            <a:avLst/>
          </a:prstGeom>
          <a:solidFill>
            <a:schemeClr val="bg1">
              <a:lumMod val="85000"/>
            </a:schemeClr>
          </a:solidFill>
        </p:spPr>
        <p:txBody>
          <a:bodyPr wrap="square" rtlCol="0">
            <a:spAutoFit/>
          </a:bodyPr>
          <a:lstStyle/>
          <a:p>
            <a:pPr marL="0" lvl="1" eaLnBrk="1" hangingPunct="1">
              <a:buNone/>
            </a:pPr>
            <a:r>
              <a:rPr lang="en-US" dirty="0"/>
              <a:t> &lt;   &lt;=   &gt;   &gt;=   ==   !=</a:t>
            </a:r>
            <a:endParaRPr lang="en-US" dirty="0">
              <a:latin typeface="Calibri" pitchFamily="34" charset="0"/>
            </a:endParaRPr>
          </a:p>
        </p:txBody>
      </p:sp>
      <p:sp>
        <p:nvSpPr>
          <p:cNvPr id="10" name="Date Placeholder 9"/>
          <p:cNvSpPr>
            <a:spLocks noGrp="1"/>
          </p:cNvSpPr>
          <p:nvPr>
            <p:ph type="dt" sz="half" idx="10"/>
          </p:nvPr>
        </p:nvSpPr>
        <p:spPr/>
        <p:txBody>
          <a:bodyPr/>
          <a:lstStyle/>
          <a:p>
            <a:pPr>
              <a:defRPr/>
            </a:pPr>
            <a:r>
              <a:rPr lang="en-US"/>
              <a:t>© 2021 C. Nguyen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 2021 C. Nguyen</a:t>
            </a:r>
          </a:p>
        </p:txBody>
      </p:sp>
      <p:sp>
        <p:nvSpPr>
          <p:cNvPr id="3" name="Slide Number Placeholder 2"/>
          <p:cNvSpPr>
            <a:spLocks noGrp="1"/>
          </p:cNvSpPr>
          <p:nvPr>
            <p:ph type="sldNum" sz="quarter" idx="12"/>
          </p:nvPr>
        </p:nvSpPr>
        <p:spPr/>
        <p:txBody>
          <a:bodyPr/>
          <a:lstStyle/>
          <a:p>
            <a:pPr>
              <a:defRPr/>
            </a:pPr>
            <a:fld id="{00ED839B-C6F0-42B8-8986-42E63512FB00}" type="slidenum">
              <a:rPr lang="en-US" smtClean="0"/>
              <a:pPr>
                <a:defRPr/>
              </a:pPr>
              <a:t>12</a:t>
            </a:fld>
            <a:endParaRPr lang="en-US"/>
          </a:p>
        </p:txBody>
      </p:sp>
      <p:sp>
        <p:nvSpPr>
          <p:cNvPr id="5" name="Rectangle 2"/>
          <p:cNvSpPr txBox="1">
            <a:spLocks noChangeArrowheads="1"/>
          </p:cNvSpPr>
          <p:nvPr/>
        </p:nvSpPr>
        <p:spPr>
          <a:xfrm>
            <a:off x="609600" y="228600"/>
            <a:ext cx="8229600" cy="7159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ea typeface="+mj-ea"/>
                <a:cs typeface="+mj-cs"/>
              </a:rPr>
              <a:t>Access Array with Boolean Index </a:t>
            </a:r>
            <a:r>
              <a:rPr kumimoji="0" lang="en-US" sz="2800" b="0" i="0" u="none" strike="noStrike" kern="0" cap="none" spc="0" normalizeH="0" baseline="0" noProof="0" dirty="0">
                <a:ln>
                  <a:noFill/>
                </a:ln>
                <a:solidFill>
                  <a:schemeClr val="tx2"/>
                </a:solidFill>
                <a:effectLst/>
                <a:uLnTx/>
                <a:uFillTx/>
                <a:latin typeface="+mj-lt"/>
                <a:ea typeface="+mj-ea"/>
                <a:cs typeface="+mj-cs"/>
              </a:rPr>
              <a:t>(2)</a:t>
            </a:r>
            <a:r>
              <a:rPr kumimoji="0" lang="en-US" sz="3200" b="0" i="0" u="none" strike="noStrike" kern="0" cap="none" spc="0" normalizeH="0" baseline="0" noProof="0" dirty="0">
                <a:ln>
                  <a:noFill/>
                </a:ln>
                <a:solidFill>
                  <a:schemeClr val="tx2"/>
                </a:solidFill>
                <a:effectLst/>
                <a:uLnTx/>
                <a:uFillTx/>
                <a:latin typeface="+mj-lt"/>
                <a:ea typeface="+mj-ea"/>
                <a:cs typeface="+mj-cs"/>
              </a:rPr>
              <a:t> </a:t>
            </a:r>
          </a:p>
        </p:txBody>
      </p:sp>
      <p:sp>
        <p:nvSpPr>
          <p:cNvPr id="6" name="Rectangle 3"/>
          <p:cNvSpPr txBox="1">
            <a:spLocks noChangeArrowheads="1"/>
          </p:cNvSpPr>
          <p:nvPr/>
        </p:nvSpPr>
        <p:spPr>
          <a:xfrm>
            <a:off x="533400" y="838200"/>
            <a:ext cx="8305800" cy="5715000"/>
          </a:xfrm>
          <a:prstGeom prst="rect">
            <a:avLst/>
          </a:prstGeom>
        </p:spPr>
        <p:txBody>
          <a:bodyPr/>
          <a:lstStyle/>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We can also use </a:t>
            </a:r>
            <a:r>
              <a:rPr kumimoji="0" lang="en-US" sz="1800" b="0" i="0" u="none" strike="noStrike" kern="0" cap="none" spc="0" normalizeH="0" baseline="0" noProof="0" dirty="0" err="1">
                <a:ln>
                  <a:noFill/>
                </a:ln>
                <a:solidFill>
                  <a:schemeClr val="tx1"/>
                </a:solidFill>
                <a:effectLst/>
                <a:uLnTx/>
                <a:uFillTx/>
                <a:latin typeface="+mn-lt"/>
                <a:ea typeface="+mn-ea"/>
                <a:cs typeface="+mn-cs"/>
              </a:rPr>
              <a:t>boolean</a:t>
            </a:r>
            <a:r>
              <a:rPr kumimoji="0" lang="en-US" sz="1800" b="0" i="0" u="none" strike="noStrike" kern="0" cap="none" spc="0" normalizeH="0" baseline="0" noProof="0" dirty="0">
                <a:ln>
                  <a:noFill/>
                </a:ln>
                <a:solidFill>
                  <a:schemeClr val="tx1"/>
                </a:solidFill>
                <a:effectLst/>
                <a:uLnTx/>
                <a:uFillTx/>
                <a:latin typeface="+mn-lt"/>
                <a:ea typeface="+mn-ea"/>
                <a:cs typeface="+mn-cs"/>
              </a:rPr>
              <a:t> indexing with the logical</a:t>
            </a:r>
            <a:r>
              <a:rPr kumimoji="0" lang="en-US" sz="1800" b="0" i="0" u="none" strike="noStrike" kern="0" cap="none" spc="0" normalizeH="0" noProof="0" dirty="0">
                <a:ln>
                  <a:noFill/>
                </a:ln>
                <a:solidFill>
                  <a:schemeClr val="tx1"/>
                </a:solidFill>
                <a:effectLst/>
                <a:uLnTx/>
                <a:uFillTx/>
                <a:latin typeface="+mn-lt"/>
                <a:ea typeface="+mn-ea"/>
                <a:cs typeface="+mn-cs"/>
              </a:rPr>
              <a:t> methods </a:t>
            </a:r>
            <a:r>
              <a:rPr kumimoji="0" lang="en-US" sz="1800" b="0" i="0" u="none" strike="noStrike" kern="0" cap="none" spc="0" normalizeH="0" noProof="0" dirty="0">
                <a:ln>
                  <a:noFill/>
                </a:ln>
                <a:solidFill>
                  <a:schemeClr val="accent1">
                    <a:lumMod val="50000"/>
                  </a:schemeClr>
                </a:solidFill>
                <a:effectLst/>
                <a:uLnTx/>
                <a:uFillTx/>
                <a:latin typeface="+mn-lt"/>
                <a:ea typeface="+mn-ea"/>
                <a:cs typeface="+mn-cs"/>
              </a:rPr>
              <a:t>any</a:t>
            </a:r>
            <a:r>
              <a:rPr kumimoji="0" lang="en-US" sz="1800" b="0" i="0" u="none" strike="noStrike" kern="0" cap="none" spc="0" normalizeH="0" noProof="0" dirty="0">
                <a:ln>
                  <a:noFill/>
                </a:ln>
                <a:solidFill>
                  <a:schemeClr val="tx1"/>
                </a:solidFill>
                <a:effectLst/>
                <a:uLnTx/>
                <a:uFillTx/>
                <a:latin typeface="+mn-lt"/>
                <a:ea typeface="+mn-ea"/>
                <a:cs typeface="+mn-cs"/>
              </a:rPr>
              <a:t> and </a:t>
            </a:r>
            <a:r>
              <a:rPr kumimoji="0" lang="en-US" sz="1800" b="0" i="0" u="none" strike="noStrike" kern="0" cap="none" spc="0" normalizeH="0" noProof="0" dirty="0">
                <a:ln>
                  <a:noFill/>
                </a:ln>
                <a:solidFill>
                  <a:schemeClr val="accent1">
                    <a:lumMod val="50000"/>
                  </a:schemeClr>
                </a:solidFill>
                <a:effectLst/>
                <a:uLnTx/>
                <a:uFillTx/>
                <a:latin typeface="+mn-lt"/>
                <a:ea typeface="+mn-ea"/>
                <a:cs typeface="+mn-cs"/>
              </a:rPr>
              <a:t>all</a:t>
            </a:r>
            <a:br>
              <a:rPr kumimoji="0" lang="en-US" b="0" i="0" u="none" strike="noStrike" kern="0" cap="none" spc="0" normalizeH="0" baseline="0" noProof="0" dirty="0">
                <a:ln>
                  <a:noFill/>
                </a:ln>
                <a:solidFill>
                  <a:schemeClr val="tx1"/>
                </a:solidFill>
                <a:effectLst/>
                <a:uLnTx/>
                <a:uFillTx/>
                <a:latin typeface="+mn-lt"/>
                <a:ea typeface="+mn-ea"/>
                <a:cs typeface="+mn-cs"/>
              </a:rPr>
            </a:br>
            <a:br>
              <a:rPr kumimoji="0" lang="en-US" b="0" i="0" u="none" strike="noStrike" kern="0" cap="none" spc="0" normalizeH="0" baseline="0" noProof="0" dirty="0">
                <a:ln>
                  <a:noFill/>
                </a:ln>
                <a:solidFill>
                  <a:schemeClr val="tx1"/>
                </a:solidFill>
                <a:effectLst/>
                <a:uLnTx/>
                <a:uFillTx/>
                <a:latin typeface="Calibri" pitchFamily="34" charset="0"/>
              </a:rPr>
            </a:br>
            <a:endParaRPr kumimoji="0" lang="en-US" b="0" i="0" u="none" strike="noStrike" kern="0" cap="none" spc="0" normalizeH="0" baseline="0" noProof="0" dirty="0">
              <a:ln>
                <a:noFill/>
              </a:ln>
              <a:solidFill>
                <a:schemeClr val="tx1"/>
              </a:solidFill>
              <a:effectLst/>
              <a:uLnTx/>
              <a:uFillTx/>
              <a:latin typeface="Calibri" pitchFamily="34" charset="0"/>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alibri" pitchFamily="34" charset="0"/>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alibri" pitchFamily="34" charset="0"/>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lang="en-US" kern="0" dirty="0">
              <a:latin typeface="Calibri" pitchFamily="34" charset="0"/>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Calibri" pitchFamily="34" charset="0"/>
            </a:endParaRPr>
          </a:p>
          <a:p>
            <a:pPr marL="342900" marR="0" lvl="0" indent="-342900" algn="l" defTabSz="914400" rtl="0" eaLnBrk="1" fontAlgn="base" latinLnBrk="0" hangingPunct="1">
              <a:lnSpc>
                <a:spcPct val="100000"/>
              </a:lnSpc>
              <a:spcBef>
                <a:spcPct val="20000"/>
              </a:spcBef>
              <a:spcAft>
                <a:spcPct val="0"/>
              </a:spcAft>
              <a:buClrTx/>
              <a:buSzTx/>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ts val="120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ts val="12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Tx/>
              <a:buSzTx/>
              <a:buFontTx/>
              <a:buNone/>
              <a:tabLst/>
              <a:defRPr/>
            </a:pPr>
            <a:endParaRPr kumimoji="0" 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990600" y="1295400"/>
            <a:ext cx="7620000" cy="1477328"/>
          </a:xfrm>
          <a:prstGeom prst="rect">
            <a:avLst/>
          </a:prstGeom>
          <a:solidFill>
            <a:schemeClr val="bg1">
              <a:lumMod val="85000"/>
            </a:schemeClr>
          </a:solidFill>
        </p:spPr>
        <p:txBody>
          <a:bodyPr wrap="square" rtlCol="0">
            <a:spAutoFit/>
          </a:bodyPr>
          <a:lstStyle/>
          <a:p>
            <a:pPr marL="0" lvl="1"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 [4, 7, 3, 4, 2], [2, 6, 4, 9, 8] ])</a:t>
            </a:r>
          </a:p>
          <a:p>
            <a:pPr marL="0" lvl="1"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 &lt;= 4)             	# output:    [ [True  False  True  </a:t>
            </a:r>
            <a:r>
              <a:rPr lang="en-US" dirty="0" err="1">
                <a:latin typeface="Calibri" pitchFamily="34" charset="0"/>
              </a:rPr>
              <a:t>True</a:t>
            </a:r>
            <a:r>
              <a:rPr lang="en-US" dirty="0">
                <a:latin typeface="Calibri" pitchFamily="34" charset="0"/>
              </a:rPr>
              <a:t>   </a:t>
            </a:r>
            <a:r>
              <a:rPr lang="en-US" dirty="0" err="1">
                <a:latin typeface="Calibri" pitchFamily="34" charset="0"/>
              </a:rPr>
              <a:t>True</a:t>
            </a:r>
            <a:r>
              <a:rPr lang="en-US" dirty="0">
                <a:latin typeface="Calibri" pitchFamily="34" charset="0"/>
              </a:rPr>
              <a:t>]</a:t>
            </a:r>
            <a:br>
              <a:rPr lang="en-US" dirty="0">
                <a:latin typeface="Calibri" pitchFamily="34" charset="0"/>
              </a:rPr>
            </a:br>
            <a:r>
              <a:rPr lang="en-US" dirty="0">
                <a:latin typeface="Calibri" pitchFamily="34" charset="0"/>
              </a:rPr>
              <a:t>                                                            	      [True  False  True  False  </a:t>
            </a:r>
            <a:r>
              <a:rPr lang="en-US" dirty="0" err="1">
                <a:latin typeface="Calibri" pitchFamily="34" charset="0"/>
              </a:rPr>
              <a:t>False</a:t>
            </a:r>
            <a:r>
              <a:rPr lang="en-US" dirty="0">
                <a:latin typeface="Calibri" pitchFamily="34" charset="0"/>
              </a:rPr>
              <a:t>] ]</a:t>
            </a:r>
          </a:p>
          <a:p>
            <a:pPr marL="0" lvl="1" eaLnBrk="1" hangingPunct="1">
              <a:spcBef>
                <a:spcPts val="0"/>
              </a:spcBef>
              <a:buNone/>
            </a:pPr>
            <a:r>
              <a:rPr lang="en-US" dirty="0">
                <a:latin typeface="Calibri" pitchFamily="34" charset="0"/>
              </a:rPr>
              <a:t>print(</a:t>
            </a:r>
            <a:r>
              <a:rPr lang="en-US" dirty="0" err="1">
                <a:latin typeface="Calibri" pitchFamily="34" charset="0"/>
              </a:rPr>
              <a:t>np.</a:t>
            </a:r>
            <a:r>
              <a:rPr lang="en-US" dirty="0" err="1">
                <a:solidFill>
                  <a:schemeClr val="accent1">
                    <a:lumMod val="50000"/>
                  </a:schemeClr>
                </a:solidFill>
                <a:latin typeface="Calibri" pitchFamily="34" charset="0"/>
              </a:rPr>
              <a:t>any</a:t>
            </a:r>
            <a:r>
              <a:rPr lang="en-US" dirty="0">
                <a:latin typeface="Calibri" pitchFamily="34" charset="0"/>
              </a:rPr>
              <a:t>(</a:t>
            </a:r>
            <a:r>
              <a:rPr lang="en-US" dirty="0" err="1">
                <a:latin typeface="Calibri" pitchFamily="34" charset="0"/>
              </a:rPr>
              <a:t>arr</a:t>
            </a:r>
            <a:r>
              <a:rPr lang="en-US" dirty="0">
                <a:latin typeface="Calibri" pitchFamily="34" charset="0"/>
              </a:rPr>
              <a:t>&lt;=4))               # output: True</a:t>
            </a:r>
          </a:p>
          <a:p>
            <a:pPr marL="0" lvl="1">
              <a:spcBef>
                <a:spcPts val="0"/>
              </a:spcBef>
            </a:pPr>
            <a:r>
              <a:rPr lang="en-US" dirty="0">
                <a:latin typeface="Calibri" pitchFamily="34" charset="0"/>
              </a:rPr>
              <a:t>print(</a:t>
            </a:r>
            <a:r>
              <a:rPr lang="en-US" dirty="0" err="1">
                <a:latin typeface="Calibri" pitchFamily="34" charset="0"/>
              </a:rPr>
              <a:t>np.</a:t>
            </a:r>
            <a:r>
              <a:rPr lang="en-US" dirty="0" err="1">
                <a:solidFill>
                  <a:schemeClr val="accent1">
                    <a:lumMod val="50000"/>
                  </a:schemeClr>
                </a:solidFill>
                <a:latin typeface="Calibri" pitchFamily="34" charset="0"/>
              </a:rPr>
              <a:t>all</a:t>
            </a:r>
            <a:r>
              <a:rPr lang="en-US" dirty="0">
                <a:latin typeface="Calibri" pitchFamily="34" charset="0"/>
              </a:rPr>
              <a:t>(</a:t>
            </a:r>
            <a:r>
              <a:rPr lang="en-US" dirty="0" err="1">
                <a:latin typeface="Calibri" pitchFamily="34" charset="0"/>
              </a:rPr>
              <a:t>arr</a:t>
            </a:r>
            <a:r>
              <a:rPr lang="en-US" dirty="0">
                <a:latin typeface="Calibri" pitchFamily="34" charset="0"/>
              </a:rPr>
              <a:t>&lt;=4))                 # output: False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Initialize Array with List</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Arrays can be easily created from lists by using the </a:t>
            </a:r>
            <a:r>
              <a:rPr lang="en-US" sz="1800" dirty="0">
                <a:solidFill>
                  <a:srgbClr val="0070C0"/>
                </a:solidFill>
              </a:rPr>
              <a:t>array</a:t>
            </a:r>
            <a:r>
              <a:rPr lang="en-US" sz="1800" dirty="0"/>
              <a:t> function.</a:t>
            </a:r>
          </a:p>
          <a:p>
            <a:pPr eaLnBrk="1" hangingPunct="1"/>
            <a:r>
              <a:rPr lang="en-US" sz="1800" dirty="0"/>
              <a:t>Converting a list to a 1D array, and a 1D array to a list:</a:t>
            </a:r>
          </a:p>
          <a:p>
            <a:pPr eaLnBrk="1" hangingPunct="1">
              <a:buNone/>
            </a:pPr>
            <a:r>
              <a:rPr lang="en-US" sz="1800" dirty="0"/>
              <a:t>	</a:t>
            </a:r>
          </a:p>
          <a:p>
            <a:pPr eaLnBrk="1" hangingPunct="1">
              <a:spcBef>
                <a:spcPts val="1200"/>
              </a:spcBef>
              <a:buNone/>
            </a:pPr>
            <a:endParaRPr lang="en-US" sz="1800" dirty="0"/>
          </a:p>
          <a:p>
            <a:pPr eaLnBrk="1" hangingPunct="1">
              <a:spcBef>
                <a:spcPts val="1200"/>
              </a:spcBef>
            </a:pPr>
            <a:endParaRPr lang="en-US" sz="1800" dirty="0"/>
          </a:p>
          <a:p>
            <a:pPr eaLnBrk="1" hangingPunct="1">
              <a:spcBef>
                <a:spcPts val="1200"/>
              </a:spcBef>
            </a:pPr>
            <a:r>
              <a:rPr lang="en-US" sz="1800" dirty="0"/>
              <a:t>A 2D array needs to be created from a list of lists: 	 </a:t>
            </a:r>
          </a:p>
          <a:p>
            <a:pPr eaLnBrk="1" hangingPunct="1">
              <a:spcBef>
                <a:spcPts val="0"/>
              </a:spcBef>
              <a:buNone/>
            </a:pPr>
            <a:endParaRPr lang="en-US" sz="1800" dirty="0"/>
          </a:p>
          <a:p>
            <a:pPr eaLnBrk="1" hangingPunct="1">
              <a:spcBef>
                <a:spcPts val="0"/>
              </a:spcBef>
              <a:buNone/>
            </a:pPr>
            <a:endParaRPr lang="en-US" sz="1800" dirty="0"/>
          </a:p>
          <a:p>
            <a:pPr eaLnBrk="1" hangingPunct="1">
              <a:spcBef>
                <a:spcPts val="0"/>
              </a:spcBef>
              <a:buNone/>
            </a:pPr>
            <a:endParaRPr lang="en-US" sz="1800" dirty="0"/>
          </a:p>
          <a:p>
            <a:pPr eaLnBrk="1" hangingPunct="1">
              <a:spcBef>
                <a:spcPts val="1200"/>
              </a:spcBef>
              <a:buNone/>
            </a:pPr>
            <a:r>
              <a:rPr lang="en-US" sz="1800" dirty="0"/>
              <a:t>	But converting a 2D array back to a list of lists requires converting each list</a:t>
            </a:r>
          </a:p>
          <a:p>
            <a:pPr eaLnBrk="1" hangingPunct="1">
              <a:spcBef>
                <a:spcPts val="0"/>
              </a:spcBef>
              <a:buNone/>
            </a:pPr>
            <a:r>
              <a:rPr lang="en-US" sz="1800" dirty="0"/>
              <a:t> </a:t>
            </a:r>
            <a:br>
              <a:rPr lang="en-US" sz="1800" dirty="0">
                <a:latin typeface="Calibri" pitchFamily="34" charset="0"/>
              </a:rPr>
            </a:b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5" name="TextBox 4"/>
          <p:cNvSpPr txBox="1"/>
          <p:nvPr/>
        </p:nvSpPr>
        <p:spPr>
          <a:xfrm>
            <a:off x="838200" y="2971801"/>
            <a:ext cx="7239000" cy="923330"/>
          </a:xfrm>
          <a:prstGeom prst="rect">
            <a:avLst/>
          </a:prstGeom>
          <a:solidFill>
            <a:schemeClr val="bg1">
              <a:lumMod val="85000"/>
            </a:schemeClr>
          </a:solidFill>
        </p:spPr>
        <p:txBody>
          <a:bodyPr wrap="square" rtlCol="0">
            <a:spAutoFit/>
          </a:bodyPr>
          <a:lstStyle/>
          <a:p>
            <a:pPr marL="0" lvl="1"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array</a:t>
            </a:r>
            <a:r>
              <a:rPr lang="en-US" dirty="0">
                <a:latin typeface="Calibri" pitchFamily="34" charset="0"/>
              </a:rPr>
              <a:t>( [[2, 4, 6], [5, 6, 7]] )	# input is list of lists</a:t>
            </a:r>
          </a:p>
          <a:p>
            <a:pPr marL="0" lvl="1" eaLnBrk="1" hangingPunct="1">
              <a:buNone/>
            </a:pPr>
            <a:r>
              <a:rPr lang="en-US" dirty="0">
                <a:latin typeface="Calibri" pitchFamily="34" charset="0"/>
              </a:rPr>
              <a:t>print(</a:t>
            </a:r>
            <a:r>
              <a:rPr lang="en-US" dirty="0" err="1">
                <a:latin typeface="Calibri" pitchFamily="34" charset="0"/>
              </a:rPr>
              <a:t>arr</a:t>
            </a:r>
            <a:r>
              <a:rPr lang="en-US" dirty="0">
                <a:latin typeface="Calibri" pitchFamily="34" charset="0"/>
              </a:rPr>
              <a:t>) 				 # output:   [ [2  4  6] </a:t>
            </a:r>
          </a:p>
          <a:p>
            <a:pPr marL="0" lvl="1" eaLnBrk="1" hangingPunct="1">
              <a:buNone/>
            </a:pPr>
            <a:r>
              <a:rPr lang="en-US" dirty="0">
                <a:latin typeface="Calibri" pitchFamily="34" charset="0"/>
              </a:rPr>
              <a:t>   					      [5  6  7] ]</a:t>
            </a:r>
          </a:p>
        </p:txBody>
      </p:sp>
      <p:sp>
        <p:nvSpPr>
          <p:cNvPr id="7" name="TextBox 6"/>
          <p:cNvSpPr txBox="1"/>
          <p:nvPr/>
        </p:nvSpPr>
        <p:spPr>
          <a:xfrm>
            <a:off x="838200" y="4267200"/>
            <a:ext cx="7239000" cy="646331"/>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L = [list(row) for row in list(</a:t>
            </a:r>
            <a:r>
              <a:rPr lang="en-US" dirty="0" err="1">
                <a:latin typeface="Calibri" pitchFamily="34" charset="0"/>
              </a:rPr>
              <a:t>arr</a:t>
            </a:r>
            <a:r>
              <a:rPr lang="en-US" dirty="0">
                <a:latin typeface="Calibri" pitchFamily="34" charset="0"/>
              </a:rPr>
              <a:t>)]     	# input is 2D array</a:t>
            </a:r>
          </a:p>
          <a:p>
            <a:pPr marL="0" lvl="1" eaLnBrk="1" hangingPunct="1">
              <a:buNone/>
            </a:pPr>
            <a:r>
              <a:rPr lang="en-US" dirty="0">
                <a:latin typeface="Calibri" pitchFamily="34" charset="0"/>
              </a:rPr>
              <a:t>print(L)				# output:    [[2, 4, 6], [5, 6, 7]]</a:t>
            </a:r>
          </a:p>
        </p:txBody>
      </p:sp>
      <p:sp>
        <p:nvSpPr>
          <p:cNvPr id="8" name="TextBox 7"/>
          <p:cNvSpPr txBox="1"/>
          <p:nvPr/>
        </p:nvSpPr>
        <p:spPr>
          <a:xfrm>
            <a:off x="838200" y="1371600"/>
            <a:ext cx="7239000" cy="1200329"/>
          </a:xfrm>
          <a:prstGeom prst="rect">
            <a:avLst/>
          </a:prstGeom>
          <a:solidFill>
            <a:schemeClr val="bg1">
              <a:lumMod val="85000"/>
            </a:schemeClr>
          </a:solidFill>
        </p:spPr>
        <p:txBody>
          <a:bodyPr wrap="square" rtlCol="0">
            <a:spAutoFit/>
          </a:bodyPr>
          <a:lstStyle/>
          <a:p>
            <a:pPr marL="91440" lvl="1" indent="-342900"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array</a:t>
            </a:r>
            <a:r>
              <a:rPr lang="en-US" dirty="0">
                <a:latin typeface="Calibri" pitchFamily="34" charset="0"/>
              </a:rPr>
              <a:t>([1, 3.4, 2.5, 7])	      # input is list with </a:t>
            </a:r>
            <a:r>
              <a:rPr lang="en-US" dirty="0" err="1">
                <a:latin typeface="Calibri" pitchFamily="34" charset="0"/>
              </a:rPr>
              <a:t>ints</a:t>
            </a:r>
            <a:r>
              <a:rPr lang="en-US" dirty="0">
                <a:latin typeface="Calibri" pitchFamily="34" charset="0"/>
              </a:rPr>
              <a:t> and floats</a:t>
            </a:r>
          </a:p>
          <a:p>
            <a:pPr marL="91440" lvl="1" indent="-342900" eaLnBrk="1" hangingPunct="1">
              <a:buNone/>
            </a:pPr>
            <a:r>
              <a:rPr lang="en-US" dirty="0">
                <a:latin typeface="Calibri" pitchFamily="34" charset="0"/>
              </a:rPr>
              <a:t>print(</a:t>
            </a:r>
            <a:r>
              <a:rPr lang="en-US" dirty="0" err="1">
                <a:latin typeface="Calibri" pitchFamily="34" charset="0"/>
              </a:rPr>
              <a:t>arr</a:t>
            </a:r>
            <a:r>
              <a:rPr lang="en-US" dirty="0">
                <a:latin typeface="Calibri" pitchFamily="34" charset="0"/>
              </a:rPr>
              <a:t>)			      # output:    [1.  3.4   2.5   7. ]</a:t>
            </a:r>
          </a:p>
          <a:p>
            <a:pPr marL="91440" lvl="1" indent="-342900" eaLnBrk="1" hangingPunct="1">
              <a:buNone/>
            </a:pPr>
            <a:r>
              <a:rPr lang="en-US" dirty="0">
                <a:latin typeface="Calibri" pitchFamily="34" charset="0"/>
              </a:rPr>
              <a:t>L = list(</a:t>
            </a:r>
            <a:r>
              <a:rPr lang="en-US" dirty="0" err="1">
                <a:latin typeface="Calibri" pitchFamily="34" charset="0"/>
              </a:rPr>
              <a:t>arr</a:t>
            </a:r>
            <a:r>
              <a:rPr lang="en-US" dirty="0">
                <a:latin typeface="Calibri" pitchFamily="34" charset="0"/>
              </a:rPr>
              <a:t>)		      # input is array with floats</a:t>
            </a:r>
          </a:p>
          <a:p>
            <a:pPr marL="91440" lvl="1" indent="-342900" eaLnBrk="1" hangingPunct="1">
              <a:buNone/>
            </a:pPr>
            <a:r>
              <a:rPr lang="en-US" dirty="0">
                <a:latin typeface="Calibri" pitchFamily="34" charset="0"/>
              </a:rPr>
              <a:t>print(L)			      # output:    [1.0, 3.4, 2.5, 7.0]</a:t>
            </a:r>
          </a:p>
        </p:txBody>
      </p:sp>
      <p:sp>
        <p:nvSpPr>
          <p:cNvPr id="10" name="Date Placeholder 9"/>
          <p:cNvSpPr>
            <a:spLocks noGrp="1"/>
          </p:cNvSpPr>
          <p:nvPr>
            <p:ph type="dt" sz="half" idx="10"/>
          </p:nvPr>
        </p:nvSpPr>
        <p:spPr/>
        <p:txBody>
          <a:bodyPr/>
          <a:lstStyle/>
          <a:p>
            <a:pPr>
              <a:defRPr/>
            </a:pPr>
            <a:r>
              <a:rPr lang="en-US"/>
              <a:t>© 2021 C. Nguyen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Initialize Array with Literal Values</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Because an array of 0’s or an array of 1’s are often used in linear algebra, there are special functions to create these arrays.</a:t>
            </a:r>
          </a:p>
          <a:p>
            <a:pPr eaLnBrk="1" hangingPunct="1"/>
            <a:endParaRPr lang="en-US" sz="1800" dirty="0"/>
          </a:p>
          <a:p>
            <a:pPr eaLnBrk="1" hangingPunct="1"/>
            <a:endParaRPr lang="en-US" sz="1800" dirty="0"/>
          </a:p>
          <a:p>
            <a:pPr eaLnBrk="1" hangingPunct="1"/>
            <a:endParaRPr lang="en-US" sz="1800" dirty="0"/>
          </a:p>
          <a:p>
            <a:pPr lvl="1" eaLnBrk="1" hangingPunct="1">
              <a:spcBef>
                <a:spcPts val="0"/>
              </a:spcBef>
            </a:pPr>
            <a:r>
              <a:rPr lang="en-US" sz="1800" dirty="0"/>
              <a:t>Specify the keyword argument </a:t>
            </a:r>
            <a:r>
              <a:rPr lang="en-US" sz="1800" dirty="0" err="1">
                <a:solidFill>
                  <a:srgbClr val="0070C0"/>
                </a:solidFill>
              </a:rPr>
              <a:t>dtype</a:t>
            </a:r>
            <a:r>
              <a:rPr lang="en-US" sz="1800" dirty="0"/>
              <a:t> for integers, otherwise floats is the default data type for both functions.</a:t>
            </a:r>
          </a:p>
          <a:p>
            <a:pPr lvl="1" eaLnBrk="1" hangingPunct="1">
              <a:spcBef>
                <a:spcPts val="0"/>
              </a:spcBef>
            </a:pPr>
            <a:r>
              <a:rPr lang="en-US" sz="1800" dirty="0"/>
              <a:t>The first input argument is a </a:t>
            </a:r>
            <a:r>
              <a:rPr lang="en-US" sz="1800" dirty="0" err="1"/>
              <a:t>tuple</a:t>
            </a:r>
            <a:r>
              <a:rPr lang="en-US" sz="1800" dirty="0"/>
              <a:t> for the array shape (row, column)</a:t>
            </a:r>
          </a:p>
          <a:p>
            <a:pPr eaLnBrk="1" hangingPunct="1">
              <a:spcBef>
                <a:spcPts val="1200"/>
              </a:spcBef>
            </a:pPr>
            <a:r>
              <a:rPr lang="en-US" sz="1800" dirty="0"/>
              <a:t>Creating and initializing an array with random numbers:</a:t>
            </a:r>
          </a:p>
          <a:p>
            <a:pPr eaLnBrk="1" hangingPunct="1"/>
            <a:endParaRPr lang="en-US" sz="1800" dirty="0"/>
          </a:p>
          <a:p>
            <a:pPr eaLnBrk="1" hangingPunct="1"/>
            <a:endParaRPr lang="en-US" sz="1800" dirty="0"/>
          </a:p>
          <a:p>
            <a:pPr eaLnBrk="1" hangingPunct="1">
              <a:buNone/>
            </a:pPr>
            <a:endParaRPr lang="en-US" sz="1800" dirty="0"/>
          </a:p>
          <a:p>
            <a:pPr eaLnBrk="1" hangingPunct="1">
              <a:spcBef>
                <a:spcPts val="600"/>
              </a:spcBef>
            </a:pPr>
            <a:r>
              <a:rPr lang="en-US" sz="1800" dirty="0"/>
              <a:t>Create and initialize an array with a range of data:</a:t>
            </a:r>
          </a:p>
          <a:p>
            <a:pPr eaLnBrk="1" hangingPunct="1">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7" name="TextBox 6"/>
          <p:cNvSpPr txBox="1"/>
          <p:nvPr/>
        </p:nvSpPr>
        <p:spPr>
          <a:xfrm>
            <a:off x="762000" y="1219200"/>
            <a:ext cx="7848600" cy="923330"/>
          </a:xfrm>
          <a:prstGeom prst="rect">
            <a:avLst/>
          </a:prstGeom>
          <a:solidFill>
            <a:schemeClr val="bg1">
              <a:lumMod val="85000"/>
            </a:schemeClr>
          </a:solidFill>
        </p:spPr>
        <p:txBody>
          <a:bodyPr wrap="square" rtlCol="0">
            <a:spAutoFit/>
          </a:bodyPr>
          <a:lstStyle/>
          <a:p>
            <a:pPr marL="0" lvl="1" eaLnBrk="1" hangingPunct="1">
              <a:buNone/>
            </a:pPr>
            <a:r>
              <a:rPr lang="en-US" dirty="0" err="1">
                <a:latin typeface="Calibri" pitchFamily="34" charset="0"/>
              </a:rPr>
              <a:t>zeroArr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zeros</a:t>
            </a:r>
            <a:r>
              <a:rPr lang="en-US" dirty="0">
                <a:latin typeface="Calibri" pitchFamily="34" charset="0"/>
              </a:rPr>
              <a:t>((4, 7))       	 # array with 4 rows x 7 columns, filled with 0.0 </a:t>
            </a:r>
            <a:br>
              <a:rPr lang="en-US" dirty="0">
                <a:latin typeface="Calibri" pitchFamily="34" charset="0"/>
              </a:rPr>
            </a:br>
            <a:r>
              <a:rPr lang="en-US" dirty="0">
                <a:latin typeface="Calibri" pitchFamily="34" charset="0"/>
              </a:rPr>
              <a:t>                                                	 # float is the default data type</a:t>
            </a:r>
          </a:p>
          <a:p>
            <a:pPr marL="0" lvl="1" eaLnBrk="1" hangingPunct="1">
              <a:buNone/>
            </a:pPr>
            <a:r>
              <a:rPr lang="en-US" dirty="0" err="1">
                <a:latin typeface="Calibri" pitchFamily="34" charset="0"/>
              </a:rPr>
              <a:t>oneArr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ones</a:t>
            </a:r>
            <a:r>
              <a:rPr lang="en-US" dirty="0">
                <a:latin typeface="Calibri" pitchFamily="34" charset="0"/>
              </a:rPr>
              <a:t>((3,5), </a:t>
            </a:r>
            <a:r>
              <a:rPr lang="en-US" dirty="0" err="1">
                <a:solidFill>
                  <a:srgbClr val="0070C0"/>
                </a:solidFill>
                <a:latin typeface="Calibri" pitchFamily="34" charset="0"/>
              </a:rPr>
              <a:t>dtype</a:t>
            </a:r>
            <a:r>
              <a:rPr lang="en-US" dirty="0">
                <a:solidFill>
                  <a:srgbClr val="0070C0"/>
                </a:solidFill>
                <a:latin typeface="Calibri" pitchFamily="34" charset="0"/>
              </a:rPr>
              <a:t>=</a:t>
            </a:r>
            <a:r>
              <a:rPr lang="en-US" dirty="0" err="1">
                <a:solidFill>
                  <a:srgbClr val="0070C0"/>
                </a:solidFill>
                <a:latin typeface="Calibri" pitchFamily="34" charset="0"/>
              </a:rPr>
              <a:t>int</a:t>
            </a:r>
            <a:r>
              <a:rPr lang="en-US" dirty="0">
                <a:latin typeface="Calibri" pitchFamily="34" charset="0"/>
              </a:rPr>
              <a:t>)      # array with 3 rows x 5 </a:t>
            </a:r>
            <a:r>
              <a:rPr lang="en-US" dirty="0" err="1">
                <a:latin typeface="Calibri" pitchFamily="34" charset="0"/>
              </a:rPr>
              <a:t>coumnls</a:t>
            </a:r>
            <a:r>
              <a:rPr lang="en-US" dirty="0">
                <a:latin typeface="Calibri" pitchFamily="34" charset="0"/>
              </a:rPr>
              <a:t>, filled with 1</a:t>
            </a:r>
          </a:p>
        </p:txBody>
      </p:sp>
      <p:sp>
        <p:nvSpPr>
          <p:cNvPr id="8" name="TextBox 7"/>
          <p:cNvSpPr txBox="1"/>
          <p:nvPr/>
        </p:nvSpPr>
        <p:spPr>
          <a:xfrm>
            <a:off x="762000" y="3429000"/>
            <a:ext cx="7848600" cy="923330"/>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random.random</a:t>
            </a:r>
            <a:r>
              <a:rPr lang="en-US" dirty="0">
                <a:latin typeface="Calibri" pitchFamily="34" charset="0"/>
              </a:rPr>
              <a:t>(10)    	   # array of 10 floats between 0.0 and 1.0</a:t>
            </a:r>
          </a:p>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random.randint</a:t>
            </a:r>
            <a:r>
              <a:rPr lang="en-US" dirty="0">
                <a:latin typeface="Calibri" pitchFamily="34" charset="0"/>
              </a:rPr>
              <a:t>(1, 7, size=12)      # array of 12 integers in the range</a:t>
            </a:r>
            <a:br>
              <a:rPr lang="en-US" dirty="0">
                <a:latin typeface="Calibri" pitchFamily="34" charset="0"/>
              </a:rPr>
            </a:br>
            <a:r>
              <a:rPr lang="en-US" dirty="0">
                <a:latin typeface="Calibri" pitchFamily="34" charset="0"/>
              </a:rPr>
              <a:t>                                                                         # 1 &lt;= num &lt;= 6</a:t>
            </a:r>
            <a:endParaRPr lang="en-US" dirty="0"/>
          </a:p>
        </p:txBody>
      </p:sp>
      <p:sp>
        <p:nvSpPr>
          <p:cNvPr id="9" name="TextBox 8"/>
          <p:cNvSpPr txBox="1"/>
          <p:nvPr/>
        </p:nvSpPr>
        <p:spPr>
          <a:xfrm>
            <a:off x="762000" y="4800600"/>
            <a:ext cx="7848600" cy="1200329"/>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linspace</a:t>
            </a:r>
            <a:r>
              <a:rPr lang="en-US" dirty="0">
                <a:latin typeface="Calibri" pitchFamily="34" charset="0"/>
              </a:rPr>
              <a:t>(2.0, 3.0, 50)           # array of 50 floats, equally spaced in the</a:t>
            </a:r>
            <a:br>
              <a:rPr lang="en-US" dirty="0">
                <a:latin typeface="Calibri" pitchFamily="34" charset="0"/>
              </a:rPr>
            </a:br>
            <a:r>
              <a:rPr lang="en-US" dirty="0">
                <a:latin typeface="Calibri" pitchFamily="34" charset="0"/>
              </a:rPr>
              <a:t>                                                                # interval 2.0 &lt;= num &lt; = 3.0</a:t>
            </a:r>
          </a:p>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t>
            </a:r>
            <a:r>
              <a:rPr lang="en-US" dirty="0" err="1">
                <a:solidFill>
                  <a:srgbClr val="0070C0"/>
                </a:solidFill>
                <a:latin typeface="Calibri" pitchFamily="34" charset="0"/>
              </a:rPr>
              <a:t>arange</a:t>
            </a:r>
            <a:r>
              <a:rPr lang="en-US" dirty="0">
                <a:latin typeface="Calibri" pitchFamily="34" charset="0"/>
              </a:rPr>
              <a:t>(10, 50, 2)                   # </a:t>
            </a:r>
            <a:r>
              <a:rPr lang="en-US" dirty="0" err="1">
                <a:solidFill>
                  <a:srgbClr val="0070C0"/>
                </a:solidFill>
                <a:latin typeface="Calibri" pitchFamily="34" charset="0"/>
              </a:rPr>
              <a:t>arange</a:t>
            </a:r>
            <a:r>
              <a:rPr lang="en-US" dirty="0">
                <a:latin typeface="Calibri" pitchFamily="34" charset="0"/>
              </a:rPr>
              <a:t> works like the </a:t>
            </a:r>
            <a:r>
              <a:rPr lang="en-US" dirty="0">
                <a:solidFill>
                  <a:srgbClr val="0070C0"/>
                </a:solidFill>
                <a:latin typeface="Calibri" pitchFamily="34" charset="0"/>
              </a:rPr>
              <a:t>range</a:t>
            </a:r>
            <a:r>
              <a:rPr lang="en-US" dirty="0">
                <a:latin typeface="Calibri" pitchFamily="34" charset="0"/>
              </a:rPr>
              <a:t> function, but</a:t>
            </a:r>
          </a:p>
          <a:p>
            <a:pPr eaLnBrk="1" hangingPunct="1">
              <a:buNone/>
            </a:pPr>
            <a:r>
              <a:rPr lang="en-US" dirty="0">
                <a:latin typeface="Calibri" pitchFamily="34" charset="0"/>
              </a:rPr>
              <a:t>	                                              # produces an array instead of an </a:t>
            </a:r>
            <a:r>
              <a:rPr lang="en-US" dirty="0" err="1">
                <a:latin typeface="Calibri" pitchFamily="34" charset="0"/>
              </a:rPr>
              <a:t>iterator</a:t>
            </a:r>
            <a:endParaRPr lang="en-US" dirty="0">
              <a:latin typeface="Calibri" pitchFamily="34" charset="0"/>
            </a:endParaRPr>
          </a:p>
        </p:txBody>
      </p:sp>
      <p:sp>
        <p:nvSpPr>
          <p:cNvPr id="11" name="Date Placeholder 10"/>
          <p:cNvSpPr>
            <a:spLocks noGrp="1"/>
          </p:cNvSpPr>
          <p:nvPr>
            <p:ph type="dt" sz="half" idx="10"/>
          </p:nvPr>
        </p:nvSpPr>
        <p:spPr/>
        <p:txBody>
          <a:bodyPr/>
          <a:lstStyle/>
          <a:p>
            <a:pPr>
              <a:defRPr/>
            </a:pPr>
            <a:r>
              <a:rPr lang="en-US"/>
              <a:t>© 2021 C. Nguyen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Initialize Array with CSV File</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Because numerical data are formatted into CSV file, </a:t>
            </a:r>
            <a:r>
              <a:rPr lang="en-US" sz="1800" dirty="0" err="1"/>
              <a:t>numpy</a:t>
            </a:r>
            <a:r>
              <a:rPr lang="en-US" sz="1800" dirty="0"/>
              <a:t> has a simple way to read in data from a CSV file.</a:t>
            </a:r>
          </a:p>
          <a:p>
            <a:pPr eaLnBrk="1" hangingPunct="1"/>
            <a:r>
              <a:rPr lang="en-US" sz="1800" dirty="0"/>
              <a:t>CSV files with numerical data can then be read in by the </a:t>
            </a:r>
            <a:r>
              <a:rPr lang="en-US" sz="1800" dirty="0" err="1">
                <a:solidFill>
                  <a:srgbClr val="0070C0"/>
                </a:solidFill>
              </a:rPr>
              <a:t>loadtxt</a:t>
            </a:r>
            <a:r>
              <a:rPr lang="en-US" sz="1800" dirty="0"/>
              <a:t> function into a </a:t>
            </a:r>
            <a:r>
              <a:rPr lang="en-US" sz="1800" dirty="0" err="1"/>
              <a:t>numpy</a:t>
            </a:r>
            <a:r>
              <a:rPr lang="en-US" sz="1800" dirty="0"/>
              <a:t> array:</a:t>
            </a:r>
          </a:p>
          <a:p>
            <a:pPr eaLnBrk="1" hangingPunct="1"/>
            <a:endParaRPr lang="en-US" sz="1800" dirty="0"/>
          </a:p>
          <a:p>
            <a:pPr eaLnBrk="1" hangingPunct="1">
              <a:spcBef>
                <a:spcPts val="1800"/>
              </a:spcBef>
            </a:pPr>
            <a:r>
              <a:rPr lang="en-US" sz="1800" dirty="0"/>
              <a:t>The default data type is float, but we can use the </a:t>
            </a:r>
            <a:r>
              <a:rPr lang="en-US" sz="1800" dirty="0" err="1"/>
              <a:t>dtype</a:t>
            </a:r>
            <a:r>
              <a:rPr lang="en-US" sz="1800" dirty="0"/>
              <a:t> argument to specify integer data or even string data:</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0"/>
              </a:spcBef>
            </a:pPr>
            <a:r>
              <a:rPr lang="en-US" sz="1800" dirty="0"/>
              <a:t>The resulting </a:t>
            </a:r>
            <a:r>
              <a:rPr lang="en-US" sz="1800" dirty="0" err="1"/>
              <a:t>numpy</a:t>
            </a:r>
            <a:r>
              <a:rPr lang="en-US" sz="1800" dirty="0"/>
              <a:t> array will have the same shape as the CSV file: same number of rows and columns.</a:t>
            </a:r>
          </a:p>
          <a:p>
            <a:pPr eaLnBrk="1" hangingPunct="1"/>
            <a:r>
              <a:rPr lang="en-US" sz="1800" dirty="0"/>
              <a:t>Note that since </a:t>
            </a:r>
            <a:r>
              <a:rPr lang="en-US" sz="1800" dirty="0" err="1"/>
              <a:t>numpy’s</a:t>
            </a:r>
            <a:r>
              <a:rPr lang="en-US" sz="1800" dirty="0"/>
              <a:t> strength is numerical calculations, most of the time data that are in a </a:t>
            </a:r>
            <a:r>
              <a:rPr lang="en-US" sz="1800" dirty="0" err="1"/>
              <a:t>numpy</a:t>
            </a:r>
            <a:r>
              <a:rPr lang="en-US" sz="1800" dirty="0"/>
              <a:t> array are numeric data. But strings can also be stored in </a:t>
            </a:r>
            <a:r>
              <a:rPr lang="en-US" sz="1800" dirty="0" err="1"/>
              <a:t>numpy</a:t>
            </a:r>
            <a:r>
              <a:rPr lang="en-US" sz="1800" dirty="0"/>
              <a:t> arrays to take advantage of the flexible ways to index </a:t>
            </a:r>
            <a:r>
              <a:rPr lang="en-US" sz="1800" dirty="0" err="1"/>
              <a:t>numpy</a:t>
            </a:r>
            <a:r>
              <a:rPr lang="en-US" sz="1800" dirty="0"/>
              <a:t> arrays.</a:t>
            </a:r>
          </a:p>
          <a:p>
            <a:pPr eaLnBrk="1" hangingPunct="1"/>
            <a:endParaRPr lang="en-US" sz="1800" dirty="0"/>
          </a:p>
          <a:p>
            <a:pPr eaLnBrk="1" hangingPunct="1"/>
            <a:endParaRPr lang="en-US" sz="1800" dirty="0"/>
          </a:p>
          <a:p>
            <a:pPr eaLnBrk="1" hangingPunct="1">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7" name="TextBox 6"/>
          <p:cNvSpPr txBox="1"/>
          <p:nvPr/>
        </p:nvSpPr>
        <p:spPr>
          <a:xfrm>
            <a:off x="2247900" y="1966124"/>
            <a:ext cx="4572000" cy="369332"/>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data = </a:t>
            </a:r>
            <a:r>
              <a:rPr lang="en-US" dirty="0" err="1">
                <a:latin typeface="Calibri" pitchFamily="34" charset="0"/>
              </a:rPr>
              <a:t>np.</a:t>
            </a:r>
            <a:r>
              <a:rPr lang="en-US" dirty="0" err="1">
                <a:solidFill>
                  <a:srgbClr val="0070C0"/>
                </a:solidFill>
                <a:latin typeface="Calibri" pitchFamily="34" charset="0"/>
              </a:rPr>
              <a:t>loadtxt</a:t>
            </a:r>
            <a:r>
              <a:rPr lang="en-US" dirty="0">
                <a:solidFill>
                  <a:srgbClr val="0070C0"/>
                </a:solidFill>
                <a:latin typeface="Calibri" pitchFamily="34" charset="0"/>
              </a:rPr>
              <a:t>(</a:t>
            </a:r>
            <a:r>
              <a:rPr lang="en-US" dirty="0">
                <a:latin typeface="Calibri" pitchFamily="34" charset="0"/>
              </a:rPr>
              <a:t>filename</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delimiter=",")</a:t>
            </a:r>
          </a:p>
        </p:txBody>
      </p:sp>
      <p:sp>
        <p:nvSpPr>
          <p:cNvPr id="8" name="TextBox 7"/>
          <p:cNvSpPr txBox="1"/>
          <p:nvPr/>
        </p:nvSpPr>
        <p:spPr>
          <a:xfrm>
            <a:off x="1866900" y="3065229"/>
            <a:ext cx="5410200" cy="369332"/>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data = </a:t>
            </a:r>
            <a:r>
              <a:rPr lang="en-US" dirty="0" err="1">
                <a:latin typeface="Calibri" pitchFamily="34" charset="0"/>
              </a:rPr>
              <a:t>np.</a:t>
            </a:r>
            <a:r>
              <a:rPr lang="en-US" dirty="0" err="1">
                <a:solidFill>
                  <a:srgbClr val="0070C0"/>
                </a:solidFill>
                <a:latin typeface="Calibri" pitchFamily="34" charset="0"/>
              </a:rPr>
              <a:t>loadtxt</a:t>
            </a:r>
            <a:r>
              <a:rPr lang="en-US" dirty="0">
                <a:solidFill>
                  <a:srgbClr val="0070C0"/>
                </a:solidFill>
                <a:latin typeface="Calibri" pitchFamily="34" charset="0"/>
              </a:rPr>
              <a:t>(</a:t>
            </a:r>
            <a:r>
              <a:rPr lang="en-US" dirty="0">
                <a:latin typeface="Calibri" pitchFamily="34" charset="0"/>
              </a:rPr>
              <a:t>filename</a:t>
            </a:r>
            <a:r>
              <a:rPr lang="en-US" dirty="0">
                <a:solidFill>
                  <a:srgbClr val="0070C0"/>
                </a:solidFill>
                <a:latin typeface="Calibri" pitchFamily="34" charset="0"/>
              </a:rPr>
              <a:t>,</a:t>
            </a:r>
            <a:r>
              <a:rPr lang="en-US" dirty="0">
                <a:latin typeface="Calibri" pitchFamily="34" charset="0"/>
              </a:rPr>
              <a:t> </a:t>
            </a:r>
            <a:r>
              <a:rPr lang="en-US" dirty="0" err="1">
                <a:solidFill>
                  <a:srgbClr val="0070C0"/>
                </a:solidFill>
                <a:latin typeface="Calibri" pitchFamily="34" charset="0"/>
              </a:rPr>
              <a:t>dtype</a:t>
            </a:r>
            <a:r>
              <a:rPr lang="en-US" dirty="0">
                <a:solidFill>
                  <a:srgbClr val="0070C0"/>
                </a:solidFill>
                <a:latin typeface="Calibri" pitchFamily="34" charset="0"/>
              </a:rPr>
              <a:t>=</a:t>
            </a:r>
            <a:r>
              <a:rPr lang="en-US" dirty="0" err="1">
                <a:solidFill>
                  <a:srgbClr val="0070C0"/>
                </a:solidFill>
                <a:latin typeface="Calibri" pitchFamily="34" charset="0"/>
              </a:rPr>
              <a:t>int</a:t>
            </a:r>
            <a:r>
              <a:rPr lang="en-US" dirty="0">
                <a:solidFill>
                  <a:srgbClr val="0070C0"/>
                </a:solidFill>
                <a:latin typeface="Calibri" pitchFamily="34" charset="0"/>
              </a:rPr>
              <a:t>,</a:t>
            </a:r>
            <a:r>
              <a:rPr lang="en-US" dirty="0">
                <a:latin typeface="Calibri" pitchFamily="34" charset="0"/>
              </a:rPr>
              <a:t> </a:t>
            </a:r>
            <a:r>
              <a:rPr lang="en-US" dirty="0">
                <a:solidFill>
                  <a:srgbClr val="0070C0"/>
                </a:solidFill>
                <a:latin typeface="Calibri" pitchFamily="34" charset="0"/>
              </a:rPr>
              <a:t>delimiter=",")</a:t>
            </a:r>
          </a:p>
        </p:txBody>
      </p:sp>
      <p:sp>
        <p:nvSpPr>
          <p:cNvPr id="11" name="Date Placeholder 10"/>
          <p:cNvSpPr>
            <a:spLocks noGrp="1"/>
          </p:cNvSpPr>
          <p:nvPr>
            <p:ph type="dt" sz="half" idx="10"/>
          </p:nvPr>
        </p:nvSpPr>
        <p:spPr/>
        <p:txBody>
          <a:bodyPr/>
          <a:lstStyle/>
          <a:p>
            <a:pPr>
              <a:defRPr/>
            </a:pPr>
            <a:r>
              <a:rPr lang="en-US"/>
              <a:t>© 2021 C. Nguyen</a:t>
            </a:r>
          </a:p>
        </p:txBody>
      </p:sp>
      <p:sp>
        <p:nvSpPr>
          <p:cNvPr id="2" name="TextBox 1">
            <a:extLst>
              <a:ext uri="{FF2B5EF4-FFF2-40B4-BE49-F238E27FC236}">
                <a16:creationId xmlns:a16="http://schemas.microsoft.com/office/drawing/2014/main" id="{172C9DC9-3998-4DC0-E475-5BADF0BAC857}"/>
              </a:ext>
            </a:extLst>
          </p:cNvPr>
          <p:cNvSpPr txBox="1"/>
          <p:nvPr/>
        </p:nvSpPr>
        <p:spPr>
          <a:xfrm>
            <a:off x="1866900" y="3570570"/>
            <a:ext cx="5410200" cy="369332"/>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data = </a:t>
            </a:r>
            <a:r>
              <a:rPr lang="en-US" dirty="0" err="1">
                <a:latin typeface="Calibri" pitchFamily="34" charset="0"/>
              </a:rPr>
              <a:t>np.</a:t>
            </a:r>
            <a:r>
              <a:rPr lang="en-US" dirty="0" err="1">
                <a:solidFill>
                  <a:srgbClr val="0070C0"/>
                </a:solidFill>
                <a:latin typeface="Calibri" pitchFamily="34" charset="0"/>
              </a:rPr>
              <a:t>loadtxt</a:t>
            </a:r>
            <a:r>
              <a:rPr lang="en-US" dirty="0">
                <a:solidFill>
                  <a:srgbClr val="0070C0"/>
                </a:solidFill>
                <a:latin typeface="Calibri" pitchFamily="34" charset="0"/>
              </a:rPr>
              <a:t>(</a:t>
            </a:r>
            <a:r>
              <a:rPr lang="en-US" dirty="0">
                <a:latin typeface="Calibri" pitchFamily="34" charset="0"/>
              </a:rPr>
              <a:t>filename</a:t>
            </a:r>
            <a:r>
              <a:rPr lang="en-US" dirty="0">
                <a:solidFill>
                  <a:srgbClr val="0070C0"/>
                </a:solidFill>
                <a:latin typeface="Calibri" pitchFamily="34" charset="0"/>
              </a:rPr>
              <a:t>,</a:t>
            </a:r>
            <a:r>
              <a:rPr lang="en-US" dirty="0">
                <a:latin typeface="Calibri" pitchFamily="34" charset="0"/>
              </a:rPr>
              <a:t> </a:t>
            </a:r>
            <a:r>
              <a:rPr lang="en-US" dirty="0" err="1">
                <a:solidFill>
                  <a:srgbClr val="0070C0"/>
                </a:solidFill>
                <a:latin typeface="Calibri" pitchFamily="34" charset="0"/>
              </a:rPr>
              <a:t>dtype</a:t>
            </a:r>
            <a:r>
              <a:rPr lang="en-US" dirty="0">
                <a:solidFill>
                  <a:srgbClr val="0070C0"/>
                </a:solidFill>
                <a:latin typeface="Calibri" pitchFamily="34" charset="0"/>
              </a:rPr>
              <a:t>=str,</a:t>
            </a:r>
            <a:r>
              <a:rPr lang="en-US" dirty="0">
                <a:latin typeface="Calibri" pitchFamily="34" charset="0"/>
              </a:rPr>
              <a:t> </a:t>
            </a:r>
            <a:r>
              <a:rPr lang="en-US" dirty="0">
                <a:solidFill>
                  <a:srgbClr val="0070C0"/>
                </a:solidFill>
                <a:latin typeface="Calibri" pitchFamily="34" charset="0"/>
              </a:rPr>
              <a:t>delimiter=",")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Overwrite Data in an Existing Array</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We can assign a new data value to any element that we can access.</a:t>
            </a:r>
          </a:p>
          <a:p>
            <a:pPr eaLnBrk="1" hangingPunct="1"/>
            <a:r>
              <a:rPr lang="en-US" sz="1800" dirty="0"/>
              <a:t>Assign value to one element:</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Assign value to a slice of elements:</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Assign value with </a:t>
            </a:r>
            <a:r>
              <a:rPr lang="en-US" sz="1800" dirty="0" err="1"/>
              <a:t>boolean</a:t>
            </a:r>
            <a:r>
              <a:rPr lang="en-US" sz="1800" dirty="0"/>
              <a:t> indexing:</a:t>
            </a:r>
          </a:p>
          <a:p>
            <a:pPr eaLnBrk="1" hangingPunct="1">
              <a:buNone/>
            </a:pPr>
            <a:r>
              <a:rPr lang="en-US" sz="1800" dirty="0"/>
              <a:t>	</a:t>
            </a:r>
          </a:p>
          <a:p>
            <a:pPr eaLnBrk="1" hangingPunct="1">
              <a:buNone/>
            </a:pPr>
            <a:endParaRPr lang="en-US" sz="1800" dirty="0"/>
          </a:p>
          <a:p>
            <a:pPr eaLnBrk="1" hangingPunct="1">
              <a:spcBef>
                <a:spcPts val="1200"/>
              </a:spcBef>
              <a:buNone/>
            </a:pPr>
            <a:r>
              <a:rPr lang="en-US" sz="1800" dirty="0"/>
              <a:t> </a:t>
            </a:r>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5" name="TextBox 4"/>
          <p:cNvSpPr txBox="1"/>
          <p:nvPr/>
        </p:nvSpPr>
        <p:spPr>
          <a:xfrm>
            <a:off x="1752600" y="1371600"/>
            <a:ext cx="5791200" cy="1225977"/>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([[1, 2, 3], [4, 5, 6]])</a:t>
            </a:r>
          </a:p>
          <a:p>
            <a:pPr marL="0" lvl="1" eaLnBrk="1" hangingPunct="1">
              <a:spcBef>
                <a:spcPts val="200"/>
              </a:spcBef>
              <a:buNone/>
            </a:pPr>
            <a:r>
              <a:rPr lang="en-US" dirty="0" err="1">
                <a:latin typeface="Calibri" pitchFamily="34" charset="0"/>
              </a:rPr>
              <a:t>arr</a:t>
            </a:r>
            <a:r>
              <a:rPr lang="en-US" dirty="0">
                <a:latin typeface="Calibri" pitchFamily="34" charset="0"/>
              </a:rPr>
              <a:t>[1,0] = 0</a:t>
            </a:r>
          </a:p>
          <a:p>
            <a:pPr marL="0" lvl="1"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            	        # output:  [ [1  2  3]</a:t>
            </a:r>
          </a:p>
          <a:p>
            <a:pPr marL="0" lvl="1" eaLnBrk="1" hangingPunct="1">
              <a:spcBef>
                <a:spcPts val="0"/>
              </a:spcBef>
              <a:buNone/>
            </a:pPr>
            <a:r>
              <a:rPr lang="en-US" dirty="0">
                <a:latin typeface="Calibri" pitchFamily="34" charset="0"/>
              </a:rPr>
              <a:t>                                                                [0  5  6] ]</a:t>
            </a:r>
            <a:endParaRPr lang="en-US" dirty="0"/>
          </a:p>
        </p:txBody>
      </p:sp>
      <p:sp>
        <p:nvSpPr>
          <p:cNvPr id="10" name="TextBox 9"/>
          <p:cNvSpPr txBox="1"/>
          <p:nvPr/>
        </p:nvSpPr>
        <p:spPr>
          <a:xfrm>
            <a:off x="1752600" y="2971800"/>
            <a:ext cx="5791200" cy="1225977"/>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([[1, 2, 3], [4, 5, 6]])</a:t>
            </a:r>
          </a:p>
          <a:p>
            <a:pPr marL="0" lvl="1" eaLnBrk="1" hangingPunct="1">
              <a:spcBef>
                <a:spcPts val="200"/>
              </a:spcBef>
              <a:buNone/>
            </a:pPr>
            <a:r>
              <a:rPr lang="en-US" dirty="0" err="1">
                <a:latin typeface="Calibri" pitchFamily="34" charset="0"/>
              </a:rPr>
              <a:t>arr</a:t>
            </a:r>
            <a:r>
              <a:rPr lang="en-US" dirty="0">
                <a:latin typeface="Calibri" pitchFamily="34" charset="0"/>
              </a:rPr>
              <a:t>[1:,] = 0</a:t>
            </a:r>
          </a:p>
          <a:p>
            <a:pPr marL="0" lvl="1"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            	        # output:  [ [1  2  3]</a:t>
            </a:r>
          </a:p>
          <a:p>
            <a:pPr marL="0" lvl="1" eaLnBrk="1" hangingPunct="1">
              <a:spcBef>
                <a:spcPts val="0"/>
              </a:spcBef>
              <a:buNone/>
            </a:pPr>
            <a:r>
              <a:rPr lang="en-US" dirty="0">
                <a:latin typeface="Calibri" pitchFamily="34" charset="0"/>
              </a:rPr>
              <a:t>                                                                [0  0  0] ]</a:t>
            </a:r>
            <a:endParaRPr lang="en-US" dirty="0"/>
          </a:p>
        </p:txBody>
      </p:sp>
      <p:sp>
        <p:nvSpPr>
          <p:cNvPr id="8" name="TextBox 7"/>
          <p:cNvSpPr txBox="1"/>
          <p:nvPr/>
        </p:nvSpPr>
        <p:spPr>
          <a:xfrm>
            <a:off x="1752600" y="4648200"/>
            <a:ext cx="5791200" cy="1225977"/>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([[1, 2, 3], [4, 5, 6]])</a:t>
            </a:r>
          </a:p>
          <a:p>
            <a:pPr marL="0" lvl="1" eaLnBrk="1" hangingPunct="1">
              <a:spcBef>
                <a:spcPts val="200"/>
              </a:spcBef>
              <a:buNone/>
            </a:pPr>
            <a:r>
              <a:rPr lang="en-US" dirty="0" err="1">
                <a:latin typeface="Calibri" pitchFamily="34" charset="0"/>
              </a:rPr>
              <a:t>arr</a:t>
            </a:r>
            <a:r>
              <a:rPr lang="en-US" dirty="0">
                <a:latin typeface="Calibri" pitchFamily="34" charset="0"/>
              </a:rPr>
              <a:t>[</a:t>
            </a:r>
            <a:r>
              <a:rPr lang="en-US" dirty="0" err="1">
                <a:latin typeface="Calibri" pitchFamily="34" charset="0"/>
              </a:rPr>
              <a:t>arr</a:t>
            </a:r>
            <a:r>
              <a:rPr lang="en-US" dirty="0">
                <a:latin typeface="Calibri" pitchFamily="34" charset="0"/>
              </a:rPr>
              <a:t>&gt;2] = 10</a:t>
            </a:r>
          </a:p>
          <a:p>
            <a:pPr marL="0" lvl="1"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            	        # output:  [ [  1    2  10]</a:t>
            </a:r>
          </a:p>
          <a:p>
            <a:pPr marL="0" lvl="1" eaLnBrk="1" hangingPunct="1">
              <a:spcBef>
                <a:spcPts val="0"/>
              </a:spcBef>
              <a:buNone/>
            </a:pPr>
            <a:r>
              <a:rPr lang="en-US" dirty="0">
                <a:latin typeface="Calibri" pitchFamily="34" charset="0"/>
              </a:rPr>
              <a:t>                                                                [10  10  10] ]</a:t>
            </a:r>
            <a:endParaRPr lang="en-US" dirty="0"/>
          </a:p>
        </p:txBody>
      </p:sp>
      <p:sp>
        <p:nvSpPr>
          <p:cNvPr id="11" name="Date Placeholder 10"/>
          <p:cNvSpPr>
            <a:spLocks noGrp="1"/>
          </p:cNvSpPr>
          <p:nvPr>
            <p:ph type="dt" sz="half" idx="10"/>
          </p:nvPr>
        </p:nvSpPr>
        <p:spPr/>
        <p:txBody>
          <a:bodyPr/>
          <a:lstStyle/>
          <a:p>
            <a:pPr>
              <a:defRPr/>
            </a:pPr>
            <a:r>
              <a:rPr lang="en-US"/>
              <a:t>© 2021 C. Nguyen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Copy and View Array</a:t>
            </a:r>
          </a:p>
        </p:txBody>
      </p:sp>
      <p:sp>
        <p:nvSpPr>
          <p:cNvPr id="3075" name="Rectangle 3"/>
          <p:cNvSpPr>
            <a:spLocks noGrp="1" noChangeArrowheads="1"/>
          </p:cNvSpPr>
          <p:nvPr>
            <p:ph type="body" idx="1"/>
          </p:nvPr>
        </p:nvSpPr>
        <p:spPr>
          <a:xfrm>
            <a:off x="457200" y="609600"/>
            <a:ext cx="8153400" cy="5791200"/>
          </a:xfrm>
        </p:spPr>
        <p:txBody>
          <a:bodyPr/>
          <a:lstStyle/>
          <a:p>
            <a:pPr eaLnBrk="1" hangingPunct="1"/>
            <a:r>
              <a:rPr lang="en-US" sz="1800" dirty="0"/>
              <a:t>Shallow copy an array is just like shallow copying a Python mutable object:</a:t>
            </a:r>
          </a:p>
          <a:p>
            <a:pPr eaLnBrk="1" hangingPunct="1">
              <a:buNone/>
            </a:pPr>
            <a:r>
              <a:rPr lang="en-US" sz="1800" dirty="0">
                <a:latin typeface="Calibri" pitchFamily="34" charset="0"/>
              </a:rPr>
              <a:t>	</a:t>
            </a:r>
            <a:endParaRPr lang="en-US" sz="1800" dirty="0"/>
          </a:p>
          <a:p>
            <a:pPr eaLnBrk="1" hangingPunct="1">
              <a:spcBef>
                <a:spcPts val="1200"/>
              </a:spcBef>
            </a:pPr>
            <a:r>
              <a:rPr lang="en-US" sz="1800" dirty="0"/>
              <a:t>Use the </a:t>
            </a:r>
            <a:r>
              <a:rPr lang="en-US" sz="1800" dirty="0">
                <a:solidFill>
                  <a:srgbClr val="0070C0"/>
                </a:solidFill>
              </a:rPr>
              <a:t>copy</a:t>
            </a:r>
            <a:r>
              <a:rPr lang="en-US" sz="1800" dirty="0"/>
              <a:t> method for deep copying an array:</a:t>
            </a:r>
          </a:p>
          <a:p>
            <a:pPr eaLnBrk="1" hangingPunct="1">
              <a:buNone/>
            </a:pPr>
            <a:r>
              <a:rPr lang="en-US" sz="1800" dirty="0"/>
              <a:t>	</a:t>
            </a:r>
            <a:endParaRPr lang="en-US" sz="1800" dirty="0">
              <a:latin typeface="Calibri" pitchFamily="34" charset="0"/>
            </a:endParaRPr>
          </a:p>
          <a:p>
            <a:pPr eaLnBrk="1" hangingPunct="1">
              <a:spcBef>
                <a:spcPts val="1200"/>
              </a:spcBef>
            </a:pPr>
            <a:r>
              <a:rPr lang="en-US" sz="1800" dirty="0"/>
              <a:t>Arrays are typically large but calculation often needs to be done on only one part of the array. For example, find the sum of all data in each of the first 5 columns of a 2D array.</a:t>
            </a:r>
          </a:p>
          <a:p>
            <a:pPr eaLnBrk="1" hangingPunct="1"/>
            <a:r>
              <a:rPr lang="en-US" sz="1800" dirty="0"/>
              <a:t>If the calculation doesn’t modify the data, such as calculating the sum, </a:t>
            </a:r>
            <a:r>
              <a:rPr lang="en-US" sz="1800" dirty="0" err="1"/>
              <a:t>numpy</a:t>
            </a:r>
            <a:r>
              <a:rPr lang="en-US" sz="1800" dirty="0"/>
              <a:t> offers a way to select a </a:t>
            </a:r>
            <a:r>
              <a:rPr lang="en-US" sz="1800" u="sng" dirty="0"/>
              <a:t>view</a:t>
            </a:r>
            <a:r>
              <a:rPr lang="en-US" sz="1800" dirty="0"/>
              <a:t> into a part of the array. </a:t>
            </a:r>
          </a:p>
          <a:p>
            <a:pPr lvl="1" eaLnBrk="1" hangingPunct="1">
              <a:spcBef>
                <a:spcPts val="0"/>
              </a:spcBef>
            </a:pPr>
            <a:r>
              <a:rPr lang="en-US" sz="1800" dirty="0"/>
              <a:t>A </a:t>
            </a:r>
            <a:r>
              <a:rPr lang="en-US" sz="1800" u="sng" dirty="0"/>
              <a:t>view</a:t>
            </a:r>
            <a:r>
              <a:rPr lang="en-US" sz="1800" dirty="0"/>
              <a:t> of an array means to select a section of the array and view it as a new array, but without making a copy of all the data in the subset.</a:t>
            </a:r>
          </a:p>
          <a:p>
            <a:pPr eaLnBrk="1" hangingPunct="1"/>
            <a:r>
              <a:rPr lang="en-US" sz="1800" dirty="0"/>
              <a:t>Use a slice with an array to create a view:</a:t>
            </a:r>
          </a:p>
          <a:p>
            <a:pPr eaLnBrk="1" hangingPunct="1">
              <a:buNone/>
            </a:pPr>
            <a:endParaRPr lang="en-US" sz="1800" dirty="0"/>
          </a:p>
          <a:p>
            <a:pPr eaLnBrk="1" hangingPunct="1">
              <a:spcBef>
                <a:spcPts val="1200"/>
              </a:spcBef>
              <a:buNone/>
            </a:pPr>
            <a:r>
              <a:rPr lang="en-US" sz="1800" dirty="0"/>
              <a:t>	</a:t>
            </a:r>
            <a:endParaRPr lang="en-US" sz="1400" dirty="0">
              <a:latin typeface="Calibri" pitchFamily="34" charset="0"/>
            </a:endParaRPr>
          </a:p>
          <a:p>
            <a:pPr eaLnBrk="1" hangingPunct="1">
              <a:spcBef>
                <a:spcPts val="1200"/>
              </a:spcBef>
            </a:pPr>
            <a:r>
              <a:rPr lang="en-US" sz="1800" dirty="0"/>
              <a:t>A </a:t>
            </a:r>
            <a:r>
              <a:rPr lang="en-US" sz="1800" u="sng" dirty="0"/>
              <a:t>view</a:t>
            </a:r>
            <a:r>
              <a:rPr lang="en-US" sz="1800" dirty="0"/>
              <a:t> is not a separate copy of the original array. If we modify data in the view, we will change data in the original array.</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5" name="TextBox 4"/>
          <p:cNvSpPr txBox="1"/>
          <p:nvPr/>
        </p:nvSpPr>
        <p:spPr>
          <a:xfrm>
            <a:off x="5257800" y="4267200"/>
            <a:ext cx="2895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arr</a:t>
            </a:r>
            <a:r>
              <a:rPr lang="en-US" dirty="0">
                <a:latin typeface="Calibri" pitchFamily="34" charset="0"/>
              </a:rPr>
              <a:t>[row slice, column slice]</a:t>
            </a:r>
          </a:p>
        </p:txBody>
      </p:sp>
      <p:sp>
        <p:nvSpPr>
          <p:cNvPr id="7" name="TextBox 6"/>
          <p:cNvSpPr txBox="1"/>
          <p:nvPr/>
        </p:nvSpPr>
        <p:spPr>
          <a:xfrm>
            <a:off x="1524000" y="990600"/>
            <a:ext cx="6324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newArr</a:t>
            </a:r>
            <a:r>
              <a:rPr lang="en-US" dirty="0">
                <a:latin typeface="Calibri" pitchFamily="34" charset="0"/>
              </a:rPr>
              <a:t> = </a:t>
            </a:r>
            <a:r>
              <a:rPr lang="en-US" dirty="0" err="1">
                <a:latin typeface="Calibri" pitchFamily="34" charset="0"/>
              </a:rPr>
              <a:t>arr</a:t>
            </a:r>
            <a:r>
              <a:rPr lang="en-US" dirty="0">
                <a:latin typeface="Calibri" pitchFamily="34" charset="0"/>
              </a:rPr>
              <a:t>                 # </a:t>
            </a:r>
            <a:r>
              <a:rPr lang="en-US" dirty="0" err="1">
                <a:latin typeface="Calibri" pitchFamily="34" charset="0"/>
              </a:rPr>
              <a:t>newArr</a:t>
            </a:r>
            <a:r>
              <a:rPr lang="en-US" dirty="0">
                <a:latin typeface="Calibri" pitchFamily="34" charset="0"/>
              </a:rPr>
              <a:t> is another name for </a:t>
            </a:r>
            <a:r>
              <a:rPr lang="en-US" dirty="0" err="1">
                <a:latin typeface="Calibri" pitchFamily="34" charset="0"/>
              </a:rPr>
              <a:t>arr</a:t>
            </a:r>
            <a:endParaRPr lang="en-US" dirty="0"/>
          </a:p>
        </p:txBody>
      </p:sp>
      <p:sp>
        <p:nvSpPr>
          <p:cNvPr id="8" name="TextBox 7"/>
          <p:cNvSpPr txBox="1"/>
          <p:nvPr/>
        </p:nvSpPr>
        <p:spPr>
          <a:xfrm>
            <a:off x="1524000" y="1752600"/>
            <a:ext cx="6324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newArr</a:t>
            </a:r>
            <a:r>
              <a:rPr lang="en-US" dirty="0">
                <a:latin typeface="Calibri" pitchFamily="34" charset="0"/>
              </a:rPr>
              <a:t> = </a:t>
            </a:r>
            <a:r>
              <a:rPr lang="en-US" dirty="0" err="1">
                <a:latin typeface="Calibri" pitchFamily="34" charset="0"/>
              </a:rPr>
              <a:t>arr.</a:t>
            </a:r>
            <a:r>
              <a:rPr lang="en-US" dirty="0" err="1">
                <a:solidFill>
                  <a:srgbClr val="0070C0"/>
                </a:solidFill>
                <a:latin typeface="Calibri" pitchFamily="34" charset="0"/>
              </a:rPr>
              <a:t>copy</a:t>
            </a:r>
            <a:r>
              <a:rPr lang="en-US" dirty="0">
                <a:solidFill>
                  <a:srgbClr val="0070C0"/>
                </a:solidFill>
                <a:latin typeface="Calibri" pitchFamily="34" charset="0"/>
              </a:rPr>
              <a:t>() </a:t>
            </a:r>
            <a:r>
              <a:rPr lang="en-US" dirty="0">
                <a:latin typeface="Calibri" pitchFamily="34" charset="0"/>
              </a:rPr>
              <a:t>     # </a:t>
            </a:r>
            <a:r>
              <a:rPr lang="en-US" dirty="0" err="1">
                <a:latin typeface="Calibri" pitchFamily="34" charset="0"/>
              </a:rPr>
              <a:t>newArr</a:t>
            </a:r>
            <a:r>
              <a:rPr lang="en-US" dirty="0">
                <a:latin typeface="Calibri" pitchFamily="34" charset="0"/>
              </a:rPr>
              <a:t> is separate but duplicate of </a:t>
            </a:r>
            <a:r>
              <a:rPr lang="en-US" dirty="0" err="1">
                <a:latin typeface="Calibri" pitchFamily="34" charset="0"/>
              </a:rPr>
              <a:t>arr</a:t>
            </a:r>
            <a:endParaRPr lang="en-US" dirty="0"/>
          </a:p>
        </p:txBody>
      </p:sp>
      <p:sp>
        <p:nvSpPr>
          <p:cNvPr id="9" name="TextBox 8"/>
          <p:cNvSpPr txBox="1"/>
          <p:nvPr/>
        </p:nvSpPr>
        <p:spPr>
          <a:xfrm>
            <a:off x="838200" y="4724400"/>
            <a:ext cx="7315200" cy="646331"/>
          </a:xfrm>
          <a:prstGeom prst="rect">
            <a:avLst/>
          </a:prstGeom>
          <a:solidFill>
            <a:schemeClr val="bg1">
              <a:lumMod val="85000"/>
            </a:schemeClr>
          </a:solidFill>
        </p:spPr>
        <p:txBody>
          <a:bodyPr wrap="square" rtlCol="0">
            <a:spAutoFit/>
          </a:bodyPr>
          <a:lstStyle/>
          <a:p>
            <a:r>
              <a:rPr lang="en-US" dirty="0" err="1">
                <a:latin typeface="Calibri" pitchFamily="34" charset="0"/>
              </a:rPr>
              <a:t>newArr</a:t>
            </a:r>
            <a:r>
              <a:rPr lang="en-US" dirty="0">
                <a:latin typeface="Calibri" pitchFamily="34" charset="0"/>
              </a:rPr>
              <a:t> = </a:t>
            </a:r>
            <a:r>
              <a:rPr lang="en-US" dirty="0" err="1">
                <a:latin typeface="Calibri" pitchFamily="34" charset="0"/>
              </a:rPr>
              <a:t>arr</a:t>
            </a:r>
            <a:r>
              <a:rPr lang="en-US" dirty="0">
                <a:latin typeface="Calibri" pitchFamily="34" charset="0"/>
              </a:rPr>
              <a:t>[2:4, :5]         	# </a:t>
            </a:r>
            <a:r>
              <a:rPr lang="en-US" dirty="0" err="1">
                <a:latin typeface="Calibri" pitchFamily="34" charset="0"/>
              </a:rPr>
              <a:t>newArr</a:t>
            </a:r>
            <a:r>
              <a:rPr lang="en-US" dirty="0">
                <a:latin typeface="Calibri" pitchFamily="34" charset="0"/>
              </a:rPr>
              <a:t> is a </a:t>
            </a:r>
            <a:r>
              <a:rPr lang="en-US" u="sng" dirty="0">
                <a:latin typeface="Calibri" pitchFamily="34" charset="0"/>
              </a:rPr>
              <a:t>view</a:t>
            </a:r>
            <a:r>
              <a:rPr lang="en-US" dirty="0">
                <a:latin typeface="Calibri" pitchFamily="34" charset="0"/>
              </a:rPr>
              <a:t> of </a:t>
            </a:r>
            <a:r>
              <a:rPr lang="en-US" dirty="0" err="1">
                <a:latin typeface="Calibri" pitchFamily="34" charset="0"/>
              </a:rPr>
              <a:t>arr</a:t>
            </a:r>
            <a:r>
              <a:rPr lang="en-US" dirty="0">
                <a:latin typeface="Calibri" pitchFamily="34" charset="0"/>
              </a:rPr>
              <a:t>,  which consists of</a:t>
            </a:r>
            <a:br>
              <a:rPr lang="en-US" dirty="0">
                <a:latin typeface="Calibri" pitchFamily="34" charset="0"/>
              </a:rPr>
            </a:br>
            <a:r>
              <a:rPr lang="en-US" dirty="0">
                <a:latin typeface="Calibri" pitchFamily="34" charset="0"/>
              </a:rPr>
              <a:t>                                             	# the first 5 columns of the 3</a:t>
            </a:r>
            <a:r>
              <a:rPr lang="en-US" baseline="30000" dirty="0">
                <a:latin typeface="Calibri" pitchFamily="34" charset="0"/>
              </a:rPr>
              <a:t>rd</a:t>
            </a:r>
            <a:r>
              <a:rPr lang="en-US" dirty="0">
                <a:latin typeface="Calibri" pitchFamily="34" charset="0"/>
              </a:rPr>
              <a:t>  and 4</a:t>
            </a:r>
            <a:r>
              <a:rPr lang="en-US" baseline="30000" dirty="0">
                <a:latin typeface="Calibri" pitchFamily="34" charset="0"/>
              </a:rPr>
              <a:t>th</a:t>
            </a:r>
            <a:r>
              <a:rPr lang="en-US" dirty="0">
                <a:latin typeface="Calibri" pitchFamily="34" charset="0"/>
              </a:rPr>
              <a:t> rows</a:t>
            </a:r>
            <a:endParaRPr lang="en-US" dirty="0"/>
          </a:p>
        </p:txBody>
      </p:sp>
      <p:sp>
        <p:nvSpPr>
          <p:cNvPr id="11" name="Date Placeholder 10"/>
          <p:cNvSpPr>
            <a:spLocks noGrp="1"/>
          </p:cNvSpPr>
          <p:nvPr>
            <p:ph type="dt" sz="half" idx="10"/>
          </p:nvPr>
        </p:nvSpPr>
        <p:spPr/>
        <p:txBody>
          <a:bodyPr/>
          <a:lstStyle/>
          <a:p>
            <a:pPr>
              <a:defRPr/>
            </a:pPr>
            <a:r>
              <a:rPr lang="en-US"/>
              <a:t>© 2021 C. Nguyen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Arithmetic with Array</a:t>
            </a:r>
          </a:p>
        </p:txBody>
      </p:sp>
      <p:sp>
        <p:nvSpPr>
          <p:cNvPr id="3075" name="Rectangle 3"/>
          <p:cNvSpPr>
            <a:spLocks noGrp="1" noChangeArrowheads="1"/>
          </p:cNvSpPr>
          <p:nvPr>
            <p:ph type="body" idx="1"/>
          </p:nvPr>
        </p:nvSpPr>
        <p:spPr>
          <a:xfrm>
            <a:off x="304800" y="685800"/>
            <a:ext cx="8534400" cy="5715000"/>
          </a:xfrm>
        </p:spPr>
        <p:txBody>
          <a:bodyPr/>
          <a:lstStyle/>
          <a:p>
            <a:pPr eaLnBrk="1" hangingPunct="1">
              <a:spcBef>
                <a:spcPts val="600"/>
              </a:spcBef>
            </a:pPr>
            <a:r>
              <a:rPr lang="en-US" sz="1800" dirty="0"/>
              <a:t>Python arithmetic operators</a:t>
            </a:r>
            <a:br>
              <a:rPr lang="en-US" sz="1800" dirty="0"/>
            </a:br>
            <a:r>
              <a:rPr lang="en-US" sz="1800" dirty="0"/>
              <a:t>and the re-assignment operators</a:t>
            </a:r>
            <a:br>
              <a:rPr lang="en-US" sz="1800" dirty="0"/>
            </a:br>
            <a:r>
              <a:rPr lang="en-US" sz="1800" dirty="0"/>
              <a:t>can be used with an array.</a:t>
            </a:r>
          </a:p>
          <a:p>
            <a:pPr eaLnBrk="1" hangingPunct="1"/>
            <a:r>
              <a:rPr lang="en-US" sz="1800" dirty="0"/>
              <a:t>If the operators are used with an array and a scalar (which is a single number):</a:t>
            </a:r>
          </a:p>
          <a:p>
            <a:pPr lvl="1" eaLnBrk="1" hangingPunct="1">
              <a:spcBef>
                <a:spcPts val="0"/>
              </a:spcBef>
            </a:pPr>
            <a:r>
              <a:rPr lang="en-US" sz="1800" dirty="0"/>
              <a:t>The arithmetic expression is applied to every element of the array:</a:t>
            </a:r>
          </a:p>
          <a:p>
            <a:pPr eaLnBrk="1" hangingPunct="1">
              <a:spcBef>
                <a:spcPts val="1200"/>
              </a:spcBef>
              <a:buNone/>
            </a:pPr>
            <a:endParaRPr lang="en-US" sz="1800" dirty="0"/>
          </a:p>
          <a:p>
            <a:pPr eaLnBrk="1" hangingPunct="1"/>
            <a:endParaRPr lang="en-US" sz="1800" dirty="0"/>
          </a:p>
          <a:p>
            <a:pPr eaLnBrk="1" hangingPunct="1"/>
            <a:r>
              <a:rPr lang="en-US" sz="1800" dirty="0"/>
              <a:t>If the operators are used with two arrays, then the 2 arrays must have the same shape.</a:t>
            </a:r>
          </a:p>
          <a:p>
            <a:pPr lvl="1" eaLnBrk="1" hangingPunct="1">
              <a:spcBef>
                <a:spcPts val="0"/>
              </a:spcBef>
            </a:pPr>
            <a:r>
              <a:rPr lang="en-US" sz="1800" dirty="0"/>
              <a:t>The arithmetic expression works on corresponding elements from each array:</a:t>
            </a:r>
          </a:p>
          <a:p>
            <a:pPr eaLnBrk="1" hangingPunct="1">
              <a:buNone/>
            </a:pPr>
            <a:r>
              <a:rPr lang="en-US" sz="1800" dirty="0"/>
              <a:t>	</a:t>
            </a:r>
          </a:p>
          <a:p>
            <a:pPr eaLnBrk="1" hangingPunct="1">
              <a:buNone/>
            </a:pPr>
            <a:endParaRPr lang="en-US" sz="1800" dirty="0"/>
          </a:p>
          <a:p>
            <a:pPr lvl="1" eaLnBrk="1" hangingPunct="1">
              <a:spcBef>
                <a:spcPts val="1200"/>
              </a:spcBef>
            </a:pPr>
            <a:r>
              <a:rPr lang="en-US" sz="1800" dirty="0"/>
              <a:t>FYI for those working in linear algebra: The * operator is not the same as:</a:t>
            </a:r>
          </a:p>
          <a:p>
            <a:pPr lvl="2" eaLnBrk="1" hangingPunct="1">
              <a:spcBef>
                <a:spcPts val="0"/>
              </a:spcBef>
            </a:pPr>
            <a:r>
              <a:rPr lang="en-US" sz="1800" dirty="0"/>
              <a:t>np.dot()    calculates the dot product of 2 arrays</a:t>
            </a:r>
          </a:p>
          <a:p>
            <a:pPr lvl="2" eaLnBrk="1" hangingPunct="1">
              <a:spcBef>
                <a:spcPts val="0"/>
              </a:spcBef>
            </a:pPr>
            <a:r>
              <a:rPr lang="en-US" sz="1800" dirty="0"/>
              <a:t>np.mat()   converts a multidimensional array to a matrix for matrix  </a:t>
            </a:r>
          </a:p>
          <a:p>
            <a:pPr lvl="2" eaLnBrk="1" hangingPunct="1">
              <a:spcBef>
                <a:spcPts val="0"/>
              </a:spcBef>
              <a:buNone/>
            </a:pPr>
            <a:r>
              <a:rPr lang="en-US" sz="1800" dirty="0"/>
              <a:t>		      multiplication. </a:t>
            </a:r>
          </a:p>
          <a:p>
            <a:pPr eaLnBrk="1" hangingPunct="1">
              <a:spcBef>
                <a:spcPts val="600"/>
              </a:spcBef>
            </a:pPr>
            <a:endParaRPr lang="en-US" sz="1800" dirty="0"/>
          </a:p>
          <a:p>
            <a:pPr eaLnBrk="1" hangingPunct="1">
              <a:spcBef>
                <a:spcPts val="200"/>
              </a:spcBef>
              <a:buNone/>
            </a:pPr>
            <a:r>
              <a:rPr lang="en-US" sz="1800" dirty="0">
                <a:latin typeface="Calibri" pitchFamily="34" charset="0"/>
              </a:rPr>
              <a:t>	</a:t>
            </a:r>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5" name="TextBox 4"/>
          <p:cNvSpPr txBox="1"/>
          <p:nvPr/>
        </p:nvSpPr>
        <p:spPr>
          <a:xfrm>
            <a:off x="1676400" y="2209800"/>
            <a:ext cx="5791200" cy="646331"/>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a:latin typeface="Calibri" pitchFamily="34" charset="0"/>
              </a:rPr>
              <a:t> </a:t>
            </a: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([1, 2, 3, 4])</a:t>
            </a:r>
          </a:p>
          <a:p>
            <a:pPr marL="0" lvl="1" eaLnBrk="1" hangingPunct="1">
              <a:spcBef>
                <a:spcPts val="0"/>
              </a:spcBef>
              <a:buNone/>
            </a:pPr>
            <a:r>
              <a:rPr lang="en-US" dirty="0">
                <a:latin typeface="Calibri" pitchFamily="34" charset="0"/>
              </a:rPr>
              <a:t> print(</a:t>
            </a:r>
            <a:r>
              <a:rPr lang="en-US" dirty="0" err="1">
                <a:latin typeface="Calibri" pitchFamily="34" charset="0"/>
              </a:rPr>
              <a:t>arr</a:t>
            </a:r>
            <a:r>
              <a:rPr lang="en-US" dirty="0">
                <a:latin typeface="Calibri" pitchFamily="34" charset="0"/>
              </a:rPr>
              <a:t> </a:t>
            </a:r>
            <a:r>
              <a:rPr lang="en-US" dirty="0">
                <a:solidFill>
                  <a:srgbClr val="0070C0"/>
                </a:solidFill>
                <a:latin typeface="Calibri" pitchFamily="34" charset="0"/>
              </a:rPr>
              <a:t>/</a:t>
            </a:r>
            <a:r>
              <a:rPr lang="en-US" dirty="0">
                <a:latin typeface="Calibri" pitchFamily="34" charset="0"/>
              </a:rPr>
              <a:t> 2)            	# output:  [ 0.5  1.0  1.5  2.0 ]</a:t>
            </a:r>
            <a:endParaRPr lang="en-US" dirty="0"/>
          </a:p>
        </p:txBody>
      </p:sp>
      <p:sp>
        <p:nvSpPr>
          <p:cNvPr id="7" name="TextBox 6"/>
          <p:cNvSpPr txBox="1"/>
          <p:nvPr/>
        </p:nvSpPr>
        <p:spPr>
          <a:xfrm>
            <a:off x="4343400" y="838200"/>
            <a:ext cx="3200400" cy="646331"/>
          </a:xfrm>
          <a:prstGeom prst="rect">
            <a:avLst/>
          </a:prstGeom>
          <a:solidFill>
            <a:schemeClr val="bg1">
              <a:lumMod val="85000"/>
            </a:schemeClr>
          </a:solidFill>
        </p:spPr>
        <p:txBody>
          <a:bodyPr wrap="square" rtlCol="0">
            <a:spAutoFit/>
          </a:bodyPr>
          <a:lstStyle/>
          <a:p>
            <a:r>
              <a:rPr lang="en-US" dirty="0">
                <a:solidFill>
                  <a:srgbClr val="0070C0"/>
                </a:solidFill>
              </a:rPr>
              <a:t>+     -     *     /      //     %     **</a:t>
            </a:r>
          </a:p>
          <a:p>
            <a:r>
              <a:rPr lang="en-US" dirty="0">
                <a:solidFill>
                  <a:srgbClr val="0070C0"/>
                </a:solidFill>
              </a:rPr>
              <a:t>+=   -=   *=   /=    //=   %=   **=</a:t>
            </a:r>
          </a:p>
        </p:txBody>
      </p:sp>
      <p:sp>
        <p:nvSpPr>
          <p:cNvPr id="8" name="TextBox 7"/>
          <p:cNvSpPr txBox="1"/>
          <p:nvPr/>
        </p:nvSpPr>
        <p:spPr>
          <a:xfrm>
            <a:off x="1981200" y="3810000"/>
            <a:ext cx="5334000" cy="948978"/>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a:latin typeface="Calibri" pitchFamily="34" charset="0"/>
              </a:rPr>
              <a:t>arr1 = </a:t>
            </a:r>
            <a:r>
              <a:rPr lang="en-US" dirty="0" err="1">
                <a:latin typeface="Calibri" pitchFamily="34" charset="0"/>
              </a:rPr>
              <a:t>np.array</a:t>
            </a:r>
            <a:r>
              <a:rPr lang="en-US" dirty="0">
                <a:latin typeface="Calibri" pitchFamily="34" charset="0"/>
              </a:rPr>
              <a:t>([1, 2, 3, 4]) </a:t>
            </a:r>
          </a:p>
          <a:p>
            <a:pPr marL="0" lvl="1" eaLnBrk="1" hangingPunct="1">
              <a:spcBef>
                <a:spcPts val="200"/>
              </a:spcBef>
              <a:buNone/>
            </a:pPr>
            <a:r>
              <a:rPr lang="en-US" dirty="0">
                <a:latin typeface="Calibri" pitchFamily="34" charset="0"/>
              </a:rPr>
              <a:t>arr2 = </a:t>
            </a:r>
            <a:r>
              <a:rPr lang="en-US" dirty="0" err="1">
                <a:latin typeface="Calibri" pitchFamily="34" charset="0"/>
              </a:rPr>
              <a:t>np.array</a:t>
            </a:r>
            <a:r>
              <a:rPr lang="en-US" dirty="0">
                <a:latin typeface="Calibri" pitchFamily="34" charset="0"/>
              </a:rPr>
              <a:t>([-1, 0, 1, 2])</a:t>
            </a:r>
            <a:br>
              <a:rPr lang="en-US" dirty="0">
                <a:latin typeface="Calibri" pitchFamily="34" charset="0"/>
              </a:rPr>
            </a:br>
            <a:r>
              <a:rPr lang="en-US" dirty="0">
                <a:latin typeface="Calibri" pitchFamily="34" charset="0"/>
              </a:rPr>
              <a:t>print(arr1 </a:t>
            </a:r>
            <a:r>
              <a:rPr lang="en-US" dirty="0">
                <a:solidFill>
                  <a:srgbClr val="0070C0"/>
                </a:solidFill>
                <a:latin typeface="Calibri" pitchFamily="34" charset="0"/>
              </a:rPr>
              <a:t>*</a:t>
            </a:r>
            <a:r>
              <a:rPr lang="en-US" dirty="0">
                <a:latin typeface="Calibri" pitchFamily="34" charset="0"/>
              </a:rPr>
              <a:t> arr2)         	 # output:    [ -1  0  3  8 ]</a:t>
            </a:r>
            <a:endParaRPr lang="en-US" dirty="0"/>
          </a:p>
        </p:txBody>
      </p:sp>
      <p:sp>
        <p:nvSpPr>
          <p:cNvPr id="11" name="Date Placeholder 10"/>
          <p:cNvSpPr>
            <a:spLocks noGrp="1"/>
          </p:cNvSpPr>
          <p:nvPr>
            <p:ph type="dt" sz="half" idx="10"/>
          </p:nvPr>
        </p:nvSpPr>
        <p:spPr/>
        <p:txBody>
          <a:bodyPr/>
          <a:lstStyle/>
          <a:p>
            <a:pPr>
              <a:defRPr/>
            </a:pPr>
            <a:r>
              <a:rPr lang="en-US"/>
              <a:t>© 2021 C. Nguyen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Compare Array</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We can compare elements of 2 arrays that have the same shape by using the relational operators:</a:t>
            </a:r>
          </a:p>
          <a:p>
            <a:pPr lvl="1" eaLnBrk="1" hangingPunct="1">
              <a:spcBef>
                <a:spcPts val="1800"/>
              </a:spcBef>
            </a:pPr>
            <a:r>
              <a:rPr lang="en-US" sz="1800" dirty="0"/>
              <a:t>Each pair of corresponding elements in the 2 arrays are compared, resulting in a </a:t>
            </a:r>
            <a:r>
              <a:rPr lang="en-US" sz="1800" dirty="0" err="1"/>
              <a:t>boolean</a:t>
            </a:r>
            <a:r>
              <a:rPr lang="en-US" sz="1800" dirty="0"/>
              <a:t> value, and the </a:t>
            </a:r>
            <a:r>
              <a:rPr lang="en-US" sz="1800" dirty="0" err="1"/>
              <a:t>boolean</a:t>
            </a:r>
            <a:r>
              <a:rPr lang="en-US" sz="1800" dirty="0"/>
              <a:t> value is put in an array of the same shape as the 2 input arrays:</a:t>
            </a:r>
          </a:p>
          <a:p>
            <a:pPr eaLnBrk="1" hangingPunct="1">
              <a:buNone/>
            </a:pPr>
            <a:endParaRPr lang="en-US" sz="1800" dirty="0"/>
          </a:p>
          <a:p>
            <a:pPr eaLnBrk="1" hangingPunct="1">
              <a:buNone/>
            </a:pPr>
            <a:r>
              <a:rPr lang="en-US" sz="1800" dirty="0"/>
              <a:t>	</a:t>
            </a:r>
          </a:p>
          <a:p>
            <a:pPr eaLnBrk="1" hangingPunct="1">
              <a:buNone/>
            </a:pPr>
            <a:endParaRPr lang="en-US" sz="1800" dirty="0"/>
          </a:p>
          <a:p>
            <a:pPr eaLnBrk="1" hangingPunct="1">
              <a:spcBef>
                <a:spcPts val="1200"/>
              </a:spcBef>
            </a:pPr>
            <a:r>
              <a:rPr lang="en-US" sz="1800" dirty="0"/>
              <a:t>It is also possible to compare 2 arrays for exact match in values:</a:t>
            </a:r>
            <a:endParaRPr lang="en-US" sz="1800" dirty="0">
              <a:latin typeface="Calibri" pitchFamily="34" charset="0"/>
            </a:endParaRPr>
          </a:p>
          <a:p>
            <a:pPr eaLnBrk="1" hangingPunct="1">
              <a:spcBef>
                <a:spcPts val="600"/>
              </a:spcBef>
              <a:buNone/>
            </a:pPr>
            <a:r>
              <a:rPr lang="en-US" sz="1800" dirty="0">
                <a:latin typeface="Calibri" pitchFamily="34" charset="0"/>
              </a:rPr>
              <a:t>	</a:t>
            </a: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19</a:t>
            </a:fld>
            <a:endParaRPr lang="en-US" dirty="0"/>
          </a:p>
        </p:txBody>
      </p:sp>
      <p:sp>
        <p:nvSpPr>
          <p:cNvPr id="5" name="TextBox 4"/>
          <p:cNvSpPr txBox="1"/>
          <p:nvPr/>
        </p:nvSpPr>
        <p:spPr>
          <a:xfrm>
            <a:off x="3505200" y="1066800"/>
            <a:ext cx="2590800" cy="369332"/>
          </a:xfrm>
          <a:prstGeom prst="rect">
            <a:avLst/>
          </a:prstGeom>
          <a:solidFill>
            <a:schemeClr val="bg1">
              <a:lumMod val="85000"/>
            </a:schemeClr>
          </a:solidFill>
        </p:spPr>
        <p:txBody>
          <a:bodyPr wrap="square" rtlCol="0">
            <a:spAutoFit/>
          </a:bodyPr>
          <a:lstStyle/>
          <a:p>
            <a:r>
              <a:rPr lang="en-US" dirty="0">
                <a:solidFill>
                  <a:srgbClr val="0070C0"/>
                </a:solidFill>
              </a:rPr>
              <a:t>&lt;   &lt;=    &gt;   &gt;=   ==   !=</a:t>
            </a:r>
          </a:p>
        </p:txBody>
      </p:sp>
      <p:sp>
        <p:nvSpPr>
          <p:cNvPr id="7" name="TextBox 6"/>
          <p:cNvSpPr txBox="1"/>
          <p:nvPr/>
        </p:nvSpPr>
        <p:spPr>
          <a:xfrm>
            <a:off x="1219200" y="2438400"/>
            <a:ext cx="6629400" cy="923330"/>
          </a:xfrm>
          <a:prstGeom prst="rect">
            <a:avLst/>
          </a:prstGeom>
          <a:solidFill>
            <a:schemeClr val="bg1">
              <a:lumMod val="85000"/>
            </a:schemeClr>
          </a:solidFill>
        </p:spPr>
        <p:txBody>
          <a:bodyPr wrap="square" rtlCol="0">
            <a:spAutoFit/>
          </a:bodyPr>
          <a:lstStyle/>
          <a:p>
            <a:r>
              <a:rPr lang="en-US" dirty="0">
                <a:latin typeface="Calibri" pitchFamily="34" charset="0"/>
              </a:rPr>
              <a:t>arr1 = </a:t>
            </a:r>
            <a:r>
              <a:rPr lang="en-US" dirty="0" err="1">
                <a:latin typeface="Calibri" pitchFamily="34" charset="0"/>
              </a:rPr>
              <a:t>np.array</a:t>
            </a:r>
            <a:r>
              <a:rPr lang="en-US" dirty="0">
                <a:latin typeface="Calibri" pitchFamily="34" charset="0"/>
              </a:rPr>
              <a:t>([1, 2, 3, 4, 5]) </a:t>
            </a:r>
            <a:br>
              <a:rPr lang="en-US" dirty="0">
                <a:latin typeface="Calibri" pitchFamily="34" charset="0"/>
              </a:rPr>
            </a:br>
            <a:r>
              <a:rPr lang="en-US" dirty="0">
                <a:latin typeface="Calibri" pitchFamily="34" charset="0"/>
              </a:rPr>
              <a:t>arr2 = </a:t>
            </a:r>
            <a:r>
              <a:rPr lang="en-US" dirty="0" err="1">
                <a:latin typeface="Calibri" pitchFamily="34" charset="0"/>
              </a:rPr>
              <a:t>np.array</a:t>
            </a:r>
            <a:r>
              <a:rPr lang="en-US" dirty="0">
                <a:latin typeface="Calibri" pitchFamily="34" charset="0"/>
              </a:rPr>
              <a:t>([1, 1, 3, 5, 7])</a:t>
            </a:r>
            <a:br>
              <a:rPr lang="en-US" dirty="0">
                <a:latin typeface="Calibri" pitchFamily="34" charset="0"/>
              </a:rPr>
            </a:br>
            <a:r>
              <a:rPr lang="en-US" dirty="0">
                <a:latin typeface="Calibri" pitchFamily="34" charset="0"/>
              </a:rPr>
              <a:t>print(arr1 </a:t>
            </a:r>
            <a:r>
              <a:rPr lang="en-US" dirty="0">
                <a:solidFill>
                  <a:srgbClr val="0070C0"/>
                </a:solidFill>
                <a:latin typeface="Calibri" pitchFamily="34" charset="0"/>
              </a:rPr>
              <a:t>&lt;</a:t>
            </a:r>
            <a:r>
              <a:rPr lang="en-US" dirty="0">
                <a:latin typeface="Calibri" pitchFamily="34" charset="0"/>
              </a:rPr>
              <a:t> arr2)         	 # output:  [ False </a:t>
            </a:r>
            <a:r>
              <a:rPr lang="en-US" dirty="0" err="1">
                <a:latin typeface="Calibri" pitchFamily="34" charset="0"/>
              </a:rPr>
              <a:t>False</a:t>
            </a:r>
            <a:r>
              <a:rPr lang="en-US" dirty="0">
                <a:latin typeface="Calibri" pitchFamily="34" charset="0"/>
              </a:rPr>
              <a:t> </a:t>
            </a:r>
            <a:r>
              <a:rPr lang="en-US" dirty="0" err="1">
                <a:latin typeface="Calibri" pitchFamily="34" charset="0"/>
              </a:rPr>
              <a:t>False</a:t>
            </a:r>
            <a:r>
              <a:rPr lang="en-US" dirty="0">
                <a:latin typeface="Calibri" pitchFamily="34" charset="0"/>
              </a:rPr>
              <a:t> True </a:t>
            </a:r>
            <a:r>
              <a:rPr lang="en-US" dirty="0" err="1">
                <a:latin typeface="Calibri" pitchFamily="34" charset="0"/>
              </a:rPr>
              <a:t>True</a:t>
            </a:r>
            <a:r>
              <a:rPr lang="en-US" dirty="0">
                <a:latin typeface="Calibri" pitchFamily="34" charset="0"/>
              </a:rPr>
              <a:t> ]</a:t>
            </a:r>
            <a:endParaRPr lang="en-US" dirty="0"/>
          </a:p>
        </p:txBody>
      </p:sp>
      <p:sp>
        <p:nvSpPr>
          <p:cNvPr id="8" name="TextBox 7"/>
          <p:cNvSpPr txBox="1"/>
          <p:nvPr/>
        </p:nvSpPr>
        <p:spPr>
          <a:xfrm>
            <a:off x="1219200" y="3810000"/>
            <a:ext cx="6629400" cy="369332"/>
          </a:xfrm>
          <a:prstGeom prst="rect">
            <a:avLst/>
          </a:prstGeom>
          <a:solidFill>
            <a:schemeClr val="bg1">
              <a:lumMod val="85000"/>
            </a:schemeClr>
          </a:solidFill>
        </p:spPr>
        <p:txBody>
          <a:bodyPr wrap="square" rtlCol="0">
            <a:spAutoFit/>
          </a:bodyPr>
          <a:lstStyle/>
          <a:p>
            <a:r>
              <a:rPr lang="en-US" dirty="0">
                <a:latin typeface="Calibri" pitchFamily="34" charset="0"/>
              </a:rPr>
              <a:t>print(</a:t>
            </a:r>
            <a:r>
              <a:rPr lang="en-US" dirty="0" err="1">
                <a:latin typeface="Calibri" pitchFamily="34" charset="0"/>
              </a:rPr>
              <a:t>np.</a:t>
            </a:r>
            <a:r>
              <a:rPr lang="en-US" dirty="0" err="1">
                <a:solidFill>
                  <a:srgbClr val="0070C0"/>
                </a:solidFill>
                <a:latin typeface="Calibri" pitchFamily="34" charset="0"/>
              </a:rPr>
              <a:t>array_equal</a:t>
            </a:r>
            <a:r>
              <a:rPr lang="en-US" dirty="0">
                <a:latin typeface="Calibri" pitchFamily="34" charset="0"/>
              </a:rPr>
              <a:t>(arr1, arr2))         	 # output:   False</a:t>
            </a:r>
            <a:endParaRPr lang="en-US" dirty="0"/>
          </a:p>
        </p:txBody>
      </p:sp>
      <p:sp>
        <p:nvSpPr>
          <p:cNvPr id="10" name="Date Placeholder 9"/>
          <p:cNvSpPr>
            <a:spLocks noGrp="1"/>
          </p:cNvSpPr>
          <p:nvPr>
            <p:ph type="dt" sz="half" idx="10"/>
          </p:nvPr>
        </p:nvSpPr>
        <p:spPr/>
        <p:txBody>
          <a:bodyPr/>
          <a:lstStyle/>
          <a:p>
            <a:pPr>
              <a:defRPr/>
            </a:pPr>
            <a:r>
              <a:rPr lang="en-US"/>
              <a:t>© 2021 C. Nguyen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CSV file</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In addition to reading and writing plain text files, Python can read / write many other file formats.</a:t>
            </a:r>
          </a:p>
          <a:p>
            <a:pPr eaLnBrk="1" hangingPunct="1"/>
            <a:r>
              <a:rPr lang="en-US" sz="1800" dirty="0"/>
              <a:t>One common format that’s used with a large numbers of data values is the CSV format or </a:t>
            </a:r>
            <a:r>
              <a:rPr lang="en-US" sz="1800" b="1" u="sng" dirty="0"/>
              <a:t>c</a:t>
            </a:r>
            <a:r>
              <a:rPr lang="en-US" sz="1800" dirty="0"/>
              <a:t>omma </a:t>
            </a:r>
            <a:r>
              <a:rPr lang="en-US" sz="1800" b="1" u="sng" dirty="0"/>
              <a:t>s</a:t>
            </a:r>
            <a:r>
              <a:rPr lang="en-US" sz="1800" dirty="0"/>
              <a:t>eparated </a:t>
            </a:r>
            <a:r>
              <a:rPr lang="en-US" sz="1800" b="1" u="sng" dirty="0"/>
              <a:t>v</a:t>
            </a:r>
            <a:r>
              <a:rPr lang="en-US" sz="1800" dirty="0"/>
              <a:t>alue format. </a:t>
            </a:r>
          </a:p>
          <a:p>
            <a:pPr eaLnBrk="1" hangingPunct="1"/>
            <a:r>
              <a:rPr lang="en-US" sz="1800" dirty="0"/>
              <a:t>CSV is often the default data exchange format for consumer, business, and scientific applications. This is because a CSV file can be opened by spreadsheet tools such as Excel, and it can also be opened as a plain text file for reading/writing.</a:t>
            </a:r>
          </a:p>
          <a:p>
            <a:pPr eaLnBrk="1" hangingPunct="1"/>
            <a:r>
              <a:rPr lang="en-US" sz="1800" dirty="0"/>
              <a:t>An example line of a CSV file:   </a:t>
            </a:r>
          </a:p>
          <a:p>
            <a:pPr eaLnBrk="1" hangingPunct="1">
              <a:buNone/>
            </a:pPr>
            <a:r>
              <a:rPr lang="en-US" sz="1800" i="1" dirty="0"/>
              <a:t>		</a:t>
            </a:r>
            <a:r>
              <a:rPr lang="en-US" sz="1800" i="1" dirty="0">
                <a:latin typeface="Calibri" pitchFamily="34" charset="0"/>
              </a:rPr>
              <a:t>Monty Python And The Holy Grail,1975,Terry Gilliam and Terry Jones</a:t>
            </a:r>
          </a:p>
          <a:p>
            <a:pPr eaLnBrk="1" hangingPunct="1">
              <a:buNone/>
            </a:pPr>
            <a:r>
              <a:rPr lang="en-US" sz="1800" i="1" dirty="0"/>
              <a:t>	</a:t>
            </a:r>
            <a:r>
              <a:rPr lang="en-US" sz="1800" dirty="0"/>
              <a:t>There are 3 fields: movie title, year released, directors. The 3 fields are separated by a comma.</a:t>
            </a:r>
          </a:p>
          <a:p>
            <a:pPr eaLnBrk="1" hangingPunct="1"/>
            <a:r>
              <a:rPr lang="en-US" sz="1800" dirty="0"/>
              <a:t>The CSV format is like a spreadsheet:</a:t>
            </a:r>
          </a:p>
          <a:p>
            <a:pPr lvl="1" eaLnBrk="1" hangingPunct="1"/>
            <a:r>
              <a:rPr lang="en-US" sz="1800" dirty="0"/>
              <a:t>Each line is one data record or one row of a spreadsheet. </a:t>
            </a:r>
          </a:p>
          <a:p>
            <a:pPr lvl="1" eaLnBrk="1" hangingPunct="1"/>
            <a:r>
              <a:rPr lang="en-US" sz="1800" dirty="0"/>
              <a:t>The fields in a line are the columns of the spreadsheet.</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8" name="Date Placeholder 7"/>
          <p:cNvSpPr>
            <a:spLocks noGrp="1"/>
          </p:cNvSpPr>
          <p:nvPr>
            <p:ph type="dt" sz="half" idx="10"/>
          </p:nvPr>
        </p:nvSpPr>
        <p:spPr/>
        <p:txBody>
          <a:bodyPr/>
          <a:lstStyle/>
          <a:p>
            <a:pPr>
              <a:defRPr/>
            </a:pPr>
            <a:r>
              <a:rPr lang="en-US"/>
              <a:t>© 2021 C. Nguyen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Common Math Methods (1)</a:t>
            </a:r>
          </a:p>
        </p:txBody>
      </p:sp>
      <p:sp>
        <p:nvSpPr>
          <p:cNvPr id="3075" name="Rectangle 3"/>
          <p:cNvSpPr>
            <a:spLocks noGrp="1" noChangeArrowheads="1"/>
          </p:cNvSpPr>
          <p:nvPr>
            <p:ph type="body" idx="1"/>
          </p:nvPr>
        </p:nvSpPr>
        <p:spPr>
          <a:xfrm>
            <a:off x="228600" y="609600"/>
            <a:ext cx="8610600" cy="5791200"/>
          </a:xfrm>
        </p:spPr>
        <p:txBody>
          <a:bodyPr/>
          <a:lstStyle/>
          <a:p>
            <a:pPr eaLnBrk="1" hangingPunct="1"/>
            <a:r>
              <a:rPr lang="en-US" sz="1800" dirty="0"/>
              <a:t>Find </a:t>
            </a:r>
            <a:r>
              <a:rPr lang="en-US" sz="1800" dirty="0">
                <a:solidFill>
                  <a:srgbClr val="0070C0"/>
                </a:solidFill>
              </a:rPr>
              <a:t>min</a:t>
            </a:r>
            <a:r>
              <a:rPr lang="en-US" sz="1800" dirty="0"/>
              <a:t> or </a:t>
            </a:r>
            <a:r>
              <a:rPr lang="en-US" sz="1800" dirty="0">
                <a:solidFill>
                  <a:srgbClr val="0070C0"/>
                </a:solidFill>
              </a:rPr>
              <a:t>max</a:t>
            </a:r>
            <a:r>
              <a:rPr lang="en-US" sz="1800" dirty="0"/>
              <a:t> value:</a:t>
            </a:r>
          </a:p>
          <a:p>
            <a:pPr lvl="1" eaLnBrk="1" hangingPunct="1">
              <a:spcBef>
                <a:spcPts val="0"/>
              </a:spcBef>
            </a:pPr>
            <a:r>
              <a:rPr lang="en-US" sz="1800" dirty="0"/>
              <a:t>In each row or column:</a:t>
            </a:r>
          </a:p>
          <a:p>
            <a:pPr eaLnBrk="1" hangingPunct="1">
              <a:spcBef>
                <a:spcPts val="1200"/>
              </a:spcBef>
              <a:buNone/>
            </a:pPr>
            <a:endParaRPr lang="en-US" sz="1800" dirty="0"/>
          </a:p>
          <a:p>
            <a:pPr eaLnBrk="1" hangingPunct="1">
              <a:spcBef>
                <a:spcPts val="0"/>
              </a:spcBef>
              <a:buNone/>
            </a:pPr>
            <a:r>
              <a:rPr lang="en-US" sz="1800" dirty="0"/>
              <a:t>	                                           </a:t>
            </a:r>
          </a:p>
          <a:p>
            <a:pPr eaLnBrk="1" hangingPunct="1">
              <a:spcBef>
                <a:spcPts val="1200"/>
              </a:spcBef>
              <a:buNone/>
            </a:pPr>
            <a:r>
              <a:rPr lang="en-US" sz="1800" dirty="0"/>
              <a:t>		axis = 0 for column, 1 for row, and can be higher for multi-D array</a:t>
            </a:r>
          </a:p>
          <a:p>
            <a:pPr lvl="1" eaLnBrk="1" hangingPunct="1">
              <a:spcBef>
                <a:spcPts val="600"/>
              </a:spcBef>
            </a:pPr>
            <a:r>
              <a:rPr lang="en-US" sz="1800" dirty="0"/>
              <a:t>In the entire array:</a:t>
            </a:r>
          </a:p>
          <a:p>
            <a:pPr eaLnBrk="1" hangingPunct="1">
              <a:spcBef>
                <a:spcPts val="1200"/>
              </a:spcBef>
              <a:buNone/>
            </a:pPr>
            <a:endParaRPr lang="en-US" sz="1800" dirty="0"/>
          </a:p>
          <a:p>
            <a:pPr eaLnBrk="1" hangingPunct="1">
              <a:spcBef>
                <a:spcPts val="0"/>
              </a:spcBef>
              <a:buNone/>
            </a:pPr>
            <a:endParaRPr lang="en-US" sz="1800" dirty="0"/>
          </a:p>
          <a:p>
            <a:pPr eaLnBrk="1" hangingPunct="1">
              <a:spcBef>
                <a:spcPts val="600"/>
              </a:spcBef>
            </a:pPr>
            <a:endParaRPr lang="en-US" sz="1800" dirty="0"/>
          </a:p>
          <a:p>
            <a:pPr eaLnBrk="1" hangingPunct="1">
              <a:spcBef>
                <a:spcPts val="600"/>
              </a:spcBef>
            </a:pPr>
            <a:r>
              <a:rPr lang="en-US" sz="1800" dirty="0"/>
              <a:t>Find the </a:t>
            </a:r>
            <a:r>
              <a:rPr lang="en-US" sz="1800" dirty="0">
                <a:solidFill>
                  <a:srgbClr val="0070C0"/>
                </a:solidFill>
              </a:rPr>
              <a:t>sum</a:t>
            </a:r>
            <a:r>
              <a:rPr lang="en-US" sz="1800" dirty="0"/>
              <a:t>:</a:t>
            </a:r>
          </a:p>
          <a:p>
            <a:pPr lvl="1" eaLnBrk="1" hangingPunct="1">
              <a:spcBef>
                <a:spcPts val="0"/>
              </a:spcBef>
            </a:pPr>
            <a:r>
              <a:rPr lang="en-US" sz="1800" dirty="0"/>
              <a:t>In each row or column:</a:t>
            </a:r>
          </a:p>
          <a:p>
            <a:pPr eaLnBrk="1" hangingPunct="1">
              <a:spcBef>
                <a:spcPts val="1200"/>
              </a:spcBef>
              <a:buNone/>
            </a:pPr>
            <a:endParaRPr lang="en-US" sz="1800" dirty="0"/>
          </a:p>
          <a:p>
            <a:pPr eaLnBrk="1" hangingPunct="1">
              <a:spcBef>
                <a:spcPts val="600"/>
              </a:spcBef>
              <a:buNone/>
            </a:pPr>
            <a:r>
              <a:rPr lang="en-US" sz="1800" dirty="0"/>
              <a:t>	         </a:t>
            </a:r>
          </a:p>
          <a:p>
            <a:pPr eaLnBrk="1" hangingPunct="1">
              <a:spcBef>
                <a:spcPts val="600"/>
              </a:spcBef>
              <a:buNone/>
            </a:pPr>
            <a:r>
              <a:rPr lang="en-US" sz="1800" dirty="0"/>
              <a:t>		 axis = 0 for column, 1 for row, and can be higher for multi-D array</a:t>
            </a:r>
          </a:p>
          <a:p>
            <a:pPr lvl="1" eaLnBrk="1" hangingPunct="1">
              <a:spcBef>
                <a:spcPts val="0"/>
              </a:spcBef>
            </a:pPr>
            <a:r>
              <a:rPr lang="en-US" sz="1800" dirty="0"/>
              <a:t>In the entire array:</a:t>
            </a:r>
          </a:p>
          <a:p>
            <a:pPr eaLnBrk="1" hangingPunct="1">
              <a:spcBef>
                <a:spcPts val="6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20</a:t>
            </a:fld>
            <a:endParaRPr lang="en-US" dirty="0"/>
          </a:p>
        </p:txBody>
      </p:sp>
      <p:sp>
        <p:nvSpPr>
          <p:cNvPr id="7" name="TextBox 6"/>
          <p:cNvSpPr txBox="1"/>
          <p:nvPr/>
        </p:nvSpPr>
        <p:spPr>
          <a:xfrm>
            <a:off x="1066800" y="1219200"/>
            <a:ext cx="72390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min</a:t>
            </a:r>
            <a:r>
              <a:rPr lang="en-US" dirty="0"/>
              <a:t>(</a:t>
            </a:r>
            <a:r>
              <a:rPr lang="en-US" dirty="0" err="1"/>
              <a:t>arr</a:t>
            </a:r>
            <a:r>
              <a:rPr lang="en-US" dirty="0"/>
              <a:t>, 0)       # return 1D array of smallest value of each column</a:t>
            </a:r>
          </a:p>
        </p:txBody>
      </p:sp>
      <p:sp>
        <p:nvSpPr>
          <p:cNvPr id="8" name="TextBox 7"/>
          <p:cNvSpPr txBox="1"/>
          <p:nvPr/>
        </p:nvSpPr>
        <p:spPr>
          <a:xfrm>
            <a:off x="1066800" y="1676400"/>
            <a:ext cx="72390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max</a:t>
            </a:r>
            <a:r>
              <a:rPr lang="en-US" dirty="0"/>
              <a:t>(arr,1)       # return 1D array of largest value of each row</a:t>
            </a:r>
          </a:p>
        </p:txBody>
      </p:sp>
      <p:sp>
        <p:nvSpPr>
          <p:cNvPr id="9" name="TextBox 8"/>
          <p:cNvSpPr txBox="1"/>
          <p:nvPr/>
        </p:nvSpPr>
        <p:spPr>
          <a:xfrm>
            <a:off x="1066800" y="2743200"/>
            <a:ext cx="72390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min</a:t>
            </a:r>
            <a:r>
              <a:rPr lang="en-US" dirty="0"/>
              <a:t>(</a:t>
            </a:r>
            <a:r>
              <a:rPr lang="en-US" dirty="0" err="1"/>
              <a:t>arr</a:t>
            </a:r>
            <a:r>
              <a:rPr lang="en-US" dirty="0"/>
              <a:t>)           # return smallest value in array</a:t>
            </a:r>
          </a:p>
        </p:txBody>
      </p:sp>
      <p:sp>
        <p:nvSpPr>
          <p:cNvPr id="10" name="TextBox 9"/>
          <p:cNvSpPr txBox="1"/>
          <p:nvPr/>
        </p:nvSpPr>
        <p:spPr>
          <a:xfrm>
            <a:off x="1066800" y="3200400"/>
            <a:ext cx="72390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max</a:t>
            </a:r>
            <a:r>
              <a:rPr lang="en-US" dirty="0"/>
              <a:t>(</a:t>
            </a:r>
            <a:r>
              <a:rPr lang="en-US" dirty="0" err="1"/>
              <a:t>arr</a:t>
            </a:r>
            <a:r>
              <a:rPr lang="en-US" dirty="0"/>
              <a:t>)          # return largest value in array  </a:t>
            </a:r>
          </a:p>
        </p:txBody>
      </p:sp>
      <p:sp>
        <p:nvSpPr>
          <p:cNvPr id="14" name="TextBox 13"/>
          <p:cNvSpPr txBox="1"/>
          <p:nvPr/>
        </p:nvSpPr>
        <p:spPr>
          <a:xfrm>
            <a:off x="1066800" y="4419600"/>
            <a:ext cx="73152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sum</a:t>
            </a:r>
            <a:r>
              <a:rPr lang="en-US" dirty="0"/>
              <a:t>(</a:t>
            </a:r>
            <a:r>
              <a:rPr lang="en-US" dirty="0" err="1"/>
              <a:t>arr</a:t>
            </a:r>
            <a:r>
              <a:rPr lang="en-US" dirty="0"/>
              <a:t>, 0)       # return 1D array of sum of each column</a:t>
            </a:r>
          </a:p>
        </p:txBody>
      </p:sp>
      <p:sp>
        <p:nvSpPr>
          <p:cNvPr id="15" name="TextBox 14"/>
          <p:cNvSpPr txBox="1"/>
          <p:nvPr/>
        </p:nvSpPr>
        <p:spPr>
          <a:xfrm>
            <a:off x="1066800" y="4876800"/>
            <a:ext cx="73152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sum</a:t>
            </a:r>
            <a:r>
              <a:rPr lang="en-US" dirty="0"/>
              <a:t>(</a:t>
            </a:r>
            <a:r>
              <a:rPr lang="en-US" dirty="0" err="1"/>
              <a:t>arr</a:t>
            </a:r>
            <a:r>
              <a:rPr lang="en-US" dirty="0"/>
              <a:t>, 1)       # return 1D array of sum of each row</a:t>
            </a:r>
          </a:p>
        </p:txBody>
      </p:sp>
      <p:sp>
        <p:nvSpPr>
          <p:cNvPr id="16" name="TextBox 15"/>
          <p:cNvSpPr txBox="1"/>
          <p:nvPr/>
        </p:nvSpPr>
        <p:spPr>
          <a:xfrm>
            <a:off x="1066800" y="5791200"/>
            <a:ext cx="73152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sum</a:t>
            </a:r>
            <a:r>
              <a:rPr lang="en-US" dirty="0"/>
              <a:t>(</a:t>
            </a:r>
            <a:r>
              <a:rPr lang="en-US" dirty="0" err="1"/>
              <a:t>arr</a:t>
            </a:r>
            <a:r>
              <a:rPr lang="en-US" dirty="0"/>
              <a:t>)           # return sum of all values in array</a:t>
            </a:r>
          </a:p>
        </p:txBody>
      </p:sp>
      <p:sp>
        <p:nvSpPr>
          <p:cNvPr id="13" name="Date Placeholder 12"/>
          <p:cNvSpPr>
            <a:spLocks noGrp="1"/>
          </p:cNvSpPr>
          <p:nvPr>
            <p:ph type="dt" sz="half" idx="10"/>
          </p:nvPr>
        </p:nvSpPr>
        <p:spPr/>
        <p:txBody>
          <a:bodyPr/>
          <a:lstStyle/>
          <a:p>
            <a:pPr>
              <a:defRPr/>
            </a:pPr>
            <a:r>
              <a:rPr lang="en-US"/>
              <a:t>© 2021 C. Nguyen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Common Math Methods (2)</a:t>
            </a:r>
          </a:p>
        </p:txBody>
      </p:sp>
      <p:sp>
        <p:nvSpPr>
          <p:cNvPr id="3075" name="Rectangle 3"/>
          <p:cNvSpPr>
            <a:spLocks noGrp="1" noChangeArrowheads="1"/>
          </p:cNvSpPr>
          <p:nvPr>
            <p:ph type="body" idx="1"/>
          </p:nvPr>
        </p:nvSpPr>
        <p:spPr>
          <a:xfrm>
            <a:off x="228600" y="457200"/>
            <a:ext cx="8610600" cy="5943600"/>
          </a:xfrm>
        </p:spPr>
        <p:txBody>
          <a:bodyPr/>
          <a:lstStyle/>
          <a:p>
            <a:pPr eaLnBrk="1" hangingPunct="1"/>
            <a:r>
              <a:rPr lang="en-US" sz="1800" dirty="0"/>
              <a:t>Sort values:</a:t>
            </a:r>
          </a:p>
          <a:p>
            <a:pPr lvl="1" eaLnBrk="1" hangingPunct="1">
              <a:spcBef>
                <a:spcPts val="0"/>
              </a:spcBef>
            </a:pPr>
            <a:r>
              <a:rPr lang="en-US" sz="1800" dirty="0"/>
              <a:t>In each row or column:</a:t>
            </a:r>
          </a:p>
          <a:p>
            <a:pPr eaLnBrk="1" hangingPunct="1">
              <a:spcBef>
                <a:spcPts val="1200"/>
              </a:spcBef>
              <a:buNone/>
            </a:pPr>
            <a:endParaRPr lang="en-US" sz="1800" dirty="0"/>
          </a:p>
          <a:p>
            <a:pPr eaLnBrk="1" hangingPunct="1">
              <a:spcBef>
                <a:spcPts val="1600"/>
              </a:spcBef>
              <a:buNone/>
            </a:pPr>
            <a:r>
              <a:rPr lang="en-US" sz="1800" dirty="0"/>
              <a:t>	                                           </a:t>
            </a:r>
          </a:p>
          <a:p>
            <a:pPr eaLnBrk="1" hangingPunct="1">
              <a:spcBef>
                <a:spcPts val="0"/>
              </a:spcBef>
              <a:buNone/>
            </a:pPr>
            <a:r>
              <a:rPr lang="en-US" sz="1800" dirty="0"/>
              <a:t>		 axis = 0 for column, 1 for row, and can be higher for multi-D array</a:t>
            </a:r>
          </a:p>
          <a:p>
            <a:pPr lvl="1" eaLnBrk="1" hangingPunct="1">
              <a:spcBef>
                <a:spcPts val="600"/>
              </a:spcBef>
            </a:pPr>
            <a:r>
              <a:rPr lang="en-US" sz="1800" dirty="0"/>
              <a:t>In the entire array:</a:t>
            </a:r>
          </a:p>
          <a:p>
            <a:pPr eaLnBrk="1" hangingPunct="1">
              <a:spcBef>
                <a:spcPts val="0"/>
              </a:spcBef>
              <a:buNone/>
            </a:pPr>
            <a:endParaRPr lang="en-US" sz="1800" dirty="0"/>
          </a:p>
          <a:p>
            <a:pPr eaLnBrk="1" hangingPunct="1">
              <a:spcBef>
                <a:spcPts val="0"/>
              </a:spcBef>
              <a:buNone/>
            </a:pPr>
            <a:endParaRPr lang="en-US" sz="1800" dirty="0"/>
          </a:p>
          <a:p>
            <a:pPr eaLnBrk="1" hangingPunct="1">
              <a:spcBef>
                <a:spcPts val="800"/>
              </a:spcBef>
            </a:pPr>
            <a:r>
              <a:rPr lang="en-US" sz="1800" dirty="0"/>
              <a:t>Sort values to get the index of the sorted array</a:t>
            </a:r>
          </a:p>
          <a:p>
            <a:pPr lvl="1" eaLnBrk="1" hangingPunct="1">
              <a:spcBef>
                <a:spcPts val="0"/>
              </a:spcBef>
            </a:pPr>
            <a:r>
              <a:rPr lang="en-US" sz="1800" dirty="0"/>
              <a:t>In each row or column:</a:t>
            </a:r>
          </a:p>
          <a:p>
            <a:pPr eaLnBrk="1" hangingPunct="1">
              <a:spcBef>
                <a:spcPts val="1200"/>
              </a:spcBef>
              <a:buNone/>
            </a:pPr>
            <a:endParaRPr lang="en-US" sz="1800" dirty="0"/>
          </a:p>
          <a:p>
            <a:pPr eaLnBrk="1" hangingPunct="1">
              <a:spcBef>
                <a:spcPts val="1600"/>
              </a:spcBef>
              <a:buNone/>
            </a:pPr>
            <a:r>
              <a:rPr lang="en-US" sz="1800" dirty="0"/>
              <a:t>	                                           </a:t>
            </a:r>
          </a:p>
          <a:p>
            <a:pPr eaLnBrk="1" hangingPunct="1">
              <a:spcBef>
                <a:spcPts val="0"/>
              </a:spcBef>
              <a:buNone/>
            </a:pPr>
            <a:r>
              <a:rPr lang="en-US" sz="1800" dirty="0"/>
              <a:t>	</a:t>
            </a:r>
          </a:p>
          <a:p>
            <a:pPr eaLnBrk="1" hangingPunct="1">
              <a:spcBef>
                <a:spcPts val="0"/>
              </a:spcBef>
              <a:buNone/>
            </a:pPr>
            <a:r>
              <a:rPr lang="en-US" sz="1800" dirty="0"/>
              <a:t>			axis = 0 for column, 1 for row</a:t>
            </a:r>
          </a:p>
          <a:p>
            <a:pPr lvl="1" eaLnBrk="1" hangingPunct="1">
              <a:spcBef>
                <a:spcPts val="600"/>
              </a:spcBef>
            </a:pPr>
            <a:r>
              <a:rPr lang="en-US" sz="1800" dirty="0"/>
              <a:t>In the entire array:</a:t>
            </a:r>
          </a:p>
          <a:p>
            <a:pPr eaLnBrk="1" hangingPunct="1">
              <a:spcBef>
                <a:spcPts val="1200"/>
              </a:spcBef>
              <a:buNone/>
            </a:pPr>
            <a:endParaRPr lang="en-US" sz="1800" dirty="0"/>
          </a:p>
          <a:p>
            <a:pPr eaLnBrk="1" hangingPunct="1">
              <a:spcBef>
                <a:spcPts val="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21</a:t>
            </a:fld>
            <a:endParaRPr lang="en-US" dirty="0"/>
          </a:p>
        </p:txBody>
      </p:sp>
      <p:sp>
        <p:nvSpPr>
          <p:cNvPr id="7" name="TextBox 6"/>
          <p:cNvSpPr txBox="1"/>
          <p:nvPr/>
        </p:nvSpPr>
        <p:spPr>
          <a:xfrm>
            <a:off x="1066800" y="1066800"/>
            <a:ext cx="71628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sort</a:t>
            </a:r>
            <a:r>
              <a:rPr lang="en-US" dirty="0"/>
              <a:t>(</a:t>
            </a:r>
            <a:r>
              <a:rPr lang="en-US" dirty="0" err="1"/>
              <a:t>arr</a:t>
            </a:r>
            <a:r>
              <a:rPr lang="en-US" dirty="0"/>
              <a:t>, 0)           # return </a:t>
            </a:r>
            <a:r>
              <a:rPr lang="en-US" dirty="0" err="1"/>
              <a:t>arr</a:t>
            </a:r>
            <a:r>
              <a:rPr lang="en-US" dirty="0"/>
              <a:t> sorted by column</a:t>
            </a:r>
          </a:p>
        </p:txBody>
      </p:sp>
      <p:sp>
        <p:nvSpPr>
          <p:cNvPr id="8" name="TextBox 7"/>
          <p:cNvSpPr txBox="1"/>
          <p:nvPr/>
        </p:nvSpPr>
        <p:spPr>
          <a:xfrm>
            <a:off x="1066800" y="1524000"/>
            <a:ext cx="71628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sort</a:t>
            </a:r>
            <a:r>
              <a:rPr lang="en-US" dirty="0"/>
              <a:t>(</a:t>
            </a:r>
            <a:r>
              <a:rPr lang="en-US" dirty="0" err="1"/>
              <a:t>arr</a:t>
            </a:r>
            <a:r>
              <a:rPr lang="en-US" dirty="0"/>
              <a:t>, 1)           # return </a:t>
            </a:r>
            <a:r>
              <a:rPr lang="en-US" dirty="0" err="1"/>
              <a:t>arr</a:t>
            </a:r>
            <a:r>
              <a:rPr lang="en-US" dirty="0"/>
              <a:t> sorted by row</a:t>
            </a:r>
          </a:p>
        </p:txBody>
      </p:sp>
      <p:sp>
        <p:nvSpPr>
          <p:cNvPr id="9" name="TextBox 8"/>
          <p:cNvSpPr txBox="1"/>
          <p:nvPr/>
        </p:nvSpPr>
        <p:spPr>
          <a:xfrm>
            <a:off x="1066800" y="2590800"/>
            <a:ext cx="7162800" cy="369332"/>
          </a:xfrm>
          <a:prstGeom prst="rect">
            <a:avLst/>
          </a:prstGeom>
          <a:solidFill>
            <a:schemeClr val="bg1">
              <a:lumMod val="85000"/>
            </a:schemeClr>
          </a:solidFill>
        </p:spPr>
        <p:txBody>
          <a:bodyPr wrap="square" rtlCol="0">
            <a:spAutoFit/>
          </a:bodyPr>
          <a:lstStyle/>
          <a:p>
            <a:r>
              <a:rPr lang="en-US" dirty="0" err="1"/>
              <a:t>np</a:t>
            </a:r>
            <a:r>
              <a:rPr lang="en-US" dirty="0"/>
              <a:t>.</a:t>
            </a:r>
            <a:r>
              <a:rPr lang="en-US" dirty="0">
                <a:solidFill>
                  <a:srgbClr val="0070C0"/>
                </a:solidFill>
              </a:rPr>
              <a:t> sort</a:t>
            </a:r>
            <a:r>
              <a:rPr lang="en-US" dirty="0"/>
              <a:t>(</a:t>
            </a:r>
            <a:r>
              <a:rPr lang="en-US" dirty="0" err="1"/>
              <a:t>arr</a:t>
            </a:r>
            <a:r>
              <a:rPr lang="en-US" dirty="0"/>
              <a:t>)              # return </a:t>
            </a:r>
            <a:r>
              <a:rPr lang="en-US" dirty="0" err="1"/>
              <a:t>arr</a:t>
            </a:r>
            <a:r>
              <a:rPr lang="en-US" dirty="0"/>
              <a:t> sorted by the largest axis </a:t>
            </a:r>
          </a:p>
        </p:txBody>
      </p:sp>
      <p:sp>
        <p:nvSpPr>
          <p:cNvPr id="13" name="Date Placeholder 12"/>
          <p:cNvSpPr>
            <a:spLocks noGrp="1"/>
          </p:cNvSpPr>
          <p:nvPr>
            <p:ph type="dt" sz="half" idx="10"/>
          </p:nvPr>
        </p:nvSpPr>
        <p:spPr/>
        <p:txBody>
          <a:bodyPr/>
          <a:lstStyle/>
          <a:p>
            <a:pPr>
              <a:defRPr/>
            </a:pPr>
            <a:r>
              <a:rPr lang="en-US"/>
              <a:t>© 2021 C. Nguyen</a:t>
            </a:r>
          </a:p>
        </p:txBody>
      </p:sp>
      <p:sp>
        <p:nvSpPr>
          <p:cNvPr id="10" name="TextBox 9"/>
          <p:cNvSpPr txBox="1"/>
          <p:nvPr/>
        </p:nvSpPr>
        <p:spPr>
          <a:xfrm>
            <a:off x="1066800" y="3810000"/>
            <a:ext cx="7162800" cy="646331"/>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argsort</a:t>
            </a:r>
            <a:r>
              <a:rPr lang="en-US" dirty="0"/>
              <a:t>(</a:t>
            </a:r>
            <a:r>
              <a:rPr lang="en-US" dirty="0" err="1"/>
              <a:t>arr</a:t>
            </a:r>
            <a:r>
              <a:rPr lang="en-US" dirty="0"/>
              <a:t>, 0)      # return 1D array of indices that would sort </a:t>
            </a:r>
          </a:p>
          <a:p>
            <a:r>
              <a:rPr lang="en-US" dirty="0"/>
              <a:t>                                 # </a:t>
            </a:r>
            <a:r>
              <a:rPr lang="en-US" dirty="0" err="1"/>
              <a:t>arr</a:t>
            </a:r>
            <a:r>
              <a:rPr lang="en-US" dirty="0"/>
              <a:t> by column</a:t>
            </a:r>
          </a:p>
        </p:txBody>
      </p:sp>
      <p:sp>
        <p:nvSpPr>
          <p:cNvPr id="11" name="TextBox 10"/>
          <p:cNvSpPr txBox="1"/>
          <p:nvPr/>
        </p:nvSpPr>
        <p:spPr>
          <a:xfrm>
            <a:off x="1066800" y="4572000"/>
            <a:ext cx="7162800" cy="646331"/>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argsort</a:t>
            </a:r>
            <a:r>
              <a:rPr lang="en-US" dirty="0"/>
              <a:t>(</a:t>
            </a:r>
            <a:r>
              <a:rPr lang="en-US" dirty="0" err="1"/>
              <a:t>arr</a:t>
            </a:r>
            <a:r>
              <a:rPr lang="en-US" dirty="0"/>
              <a:t>, 1)      # return 1D array of indices that would sort</a:t>
            </a:r>
          </a:p>
          <a:p>
            <a:r>
              <a:rPr lang="en-US" dirty="0"/>
              <a:t>                                 # </a:t>
            </a:r>
            <a:r>
              <a:rPr lang="en-US" dirty="0" err="1"/>
              <a:t>arr</a:t>
            </a:r>
            <a:r>
              <a:rPr lang="en-US" dirty="0"/>
              <a:t> by row</a:t>
            </a:r>
          </a:p>
        </p:txBody>
      </p:sp>
      <p:sp>
        <p:nvSpPr>
          <p:cNvPr id="12" name="TextBox 11"/>
          <p:cNvSpPr txBox="1"/>
          <p:nvPr/>
        </p:nvSpPr>
        <p:spPr>
          <a:xfrm>
            <a:off x="1066800" y="5638800"/>
            <a:ext cx="7162800" cy="646331"/>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argsort</a:t>
            </a:r>
            <a:r>
              <a:rPr lang="en-US" dirty="0"/>
              <a:t>(</a:t>
            </a:r>
            <a:r>
              <a:rPr lang="en-US" dirty="0" err="1"/>
              <a:t>arr</a:t>
            </a:r>
            <a:r>
              <a:rPr lang="en-US" dirty="0"/>
              <a:t>)          # return array of indices that would sort </a:t>
            </a:r>
          </a:p>
          <a:p>
            <a:r>
              <a:rPr lang="en-US" dirty="0"/>
              <a:t>                                 # </a:t>
            </a:r>
            <a:r>
              <a:rPr lang="en-US" dirty="0" err="1"/>
              <a:t>arr</a:t>
            </a:r>
            <a:r>
              <a:rPr lang="en-US" dirty="0"/>
              <a:t> largest axis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Common Statistics Methods (1)</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The </a:t>
            </a:r>
            <a:r>
              <a:rPr lang="en-US" sz="1800" dirty="0">
                <a:solidFill>
                  <a:srgbClr val="0070C0"/>
                </a:solidFill>
              </a:rPr>
              <a:t>median</a:t>
            </a:r>
            <a:r>
              <a:rPr lang="en-US" sz="1800" dirty="0"/>
              <a:t> is the middle value if the array was sorted</a:t>
            </a:r>
          </a:p>
          <a:p>
            <a:pPr eaLnBrk="1" hangingPunct="1"/>
            <a:endParaRPr lang="en-US" sz="1800" dirty="0"/>
          </a:p>
          <a:p>
            <a:pPr eaLnBrk="1" hangingPunct="1"/>
            <a:endParaRPr lang="en-US" sz="1800" dirty="0"/>
          </a:p>
          <a:p>
            <a:pPr eaLnBrk="1" hangingPunct="1">
              <a:spcBef>
                <a:spcPts val="0"/>
              </a:spcBef>
            </a:pPr>
            <a:endParaRPr lang="en-US" sz="1800" dirty="0"/>
          </a:p>
          <a:p>
            <a:pPr eaLnBrk="1" hangingPunct="1">
              <a:spcBef>
                <a:spcPts val="0"/>
              </a:spcBef>
              <a:buNone/>
            </a:pPr>
            <a:r>
              <a:rPr lang="en-US" sz="1800" dirty="0"/>
              <a:t>		 axis = 0 for column, 1 for row, and can be higher for multi-D array</a:t>
            </a:r>
          </a:p>
          <a:p>
            <a:pPr eaLnBrk="1" hangingPunct="1">
              <a:spcBef>
                <a:spcPts val="1200"/>
              </a:spcBef>
            </a:pPr>
            <a:endParaRPr lang="en-US" sz="1800" dirty="0"/>
          </a:p>
          <a:p>
            <a:pPr eaLnBrk="1" hangingPunct="1">
              <a:spcBef>
                <a:spcPts val="0"/>
              </a:spcBef>
              <a:buNone/>
            </a:pPr>
            <a:endParaRPr lang="en-US" sz="1800" dirty="0"/>
          </a:p>
          <a:p>
            <a:pPr eaLnBrk="1" hangingPunct="1">
              <a:spcBef>
                <a:spcPts val="0"/>
              </a:spcBef>
            </a:pPr>
            <a:r>
              <a:rPr lang="en-US" sz="1800" dirty="0"/>
              <a:t>The </a:t>
            </a:r>
            <a:r>
              <a:rPr lang="en-US" sz="1800" dirty="0">
                <a:solidFill>
                  <a:srgbClr val="0070C0"/>
                </a:solidFill>
              </a:rPr>
              <a:t>mean</a:t>
            </a:r>
            <a:r>
              <a:rPr lang="en-US" sz="1800" dirty="0"/>
              <a:t>, commonly known as the average, is the sum of elements divided by the number of elements</a:t>
            </a:r>
          </a:p>
          <a:p>
            <a:pPr eaLnBrk="1" hangingPunct="1">
              <a:spcBef>
                <a:spcPts val="0"/>
              </a:spcBef>
            </a:pPr>
            <a:endParaRPr lang="en-US" sz="1800" dirty="0"/>
          </a:p>
          <a:p>
            <a:pPr eaLnBrk="1" hangingPunct="1">
              <a:spcBef>
                <a:spcPts val="0"/>
              </a:spcBef>
            </a:pPr>
            <a:endParaRPr lang="en-US" sz="1800" dirty="0"/>
          </a:p>
          <a:p>
            <a:pPr eaLnBrk="1" hangingPunct="1">
              <a:spcBef>
                <a:spcPts val="0"/>
              </a:spcBef>
            </a:pPr>
            <a:endParaRPr lang="en-US" sz="1800" dirty="0"/>
          </a:p>
          <a:p>
            <a:pPr eaLnBrk="1" hangingPunct="1">
              <a:spcBef>
                <a:spcPts val="600"/>
              </a:spcBef>
              <a:buNone/>
            </a:pPr>
            <a:r>
              <a:rPr lang="en-US" sz="1800" dirty="0"/>
              <a:t>		axis = 0 for column, 1 for row, and can be higher for multi-D array</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22</a:t>
            </a:fld>
            <a:endParaRPr lang="en-US" dirty="0"/>
          </a:p>
        </p:txBody>
      </p:sp>
      <p:sp>
        <p:nvSpPr>
          <p:cNvPr id="11" name="TextBox 10"/>
          <p:cNvSpPr txBox="1"/>
          <p:nvPr/>
        </p:nvSpPr>
        <p:spPr>
          <a:xfrm>
            <a:off x="914400" y="1066800"/>
            <a:ext cx="73914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median</a:t>
            </a:r>
            <a:r>
              <a:rPr lang="en-US" dirty="0"/>
              <a:t>(</a:t>
            </a:r>
            <a:r>
              <a:rPr lang="en-US" dirty="0" err="1"/>
              <a:t>arr</a:t>
            </a:r>
            <a:r>
              <a:rPr lang="en-US" dirty="0"/>
              <a:t>, 0)     # return 1D array of median of each column</a:t>
            </a:r>
          </a:p>
        </p:txBody>
      </p:sp>
      <p:sp>
        <p:nvSpPr>
          <p:cNvPr id="12" name="TextBox 11"/>
          <p:cNvSpPr txBox="1"/>
          <p:nvPr/>
        </p:nvSpPr>
        <p:spPr>
          <a:xfrm>
            <a:off x="914400" y="1524000"/>
            <a:ext cx="73914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median</a:t>
            </a:r>
            <a:r>
              <a:rPr lang="en-US" dirty="0"/>
              <a:t>(</a:t>
            </a:r>
            <a:r>
              <a:rPr lang="en-US" dirty="0" err="1"/>
              <a:t>arr</a:t>
            </a:r>
            <a:r>
              <a:rPr lang="en-US" dirty="0"/>
              <a:t>, 1)     # return 1D array of median of each row</a:t>
            </a:r>
          </a:p>
        </p:txBody>
      </p:sp>
      <p:sp>
        <p:nvSpPr>
          <p:cNvPr id="13" name="TextBox 12"/>
          <p:cNvSpPr txBox="1"/>
          <p:nvPr/>
        </p:nvSpPr>
        <p:spPr>
          <a:xfrm>
            <a:off x="914400" y="2362200"/>
            <a:ext cx="73914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median</a:t>
            </a:r>
            <a:r>
              <a:rPr lang="en-US" dirty="0"/>
              <a:t>(</a:t>
            </a:r>
            <a:r>
              <a:rPr lang="en-US" dirty="0" err="1"/>
              <a:t>arr</a:t>
            </a:r>
            <a:r>
              <a:rPr lang="en-US" dirty="0"/>
              <a:t>)         # return 1D median of all elements</a:t>
            </a:r>
          </a:p>
        </p:txBody>
      </p:sp>
      <p:sp>
        <p:nvSpPr>
          <p:cNvPr id="14" name="TextBox 13"/>
          <p:cNvSpPr txBox="1"/>
          <p:nvPr/>
        </p:nvSpPr>
        <p:spPr>
          <a:xfrm>
            <a:off x="914400" y="3505200"/>
            <a:ext cx="74676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mean</a:t>
            </a:r>
            <a:r>
              <a:rPr lang="en-US" dirty="0"/>
              <a:t>(</a:t>
            </a:r>
            <a:r>
              <a:rPr lang="en-US" dirty="0" err="1"/>
              <a:t>arr</a:t>
            </a:r>
            <a:r>
              <a:rPr lang="en-US" dirty="0"/>
              <a:t>, 0)         # return 1D array of mean of each column</a:t>
            </a:r>
          </a:p>
        </p:txBody>
      </p:sp>
      <p:sp>
        <p:nvSpPr>
          <p:cNvPr id="15" name="TextBox 14"/>
          <p:cNvSpPr txBox="1"/>
          <p:nvPr/>
        </p:nvSpPr>
        <p:spPr>
          <a:xfrm>
            <a:off x="914400" y="3962400"/>
            <a:ext cx="74676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mean</a:t>
            </a:r>
            <a:r>
              <a:rPr lang="en-US" dirty="0"/>
              <a:t>(</a:t>
            </a:r>
            <a:r>
              <a:rPr lang="en-US" dirty="0" err="1"/>
              <a:t>arr</a:t>
            </a:r>
            <a:r>
              <a:rPr lang="en-US" dirty="0"/>
              <a:t>, 1)         # return 1D array of mean of each row</a:t>
            </a:r>
          </a:p>
        </p:txBody>
      </p:sp>
      <p:sp>
        <p:nvSpPr>
          <p:cNvPr id="16" name="TextBox 15"/>
          <p:cNvSpPr txBox="1"/>
          <p:nvPr/>
        </p:nvSpPr>
        <p:spPr>
          <a:xfrm>
            <a:off x="914400" y="4800600"/>
            <a:ext cx="7467600" cy="369332"/>
          </a:xfrm>
          <a:prstGeom prst="rect">
            <a:avLst/>
          </a:prstGeom>
          <a:solidFill>
            <a:schemeClr val="bg1">
              <a:lumMod val="85000"/>
            </a:schemeClr>
          </a:solidFill>
        </p:spPr>
        <p:txBody>
          <a:bodyPr wrap="square" rtlCol="0">
            <a:spAutoFit/>
          </a:bodyPr>
          <a:lstStyle/>
          <a:p>
            <a:r>
              <a:rPr lang="en-US" dirty="0" err="1"/>
              <a:t>np.</a:t>
            </a:r>
            <a:r>
              <a:rPr lang="en-US" dirty="0" err="1">
                <a:solidFill>
                  <a:srgbClr val="0070C0"/>
                </a:solidFill>
              </a:rPr>
              <a:t>mean</a:t>
            </a:r>
            <a:r>
              <a:rPr lang="en-US" dirty="0"/>
              <a:t>(</a:t>
            </a:r>
            <a:r>
              <a:rPr lang="en-US" dirty="0" err="1"/>
              <a:t>arr</a:t>
            </a:r>
            <a:r>
              <a:rPr lang="en-US" dirty="0"/>
              <a:t>)             # return the mean of all elements</a:t>
            </a:r>
          </a:p>
        </p:txBody>
      </p:sp>
      <p:sp>
        <p:nvSpPr>
          <p:cNvPr id="18" name="Date Placeholder 17"/>
          <p:cNvSpPr>
            <a:spLocks noGrp="1"/>
          </p:cNvSpPr>
          <p:nvPr>
            <p:ph type="dt" sz="half" idx="10"/>
          </p:nvPr>
        </p:nvSpPr>
        <p:spPr/>
        <p:txBody>
          <a:bodyPr/>
          <a:lstStyle/>
          <a:p>
            <a:pPr>
              <a:defRPr/>
            </a:pPr>
            <a:r>
              <a:rPr lang="en-US"/>
              <a:t>© 2021 C. Nguyen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Common Statistics Methods (2)</a:t>
            </a:r>
          </a:p>
        </p:txBody>
      </p:sp>
      <p:sp>
        <p:nvSpPr>
          <p:cNvPr id="3075" name="Rectangle 3"/>
          <p:cNvSpPr>
            <a:spLocks noGrp="1" noChangeArrowheads="1"/>
          </p:cNvSpPr>
          <p:nvPr>
            <p:ph type="body" idx="1"/>
          </p:nvPr>
        </p:nvSpPr>
        <p:spPr>
          <a:xfrm>
            <a:off x="457200" y="685800"/>
            <a:ext cx="8153400" cy="5715000"/>
          </a:xfrm>
        </p:spPr>
        <p:txBody>
          <a:bodyPr/>
          <a:lstStyle/>
          <a:p>
            <a:pPr eaLnBrk="1" hangingPunct="1"/>
            <a:r>
              <a:rPr lang="en-US" sz="1800" dirty="0"/>
              <a:t>The </a:t>
            </a:r>
            <a:r>
              <a:rPr lang="en-US" sz="1800" u="sng" dirty="0"/>
              <a:t>variance</a:t>
            </a:r>
            <a:r>
              <a:rPr lang="en-US" sz="1800" dirty="0"/>
              <a:t> and </a:t>
            </a:r>
            <a:r>
              <a:rPr lang="en-US" sz="1800" u="sng" dirty="0"/>
              <a:t>standard deviation </a:t>
            </a:r>
            <a:r>
              <a:rPr lang="en-US" sz="1800" dirty="0"/>
              <a:t>together show whether the data points are close together or spread out.</a:t>
            </a:r>
          </a:p>
          <a:p>
            <a:pPr eaLnBrk="1" hangingPunct="1"/>
            <a:r>
              <a:rPr lang="en-US" sz="1800" dirty="0"/>
              <a:t>The </a:t>
            </a:r>
            <a:r>
              <a:rPr lang="en-US" sz="1800" u="sng" dirty="0"/>
              <a:t>variance</a:t>
            </a:r>
            <a:r>
              <a:rPr lang="en-US" sz="1800" dirty="0"/>
              <a:t> is the squared deviation (or how far away) from the mean. </a:t>
            </a:r>
          </a:p>
          <a:p>
            <a:pPr eaLnBrk="1" hangingPunct="1">
              <a:spcBef>
                <a:spcPts val="1200"/>
              </a:spcBef>
              <a:buNone/>
            </a:pPr>
            <a:endParaRPr lang="en-US" sz="1800" dirty="0"/>
          </a:p>
          <a:p>
            <a:pPr eaLnBrk="1" hangingPunct="1">
              <a:spcBef>
                <a:spcPts val="1200"/>
              </a:spcBef>
            </a:pPr>
            <a:endParaRPr lang="en-US" sz="1800" dirty="0"/>
          </a:p>
          <a:p>
            <a:pPr eaLnBrk="1" hangingPunct="1">
              <a:spcBef>
                <a:spcPts val="600"/>
              </a:spcBef>
              <a:buNone/>
            </a:pPr>
            <a:r>
              <a:rPr lang="en-US" sz="1800" dirty="0"/>
              <a:t>		 axis = 0 for column, 1 for row, and can be higher for multi-D array</a:t>
            </a:r>
          </a:p>
          <a:p>
            <a:pPr eaLnBrk="1" hangingPunct="1">
              <a:spcBef>
                <a:spcPts val="600"/>
              </a:spcBef>
              <a:buNone/>
            </a:pPr>
            <a:endParaRPr lang="en-US" sz="1800" dirty="0"/>
          </a:p>
          <a:p>
            <a:pPr eaLnBrk="1" hangingPunct="1">
              <a:spcBef>
                <a:spcPts val="0"/>
              </a:spcBef>
            </a:pPr>
            <a:endParaRPr lang="en-US" sz="1800" dirty="0"/>
          </a:p>
          <a:p>
            <a:pPr eaLnBrk="1" hangingPunct="1">
              <a:spcBef>
                <a:spcPts val="0"/>
              </a:spcBef>
            </a:pPr>
            <a:r>
              <a:rPr lang="en-US" sz="1800" dirty="0"/>
              <a:t>The </a:t>
            </a:r>
            <a:r>
              <a:rPr lang="en-US" sz="1800" u="sng" dirty="0"/>
              <a:t>standard deviation</a:t>
            </a:r>
            <a:r>
              <a:rPr lang="en-US" sz="1800" dirty="0"/>
              <a:t> is the square root of the variance. If it’s a low value compared to the data range, then the data are close together. If it’s a high value relative to the data range, then the data is spread out.</a:t>
            </a:r>
          </a:p>
          <a:p>
            <a:pPr eaLnBrk="1" hangingPunct="1">
              <a:spcBef>
                <a:spcPts val="0"/>
              </a:spcBef>
            </a:pPr>
            <a:endParaRPr lang="en-US" sz="1800" dirty="0"/>
          </a:p>
          <a:p>
            <a:pPr eaLnBrk="1" hangingPunct="1">
              <a:spcBef>
                <a:spcPts val="0"/>
              </a:spcBef>
            </a:pPr>
            <a:endParaRPr lang="en-US" sz="1800" dirty="0"/>
          </a:p>
          <a:p>
            <a:pPr eaLnBrk="1" hangingPunct="1">
              <a:spcBef>
                <a:spcPts val="0"/>
              </a:spcBef>
              <a:buNone/>
            </a:pPr>
            <a:endParaRPr lang="en-US" sz="1800" dirty="0"/>
          </a:p>
          <a:p>
            <a:pPr eaLnBrk="1" hangingPunct="1">
              <a:spcBef>
                <a:spcPts val="1200"/>
              </a:spcBef>
              <a:buNone/>
            </a:pPr>
            <a:r>
              <a:rPr lang="en-US" sz="1800" dirty="0"/>
              <a:t>		 axis = 0 for column, 1 for row, and can be higher for multi-D array </a:t>
            </a:r>
            <a:br>
              <a:rPr lang="en-US" sz="1800" dirty="0"/>
            </a:b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23</a:t>
            </a:fld>
            <a:endParaRPr lang="en-US" dirty="0"/>
          </a:p>
        </p:txBody>
      </p:sp>
      <p:sp>
        <p:nvSpPr>
          <p:cNvPr id="7" name="TextBox 6"/>
          <p:cNvSpPr txBox="1"/>
          <p:nvPr/>
        </p:nvSpPr>
        <p:spPr>
          <a:xfrm>
            <a:off x="914400" y="28956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var</a:t>
            </a:r>
            <a:r>
              <a:rPr lang="en-US" dirty="0"/>
              <a:t>(</a:t>
            </a:r>
            <a:r>
              <a:rPr lang="en-US" dirty="0" err="1"/>
              <a:t>arr</a:t>
            </a:r>
            <a:r>
              <a:rPr lang="en-US" dirty="0"/>
              <a:t>)             # return the variance for all elements</a:t>
            </a:r>
          </a:p>
        </p:txBody>
      </p:sp>
      <p:sp>
        <p:nvSpPr>
          <p:cNvPr id="11" name="TextBox 10"/>
          <p:cNvSpPr txBox="1"/>
          <p:nvPr/>
        </p:nvSpPr>
        <p:spPr>
          <a:xfrm>
            <a:off x="914400" y="56388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std</a:t>
            </a:r>
            <a:r>
              <a:rPr lang="en-US" dirty="0"/>
              <a:t>(</a:t>
            </a:r>
            <a:r>
              <a:rPr lang="en-US" dirty="0" err="1"/>
              <a:t>arr</a:t>
            </a:r>
            <a:r>
              <a:rPr lang="en-US" dirty="0"/>
              <a:t>)               # return standard dev for all elements</a:t>
            </a:r>
          </a:p>
        </p:txBody>
      </p:sp>
      <p:sp>
        <p:nvSpPr>
          <p:cNvPr id="17" name="TextBox 16"/>
          <p:cNvSpPr txBox="1"/>
          <p:nvPr/>
        </p:nvSpPr>
        <p:spPr>
          <a:xfrm>
            <a:off x="914400" y="43434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std</a:t>
            </a:r>
            <a:r>
              <a:rPr lang="en-US" dirty="0"/>
              <a:t>(</a:t>
            </a:r>
            <a:r>
              <a:rPr lang="en-US" dirty="0" err="1"/>
              <a:t>arr</a:t>
            </a:r>
            <a:r>
              <a:rPr lang="en-US" dirty="0"/>
              <a:t>, 0)            # return 1D array of standard dev for each column</a:t>
            </a:r>
          </a:p>
        </p:txBody>
      </p:sp>
      <p:sp>
        <p:nvSpPr>
          <p:cNvPr id="18" name="TextBox 17"/>
          <p:cNvSpPr txBox="1"/>
          <p:nvPr/>
        </p:nvSpPr>
        <p:spPr>
          <a:xfrm>
            <a:off x="914400" y="16764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var</a:t>
            </a:r>
            <a:r>
              <a:rPr lang="en-US" dirty="0"/>
              <a:t>(</a:t>
            </a:r>
            <a:r>
              <a:rPr lang="en-US" dirty="0" err="1"/>
              <a:t>arr</a:t>
            </a:r>
            <a:r>
              <a:rPr lang="en-US" dirty="0"/>
              <a:t>, 0)         # return 1D array of variance for each column</a:t>
            </a:r>
          </a:p>
        </p:txBody>
      </p:sp>
      <p:sp>
        <p:nvSpPr>
          <p:cNvPr id="19" name="TextBox 18"/>
          <p:cNvSpPr txBox="1"/>
          <p:nvPr/>
        </p:nvSpPr>
        <p:spPr>
          <a:xfrm>
            <a:off x="914400" y="21336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var</a:t>
            </a:r>
            <a:r>
              <a:rPr lang="en-US" dirty="0"/>
              <a:t>(</a:t>
            </a:r>
            <a:r>
              <a:rPr lang="en-US" dirty="0" err="1"/>
              <a:t>arr</a:t>
            </a:r>
            <a:r>
              <a:rPr lang="en-US" dirty="0"/>
              <a:t>, 1)         # return 1D array of variance for each row</a:t>
            </a:r>
          </a:p>
        </p:txBody>
      </p:sp>
      <p:sp>
        <p:nvSpPr>
          <p:cNvPr id="20" name="TextBox 19"/>
          <p:cNvSpPr txBox="1"/>
          <p:nvPr/>
        </p:nvSpPr>
        <p:spPr>
          <a:xfrm>
            <a:off x="914400" y="4800600"/>
            <a:ext cx="7391400" cy="369332"/>
          </a:xfrm>
          <a:prstGeom prst="rect">
            <a:avLst/>
          </a:prstGeom>
          <a:solidFill>
            <a:schemeClr val="bg1">
              <a:lumMod val="85000"/>
            </a:schemeClr>
          </a:solidFill>
        </p:spPr>
        <p:txBody>
          <a:bodyPr wrap="square" rtlCol="0">
            <a:spAutoFit/>
          </a:bodyPr>
          <a:lstStyle/>
          <a:p>
            <a:r>
              <a:rPr lang="en-US" dirty="0"/>
              <a:t>np.</a:t>
            </a:r>
            <a:r>
              <a:rPr lang="en-US" dirty="0">
                <a:solidFill>
                  <a:srgbClr val="0070C0"/>
                </a:solidFill>
              </a:rPr>
              <a:t>std</a:t>
            </a:r>
            <a:r>
              <a:rPr lang="en-US" dirty="0"/>
              <a:t>(</a:t>
            </a:r>
            <a:r>
              <a:rPr lang="en-US" dirty="0" err="1"/>
              <a:t>arr</a:t>
            </a:r>
            <a:r>
              <a:rPr lang="en-US" dirty="0"/>
              <a:t>, 1)            # return 1D array of standard dev for each row</a:t>
            </a:r>
          </a:p>
        </p:txBody>
      </p:sp>
      <p:sp>
        <p:nvSpPr>
          <p:cNvPr id="13" name="Date Placeholder 12"/>
          <p:cNvSpPr>
            <a:spLocks noGrp="1"/>
          </p:cNvSpPr>
          <p:nvPr>
            <p:ph type="dt" sz="half" idx="10"/>
          </p:nvPr>
        </p:nvSpPr>
        <p:spPr/>
        <p:txBody>
          <a:bodyPr/>
          <a:lstStyle/>
          <a:p>
            <a:pPr>
              <a:defRPr/>
            </a:pPr>
            <a:r>
              <a:rPr lang="en-US"/>
              <a:t>© 2021 C. Nguyen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381000" y="685800"/>
            <a:ext cx="8305800" cy="5486400"/>
          </a:xfrm>
        </p:spPr>
        <p:txBody>
          <a:bodyPr/>
          <a:lstStyle/>
          <a:p>
            <a:pPr eaLnBrk="1" hangingPunct="1"/>
            <a:r>
              <a:rPr lang="en-US" sz="1800" dirty="0" err="1">
                <a:solidFill>
                  <a:srgbClr val="0070C0"/>
                </a:solidFill>
              </a:rPr>
              <a:t>numpy</a:t>
            </a:r>
            <a:r>
              <a:rPr lang="en-US" sz="1800" dirty="0"/>
              <a:t> has many more features than what is covered here.</a:t>
            </a:r>
          </a:p>
          <a:p>
            <a:pPr lvl="1" eaLnBrk="1" hangingPunct="1">
              <a:spcBef>
                <a:spcPts val="0"/>
              </a:spcBef>
            </a:pPr>
            <a:r>
              <a:rPr lang="en-US" sz="1800" dirty="0"/>
              <a:t>For linear algebra: matrix and vector calculations</a:t>
            </a:r>
          </a:p>
          <a:p>
            <a:pPr lvl="1" eaLnBrk="1" hangingPunct="1">
              <a:spcBef>
                <a:spcPts val="0"/>
              </a:spcBef>
            </a:pPr>
            <a:r>
              <a:rPr lang="en-US" sz="1800" dirty="0"/>
              <a:t>For probability and statistics: functions and generated data for statistical distributions, weighted probability, synthetic data</a:t>
            </a:r>
          </a:p>
          <a:p>
            <a:pPr eaLnBrk="1" hangingPunct="1"/>
            <a:r>
              <a:rPr lang="en-US" sz="1800" dirty="0"/>
              <a:t>It is also important to note that for intensive numerical analyses, </a:t>
            </a:r>
            <a:r>
              <a:rPr lang="en-US" sz="1800" dirty="0" err="1">
                <a:solidFill>
                  <a:srgbClr val="0070C0"/>
                </a:solidFill>
              </a:rPr>
              <a:t>numpy</a:t>
            </a:r>
            <a:r>
              <a:rPr lang="en-US" sz="1800" dirty="0"/>
              <a:t> is a subset of other tools that Python provides:</a:t>
            </a:r>
          </a:p>
          <a:p>
            <a:pPr lvl="1" eaLnBrk="1" hangingPunct="1"/>
            <a:r>
              <a:rPr lang="en-US" sz="1800" dirty="0" err="1">
                <a:solidFill>
                  <a:srgbClr val="0070C0"/>
                </a:solidFill>
              </a:rPr>
              <a:t>scipy</a:t>
            </a:r>
            <a:r>
              <a:rPr lang="en-US" sz="1800" dirty="0"/>
              <a:t>: a module for scientific calculation that includes all of </a:t>
            </a:r>
            <a:r>
              <a:rPr lang="en-US" sz="1800" dirty="0" err="1">
                <a:solidFill>
                  <a:srgbClr val="0070C0"/>
                </a:solidFill>
              </a:rPr>
              <a:t>numpy</a:t>
            </a:r>
            <a:r>
              <a:rPr lang="en-US" sz="1800" dirty="0"/>
              <a:t> plus additional support for optimization, integration, interpolation, linear algebra, signal and image processing, among many others.</a:t>
            </a:r>
          </a:p>
          <a:p>
            <a:pPr lvl="1" eaLnBrk="1" hangingPunct="1"/>
            <a:r>
              <a:rPr lang="en-US" sz="1800" dirty="0">
                <a:solidFill>
                  <a:srgbClr val="0070C0"/>
                </a:solidFill>
              </a:rPr>
              <a:t>pandas</a:t>
            </a:r>
            <a:r>
              <a:rPr lang="en-US" sz="1800" dirty="0"/>
              <a:t> is a superset that includes </a:t>
            </a:r>
            <a:r>
              <a:rPr lang="en-US" sz="1800" dirty="0" err="1">
                <a:solidFill>
                  <a:srgbClr val="0070C0"/>
                </a:solidFill>
              </a:rPr>
              <a:t>numpy</a:t>
            </a:r>
            <a:r>
              <a:rPr lang="en-US" sz="1800" dirty="0"/>
              <a:t> </a:t>
            </a:r>
            <a:r>
              <a:rPr lang="en-US" sz="1800" i="1" dirty="0"/>
              <a:t>and</a:t>
            </a:r>
            <a:r>
              <a:rPr lang="en-US" sz="1800" dirty="0"/>
              <a:t> </a:t>
            </a:r>
            <a:r>
              <a:rPr lang="en-US" sz="1800" dirty="0" err="1">
                <a:solidFill>
                  <a:srgbClr val="0070C0"/>
                </a:solidFill>
              </a:rPr>
              <a:t>scipy</a:t>
            </a:r>
            <a:r>
              <a:rPr lang="en-US" sz="1800" dirty="0"/>
              <a:t> modules plus additional support for manipulating numerical tables (such as </a:t>
            </a:r>
            <a:r>
              <a:rPr lang="en-US" sz="1800" dirty="0" err="1"/>
              <a:t>dataframe</a:t>
            </a:r>
            <a:r>
              <a:rPr lang="en-US" sz="1800" dirty="0"/>
              <a:t> objects that allow alignment, reshaping, pivoting, merging, slicing of datasets), and time series functionality (such as frequency conversion, linear regression, date shifting)</a:t>
            </a:r>
          </a:p>
          <a:p>
            <a:pPr eaLnBrk="1" hangingPunct="1"/>
            <a:r>
              <a:rPr lang="en-US" sz="1800" dirty="0"/>
              <a:t>The competition with the Python numerical stack (</a:t>
            </a:r>
            <a:r>
              <a:rPr lang="en-US" sz="1800" dirty="0" err="1">
                <a:solidFill>
                  <a:srgbClr val="0070C0"/>
                </a:solidFill>
              </a:rPr>
              <a:t>numpy</a:t>
            </a:r>
            <a:r>
              <a:rPr lang="en-US" sz="1800" dirty="0"/>
              <a:t>, </a:t>
            </a:r>
            <a:r>
              <a:rPr lang="en-US" sz="1800" dirty="0" err="1">
                <a:solidFill>
                  <a:srgbClr val="0070C0"/>
                </a:solidFill>
              </a:rPr>
              <a:t>scipy</a:t>
            </a:r>
            <a:r>
              <a:rPr lang="en-US" sz="1800" dirty="0"/>
              <a:t>, </a:t>
            </a:r>
            <a:r>
              <a:rPr lang="en-US" sz="1800" dirty="0">
                <a:solidFill>
                  <a:srgbClr val="0070C0"/>
                </a:solidFill>
              </a:rPr>
              <a:t>pandas</a:t>
            </a:r>
            <a:r>
              <a:rPr lang="en-US" sz="1800" dirty="0"/>
              <a:t>) is, in order of how long they’ve been around, </a:t>
            </a:r>
            <a:r>
              <a:rPr lang="en-US" sz="1800" dirty="0" err="1"/>
              <a:t>Matlab</a:t>
            </a:r>
            <a:r>
              <a:rPr lang="en-US" sz="1800" dirty="0"/>
              <a:t>, R, and Julia programming languages, which also specialize in numerical calculation and analysis.</a:t>
            </a:r>
          </a:p>
          <a:p>
            <a:pPr algn="ctr" eaLnBrk="1" hangingPunct="1">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24</a:t>
            </a:fld>
            <a:endParaRPr lang="en-US" dirty="0"/>
          </a:p>
        </p:txBody>
      </p:sp>
      <p:sp>
        <p:nvSpPr>
          <p:cNvPr id="7" name="Date Placeholder 6"/>
          <p:cNvSpPr>
            <a:spLocks noGrp="1"/>
          </p:cNvSpPr>
          <p:nvPr>
            <p:ph type="dt" sz="half" idx="10"/>
          </p:nvPr>
        </p:nvSpPr>
        <p:spPr/>
        <p:txBody>
          <a:bodyPr/>
          <a:lstStyle/>
          <a:p>
            <a:pPr>
              <a:defRPr/>
            </a:pPr>
            <a:r>
              <a:rPr lang="en-US"/>
              <a:t>© 2021 C. Nguyen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81000" y="609600"/>
            <a:ext cx="8305800" cy="5867400"/>
          </a:xfrm>
        </p:spPr>
        <p:txBody>
          <a:bodyPr/>
          <a:lstStyle/>
          <a:p>
            <a:pPr algn="ctr" eaLnBrk="1" hangingPunct="1">
              <a:buNone/>
            </a:pPr>
            <a:endParaRPr lang="en-US" sz="1800" dirty="0"/>
          </a:p>
          <a:p>
            <a:pPr algn="ctr" eaLnBrk="1" hangingPunct="1">
              <a:buNone/>
            </a:pPr>
            <a:endParaRPr lang="en-US" sz="1800" dirty="0"/>
          </a:p>
          <a:p>
            <a:pPr algn="ctr" eaLnBrk="1" hangingPunct="1">
              <a:buNone/>
            </a:pPr>
            <a:endParaRPr lang="en-US" sz="1800" dirty="0"/>
          </a:p>
          <a:p>
            <a:pPr algn="ctr" eaLnBrk="1" hangingPunct="1">
              <a:buNone/>
            </a:pPr>
            <a:endParaRPr lang="en-US" sz="1800" dirty="0"/>
          </a:p>
          <a:p>
            <a:pPr algn="ctr" eaLnBrk="1" hangingPunct="1">
              <a:buNone/>
            </a:pPr>
            <a:endParaRPr lang="en-US" sz="1800" dirty="0"/>
          </a:p>
          <a:p>
            <a:pPr algn="ctr" eaLnBrk="1" hangingPunct="1">
              <a:buNone/>
            </a:pPr>
            <a:endParaRPr lang="en-US" sz="1800" dirty="0"/>
          </a:p>
          <a:p>
            <a:pPr algn="ctr" eaLnBrk="1" hangingPunct="1">
              <a:buNone/>
            </a:pPr>
            <a:r>
              <a:rPr lang="en-US" sz="1800" dirty="0"/>
              <a:t>Up next: Plotting</a:t>
            </a:r>
            <a:endParaRPr lang="en-US" sz="1400" dirty="0"/>
          </a:p>
          <a:p>
            <a:pPr eaLnBrk="1" hangingPunct="1">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25</a:t>
            </a:fld>
            <a:endParaRPr lang="en-US" dirty="0"/>
          </a:p>
        </p:txBody>
      </p:sp>
      <p:sp>
        <p:nvSpPr>
          <p:cNvPr id="5" name="Date Placeholder 4"/>
          <p:cNvSpPr>
            <a:spLocks noGrp="1"/>
          </p:cNvSpPr>
          <p:nvPr>
            <p:ph type="dt" sz="half" idx="10"/>
          </p:nvPr>
        </p:nvSpPr>
        <p:spPr/>
        <p:txBody>
          <a:bodyPr/>
          <a:lstStyle/>
          <a:p>
            <a:pPr>
              <a:defRPr/>
            </a:pPr>
            <a:r>
              <a:rPr lang="en-US"/>
              <a:t>© 2021 C. Nguyen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Reading CSV File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r>
              <a:rPr lang="en-US" sz="1800" dirty="0"/>
              <a:t>The </a:t>
            </a:r>
            <a:r>
              <a:rPr lang="en-US" sz="1800" u="sng" dirty="0" err="1">
                <a:hlinkClick r:id="rId2"/>
              </a:rPr>
              <a:t>csv</a:t>
            </a:r>
            <a:r>
              <a:rPr lang="en-US" sz="1800" u="sng" dirty="0">
                <a:hlinkClick r:id="rId2"/>
              </a:rPr>
              <a:t> </a:t>
            </a:r>
            <a:r>
              <a:rPr lang="en-US" sz="1800" dirty="0"/>
              <a:t>module has functions to read data from a CSV file.</a:t>
            </a:r>
          </a:p>
          <a:p>
            <a:pPr eaLnBrk="1" hangingPunct="1"/>
            <a:r>
              <a:rPr lang="en-US" sz="1800" dirty="0"/>
              <a:t>The </a:t>
            </a:r>
            <a:r>
              <a:rPr lang="en-US" sz="1800" dirty="0" err="1">
                <a:solidFill>
                  <a:srgbClr val="0070C0"/>
                </a:solidFill>
              </a:rPr>
              <a:t>csv.reader</a:t>
            </a:r>
            <a:r>
              <a:rPr lang="en-US" sz="1800" dirty="0"/>
              <a:t> function is an </a:t>
            </a:r>
            <a:r>
              <a:rPr lang="en-US" sz="1800" i="1" dirty="0" err="1"/>
              <a:t>iterator</a:t>
            </a:r>
            <a:r>
              <a:rPr lang="en-US" sz="1800" dirty="0"/>
              <a:t> that reads in one line at a time from the file and splits each line into a list of field values, yielding the list.</a:t>
            </a:r>
          </a:p>
          <a:p>
            <a:pPr eaLnBrk="1" hangingPunct="1"/>
            <a:r>
              <a:rPr lang="en-US" sz="1800" dirty="0"/>
              <a:t>The function signature of the reader function is:</a:t>
            </a:r>
          </a:p>
          <a:p>
            <a:pPr eaLnBrk="1" hangingPunct="1"/>
            <a:endParaRPr lang="en-US" sz="1800" dirty="0"/>
          </a:p>
          <a:p>
            <a:pPr lvl="1" eaLnBrk="1" hangingPunct="1">
              <a:spcBef>
                <a:spcPts val="600"/>
              </a:spcBef>
              <a:buNone/>
            </a:pPr>
            <a:r>
              <a:rPr lang="en-US" sz="1800" dirty="0"/>
              <a:t>where: </a:t>
            </a:r>
          </a:p>
          <a:p>
            <a:pPr lvl="1" eaLnBrk="1" hangingPunct="1">
              <a:spcBef>
                <a:spcPts val="0"/>
              </a:spcBef>
            </a:pPr>
            <a:r>
              <a:rPr lang="en-US" sz="1800" dirty="0" err="1"/>
              <a:t>csvfile</a:t>
            </a:r>
            <a:r>
              <a:rPr lang="en-US" sz="1800" dirty="0"/>
              <a:t> is the file handle to the </a:t>
            </a:r>
            <a:r>
              <a:rPr lang="en-US" sz="1800" dirty="0" err="1"/>
              <a:t>csv</a:t>
            </a:r>
            <a:r>
              <a:rPr lang="en-US" sz="1800" dirty="0"/>
              <a:t> file</a:t>
            </a:r>
          </a:p>
          <a:p>
            <a:pPr lvl="1" eaLnBrk="1" hangingPunct="1">
              <a:spcBef>
                <a:spcPts val="0"/>
              </a:spcBef>
            </a:pPr>
            <a:r>
              <a:rPr lang="en-US" sz="1800" dirty="0"/>
              <a:t>dialect dictates the formatting standard of data in the spreadsheet, the default is excel</a:t>
            </a:r>
          </a:p>
          <a:p>
            <a:pPr lvl="1" eaLnBrk="1" hangingPunct="1">
              <a:spcBef>
                <a:spcPts val="0"/>
              </a:spcBef>
            </a:pPr>
            <a:r>
              <a:rPr lang="en-US" sz="1800" dirty="0"/>
              <a:t>delimiter shows the delimiting character between fields, the default is comma</a:t>
            </a:r>
          </a:p>
          <a:p>
            <a:pPr eaLnBrk="1" hangingPunct="1"/>
            <a:r>
              <a:rPr lang="en-US" sz="1800" dirty="0"/>
              <a:t>Example:</a:t>
            </a:r>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endParaRPr lang="en-US" sz="1800" dirty="0"/>
          </a:p>
          <a:p>
            <a:pPr eaLnBrk="1" hangingPunct="1"/>
            <a:r>
              <a:rPr lang="en-US" sz="1800" dirty="0"/>
              <a:t>How would you use </a:t>
            </a:r>
            <a:r>
              <a:rPr lang="en-US" sz="1800" dirty="0" err="1"/>
              <a:t>csv.reader</a:t>
            </a:r>
            <a:r>
              <a:rPr lang="en-US" sz="1800" dirty="0"/>
              <a:t> to read in one line from the file?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1524000" y="1905000"/>
            <a:ext cx="5943600" cy="369332"/>
          </a:xfrm>
          <a:prstGeom prst="rect">
            <a:avLst/>
          </a:prstGeom>
          <a:solidFill>
            <a:schemeClr val="bg1">
              <a:lumMod val="85000"/>
            </a:schemeClr>
          </a:solidFill>
        </p:spPr>
        <p:txBody>
          <a:bodyPr wrap="square" rtlCol="0">
            <a:spAutoFit/>
          </a:bodyPr>
          <a:lstStyle/>
          <a:p>
            <a:r>
              <a:rPr lang="en-US" dirty="0" err="1">
                <a:solidFill>
                  <a:srgbClr val="0070C0"/>
                </a:solidFill>
                <a:latin typeface="Calibri" pitchFamily="34" charset="0"/>
              </a:rPr>
              <a:t>csv.reader</a:t>
            </a:r>
            <a:r>
              <a:rPr lang="en-US" dirty="0">
                <a:latin typeface="Calibri" pitchFamily="34" charset="0"/>
              </a:rPr>
              <a:t>(</a:t>
            </a:r>
            <a:r>
              <a:rPr lang="en-US" dirty="0" err="1">
                <a:latin typeface="Calibri" pitchFamily="34" charset="0"/>
              </a:rPr>
              <a:t>csvfile</a:t>
            </a:r>
            <a:r>
              <a:rPr lang="en-US" dirty="0">
                <a:latin typeface="Calibri" pitchFamily="34" charset="0"/>
              </a:rPr>
              <a:t>, dialect=‘excel’, delimiter=</a:t>
            </a:r>
            <a:r>
              <a:rPr lang="en-US" spc="130" dirty="0">
                <a:latin typeface="Calibri" pitchFamily="34" charset="0"/>
              </a:rPr>
              <a:t>‘,’</a:t>
            </a:r>
            <a:r>
              <a:rPr lang="en-US" dirty="0">
                <a:latin typeface="Calibri" pitchFamily="34" charset="0"/>
              </a:rPr>
              <a:t>) </a:t>
            </a:r>
          </a:p>
        </p:txBody>
      </p:sp>
      <p:sp>
        <p:nvSpPr>
          <p:cNvPr id="7" name="TextBox 6"/>
          <p:cNvSpPr txBox="1"/>
          <p:nvPr/>
        </p:nvSpPr>
        <p:spPr>
          <a:xfrm>
            <a:off x="1371600" y="4267200"/>
            <a:ext cx="6400800" cy="1554272"/>
          </a:xfrm>
          <a:prstGeom prst="rect">
            <a:avLst/>
          </a:prstGeom>
          <a:solidFill>
            <a:schemeClr val="bg1">
              <a:lumMod val="85000"/>
            </a:schemeClr>
          </a:solidFill>
        </p:spPr>
        <p:txBody>
          <a:bodyPr wrap="square" rtlCol="0">
            <a:spAutoFit/>
          </a:bodyPr>
          <a:lstStyle/>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csv</a:t>
            </a:r>
            <a:r>
              <a:rPr lang="en-US" dirty="0">
                <a:solidFill>
                  <a:srgbClr val="0070C0"/>
                </a:solidFill>
                <a:latin typeface="Calibri" pitchFamily="34" charset="0"/>
              </a:rPr>
              <a:t> </a:t>
            </a:r>
          </a:p>
          <a:p>
            <a:pPr eaLnBrk="1" hangingPunct="1">
              <a:spcBef>
                <a:spcPts val="600"/>
              </a:spcBef>
              <a:buNone/>
            </a:pPr>
            <a:r>
              <a:rPr lang="en-US" dirty="0">
                <a:latin typeface="Calibri" pitchFamily="34" charset="0"/>
              </a:rPr>
              <a:t>with open(‘inputfile.csv’) as </a:t>
            </a:r>
            <a:r>
              <a:rPr lang="en-US" dirty="0" err="1">
                <a:latin typeface="Calibri" pitchFamily="34" charset="0"/>
              </a:rPr>
              <a:t>fh</a:t>
            </a:r>
            <a:r>
              <a:rPr lang="en-US" dirty="0">
                <a:latin typeface="Calibri" pitchFamily="34" charset="0"/>
              </a:rPr>
              <a:t> : </a:t>
            </a:r>
          </a:p>
          <a:p>
            <a:pPr eaLnBrk="1" hangingPunct="1">
              <a:spcBef>
                <a:spcPts val="0"/>
              </a:spcBef>
              <a:buNone/>
            </a:pPr>
            <a:r>
              <a:rPr lang="en-US" dirty="0">
                <a:latin typeface="Calibri" pitchFamily="34" charset="0"/>
              </a:rPr>
              <a:t>      reader = </a:t>
            </a:r>
            <a:r>
              <a:rPr lang="en-US" dirty="0" err="1">
                <a:solidFill>
                  <a:srgbClr val="0070C0"/>
                </a:solidFill>
                <a:latin typeface="Calibri" pitchFamily="34" charset="0"/>
              </a:rPr>
              <a:t>csv.reader</a:t>
            </a:r>
            <a:r>
              <a:rPr lang="en-US" dirty="0">
                <a:latin typeface="Calibri" pitchFamily="34" charset="0"/>
              </a:rPr>
              <a:t>(</a:t>
            </a:r>
            <a:r>
              <a:rPr lang="en-US" dirty="0" err="1">
                <a:latin typeface="Calibri" pitchFamily="34" charset="0"/>
              </a:rPr>
              <a:t>fh</a:t>
            </a:r>
            <a:r>
              <a:rPr lang="en-US" dirty="0">
                <a:latin typeface="Calibri" pitchFamily="34" charset="0"/>
              </a:rPr>
              <a:t>)        # reader object is an </a:t>
            </a:r>
            <a:r>
              <a:rPr lang="en-US" dirty="0" err="1">
                <a:latin typeface="Calibri" pitchFamily="34" charset="0"/>
              </a:rPr>
              <a:t>iterator</a:t>
            </a:r>
            <a:endParaRPr lang="en-US" dirty="0">
              <a:latin typeface="Calibri" pitchFamily="34" charset="0"/>
            </a:endParaRPr>
          </a:p>
          <a:p>
            <a:pPr eaLnBrk="1" hangingPunct="1">
              <a:spcBef>
                <a:spcPts val="0"/>
              </a:spcBef>
              <a:buNone/>
            </a:pPr>
            <a:r>
              <a:rPr lang="en-US" dirty="0">
                <a:latin typeface="Calibri" pitchFamily="34" charset="0"/>
              </a:rPr>
              <a:t>      for row in reader :                # each row is a list of fields in a line</a:t>
            </a:r>
          </a:p>
          <a:p>
            <a:pPr eaLnBrk="1" hangingPunct="1">
              <a:spcBef>
                <a:spcPts val="0"/>
              </a:spcBef>
              <a:buNone/>
            </a:pPr>
            <a:r>
              <a:rPr lang="en-US" dirty="0">
                <a:latin typeface="Calibri" pitchFamily="34" charset="0"/>
              </a:rPr>
              <a:t>            print(row[0], row[-1])    # print the first and last fields</a:t>
            </a:r>
          </a:p>
        </p:txBody>
      </p:sp>
      <p:sp>
        <p:nvSpPr>
          <p:cNvPr id="9" name="Date Placeholder 8"/>
          <p:cNvSpPr>
            <a:spLocks noGrp="1"/>
          </p:cNvSpPr>
          <p:nvPr>
            <p:ph type="dt" sz="half" idx="10"/>
          </p:nvPr>
        </p:nvSpPr>
        <p:spPr/>
        <p:txBody>
          <a:bodyPr/>
          <a:lstStyle/>
          <a:p>
            <a:pPr>
              <a:defRPr/>
            </a:pPr>
            <a:r>
              <a:rPr lang="en-US"/>
              <a:t>© 2021 C. Nguyen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Writing CSV File</a:t>
            </a:r>
          </a:p>
        </p:txBody>
      </p:sp>
      <p:sp>
        <p:nvSpPr>
          <p:cNvPr id="3075" name="Rectangle 3"/>
          <p:cNvSpPr>
            <a:spLocks noGrp="1" noChangeArrowheads="1"/>
          </p:cNvSpPr>
          <p:nvPr>
            <p:ph type="body" idx="1"/>
          </p:nvPr>
        </p:nvSpPr>
        <p:spPr>
          <a:xfrm>
            <a:off x="381000" y="609600"/>
            <a:ext cx="8305800" cy="5791200"/>
          </a:xfrm>
        </p:spPr>
        <p:txBody>
          <a:bodyPr/>
          <a:lstStyle/>
          <a:p>
            <a:pPr eaLnBrk="1" hangingPunct="1">
              <a:spcBef>
                <a:spcPts val="600"/>
              </a:spcBef>
            </a:pPr>
            <a:r>
              <a:rPr lang="en-US" sz="1800" dirty="0"/>
              <a:t>The </a:t>
            </a:r>
            <a:r>
              <a:rPr lang="en-US" sz="1800" dirty="0" err="1">
                <a:solidFill>
                  <a:srgbClr val="0070C0"/>
                </a:solidFill>
              </a:rPr>
              <a:t>csv.writer</a:t>
            </a:r>
            <a:r>
              <a:rPr lang="en-US" sz="1800" dirty="0"/>
              <a:t> function creates a writer object, with a </a:t>
            </a:r>
            <a:r>
              <a:rPr lang="en-US" sz="1800" dirty="0" err="1">
                <a:solidFill>
                  <a:srgbClr val="0070C0"/>
                </a:solidFill>
              </a:rPr>
              <a:t>writerow</a:t>
            </a:r>
            <a:r>
              <a:rPr lang="en-US" sz="1800" dirty="0"/>
              <a:t> method. </a:t>
            </a:r>
          </a:p>
          <a:p>
            <a:pPr eaLnBrk="1" hangingPunct="1">
              <a:spcBef>
                <a:spcPts val="600"/>
              </a:spcBef>
            </a:pPr>
            <a:r>
              <a:rPr lang="en-US" sz="1800" dirty="0" err="1">
                <a:solidFill>
                  <a:srgbClr val="0070C0"/>
                </a:solidFill>
              </a:rPr>
              <a:t>writerow</a:t>
            </a:r>
            <a:r>
              <a:rPr lang="en-US" sz="1800" dirty="0"/>
              <a:t> writes a list of data into a comma separated line in the output file.</a:t>
            </a:r>
          </a:p>
          <a:p>
            <a:pPr eaLnBrk="1" hangingPunct="1"/>
            <a:r>
              <a:rPr lang="en-US" sz="1800" dirty="0"/>
              <a:t>The function signature of the writer function is:</a:t>
            </a:r>
          </a:p>
          <a:p>
            <a:pPr eaLnBrk="1" hangingPunct="1"/>
            <a:endParaRPr lang="en-US" sz="1800" dirty="0"/>
          </a:p>
          <a:p>
            <a:pPr lvl="1" eaLnBrk="1" hangingPunct="1">
              <a:spcBef>
                <a:spcPts val="0"/>
              </a:spcBef>
              <a:buNone/>
            </a:pPr>
            <a:r>
              <a:rPr lang="en-US" sz="1800" dirty="0"/>
              <a:t>where: </a:t>
            </a:r>
          </a:p>
          <a:p>
            <a:pPr lvl="1" eaLnBrk="1" hangingPunct="1">
              <a:spcBef>
                <a:spcPts val="0"/>
              </a:spcBef>
            </a:pPr>
            <a:r>
              <a:rPr lang="en-US" sz="1800" dirty="0" err="1"/>
              <a:t>csvfile</a:t>
            </a:r>
            <a:r>
              <a:rPr lang="en-US" sz="1800" dirty="0"/>
              <a:t> is the file handle to the </a:t>
            </a:r>
            <a:r>
              <a:rPr lang="en-US" sz="1800" dirty="0" err="1"/>
              <a:t>csv</a:t>
            </a:r>
            <a:r>
              <a:rPr lang="en-US" sz="1800" dirty="0"/>
              <a:t> file</a:t>
            </a:r>
          </a:p>
          <a:p>
            <a:pPr lvl="1" eaLnBrk="1" hangingPunct="1">
              <a:spcBef>
                <a:spcPts val="0"/>
              </a:spcBef>
            </a:pPr>
            <a:r>
              <a:rPr lang="en-US" sz="1800" dirty="0"/>
              <a:t>dialect dictates the formatting standard of data in the spreadsheet</a:t>
            </a:r>
          </a:p>
          <a:p>
            <a:pPr lvl="1" eaLnBrk="1" hangingPunct="1">
              <a:spcBef>
                <a:spcPts val="0"/>
              </a:spcBef>
            </a:pPr>
            <a:r>
              <a:rPr lang="en-US" sz="1800" dirty="0"/>
              <a:t>delimiter shows the delimiting character between fields</a:t>
            </a:r>
          </a:p>
          <a:p>
            <a:pPr lvl="1" eaLnBrk="1" hangingPunct="1">
              <a:spcBef>
                <a:spcPts val="0"/>
              </a:spcBef>
            </a:pPr>
            <a:r>
              <a:rPr lang="en-US" sz="1800" dirty="0" err="1"/>
              <a:t>fmtparams</a:t>
            </a:r>
            <a:r>
              <a:rPr lang="en-US" sz="1800" dirty="0"/>
              <a:t> are other parameters that are used to overwrite any formatting standard specified by the dialect</a:t>
            </a:r>
          </a:p>
          <a:p>
            <a:pPr eaLnBrk="1" hangingPunct="1">
              <a:spcBef>
                <a:spcPts val="600"/>
              </a:spcBef>
            </a:pPr>
            <a:r>
              <a:rPr lang="en-US" sz="1800" dirty="0"/>
              <a:t>The </a:t>
            </a:r>
            <a:r>
              <a:rPr lang="en-US" sz="1800" dirty="0" err="1"/>
              <a:t>csv</a:t>
            </a:r>
            <a:r>
              <a:rPr lang="en-US" sz="1800" dirty="0"/>
              <a:t> file handle must be opened with the parameter </a:t>
            </a:r>
            <a:r>
              <a:rPr lang="en-US" sz="1800" dirty="0">
                <a:solidFill>
                  <a:srgbClr val="0070C0"/>
                </a:solidFill>
              </a:rPr>
              <a:t>newline=‘ ' </a:t>
            </a:r>
            <a:r>
              <a:rPr lang="en-US" sz="1800" dirty="0"/>
              <a:t>(empty string) so that empty lines are not inserted in between rows.</a:t>
            </a:r>
          </a:p>
          <a:p>
            <a:pPr eaLnBrk="1" hangingPunct="1">
              <a:lnSpc>
                <a:spcPct val="80000"/>
              </a:lnSpc>
            </a:pPr>
            <a:r>
              <a:rPr lang="en-US" sz="1800" dirty="0"/>
              <a:t>Example:</a:t>
            </a:r>
          </a:p>
          <a:p>
            <a:pPr eaLnBrk="1" hangingPunct="1">
              <a:lnSpc>
                <a:spcPct val="80000"/>
              </a:lnSpc>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6" name="TextBox 5"/>
          <p:cNvSpPr txBox="1"/>
          <p:nvPr/>
        </p:nvSpPr>
        <p:spPr>
          <a:xfrm>
            <a:off x="1676400" y="1676400"/>
            <a:ext cx="6172200" cy="369332"/>
          </a:xfrm>
          <a:prstGeom prst="rect">
            <a:avLst/>
          </a:prstGeom>
          <a:solidFill>
            <a:schemeClr val="bg1">
              <a:lumMod val="85000"/>
            </a:schemeClr>
          </a:solidFill>
        </p:spPr>
        <p:txBody>
          <a:bodyPr wrap="square" rtlCol="0">
            <a:spAutoFit/>
          </a:bodyPr>
          <a:lstStyle/>
          <a:p>
            <a:r>
              <a:rPr lang="en-US" dirty="0" err="1">
                <a:solidFill>
                  <a:srgbClr val="0070C0"/>
                </a:solidFill>
                <a:latin typeface="Calibri" pitchFamily="34" charset="0"/>
              </a:rPr>
              <a:t>csv.writer</a:t>
            </a:r>
            <a:r>
              <a:rPr lang="en-US" dirty="0">
                <a:latin typeface="Calibri" pitchFamily="34" charset="0"/>
              </a:rPr>
              <a:t>(</a:t>
            </a:r>
            <a:r>
              <a:rPr lang="en-US" dirty="0" err="1">
                <a:latin typeface="Calibri" pitchFamily="34" charset="0"/>
              </a:rPr>
              <a:t>csvfile</a:t>
            </a:r>
            <a:r>
              <a:rPr lang="en-US" dirty="0">
                <a:latin typeface="Calibri" pitchFamily="34" charset="0"/>
              </a:rPr>
              <a:t>, dialect=‘excel’, delimiter=</a:t>
            </a:r>
            <a:r>
              <a:rPr lang="en-US" spc="110" dirty="0">
                <a:latin typeface="Calibri" pitchFamily="34" charset="0"/>
              </a:rPr>
              <a:t>‘,’ ,</a:t>
            </a:r>
            <a:r>
              <a:rPr lang="en-US" dirty="0">
                <a:latin typeface="Calibri" pitchFamily="34" charset="0"/>
              </a:rPr>
              <a:t> **</a:t>
            </a:r>
            <a:r>
              <a:rPr lang="en-US" dirty="0" err="1">
                <a:latin typeface="Calibri" pitchFamily="34" charset="0"/>
              </a:rPr>
              <a:t>fmtparams</a:t>
            </a:r>
            <a:r>
              <a:rPr lang="en-US" dirty="0">
                <a:latin typeface="Calibri" pitchFamily="34" charset="0"/>
              </a:rPr>
              <a:t>) </a:t>
            </a:r>
          </a:p>
        </p:txBody>
      </p:sp>
      <p:sp>
        <p:nvSpPr>
          <p:cNvPr id="7" name="TextBox 6"/>
          <p:cNvSpPr txBox="1"/>
          <p:nvPr/>
        </p:nvSpPr>
        <p:spPr>
          <a:xfrm>
            <a:off x="762000" y="4495800"/>
            <a:ext cx="7620000" cy="1554272"/>
          </a:xfrm>
          <a:prstGeom prst="rect">
            <a:avLst/>
          </a:prstGeom>
          <a:solidFill>
            <a:schemeClr val="bg1">
              <a:lumMod val="85000"/>
            </a:schemeClr>
          </a:solidFill>
        </p:spPr>
        <p:txBody>
          <a:bodyPr wrap="square" rtlCol="0">
            <a:spAutoFit/>
          </a:bodyPr>
          <a:lstStyle/>
          <a:p>
            <a:pPr eaLnBrk="1" hangingPunct="1">
              <a:buNone/>
            </a:pPr>
            <a:r>
              <a:rPr lang="en-US" dirty="0">
                <a:solidFill>
                  <a:srgbClr val="0070C0"/>
                </a:solidFill>
                <a:latin typeface="Calibri" pitchFamily="34" charset="0"/>
              </a:rPr>
              <a:t>import </a:t>
            </a:r>
            <a:r>
              <a:rPr lang="en-US" dirty="0" err="1">
                <a:solidFill>
                  <a:srgbClr val="0070C0"/>
                </a:solidFill>
                <a:latin typeface="Calibri" pitchFamily="34" charset="0"/>
              </a:rPr>
              <a:t>csv</a:t>
            </a:r>
            <a:r>
              <a:rPr lang="en-US" dirty="0">
                <a:solidFill>
                  <a:srgbClr val="0070C0"/>
                </a:solidFill>
                <a:latin typeface="Calibri" pitchFamily="34" charset="0"/>
              </a:rPr>
              <a:t> </a:t>
            </a:r>
          </a:p>
          <a:p>
            <a:pPr eaLnBrk="1" hangingPunct="1">
              <a:spcBef>
                <a:spcPts val="600"/>
              </a:spcBef>
              <a:buNone/>
            </a:pPr>
            <a:r>
              <a:rPr lang="en-US" dirty="0">
                <a:latin typeface="Calibri" pitchFamily="34" charset="0"/>
              </a:rPr>
              <a:t>with open(‘outputfile.csv’, ‘w’, </a:t>
            </a:r>
            <a:r>
              <a:rPr lang="en-US" dirty="0">
                <a:solidFill>
                  <a:srgbClr val="0070C0"/>
                </a:solidFill>
                <a:latin typeface="Calibri" pitchFamily="34" charset="0"/>
              </a:rPr>
              <a:t>newline=''</a:t>
            </a:r>
            <a:r>
              <a:rPr lang="en-US" dirty="0">
                <a:latin typeface="Calibri" pitchFamily="34" charset="0"/>
              </a:rPr>
              <a:t>)</a:t>
            </a:r>
            <a:r>
              <a:rPr lang="en-US" dirty="0">
                <a:solidFill>
                  <a:srgbClr val="0070C0"/>
                </a:solidFill>
                <a:latin typeface="Calibri" pitchFamily="34" charset="0"/>
              </a:rPr>
              <a:t> </a:t>
            </a:r>
            <a:r>
              <a:rPr lang="en-US" dirty="0">
                <a:latin typeface="Calibri" pitchFamily="34" charset="0"/>
              </a:rPr>
              <a:t>as </a:t>
            </a:r>
            <a:r>
              <a:rPr lang="en-US" dirty="0" err="1">
                <a:latin typeface="Calibri" pitchFamily="34" charset="0"/>
              </a:rPr>
              <a:t>fh</a:t>
            </a:r>
            <a:r>
              <a:rPr lang="en-US" dirty="0">
                <a:latin typeface="Calibri" pitchFamily="34" charset="0"/>
              </a:rPr>
              <a:t> :</a:t>
            </a:r>
          </a:p>
          <a:p>
            <a:pPr eaLnBrk="1" hangingPunct="1">
              <a:spcBef>
                <a:spcPts val="0"/>
              </a:spcBef>
              <a:buNone/>
            </a:pPr>
            <a:r>
              <a:rPr lang="en-US" dirty="0">
                <a:latin typeface="Calibri" pitchFamily="34" charset="0"/>
              </a:rPr>
              <a:t>     writer = </a:t>
            </a:r>
            <a:r>
              <a:rPr lang="en-US" dirty="0" err="1">
                <a:solidFill>
                  <a:srgbClr val="0070C0"/>
                </a:solidFill>
                <a:latin typeface="Calibri" pitchFamily="34" charset="0"/>
              </a:rPr>
              <a:t>csv.writer</a:t>
            </a:r>
            <a:r>
              <a:rPr lang="en-US" dirty="0">
                <a:latin typeface="Calibri" pitchFamily="34" charset="0"/>
              </a:rPr>
              <a:t>(</a:t>
            </a:r>
            <a:r>
              <a:rPr lang="en-US" dirty="0" err="1">
                <a:latin typeface="Calibri" pitchFamily="34" charset="0"/>
              </a:rPr>
              <a:t>fh</a:t>
            </a:r>
            <a:r>
              <a:rPr lang="en-US" dirty="0">
                <a:latin typeface="Calibri" pitchFamily="34" charset="0"/>
              </a:rPr>
              <a:t>)         # create a writer object</a:t>
            </a:r>
          </a:p>
          <a:p>
            <a:pPr eaLnBrk="1" hangingPunct="1">
              <a:spcBef>
                <a:spcPts val="0"/>
              </a:spcBef>
              <a:buNone/>
            </a:pPr>
            <a:r>
              <a:rPr lang="en-US" dirty="0">
                <a:latin typeface="Calibri" pitchFamily="34" charset="0"/>
              </a:rPr>
              <a:t>     for </a:t>
            </a:r>
            <a:r>
              <a:rPr lang="en-US" dirty="0" err="1">
                <a:latin typeface="Calibri" pitchFamily="34" charset="0"/>
              </a:rPr>
              <a:t>aList</a:t>
            </a:r>
            <a:r>
              <a:rPr lang="en-US" dirty="0">
                <a:latin typeface="Calibri" pitchFamily="34" charset="0"/>
              </a:rPr>
              <a:t> in table :                 # table is a list of lists of data to be written to file</a:t>
            </a:r>
          </a:p>
          <a:p>
            <a:pPr eaLnBrk="1" hangingPunct="1">
              <a:spcBef>
                <a:spcPts val="0"/>
              </a:spcBef>
              <a:buNone/>
            </a:pPr>
            <a:r>
              <a:rPr lang="en-US" dirty="0">
                <a:latin typeface="Calibri" pitchFamily="34" charset="0"/>
              </a:rPr>
              <a:t>          </a:t>
            </a:r>
            <a:r>
              <a:rPr lang="en-US" dirty="0" err="1">
                <a:solidFill>
                  <a:srgbClr val="0070C0"/>
                </a:solidFill>
                <a:latin typeface="Calibri" pitchFamily="34" charset="0"/>
              </a:rPr>
              <a:t>writer.writerow</a:t>
            </a:r>
            <a:r>
              <a:rPr lang="en-US" dirty="0">
                <a:latin typeface="Calibri" pitchFamily="34" charset="0"/>
              </a:rPr>
              <a:t>(</a:t>
            </a:r>
            <a:r>
              <a:rPr lang="en-US" dirty="0" err="1">
                <a:latin typeface="Calibri" pitchFamily="34" charset="0"/>
              </a:rPr>
              <a:t>aList</a:t>
            </a:r>
            <a:r>
              <a:rPr lang="en-US" dirty="0">
                <a:latin typeface="Calibri" pitchFamily="34" charset="0"/>
              </a:rPr>
              <a:t>)    # write the list to file as a comma separated line</a:t>
            </a:r>
          </a:p>
        </p:txBody>
      </p:sp>
      <p:sp>
        <p:nvSpPr>
          <p:cNvPr id="9" name="Date Placeholder 8"/>
          <p:cNvSpPr>
            <a:spLocks noGrp="1"/>
          </p:cNvSpPr>
          <p:nvPr>
            <p:ph type="dt" sz="half" idx="10"/>
          </p:nvPr>
        </p:nvSpPr>
        <p:spPr/>
        <p:txBody>
          <a:bodyPr/>
          <a:lstStyle/>
          <a:p>
            <a:pPr>
              <a:defRPr/>
            </a:pPr>
            <a:r>
              <a:rPr lang="en-US"/>
              <a:t>© 2021 C. Nguyen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err="1">
                <a:solidFill>
                  <a:srgbClr val="0070C0"/>
                </a:solidFill>
              </a:rPr>
              <a:t>numpy</a:t>
            </a:r>
            <a:endParaRPr lang="en-US" sz="3200" dirty="0">
              <a:solidFill>
                <a:srgbClr val="0070C0"/>
              </a:solidFill>
            </a:endParaRPr>
          </a:p>
        </p:txBody>
      </p:sp>
      <p:sp>
        <p:nvSpPr>
          <p:cNvPr id="3075" name="Rectangle 3"/>
          <p:cNvSpPr>
            <a:spLocks noGrp="1" noChangeArrowheads="1"/>
          </p:cNvSpPr>
          <p:nvPr>
            <p:ph type="body" idx="1"/>
          </p:nvPr>
        </p:nvSpPr>
        <p:spPr>
          <a:xfrm>
            <a:off x="381000" y="609600"/>
            <a:ext cx="8458200" cy="5791200"/>
          </a:xfrm>
        </p:spPr>
        <p:txBody>
          <a:bodyPr/>
          <a:lstStyle/>
          <a:p>
            <a:pPr eaLnBrk="1" hangingPunct="1"/>
            <a:r>
              <a:rPr lang="en-US" sz="1800" dirty="0"/>
              <a:t>The </a:t>
            </a:r>
            <a:r>
              <a:rPr lang="en-US" sz="1800" dirty="0" err="1">
                <a:hlinkClick r:id="rId2"/>
              </a:rPr>
              <a:t>numpy</a:t>
            </a:r>
            <a:r>
              <a:rPr lang="en-US" sz="1800" dirty="0"/>
              <a:t> module provides highly efficient functions for mathematical calculations, specifically for large multi-dimensional tables and matrices.</a:t>
            </a:r>
          </a:p>
          <a:p>
            <a:pPr eaLnBrk="1" hangingPunct="1"/>
            <a:r>
              <a:rPr lang="en-US" sz="1800" dirty="0"/>
              <a:t>Before we start using </a:t>
            </a:r>
            <a:r>
              <a:rPr lang="en-US" sz="1800" dirty="0" err="1">
                <a:solidFill>
                  <a:srgbClr val="0070C0"/>
                </a:solidFill>
              </a:rPr>
              <a:t>numpy</a:t>
            </a:r>
            <a:r>
              <a:rPr lang="en-US" sz="1800" dirty="0"/>
              <a:t>, it’s important to note that many mathematical calculations can already be done with the built-in objects in Python.</a:t>
            </a:r>
          </a:p>
          <a:p>
            <a:pPr lvl="1" eaLnBrk="1" hangingPunct="1"/>
            <a:r>
              <a:rPr lang="en-US" sz="1800" dirty="0"/>
              <a:t>Python has a large number of numeric data classes (</a:t>
            </a:r>
            <a:r>
              <a:rPr lang="en-US" sz="1800" dirty="0" err="1"/>
              <a:t>int</a:t>
            </a:r>
            <a:r>
              <a:rPr lang="en-US" sz="1800" dirty="0"/>
              <a:t>, float, decimal, complex) and fast access to data structures (lists, dictionaries…) that store these numbers.</a:t>
            </a:r>
          </a:p>
          <a:p>
            <a:pPr eaLnBrk="1" hangingPunct="1"/>
            <a:r>
              <a:rPr lang="en-US" sz="1800" dirty="0"/>
              <a:t>Therefore, </a:t>
            </a:r>
            <a:r>
              <a:rPr lang="en-US" sz="1800" dirty="0" err="1">
                <a:solidFill>
                  <a:srgbClr val="0070C0"/>
                </a:solidFill>
              </a:rPr>
              <a:t>numpy</a:t>
            </a:r>
            <a:r>
              <a:rPr lang="en-US" sz="1800" dirty="0"/>
              <a:t> is mainly used for intensive computing of large numbers of numeric data, especially multi-dimensional, large matrices.</a:t>
            </a:r>
          </a:p>
          <a:p>
            <a:pPr eaLnBrk="1" hangingPunct="1"/>
            <a:r>
              <a:rPr lang="en-US" sz="1800" dirty="0"/>
              <a:t>Getting started with </a:t>
            </a:r>
            <a:r>
              <a:rPr lang="en-US" sz="1800" dirty="0" err="1">
                <a:solidFill>
                  <a:srgbClr val="0070C0"/>
                </a:solidFill>
              </a:rPr>
              <a:t>numpy</a:t>
            </a:r>
            <a:r>
              <a:rPr lang="en-US" sz="1800" dirty="0"/>
              <a:t>:</a:t>
            </a:r>
          </a:p>
          <a:p>
            <a:pPr marL="640080" lvl="1" eaLnBrk="1" hangingPunct="1">
              <a:spcBef>
                <a:spcPts val="0"/>
              </a:spcBef>
            </a:pPr>
            <a:r>
              <a:rPr lang="en-US" sz="1800" dirty="0" err="1">
                <a:solidFill>
                  <a:srgbClr val="0070C0"/>
                </a:solidFill>
              </a:rPr>
              <a:t>numpy</a:t>
            </a:r>
            <a:r>
              <a:rPr lang="en-US" sz="1800" dirty="0"/>
              <a:t> is a long name so most programmers use</a:t>
            </a:r>
            <a:endParaRPr lang="en-US" sz="1800" dirty="0">
              <a:latin typeface="Calibri" pitchFamily="34" charset="0"/>
            </a:endParaRPr>
          </a:p>
          <a:p>
            <a:pPr marL="640080" lvl="1" eaLnBrk="1" hangingPunct="1">
              <a:spcBef>
                <a:spcPts val="600"/>
              </a:spcBef>
            </a:pPr>
            <a:r>
              <a:rPr lang="en-US" sz="1800" dirty="0" err="1">
                <a:solidFill>
                  <a:srgbClr val="0070C0"/>
                </a:solidFill>
              </a:rPr>
              <a:t>numpy</a:t>
            </a:r>
            <a:r>
              <a:rPr lang="en-US" sz="1800" dirty="0" err="1"/>
              <a:t>’s</a:t>
            </a:r>
            <a:r>
              <a:rPr lang="en-US" sz="1800" dirty="0"/>
              <a:t> basic data type is an </a:t>
            </a:r>
            <a:r>
              <a:rPr lang="en-US" sz="1800" dirty="0">
                <a:solidFill>
                  <a:srgbClr val="0070C0"/>
                </a:solidFill>
              </a:rPr>
              <a:t>array</a:t>
            </a:r>
            <a:r>
              <a:rPr lang="en-US" sz="1800" dirty="0"/>
              <a:t>, which is an alias to the actual data type name </a:t>
            </a:r>
            <a:r>
              <a:rPr lang="en-US" sz="1800" u="sng" dirty="0" err="1"/>
              <a:t>ndarray</a:t>
            </a:r>
            <a:r>
              <a:rPr lang="en-US" sz="1800" dirty="0">
                <a:solidFill>
                  <a:schemeClr val="accent1">
                    <a:lumMod val="50000"/>
                  </a:schemeClr>
                </a:solidFill>
              </a:rPr>
              <a:t> </a:t>
            </a:r>
            <a:r>
              <a:rPr lang="en-US" sz="1800" dirty="0"/>
              <a:t>(for N-dimensional array) that’s used internally in </a:t>
            </a:r>
            <a:r>
              <a:rPr lang="en-US" sz="1800" dirty="0" err="1">
                <a:solidFill>
                  <a:srgbClr val="0070C0"/>
                </a:solidFill>
              </a:rPr>
              <a:t>numpy</a:t>
            </a:r>
            <a:endParaRPr lang="en-US" sz="1800" dirty="0">
              <a:solidFill>
                <a:srgbClr val="0070C0"/>
              </a:solidFill>
            </a:endParaRPr>
          </a:p>
          <a:p>
            <a:pPr marL="640080" lvl="1" eaLnBrk="1" hangingPunct="1">
              <a:spcBef>
                <a:spcPts val="600"/>
              </a:spcBef>
            </a:pPr>
            <a:r>
              <a:rPr lang="en-US" sz="1800" dirty="0"/>
              <a:t>To refer to a </a:t>
            </a:r>
            <a:r>
              <a:rPr lang="en-US" sz="1800" dirty="0" err="1"/>
              <a:t>numpy</a:t>
            </a:r>
            <a:r>
              <a:rPr lang="en-US" sz="1800" dirty="0"/>
              <a:t> array, use the data type:  </a:t>
            </a:r>
          </a:p>
          <a:p>
            <a:pPr marL="640080" lvl="1" eaLnBrk="1" hangingPunct="1">
              <a:spcBef>
                <a:spcPts val="1000"/>
              </a:spcBef>
            </a:pPr>
            <a:r>
              <a:rPr lang="en-US" sz="1800" dirty="0"/>
              <a:t>A </a:t>
            </a:r>
            <a:r>
              <a:rPr lang="en-US" sz="1800" dirty="0" err="1">
                <a:solidFill>
                  <a:srgbClr val="0070C0"/>
                </a:solidFill>
              </a:rPr>
              <a:t>numpy</a:t>
            </a:r>
            <a:r>
              <a:rPr lang="en-US" sz="1800" dirty="0">
                <a:solidFill>
                  <a:srgbClr val="0070C0"/>
                </a:solidFill>
              </a:rPr>
              <a:t> array </a:t>
            </a:r>
            <a:r>
              <a:rPr lang="en-US" sz="1800" dirty="0"/>
              <a:t>is what most programmers know as an array: </a:t>
            </a:r>
          </a:p>
          <a:p>
            <a:pPr marL="914400" lvl="2" eaLnBrk="1" hangingPunct="1">
              <a:spcBef>
                <a:spcPts val="0"/>
              </a:spcBef>
            </a:pPr>
            <a:r>
              <a:rPr lang="en-US" sz="1800" dirty="0"/>
              <a:t>it can contain many numeric data values</a:t>
            </a:r>
          </a:p>
          <a:p>
            <a:pPr marL="914400" lvl="2" eaLnBrk="1" hangingPunct="1">
              <a:spcBef>
                <a:spcPts val="0"/>
              </a:spcBef>
            </a:pPr>
            <a:r>
              <a:rPr lang="en-US" sz="1800" dirty="0"/>
              <a:t>the data are stored in a specific location and can be indexed</a:t>
            </a:r>
            <a:br>
              <a:rPr lang="en-US" sz="1800" dirty="0"/>
            </a:b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7" name="TextBox 6"/>
          <p:cNvSpPr txBox="1"/>
          <p:nvPr/>
        </p:nvSpPr>
        <p:spPr>
          <a:xfrm>
            <a:off x="6248400" y="3581400"/>
            <a:ext cx="22098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import </a:t>
            </a:r>
            <a:r>
              <a:rPr lang="en-US" dirty="0" err="1">
                <a:solidFill>
                  <a:srgbClr val="0070C0"/>
                </a:solidFill>
                <a:latin typeface="Calibri" pitchFamily="34" charset="0"/>
              </a:rPr>
              <a:t>numpy</a:t>
            </a:r>
            <a:r>
              <a:rPr lang="en-US" dirty="0">
                <a:latin typeface="Calibri" pitchFamily="34" charset="0"/>
              </a:rPr>
              <a:t> as </a:t>
            </a:r>
            <a:r>
              <a:rPr lang="en-US" dirty="0" err="1">
                <a:solidFill>
                  <a:srgbClr val="0070C0"/>
                </a:solidFill>
                <a:latin typeface="Calibri" pitchFamily="34" charset="0"/>
              </a:rPr>
              <a:t>np</a:t>
            </a:r>
            <a:endParaRPr lang="en-US" dirty="0">
              <a:solidFill>
                <a:srgbClr val="0070C0"/>
              </a:solidFill>
              <a:latin typeface="Calibri" pitchFamily="34" charset="0"/>
            </a:endParaRPr>
          </a:p>
        </p:txBody>
      </p:sp>
      <p:sp>
        <p:nvSpPr>
          <p:cNvPr id="8" name="TextBox 7"/>
          <p:cNvSpPr txBox="1"/>
          <p:nvPr/>
        </p:nvSpPr>
        <p:spPr>
          <a:xfrm>
            <a:off x="5791200" y="4572000"/>
            <a:ext cx="1066800" cy="369332"/>
          </a:xfrm>
          <a:prstGeom prst="rect">
            <a:avLst/>
          </a:prstGeom>
          <a:solidFill>
            <a:schemeClr val="bg1">
              <a:lumMod val="85000"/>
            </a:schemeClr>
          </a:solidFill>
        </p:spPr>
        <p:txBody>
          <a:bodyPr wrap="square" rtlCol="0">
            <a:spAutoFit/>
          </a:bodyPr>
          <a:lstStyle/>
          <a:p>
            <a:r>
              <a:rPr lang="en-US" dirty="0" err="1">
                <a:solidFill>
                  <a:srgbClr val="0070C0"/>
                </a:solidFill>
                <a:latin typeface="Calibri" pitchFamily="34" charset="0"/>
              </a:rPr>
              <a:t>np.array</a:t>
            </a:r>
            <a:endParaRPr lang="en-US" dirty="0">
              <a:solidFill>
                <a:srgbClr val="0070C0"/>
              </a:solidFill>
              <a:latin typeface="Calibri" pitchFamily="34" charset="0"/>
            </a:endParaRPr>
          </a:p>
        </p:txBody>
      </p:sp>
      <p:sp>
        <p:nvSpPr>
          <p:cNvPr id="10" name="Date Placeholder 9"/>
          <p:cNvSpPr>
            <a:spLocks noGrp="1"/>
          </p:cNvSpPr>
          <p:nvPr>
            <p:ph type="dt" sz="half" idx="10"/>
          </p:nvPr>
        </p:nvSpPr>
        <p:spPr/>
        <p:txBody>
          <a:bodyPr/>
          <a:lstStyle/>
          <a:p>
            <a:pPr>
              <a:defRPr/>
            </a:pPr>
            <a:r>
              <a:rPr lang="en-US"/>
              <a:t>© 2021 C. Nguyen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Introduction to </a:t>
            </a:r>
            <a:r>
              <a:rPr lang="en-US" sz="3200" dirty="0" err="1">
                <a:solidFill>
                  <a:schemeClr val="tx1"/>
                </a:solidFill>
              </a:rPr>
              <a:t>numpy</a:t>
            </a:r>
            <a:r>
              <a:rPr lang="en-US" sz="3200" dirty="0">
                <a:solidFill>
                  <a:schemeClr val="tx1"/>
                </a:solidFill>
              </a:rPr>
              <a:t> Arrays (1)</a:t>
            </a:r>
          </a:p>
        </p:txBody>
      </p:sp>
      <p:sp>
        <p:nvSpPr>
          <p:cNvPr id="3075" name="Rectangle 3"/>
          <p:cNvSpPr>
            <a:spLocks noGrp="1" noChangeArrowheads="1"/>
          </p:cNvSpPr>
          <p:nvPr>
            <p:ph type="body" idx="1"/>
          </p:nvPr>
        </p:nvSpPr>
        <p:spPr>
          <a:xfrm>
            <a:off x="381000" y="685800"/>
            <a:ext cx="8305800" cy="5867400"/>
          </a:xfrm>
        </p:spPr>
        <p:txBody>
          <a:bodyPr/>
          <a:lstStyle/>
          <a:p>
            <a:pPr eaLnBrk="1" hangingPunct="1">
              <a:spcBef>
                <a:spcPts val="1200"/>
              </a:spcBef>
            </a:pPr>
            <a:r>
              <a:rPr lang="en-US" sz="1800" dirty="0"/>
              <a:t>A </a:t>
            </a:r>
            <a:r>
              <a:rPr lang="en-US" sz="1800" dirty="0" err="1"/>
              <a:t>numpy</a:t>
            </a:r>
            <a:r>
              <a:rPr lang="en-US" sz="1800" dirty="0"/>
              <a:t> </a:t>
            </a:r>
            <a:r>
              <a:rPr lang="en-US" sz="1800" dirty="0">
                <a:solidFill>
                  <a:srgbClr val="0070C0"/>
                </a:solidFill>
              </a:rPr>
              <a:t>array</a:t>
            </a:r>
            <a:r>
              <a:rPr lang="en-US" sz="1800" dirty="0"/>
              <a:t> contains only one type of data: only integers or only floats.</a:t>
            </a:r>
          </a:p>
          <a:p>
            <a:pPr lvl="1" eaLnBrk="1" hangingPunct="1">
              <a:spcBef>
                <a:spcPts val="0"/>
              </a:spcBef>
            </a:pPr>
            <a:r>
              <a:rPr lang="en-US" sz="1800" dirty="0"/>
              <a:t>If input data are different types, the smaller size data are promoted to a larger size.</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spcBef>
                <a:spcPts val="1200"/>
              </a:spcBef>
            </a:pPr>
            <a:r>
              <a:rPr lang="en-US" sz="1800" dirty="0"/>
              <a:t>To check the data type of an array:</a:t>
            </a:r>
          </a:p>
          <a:p>
            <a:pPr eaLnBrk="1" hangingPunct="1">
              <a:spcBef>
                <a:spcPts val="600"/>
              </a:spcBef>
              <a:buNone/>
            </a:pPr>
            <a:r>
              <a:rPr lang="en-US" sz="1800" dirty="0"/>
              <a:t>	To change the type of data in an array:</a:t>
            </a:r>
          </a:p>
          <a:p>
            <a:pPr eaLnBrk="1" hangingPunct="1">
              <a:spcBef>
                <a:spcPts val="1200"/>
              </a:spcBef>
            </a:pPr>
            <a:endParaRPr lang="en-US" sz="1800" dirty="0"/>
          </a:p>
          <a:p>
            <a:pPr eaLnBrk="1" hangingPunct="1">
              <a:spcBef>
                <a:spcPts val="1200"/>
              </a:spcBef>
            </a:pPr>
            <a:r>
              <a:rPr lang="en-US" sz="1800" dirty="0"/>
              <a:t>A </a:t>
            </a:r>
            <a:r>
              <a:rPr lang="en-US" sz="1800" dirty="0" err="1"/>
              <a:t>numpy</a:t>
            </a:r>
            <a:r>
              <a:rPr lang="en-US" sz="1800" dirty="0"/>
              <a:t> </a:t>
            </a:r>
            <a:r>
              <a:rPr lang="en-US" sz="1800" dirty="0">
                <a:solidFill>
                  <a:srgbClr val="0070C0"/>
                </a:solidFill>
              </a:rPr>
              <a:t>array</a:t>
            </a:r>
            <a:r>
              <a:rPr lang="en-US" sz="1800" dirty="0"/>
              <a:t> and a Python list are different when we apply the </a:t>
            </a:r>
            <a:r>
              <a:rPr lang="en-US" sz="1800" dirty="0">
                <a:solidFill>
                  <a:srgbClr val="0070C0"/>
                </a:solidFill>
              </a:rPr>
              <a:t>*</a:t>
            </a:r>
            <a:r>
              <a:rPr lang="en-US" sz="1800" dirty="0"/>
              <a:t>  operator on them.</a:t>
            </a:r>
          </a:p>
          <a:p>
            <a:pPr eaLnBrk="1" hangingPunct="1">
              <a:spcBef>
                <a:spcPts val="1200"/>
              </a:spcBef>
            </a:pPr>
            <a:endParaRPr lang="en-US" sz="1800" dirty="0"/>
          </a:p>
          <a:p>
            <a:pPr eaLnBrk="1" hangingPunct="1">
              <a:spcBef>
                <a:spcPts val="1200"/>
              </a:spcBef>
            </a:pPr>
            <a:endParaRPr lang="en-US" sz="1800" dirty="0"/>
          </a:p>
          <a:p>
            <a:pPr eaLnBrk="1" hangingPunct="1">
              <a:spcBef>
                <a:spcPts val="1200"/>
              </a:spcBef>
            </a:pPr>
            <a:endParaRPr lang="en-US" sz="1800" dirty="0"/>
          </a:p>
        </p:txBody>
      </p:sp>
      <p:sp>
        <p:nvSpPr>
          <p:cNvPr id="5" name="Slide Number Placeholder 4"/>
          <p:cNvSpPr>
            <a:spLocks noGrp="1"/>
          </p:cNvSpPr>
          <p:nvPr>
            <p:ph type="sldNum" sz="quarter" idx="12"/>
          </p:nvPr>
        </p:nvSpPr>
        <p:spPr/>
        <p:txBody>
          <a:bodyPr/>
          <a:lstStyle/>
          <a:p>
            <a:pPr>
              <a:defRPr/>
            </a:pPr>
            <a:r>
              <a:rPr lang="en-US" dirty="0"/>
              <a:t> </a:t>
            </a:r>
            <a:fld id="{00AB4732-7798-450C-A251-172215231FF8}" type="slidenum">
              <a:rPr lang="en-US" smtClean="0"/>
              <a:pPr>
                <a:defRPr/>
              </a:pPr>
              <a:t>6</a:t>
            </a:fld>
            <a:endParaRPr lang="en-US" dirty="0"/>
          </a:p>
        </p:txBody>
      </p:sp>
      <p:sp>
        <p:nvSpPr>
          <p:cNvPr id="6" name="TextBox 5"/>
          <p:cNvSpPr txBox="1"/>
          <p:nvPr/>
        </p:nvSpPr>
        <p:spPr>
          <a:xfrm>
            <a:off x="1219200" y="1565830"/>
            <a:ext cx="7010400" cy="923330"/>
          </a:xfrm>
          <a:prstGeom prst="rect">
            <a:avLst/>
          </a:prstGeom>
          <a:solidFill>
            <a:schemeClr val="bg1">
              <a:lumMod val="85000"/>
            </a:schemeClr>
          </a:solidFill>
        </p:spPr>
        <p:txBody>
          <a:bodyPr wrap="square" rtlCol="0">
            <a:spAutoFit/>
          </a:bodyPr>
          <a:lstStyle/>
          <a:p>
            <a:pPr marL="91440" lvl="1" indent="-342900" eaLnBrk="1" hangingPunct="1">
              <a:buNone/>
            </a:pPr>
            <a:r>
              <a:rPr lang="en-US" dirty="0" err="1">
                <a:latin typeface="Calibri" pitchFamily="34" charset="0"/>
              </a:rPr>
              <a:t>arr</a:t>
            </a:r>
            <a:r>
              <a:rPr lang="en-US" dirty="0">
                <a:latin typeface="Calibri" pitchFamily="34" charset="0"/>
              </a:rPr>
              <a:t> = </a:t>
            </a:r>
            <a:r>
              <a:rPr lang="en-US" dirty="0" err="1">
                <a:solidFill>
                  <a:srgbClr val="0070C0"/>
                </a:solidFill>
                <a:latin typeface="Calibri" pitchFamily="34" charset="0"/>
              </a:rPr>
              <a:t>np.array</a:t>
            </a:r>
            <a:r>
              <a:rPr lang="en-US" dirty="0">
                <a:latin typeface="Calibri" pitchFamily="34" charset="0"/>
              </a:rPr>
              <a:t>([1, 3.4, 2.5, 7])            # create array from </a:t>
            </a:r>
            <a:r>
              <a:rPr lang="en-US" dirty="0" err="1">
                <a:latin typeface="Calibri" pitchFamily="34" charset="0"/>
              </a:rPr>
              <a:t>ints</a:t>
            </a:r>
            <a:r>
              <a:rPr lang="en-US" dirty="0">
                <a:latin typeface="Calibri" pitchFamily="34" charset="0"/>
              </a:rPr>
              <a:t> and floats</a:t>
            </a:r>
          </a:p>
          <a:p>
            <a:pPr marL="91440" lvl="1" indent="-342900" eaLnBrk="1" hangingPunct="1">
              <a:buNone/>
            </a:pPr>
            <a:r>
              <a:rPr lang="en-US" dirty="0">
                <a:latin typeface="Calibri" pitchFamily="34" charset="0"/>
              </a:rPr>
              <a:t>print(</a:t>
            </a:r>
            <a:r>
              <a:rPr lang="en-US" dirty="0" err="1">
                <a:latin typeface="Calibri" pitchFamily="34" charset="0"/>
              </a:rPr>
              <a:t>arr</a:t>
            </a:r>
            <a:r>
              <a:rPr lang="en-US" dirty="0">
                <a:latin typeface="Calibri" pitchFamily="34" charset="0"/>
              </a:rPr>
              <a:t>)                                               # output:   [1.  3.4   2.5   7. ]</a:t>
            </a:r>
          </a:p>
          <a:p>
            <a:pPr marL="91440" lvl="1" indent="-342900" eaLnBrk="1" hangingPunct="1">
              <a:buNone/>
            </a:pPr>
            <a:r>
              <a:rPr lang="en-US" dirty="0">
                <a:latin typeface="Calibri" pitchFamily="34" charset="0"/>
              </a:rPr>
              <a:t>                                                                    # 1 and 7 are promoted to float</a:t>
            </a:r>
          </a:p>
        </p:txBody>
      </p:sp>
      <p:sp>
        <p:nvSpPr>
          <p:cNvPr id="7" name="TextBox 6"/>
          <p:cNvSpPr txBox="1"/>
          <p:nvPr/>
        </p:nvSpPr>
        <p:spPr>
          <a:xfrm>
            <a:off x="1156063" y="4511933"/>
            <a:ext cx="7086600" cy="1277273"/>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mylist</a:t>
            </a:r>
            <a:r>
              <a:rPr lang="en-US" dirty="0">
                <a:latin typeface="Calibri" pitchFamily="34" charset="0"/>
              </a:rPr>
              <a:t> = [1, 2, 3]</a:t>
            </a:r>
          </a:p>
          <a:p>
            <a:pPr eaLnBrk="1" hangingPunct="1">
              <a:spcBef>
                <a:spcPts val="0"/>
              </a:spcBef>
              <a:buNone/>
            </a:pPr>
            <a:r>
              <a:rPr lang="en-US" dirty="0">
                <a:latin typeface="Calibri" pitchFamily="34" charset="0"/>
              </a:rPr>
              <a:t>print(</a:t>
            </a:r>
            <a:r>
              <a:rPr lang="en-US" dirty="0" err="1">
                <a:latin typeface="Calibri" pitchFamily="34" charset="0"/>
              </a:rPr>
              <a:t>mylist</a:t>
            </a:r>
            <a:r>
              <a:rPr lang="en-US" dirty="0">
                <a:latin typeface="Calibri" pitchFamily="34" charset="0"/>
              </a:rPr>
              <a:t> * 2)        # output:   [ 1, 2, 3, 1, 2, 3 ]</a:t>
            </a:r>
          </a:p>
          <a:p>
            <a:pPr eaLnBrk="1" hangingPunct="1">
              <a:spcBef>
                <a:spcPts val="600"/>
              </a:spcBef>
              <a:buNone/>
            </a:pPr>
            <a:r>
              <a:rPr lang="en-US" dirty="0" err="1">
                <a:latin typeface="Calibri" pitchFamily="34" charset="0"/>
              </a:rPr>
              <a:t>myarr</a:t>
            </a:r>
            <a:r>
              <a:rPr lang="en-US" dirty="0">
                <a:latin typeface="Calibri" pitchFamily="34" charset="0"/>
              </a:rPr>
              <a:t> = </a:t>
            </a:r>
            <a:r>
              <a:rPr lang="en-US" dirty="0" err="1">
                <a:solidFill>
                  <a:srgbClr val="0070C0"/>
                </a:solidFill>
                <a:latin typeface="Calibri" pitchFamily="34" charset="0"/>
              </a:rPr>
              <a:t>np.array</a:t>
            </a:r>
            <a:r>
              <a:rPr lang="en-US" dirty="0">
                <a:latin typeface="Calibri" pitchFamily="34" charset="0"/>
              </a:rPr>
              <a:t>([1, 2, 3])</a:t>
            </a:r>
          </a:p>
          <a:p>
            <a:pPr eaLnBrk="1" hangingPunct="1">
              <a:spcBef>
                <a:spcPts val="0"/>
              </a:spcBef>
              <a:buNone/>
            </a:pPr>
            <a:r>
              <a:rPr lang="en-US" dirty="0">
                <a:latin typeface="Calibri" pitchFamily="34" charset="0"/>
              </a:rPr>
              <a:t>print(</a:t>
            </a:r>
            <a:r>
              <a:rPr lang="en-US" dirty="0" err="1">
                <a:latin typeface="Calibri" pitchFamily="34" charset="0"/>
              </a:rPr>
              <a:t>myarr</a:t>
            </a:r>
            <a:r>
              <a:rPr lang="en-US" dirty="0">
                <a:latin typeface="Calibri" pitchFamily="34" charset="0"/>
              </a:rPr>
              <a:t> * 2)        # output:   [ 2  4  6 ]          # Note: no comma in output</a:t>
            </a:r>
          </a:p>
        </p:txBody>
      </p:sp>
      <p:sp>
        <p:nvSpPr>
          <p:cNvPr id="8" name="TextBox 7"/>
          <p:cNvSpPr txBox="1"/>
          <p:nvPr/>
        </p:nvSpPr>
        <p:spPr>
          <a:xfrm>
            <a:off x="4572000" y="2633092"/>
            <a:ext cx="2514600" cy="369332"/>
          </a:xfrm>
          <a:prstGeom prst="rect">
            <a:avLst/>
          </a:prstGeom>
          <a:solidFill>
            <a:schemeClr val="bg1">
              <a:lumMod val="85000"/>
            </a:schemeClr>
          </a:solidFill>
        </p:spPr>
        <p:txBody>
          <a:bodyPr wrap="square" rtlCol="0">
            <a:spAutoFit/>
          </a:bodyPr>
          <a:lstStyle/>
          <a:p>
            <a:pPr marL="91440" lvl="1" indent="-342900" eaLnBrk="1" hangingPunct="1">
              <a:buNone/>
            </a:pPr>
            <a:r>
              <a:rPr lang="en-US" dirty="0">
                <a:latin typeface="Calibri" pitchFamily="34" charset="0"/>
              </a:rPr>
              <a:t>print(</a:t>
            </a:r>
            <a:r>
              <a:rPr lang="en-US" dirty="0" err="1">
                <a:latin typeface="Calibri" pitchFamily="34" charset="0"/>
              </a:rPr>
              <a:t>array.</a:t>
            </a:r>
            <a:r>
              <a:rPr lang="en-US" dirty="0" err="1">
                <a:solidFill>
                  <a:srgbClr val="0070C0"/>
                </a:solidFill>
                <a:latin typeface="Calibri" pitchFamily="34" charset="0"/>
              </a:rPr>
              <a:t>dtype</a:t>
            </a:r>
            <a:r>
              <a:rPr lang="en-US" dirty="0">
                <a:latin typeface="Calibri" pitchFamily="34" charset="0"/>
              </a:rPr>
              <a:t>)</a:t>
            </a:r>
          </a:p>
        </p:txBody>
      </p:sp>
      <p:sp>
        <p:nvSpPr>
          <p:cNvPr id="9" name="TextBox 8"/>
          <p:cNvSpPr txBox="1"/>
          <p:nvPr/>
        </p:nvSpPr>
        <p:spPr>
          <a:xfrm>
            <a:off x="1104900" y="3378607"/>
            <a:ext cx="7239000" cy="369332"/>
          </a:xfrm>
          <a:prstGeom prst="rect">
            <a:avLst/>
          </a:prstGeom>
          <a:solidFill>
            <a:schemeClr val="bg1">
              <a:lumMod val="85000"/>
            </a:schemeClr>
          </a:solidFill>
        </p:spPr>
        <p:txBody>
          <a:bodyPr wrap="square" rtlCol="0">
            <a:spAutoFit/>
          </a:bodyPr>
          <a:lstStyle/>
          <a:p>
            <a:pPr marL="0" lvl="1" eaLnBrk="1" hangingPunct="1">
              <a:spcBef>
                <a:spcPts val="200"/>
              </a:spcBef>
              <a:buNone/>
            </a:pPr>
            <a:r>
              <a:rPr lang="en-US" dirty="0">
                <a:latin typeface="Calibri" pitchFamily="34" charset="0"/>
              </a:rPr>
              <a:t> </a:t>
            </a:r>
            <a:r>
              <a:rPr lang="en-US" dirty="0" err="1">
                <a:latin typeface="Calibri" pitchFamily="34" charset="0"/>
              </a:rPr>
              <a:t>intArr</a:t>
            </a:r>
            <a:r>
              <a:rPr lang="en-US" dirty="0">
                <a:latin typeface="Calibri" pitchFamily="34" charset="0"/>
              </a:rPr>
              <a:t> = </a:t>
            </a:r>
            <a:r>
              <a:rPr lang="en-US" dirty="0" err="1">
                <a:latin typeface="Calibri" pitchFamily="34" charset="0"/>
              </a:rPr>
              <a:t>arr.</a:t>
            </a:r>
            <a:r>
              <a:rPr lang="en-US" dirty="0" err="1">
                <a:solidFill>
                  <a:srgbClr val="0070C0"/>
                </a:solidFill>
                <a:latin typeface="Calibri" pitchFamily="34" charset="0"/>
              </a:rPr>
              <a:t>astype</a:t>
            </a:r>
            <a:r>
              <a:rPr lang="en-US" dirty="0">
                <a:latin typeface="Calibri" pitchFamily="34" charset="0"/>
              </a:rPr>
              <a:t>(</a:t>
            </a:r>
            <a:r>
              <a:rPr lang="en-US" dirty="0" err="1">
                <a:latin typeface="Calibri" pitchFamily="34" charset="0"/>
              </a:rPr>
              <a:t>int</a:t>
            </a:r>
            <a:r>
              <a:rPr lang="en-US" dirty="0">
                <a:latin typeface="Calibri" pitchFamily="34" charset="0"/>
              </a:rPr>
              <a:t>)             # </a:t>
            </a:r>
            <a:r>
              <a:rPr lang="en-US" dirty="0" err="1">
                <a:latin typeface="Calibri" pitchFamily="34" charset="0"/>
              </a:rPr>
              <a:t>arr</a:t>
            </a:r>
            <a:r>
              <a:rPr lang="en-US" dirty="0">
                <a:latin typeface="Calibri" pitchFamily="34" charset="0"/>
              </a:rPr>
              <a:t> contains floats, </a:t>
            </a:r>
            <a:r>
              <a:rPr lang="en-US" dirty="0" err="1">
                <a:latin typeface="Calibri" pitchFamily="34" charset="0"/>
              </a:rPr>
              <a:t>intArr</a:t>
            </a:r>
            <a:r>
              <a:rPr lang="en-US" dirty="0">
                <a:latin typeface="Calibri" pitchFamily="34" charset="0"/>
              </a:rPr>
              <a:t> contains integers</a:t>
            </a:r>
            <a:endParaRPr lang="en-US" dirty="0"/>
          </a:p>
        </p:txBody>
      </p:sp>
      <p:sp>
        <p:nvSpPr>
          <p:cNvPr id="11" name="Date Placeholder 10"/>
          <p:cNvSpPr>
            <a:spLocks noGrp="1"/>
          </p:cNvSpPr>
          <p:nvPr>
            <p:ph type="dt" sz="half" idx="10"/>
          </p:nvPr>
        </p:nvSpPr>
        <p:spPr/>
        <p:txBody>
          <a:bodyPr/>
          <a:lstStyle/>
          <a:p>
            <a:pPr>
              <a:defRPr/>
            </a:pPr>
            <a:r>
              <a:rPr lang="en-US"/>
              <a:t>© 2021 C. Nguyen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chemeClr val="tx1"/>
                </a:solidFill>
              </a:rPr>
              <a:t>Introduction to </a:t>
            </a:r>
            <a:r>
              <a:rPr lang="en-US" sz="3200" dirty="0" err="1">
                <a:solidFill>
                  <a:schemeClr val="tx1"/>
                </a:solidFill>
              </a:rPr>
              <a:t>numpy</a:t>
            </a:r>
            <a:r>
              <a:rPr lang="en-US" sz="3200" dirty="0">
                <a:solidFill>
                  <a:schemeClr val="tx1"/>
                </a:solidFill>
              </a:rPr>
              <a:t> Arrays (2)</a:t>
            </a:r>
          </a:p>
        </p:txBody>
      </p:sp>
      <p:sp>
        <p:nvSpPr>
          <p:cNvPr id="3075" name="Rectangle 3"/>
          <p:cNvSpPr>
            <a:spLocks noGrp="1" noChangeArrowheads="1"/>
          </p:cNvSpPr>
          <p:nvPr>
            <p:ph type="body" idx="1"/>
          </p:nvPr>
        </p:nvSpPr>
        <p:spPr>
          <a:xfrm>
            <a:off x="381000" y="792162"/>
            <a:ext cx="8305800" cy="5761038"/>
          </a:xfrm>
        </p:spPr>
        <p:txBody>
          <a:bodyPr/>
          <a:lstStyle/>
          <a:p>
            <a:pPr eaLnBrk="1" hangingPunct="1">
              <a:spcBef>
                <a:spcPts val="0"/>
              </a:spcBef>
            </a:pPr>
            <a:r>
              <a:rPr lang="en-US" sz="1800" dirty="0"/>
              <a:t>A </a:t>
            </a:r>
            <a:r>
              <a:rPr lang="en-US" sz="1800" dirty="0" err="1"/>
              <a:t>numpy</a:t>
            </a:r>
            <a:r>
              <a:rPr lang="en-US" sz="1800" dirty="0"/>
              <a:t> </a:t>
            </a:r>
            <a:r>
              <a:rPr lang="en-US" sz="1800" dirty="0">
                <a:solidFill>
                  <a:srgbClr val="0070C0"/>
                </a:solidFill>
              </a:rPr>
              <a:t>array</a:t>
            </a:r>
            <a:r>
              <a:rPr lang="en-US" sz="1800" dirty="0"/>
              <a:t> is a C array “under the hood,” therefore:</a:t>
            </a:r>
          </a:p>
          <a:p>
            <a:pPr lvl="1" eaLnBrk="1" hangingPunct="1">
              <a:spcBef>
                <a:spcPts val="0"/>
              </a:spcBef>
            </a:pPr>
            <a:r>
              <a:rPr lang="en-US" sz="1800" dirty="0"/>
              <a:t>There’s no insert, append, or pop methods. </a:t>
            </a:r>
          </a:p>
          <a:p>
            <a:pPr lvl="1" eaLnBrk="1" hangingPunct="1">
              <a:spcBef>
                <a:spcPts val="0"/>
              </a:spcBef>
            </a:pPr>
            <a:r>
              <a:rPr lang="en-US" sz="1800" dirty="0"/>
              <a:t>Changing the size (the number of elements) of a </a:t>
            </a:r>
            <a:r>
              <a:rPr lang="en-US" sz="1800" dirty="0" err="1"/>
              <a:t>numpy</a:t>
            </a:r>
            <a:r>
              <a:rPr lang="en-US" sz="1800" dirty="0"/>
              <a:t> </a:t>
            </a:r>
            <a:r>
              <a:rPr lang="en-US" sz="1800" dirty="0">
                <a:solidFill>
                  <a:srgbClr val="0070C0"/>
                </a:solidFill>
              </a:rPr>
              <a:t>array</a:t>
            </a:r>
            <a:r>
              <a:rPr lang="en-US" sz="1800" dirty="0"/>
              <a:t> is expensive and is generally avoided. </a:t>
            </a:r>
          </a:p>
          <a:p>
            <a:pPr marL="347472" eaLnBrk="1" hangingPunct="1"/>
            <a:r>
              <a:rPr lang="en-US" sz="1800" dirty="0"/>
              <a:t>The advantage of an </a:t>
            </a:r>
            <a:r>
              <a:rPr lang="en-US" sz="1800" dirty="0">
                <a:solidFill>
                  <a:srgbClr val="0070C0"/>
                </a:solidFill>
              </a:rPr>
              <a:t>array</a:t>
            </a:r>
            <a:r>
              <a:rPr lang="en-US" sz="1800" dirty="0"/>
              <a:t> over a list is clear in calculations with large numbers of data.</a:t>
            </a:r>
          </a:p>
          <a:p>
            <a:pPr marL="617220" eaLnBrk="1" hangingPunct="1">
              <a:spcBef>
                <a:spcPts val="0"/>
              </a:spcBef>
              <a:buFont typeface="+mj-lt"/>
              <a:buAutoNum type="arabicPeriod"/>
            </a:pPr>
            <a:r>
              <a:rPr lang="en-US" sz="1800" dirty="0"/>
              <a:t>Code is easier to read.</a:t>
            </a:r>
          </a:p>
          <a:p>
            <a:pPr marL="617220" eaLnBrk="1" hangingPunct="1">
              <a:spcBef>
                <a:spcPts val="0"/>
              </a:spcBef>
              <a:buNone/>
            </a:pPr>
            <a:r>
              <a:rPr lang="en-US" sz="1800" dirty="0"/>
              <a:t>	If we convert 10,000 Celsius temperatures in </a:t>
            </a:r>
            <a:r>
              <a:rPr lang="en-US" sz="1800" dirty="0" err="1"/>
              <a:t>tempC</a:t>
            </a:r>
            <a:r>
              <a:rPr lang="en-US" sz="1800" dirty="0"/>
              <a:t> to Fahrenheit</a:t>
            </a:r>
          </a:p>
          <a:p>
            <a:pPr marL="617220" eaLnBrk="1" hangingPunct="1">
              <a:spcBef>
                <a:spcPts val="600"/>
              </a:spcBef>
              <a:buNone/>
            </a:pPr>
            <a:r>
              <a:rPr lang="en-US" sz="1800" dirty="0"/>
              <a:t>	  Using a list:</a:t>
            </a:r>
          </a:p>
          <a:p>
            <a:pPr marL="617220" eaLnBrk="1" hangingPunct="1">
              <a:spcBef>
                <a:spcPts val="600"/>
              </a:spcBef>
              <a:buNone/>
            </a:pPr>
            <a:r>
              <a:rPr lang="en-US" sz="1800" dirty="0"/>
              <a:t>	  Using an array:  </a:t>
            </a:r>
          </a:p>
          <a:p>
            <a:pPr marL="617220" eaLnBrk="1" hangingPunct="1">
              <a:spcBef>
                <a:spcPts val="1200"/>
              </a:spcBef>
              <a:buFont typeface="+mj-lt"/>
              <a:buAutoNum type="arabicPeriod" startAt="2"/>
            </a:pPr>
            <a:r>
              <a:rPr lang="en-US" sz="1800" dirty="0"/>
              <a:t>Code runs faster</a:t>
            </a:r>
          </a:p>
          <a:p>
            <a:pPr marL="617220" eaLnBrk="1" hangingPunct="1">
              <a:spcBef>
                <a:spcPts val="0"/>
              </a:spcBef>
              <a:buNone/>
            </a:pPr>
            <a:r>
              <a:rPr lang="en-US" sz="1800" dirty="0"/>
              <a:t>	Even with comprehension, using a list is slower than using an </a:t>
            </a:r>
            <a:r>
              <a:rPr lang="en-US" sz="1800" dirty="0">
                <a:solidFill>
                  <a:srgbClr val="0070C0"/>
                </a:solidFill>
              </a:rPr>
              <a:t>array</a:t>
            </a:r>
            <a:r>
              <a:rPr lang="en-US" sz="1800" dirty="0"/>
              <a:t> for calculation of large numbers of data values.</a:t>
            </a:r>
          </a:p>
          <a:p>
            <a:pPr marL="617220" eaLnBrk="1" hangingPunct="1">
              <a:spcBef>
                <a:spcPts val="0"/>
              </a:spcBef>
              <a:buNone/>
            </a:pPr>
            <a:r>
              <a:rPr lang="en-US" sz="1800" dirty="0"/>
              <a:t>	</a:t>
            </a:r>
            <a:r>
              <a:rPr lang="en-US" sz="1800" dirty="0" err="1"/>
              <a:t>numpy</a:t>
            </a:r>
            <a:r>
              <a:rPr lang="en-US" sz="1800" dirty="0"/>
              <a:t> uses libraries of functions that were developed in C or Fortran, </a:t>
            </a:r>
            <a:br>
              <a:rPr lang="en-US" sz="1800" dirty="0"/>
            </a:br>
            <a:r>
              <a:rPr lang="en-US" sz="1800" dirty="0"/>
              <a:t>and many mathematicians have spent many years squeezing out every bit of inefficiencies.</a:t>
            </a:r>
          </a:p>
          <a:p>
            <a:pPr marL="347472" eaLnBrk="1" hangingPunct="1">
              <a:spcBef>
                <a:spcPts val="600"/>
              </a:spcBef>
            </a:pPr>
            <a:r>
              <a:rPr lang="en-US" sz="1800" dirty="0"/>
              <a:t>Note that there is a Python </a:t>
            </a:r>
            <a:r>
              <a:rPr lang="en-US" sz="1800" u="sng" dirty="0"/>
              <a:t>array</a:t>
            </a:r>
            <a:r>
              <a:rPr lang="en-US" sz="1800" dirty="0"/>
              <a:t> data type, a Python array is not the same as the </a:t>
            </a:r>
            <a:r>
              <a:rPr lang="en-US" sz="1800" dirty="0" err="1"/>
              <a:t>numpy</a:t>
            </a:r>
            <a:r>
              <a:rPr lang="en-US" sz="1800" dirty="0"/>
              <a:t> </a:t>
            </a:r>
            <a:r>
              <a:rPr lang="en-US" sz="1800" dirty="0">
                <a:solidFill>
                  <a:srgbClr val="0070C0"/>
                </a:solidFill>
              </a:rPr>
              <a:t>array</a:t>
            </a:r>
            <a:r>
              <a:rPr lang="en-US" sz="1800" dirty="0"/>
              <a:t>.</a:t>
            </a:r>
          </a:p>
          <a:p>
            <a:pPr marL="0" eaLnBrk="1" hangingPunct="1">
              <a:spcBef>
                <a:spcPts val="0"/>
              </a:spcBef>
              <a:buNone/>
            </a:pPr>
            <a:br>
              <a:rPr lang="en-US" sz="1800" dirty="0"/>
            </a:br>
            <a:endParaRPr lang="en-US" sz="1800" dirty="0"/>
          </a:p>
        </p:txBody>
      </p:sp>
      <p:sp>
        <p:nvSpPr>
          <p:cNvPr id="5" name="Slide Number Placeholder 4"/>
          <p:cNvSpPr>
            <a:spLocks noGrp="1"/>
          </p:cNvSpPr>
          <p:nvPr>
            <p:ph type="sldNum" sz="quarter" idx="12"/>
          </p:nvPr>
        </p:nvSpPr>
        <p:spPr/>
        <p:txBody>
          <a:bodyPr/>
          <a:lstStyle/>
          <a:p>
            <a:pPr>
              <a:defRPr/>
            </a:pPr>
            <a:r>
              <a:rPr lang="en-US" dirty="0"/>
              <a:t> </a:t>
            </a:r>
            <a:fld id="{00AB4732-7798-450C-A251-172215231FF8}" type="slidenum">
              <a:rPr lang="en-US" smtClean="0"/>
              <a:pPr>
                <a:defRPr/>
              </a:pPr>
              <a:t>7</a:t>
            </a:fld>
            <a:endParaRPr lang="en-US" dirty="0"/>
          </a:p>
        </p:txBody>
      </p:sp>
      <p:sp>
        <p:nvSpPr>
          <p:cNvPr id="6" name="TextBox 5"/>
          <p:cNvSpPr txBox="1"/>
          <p:nvPr/>
        </p:nvSpPr>
        <p:spPr>
          <a:xfrm>
            <a:off x="2926080" y="3118683"/>
            <a:ext cx="4876800" cy="369332"/>
          </a:xfrm>
          <a:prstGeom prst="rect">
            <a:avLst/>
          </a:prstGeom>
          <a:solidFill>
            <a:schemeClr val="bg1">
              <a:lumMod val="85000"/>
            </a:schemeClr>
          </a:solidFill>
        </p:spPr>
        <p:txBody>
          <a:bodyPr wrap="square" rtlCol="0">
            <a:spAutoFit/>
          </a:bodyPr>
          <a:lstStyle/>
          <a:p>
            <a:pPr marL="91440" lvl="1" indent="-342900" eaLnBrk="1" hangingPunct="1">
              <a:buNone/>
            </a:pPr>
            <a:r>
              <a:rPr lang="en-US" dirty="0" err="1">
                <a:latin typeface="Calibri" pitchFamily="34" charset="0"/>
              </a:rPr>
              <a:t>tempF</a:t>
            </a:r>
            <a:r>
              <a:rPr lang="en-US" dirty="0">
                <a:latin typeface="Calibri" pitchFamily="34" charset="0"/>
              </a:rPr>
              <a:t> = [ temp * 9 / 5 + 32  for temp in </a:t>
            </a:r>
            <a:r>
              <a:rPr lang="en-US" dirty="0" err="1">
                <a:latin typeface="Calibri" pitchFamily="34" charset="0"/>
              </a:rPr>
              <a:t>tempC</a:t>
            </a:r>
            <a:r>
              <a:rPr lang="en-US" dirty="0">
                <a:latin typeface="Calibri" pitchFamily="34" charset="0"/>
              </a:rPr>
              <a:t> ]</a:t>
            </a:r>
          </a:p>
        </p:txBody>
      </p:sp>
      <p:sp>
        <p:nvSpPr>
          <p:cNvPr id="8" name="TextBox 7"/>
          <p:cNvSpPr txBox="1"/>
          <p:nvPr/>
        </p:nvSpPr>
        <p:spPr>
          <a:xfrm>
            <a:off x="2926080" y="3513087"/>
            <a:ext cx="4876800" cy="369332"/>
          </a:xfrm>
          <a:prstGeom prst="rect">
            <a:avLst/>
          </a:prstGeom>
          <a:solidFill>
            <a:schemeClr val="bg1">
              <a:lumMod val="85000"/>
            </a:schemeClr>
          </a:solidFill>
        </p:spPr>
        <p:txBody>
          <a:bodyPr wrap="square" rtlCol="0">
            <a:spAutoFit/>
          </a:bodyPr>
          <a:lstStyle/>
          <a:p>
            <a:pPr marL="91440" lvl="1" indent="-342900" eaLnBrk="1" hangingPunct="1">
              <a:buNone/>
            </a:pPr>
            <a:r>
              <a:rPr lang="en-US" dirty="0" err="1">
                <a:latin typeface="Calibri" pitchFamily="34" charset="0"/>
              </a:rPr>
              <a:t>tempF</a:t>
            </a:r>
            <a:r>
              <a:rPr lang="en-US" dirty="0">
                <a:latin typeface="Calibri" pitchFamily="34" charset="0"/>
              </a:rPr>
              <a:t> = </a:t>
            </a:r>
            <a:r>
              <a:rPr lang="en-US" dirty="0" err="1">
                <a:latin typeface="Calibri" pitchFamily="34" charset="0"/>
              </a:rPr>
              <a:t>tempC</a:t>
            </a:r>
            <a:r>
              <a:rPr lang="en-US" dirty="0">
                <a:latin typeface="Calibri" pitchFamily="34" charset="0"/>
              </a:rPr>
              <a:t> * 9 / 5 + 32</a:t>
            </a:r>
          </a:p>
        </p:txBody>
      </p:sp>
      <p:sp>
        <p:nvSpPr>
          <p:cNvPr id="9" name="Date Placeholder 8"/>
          <p:cNvSpPr>
            <a:spLocks noGrp="1"/>
          </p:cNvSpPr>
          <p:nvPr>
            <p:ph type="dt" sz="half" idx="10"/>
          </p:nvPr>
        </p:nvSpPr>
        <p:spPr/>
        <p:txBody>
          <a:bodyPr/>
          <a:lstStyle/>
          <a:p>
            <a:pPr>
              <a:defRPr/>
            </a:pPr>
            <a:r>
              <a:rPr lang="en-US"/>
              <a:t>© 2021 C. Nguyen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Array Shape</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An array dimension is the </a:t>
            </a:r>
            <a:r>
              <a:rPr lang="en-US" sz="1800" dirty="0">
                <a:solidFill>
                  <a:srgbClr val="0070C0"/>
                </a:solidFill>
              </a:rPr>
              <a:t>shape</a:t>
            </a:r>
            <a:r>
              <a:rPr lang="en-US" sz="1800" dirty="0">
                <a:solidFill>
                  <a:schemeClr val="accent1">
                    <a:lumMod val="50000"/>
                  </a:schemeClr>
                </a:solidFill>
              </a:rPr>
              <a:t> </a:t>
            </a:r>
            <a:r>
              <a:rPr lang="en-US" sz="1800" dirty="0"/>
              <a:t>of an array:  </a:t>
            </a:r>
          </a:p>
          <a:p>
            <a:pPr eaLnBrk="1" hangingPunct="1"/>
            <a:endParaRPr lang="en-US" sz="1800" dirty="0"/>
          </a:p>
          <a:p>
            <a:pPr eaLnBrk="1" hangingPunct="1"/>
            <a:endParaRPr lang="en-US" sz="1800" dirty="0"/>
          </a:p>
          <a:p>
            <a:pPr eaLnBrk="1" hangingPunct="1">
              <a:spcBef>
                <a:spcPts val="1200"/>
              </a:spcBef>
            </a:pPr>
            <a:r>
              <a:rPr lang="en-US" sz="1800" dirty="0"/>
              <a:t>The </a:t>
            </a:r>
            <a:r>
              <a:rPr lang="en-US" sz="1800" dirty="0">
                <a:solidFill>
                  <a:srgbClr val="0070C0"/>
                </a:solidFill>
              </a:rPr>
              <a:t>shape</a:t>
            </a:r>
            <a:r>
              <a:rPr lang="en-US" sz="1800" dirty="0"/>
              <a:t> output is a </a:t>
            </a:r>
            <a:r>
              <a:rPr lang="en-US" sz="1800" dirty="0" err="1"/>
              <a:t>tuple</a:t>
            </a:r>
            <a:r>
              <a:rPr lang="en-US" sz="1800" dirty="0"/>
              <a:t> of (number of rows, number of columns)</a:t>
            </a:r>
          </a:p>
          <a:p>
            <a:pPr eaLnBrk="1" hangingPunct="1">
              <a:spcBef>
                <a:spcPts val="600"/>
              </a:spcBef>
            </a:pPr>
            <a:r>
              <a:rPr lang="en-US" sz="1800" dirty="0"/>
              <a:t>We can change the dimension or </a:t>
            </a:r>
            <a:r>
              <a:rPr lang="en-US" sz="1800" dirty="0">
                <a:solidFill>
                  <a:srgbClr val="0070C0"/>
                </a:solidFill>
              </a:rPr>
              <a:t>shape</a:t>
            </a:r>
            <a:r>
              <a:rPr lang="en-US" sz="1800" dirty="0"/>
              <a:t> of an array by assigning a </a:t>
            </a:r>
            <a:r>
              <a:rPr lang="en-US" sz="1800" dirty="0" err="1"/>
              <a:t>tuple</a:t>
            </a:r>
            <a:r>
              <a:rPr lang="en-US" sz="1800" dirty="0"/>
              <a:t> of (num rows, num cols) to the </a:t>
            </a:r>
            <a:r>
              <a:rPr lang="en-US" sz="1800" dirty="0">
                <a:solidFill>
                  <a:srgbClr val="0070C0"/>
                </a:solidFill>
              </a:rPr>
              <a:t>shape</a:t>
            </a:r>
            <a:r>
              <a:rPr lang="en-US" sz="1800" dirty="0"/>
              <a:t> attribute:</a:t>
            </a:r>
          </a:p>
          <a:p>
            <a:pPr eaLnBrk="1" hangingPunct="1">
              <a:buNone/>
            </a:pPr>
            <a:r>
              <a:rPr lang="en-US" sz="1800" dirty="0"/>
              <a:t>	</a:t>
            </a:r>
          </a:p>
          <a:p>
            <a:pPr eaLnBrk="1" hangingPunct="1">
              <a:spcBef>
                <a:spcPts val="1200"/>
              </a:spcBef>
              <a:buNone/>
            </a:pPr>
            <a:endParaRPr lang="en-US" sz="1800" dirty="0"/>
          </a:p>
          <a:p>
            <a:pPr eaLnBrk="1" hangingPunct="1">
              <a:spcBef>
                <a:spcPts val="1200"/>
              </a:spcBef>
            </a:pPr>
            <a:r>
              <a:rPr lang="en-US" sz="1800" dirty="0"/>
              <a:t>The new array size (which is rows * columns) must be the same before and after the dimension change.</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5" name="TextBox 4"/>
          <p:cNvSpPr txBox="1"/>
          <p:nvPr/>
        </p:nvSpPr>
        <p:spPr>
          <a:xfrm>
            <a:off x="838200" y="1066800"/>
            <a:ext cx="7696200" cy="646331"/>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 print(</a:t>
            </a:r>
            <a:r>
              <a:rPr lang="en-US" dirty="0" err="1">
                <a:latin typeface="Calibri" pitchFamily="34" charset="0"/>
              </a:rPr>
              <a:t>arr.</a:t>
            </a:r>
            <a:r>
              <a:rPr lang="en-US" dirty="0" err="1">
                <a:solidFill>
                  <a:srgbClr val="0070C0"/>
                </a:solidFill>
                <a:latin typeface="Calibri" pitchFamily="34" charset="0"/>
              </a:rPr>
              <a:t>shape</a:t>
            </a:r>
            <a:r>
              <a:rPr lang="en-US" dirty="0">
                <a:latin typeface="Calibri" pitchFamily="34" charset="0"/>
              </a:rPr>
              <a:t>)       # output:   (4,)               for a 1D array with 4 elements</a:t>
            </a:r>
          </a:p>
          <a:p>
            <a:pPr marL="0" lvl="1" eaLnBrk="1" hangingPunct="1">
              <a:buNone/>
            </a:pPr>
            <a:r>
              <a:rPr lang="en-US" dirty="0">
                <a:latin typeface="Calibri" pitchFamily="34" charset="0"/>
              </a:rPr>
              <a:t> print(</a:t>
            </a:r>
            <a:r>
              <a:rPr lang="en-US" dirty="0" err="1">
                <a:latin typeface="Calibri" pitchFamily="34" charset="0"/>
              </a:rPr>
              <a:t>arr.</a:t>
            </a:r>
            <a:r>
              <a:rPr lang="en-US" dirty="0" err="1">
                <a:solidFill>
                  <a:srgbClr val="0070C0"/>
                </a:solidFill>
                <a:latin typeface="Calibri" pitchFamily="34" charset="0"/>
              </a:rPr>
              <a:t>shape</a:t>
            </a:r>
            <a:r>
              <a:rPr lang="en-US" dirty="0">
                <a:latin typeface="Calibri" pitchFamily="34" charset="0"/>
              </a:rPr>
              <a:t>)       # output:   (2, 5)            for a 2D array with 2 rows, 5 columns</a:t>
            </a:r>
          </a:p>
        </p:txBody>
      </p:sp>
      <p:sp>
        <p:nvSpPr>
          <p:cNvPr id="7" name="TextBox 6"/>
          <p:cNvSpPr txBox="1"/>
          <p:nvPr/>
        </p:nvSpPr>
        <p:spPr>
          <a:xfrm>
            <a:off x="838200" y="2819400"/>
            <a:ext cx="7696200" cy="646331"/>
          </a:xfrm>
          <a:prstGeom prst="rect">
            <a:avLst/>
          </a:prstGeom>
          <a:solidFill>
            <a:schemeClr val="bg1">
              <a:lumMod val="85000"/>
            </a:schemeClr>
          </a:solidFill>
        </p:spPr>
        <p:txBody>
          <a:bodyPr wrap="square" rtlCol="0">
            <a:spAutoFit/>
          </a:bodyPr>
          <a:lstStyle/>
          <a:p>
            <a:pPr marL="0" lvl="1" eaLnBrk="1" hangingPunct="1">
              <a:buNone/>
            </a:pPr>
            <a:r>
              <a:rPr lang="en-US" dirty="0">
                <a:latin typeface="Calibri" pitchFamily="34" charset="0"/>
              </a:rPr>
              <a:t> print(</a:t>
            </a:r>
            <a:r>
              <a:rPr lang="en-US" dirty="0" err="1">
                <a:latin typeface="Calibri" pitchFamily="34" charset="0"/>
              </a:rPr>
              <a:t>arr.</a:t>
            </a:r>
            <a:r>
              <a:rPr lang="en-US" dirty="0" err="1">
                <a:solidFill>
                  <a:srgbClr val="0070C0"/>
                </a:solidFill>
                <a:latin typeface="Calibri" pitchFamily="34" charset="0"/>
              </a:rPr>
              <a:t>shape</a:t>
            </a:r>
            <a:r>
              <a:rPr lang="en-US" dirty="0">
                <a:latin typeface="Calibri" pitchFamily="34" charset="0"/>
              </a:rPr>
              <a:t>)       # output:   (6, 2)            a 2D array with 6 rows and 2 columns</a:t>
            </a:r>
            <a:br>
              <a:rPr lang="en-US" dirty="0">
                <a:latin typeface="Calibri" pitchFamily="34" charset="0"/>
              </a:rPr>
            </a:br>
            <a:r>
              <a:rPr lang="en-US" dirty="0">
                <a:latin typeface="Calibri" pitchFamily="34" charset="0"/>
              </a:rPr>
              <a:t> </a:t>
            </a:r>
            <a:r>
              <a:rPr lang="en-US" dirty="0" err="1">
                <a:latin typeface="Calibri" pitchFamily="34" charset="0"/>
              </a:rPr>
              <a:t>arr.</a:t>
            </a:r>
            <a:r>
              <a:rPr lang="en-US" dirty="0" err="1">
                <a:solidFill>
                  <a:srgbClr val="0070C0"/>
                </a:solidFill>
                <a:latin typeface="Calibri" pitchFamily="34" charset="0"/>
              </a:rPr>
              <a:t>shape</a:t>
            </a:r>
            <a:r>
              <a:rPr lang="en-US" dirty="0">
                <a:latin typeface="Calibri" pitchFamily="34" charset="0"/>
              </a:rPr>
              <a:t> = (3,4)      # change array to 3 rows and 4 cols</a:t>
            </a:r>
          </a:p>
        </p:txBody>
      </p:sp>
      <p:sp>
        <p:nvSpPr>
          <p:cNvPr id="9" name="Date Placeholder 8"/>
          <p:cNvSpPr>
            <a:spLocks noGrp="1"/>
          </p:cNvSpPr>
          <p:nvPr>
            <p:ph type="dt" sz="half" idx="10"/>
          </p:nvPr>
        </p:nvSpPr>
        <p:spPr/>
        <p:txBody>
          <a:bodyPr/>
          <a:lstStyle/>
          <a:p>
            <a:pPr>
              <a:defRPr/>
            </a:pPr>
            <a:r>
              <a:rPr lang="en-US"/>
              <a:t>© 2021 C. Nguyen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Access Array with Integer Index (1)</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Accessing a 1D array is just as </a:t>
            </a:r>
            <a:br>
              <a:rPr lang="en-US" sz="1800" dirty="0"/>
            </a:br>
            <a:r>
              <a:rPr lang="en-US" sz="1800" dirty="0"/>
              <a:t>with a list, by using </a:t>
            </a:r>
            <a:r>
              <a:rPr lang="en-US" sz="1800" dirty="0">
                <a:solidFill>
                  <a:srgbClr val="0070C0"/>
                </a:solidFill>
              </a:rPr>
              <a:t>[</a:t>
            </a:r>
            <a:r>
              <a:rPr lang="en-US" sz="1800" dirty="0"/>
              <a:t>index</a:t>
            </a:r>
            <a:r>
              <a:rPr lang="en-US" sz="1800" dirty="0">
                <a:solidFill>
                  <a:srgbClr val="0070C0"/>
                </a:solidFill>
              </a:rPr>
              <a:t>]</a:t>
            </a:r>
            <a:r>
              <a:rPr lang="en-US" sz="1800" dirty="0"/>
              <a:t>:   </a:t>
            </a:r>
          </a:p>
          <a:p>
            <a:pPr eaLnBrk="1" hangingPunct="1">
              <a:buNone/>
            </a:pPr>
            <a:endParaRPr lang="en-US" sz="1800" dirty="0"/>
          </a:p>
          <a:p>
            <a:pPr eaLnBrk="1" hangingPunct="1">
              <a:spcBef>
                <a:spcPts val="1200"/>
              </a:spcBef>
            </a:pPr>
            <a:r>
              <a:rPr lang="en-US" sz="1800" dirty="0"/>
              <a:t>Accessing a 2D array can be done (inefficiently) as with a list:   </a:t>
            </a:r>
          </a:p>
          <a:p>
            <a:pPr eaLnBrk="1" hangingPunct="1"/>
            <a:endParaRPr lang="en-US" sz="1800" dirty="0"/>
          </a:p>
          <a:p>
            <a:pPr eaLnBrk="1" hangingPunct="1">
              <a:spcBef>
                <a:spcPts val="600"/>
              </a:spcBef>
              <a:buNone/>
            </a:pPr>
            <a:r>
              <a:rPr lang="en-US" sz="1800" dirty="0"/>
              <a:t>	but this requires getting to a row first, and then getting to a column as a second step.</a:t>
            </a:r>
          </a:p>
          <a:p>
            <a:pPr eaLnBrk="1" hangingPunct="1">
              <a:spcBef>
                <a:spcPts val="600"/>
              </a:spcBef>
            </a:pPr>
            <a:r>
              <a:rPr lang="en-US" sz="1800" dirty="0"/>
              <a:t>A more efficient way for accessing multi-dimensional arrays is by using </a:t>
            </a:r>
            <a:br>
              <a:rPr lang="en-US" sz="1800" dirty="0"/>
            </a:br>
            <a:r>
              <a:rPr lang="en-US" sz="1800" dirty="0"/>
              <a:t>the </a:t>
            </a:r>
            <a:r>
              <a:rPr lang="en-US" sz="1800" dirty="0">
                <a:solidFill>
                  <a:srgbClr val="0070C0"/>
                </a:solidFill>
              </a:rPr>
              <a:t>[</a:t>
            </a:r>
            <a:r>
              <a:rPr lang="en-US" sz="1800" dirty="0" err="1">
                <a:solidFill>
                  <a:srgbClr val="0070C0"/>
                </a:solidFill>
              </a:rPr>
              <a:t>row,col</a:t>
            </a:r>
            <a:r>
              <a:rPr lang="en-US" sz="1800" dirty="0">
                <a:solidFill>
                  <a:srgbClr val="0070C0"/>
                </a:solidFill>
              </a:rPr>
              <a:t>] </a:t>
            </a:r>
            <a:r>
              <a:rPr lang="en-US" sz="1800" dirty="0"/>
              <a:t>syntax:</a:t>
            </a:r>
          </a:p>
          <a:p>
            <a:pPr eaLnBrk="1" hangingPunct="1">
              <a:spcBef>
                <a:spcPts val="0"/>
              </a:spcBef>
            </a:pPr>
            <a:endParaRPr lang="en-US" sz="1800" dirty="0"/>
          </a:p>
          <a:p>
            <a:pPr eaLnBrk="1" hangingPunct="1">
              <a:spcBef>
                <a:spcPts val="0"/>
              </a:spcBef>
              <a:buNone/>
            </a:pPr>
            <a:endParaRPr lang="en-US" sz="1800" dirty="0"/>
          </a:p>
          <a:p>
            <a:pPr eaLnBrk="1" hangingPunct="1">
              <a:spcBef>
                <a:spcPts val="0"/>
              </a:spcBef>
              <a:buNone/>
            </a:pPr>
            <a:r>
              <a:rPr lang="en-US" sz="1800" dirty="0"/>
              <a:t>	</a:t>
            </a:r>
            <a:endParaRPr lang="en-US" sz="1600" dirty="0"/>
          </a:p>
          <a:p>
            <a:pPr eaLnBrk="1" hangingPunct="1">
              <a:spcBef>
                <a:spcPts val="1800"/>
              </a:spcBef>
            </a:pPr>
            <a:r>
              <a:rPr lang="en-US" sz="1800" dirty="0"/>
              <a:t>To get an entire row of data, we can omit the </a:t>
            </a:r>
            <a:r>
              <a:rPr lang="en-US" sz="1800" dirty="0" err="1"/>
              <a:t>col</a:t>
            </a:r>
            <a:r>
              <a:rPr lang="en-US" sz="1800" dirty="0"/>
              <a:t> in the index. </a:t>
            </a:r>
            <a:br>
              <a:rPr lang="en-US" sz="1800" dirty="0"/>
            </a:br>
            <a:endParaRPr lang="en-US" sz="1800" dirty="0"/>
          </a:p>
          <a:p>
            <a:pPr eaLnBrk="1" hangingPunct="1">
              <a:spcBef>
                <a:spcPts val="0"/>
              </a:spcBef>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5" name="TextBox 4"/>
          <p:cNvSpPr txBox="1"/>
          <p:nvPr/>
        </p:nvSpPr>
        <p:spPr>
          <a:xfrm>
            <a:off x="4114800" y="762000"/>
            <a:ext cx="3962400" cy="923330"/>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solidFill>
                  <a:srgbClr val="0070C0"/>
                </a:solidFill>
                <a:latin typeface="Calibri" pitchFamily="34" charset="0"/>
              </a:rPr>
              <a:t>[</a:t>
            </a:r>
            <a:r>
              <a:rPr lang="en-US" dirty="0">
                <a:latin typeface="Calibri" pitchFamily="34" charset="0"/>
              </a:rPr>
              <a:t>0</a:t>
            </a:r>
            <a:r>
              <a:rPr lang="en-US" dirty="0">
                <a:solidFill>
                  <a:srgbClr val="0070C0"/>
                </a:solidFill>
                <a:latin typeface="Calibri" pitchFamily="34" charset="0"/>
              </a:rPr>
              <a:t>]</a:t>
            </a:r>
            <a:r>
              <a:rPr lang="en-US" dirty="0">
                <a:latin typeface="Calibri" pitchFamily="34" charset="0"/>
              </a:rPr>
              <a:t>	# first element</a:t>
            </a:r>
          </a:p>
          <a:p>
            <a:pPr eaLnBrk="1" hangingPunct="1">
              <a:spcBef>
                <a:spcPts val="0"/>
              </a:spcBef>
              <a:buNone/>
            </a:pPr>
            <a:r>
              <a:rPr lang="en-US" dirty="0" err="1">
                <a:latin typeface="Calibri" pitchFamily="34" charset="0"/>
              </a:rPr>
              <a:t>arr</a:t>
            </a:r>
            <a:r>
              <a:rPr lang="en-US" dirty="0">
                <a:solidFill>
                  <a:srgbClr val="0070C0"/>
                </a:solidFill>
                <a:latin typeface="Calibri" pitchFamily="34" charset="0"/>
              </a:rPr>
              <a:t>[</a:t>
            </a:r>
            <a:r>
              <a:rPr lang="en-US" dirty="0">
                <a:latin typeface="Calibri" pitchFamily="34" charset="0"/>
              </a:rPr>
              <a:t>-1</a:t>
            </a:r>
            <a:r>
              <a:rPr lang="en-US" dirty="0">
                <a:solidFill>
                  <a:srgbClr val="0070C0"/>
                </a:solidFill>
                <a:latin typeface="Calibri" pitchFamily="34" charset="0"/>
              </a:rPr>
              <a:t>]</a:t>
            </a:r>
            <a:r>
              <a:rPr lang="en-US" dirty="0">
                <a:latin typeface="Calibri" pitchFamily="34" charset="0"/>
              </a:rPr>
              <a:t>	# last element</a:t>
            </a:r>
          </a:p>
          <a:p>
            <a:pPr eaLnBrk="1" hangingPunct="1">
              <a:spcBef>
                <a:spcPts val="0"/>
              </a:spcBef>
              <a:buNone/>
            </a:pPr>
            <a:r>
              <a:rPr lang="en-US" dirty="0" err="1">
                <a:latin typeface="Calibri" pitchFamily="34" charset="0"/>
              </a:rPr>
              <a:t>arr</a:t>
            </a:r>
            <a:r>
              <a:rPr lang="en-US" dirty="0">
                <a:solidFill>
                  <a:srgbClr val="0070C0"/>
                </a:solidFill>
                <a:latin typeface="Calibri" pitchFamily="34" charset="0"/>
              </a:rPr>
              <a:t>[</a:t>
            </a:r>
            <a:r>
              <a:rPr lang="en-US" dirty="0">
                <a:latin typeface="Calibri" pitchFamily="34" charset="0"/>
              </a:rPr>
              <a:t>:3</a:t>
            </a:r>
            <a:r>
              <a:rPr lang="en-US" dirty="0">
                <a:solidFill>
                  <a:srgbClr val="0070C0"/>
                </a:solidFill>
                <a:latin typeface="Calibri" pitchFamily="34" charset="0"/>
              </a:rPr>
              <a:t>]</a:t>
            </a:r>
            <a:r>
              <a:rPr lang="en-US" dirty="0">
                <a:latin typeface="Calibri" pitchFamily="34" charset="0"/>
              </a:rPr>
              <a:t>	# first 3 elements, using a slice</a:t>
            </a:r>
          </a:p>
        </p:txBody>
      </p:sp>
      <p:sp>
        <p:nvSpPr>
          <p:cNvPr id="7" name="TextBox 6"/>
          <p:cNvSpPr txBox="1"/>
          <p:nvPr/>
        </p:nvSpPr>
        <p:spPr>
          <a:xfrm>
            <a:off x="1066800" y="3657600"/>
            <a:ext cx="7086600" cy="923330"/>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solidFill>
                  <a:srgbClr val="0070C0"/>
                </a:solidFill>
                <a:latin typeface="Calibri" pitchFamily="34" charset="0"/>
              </a:rPr>
              <a:t>[2, 0]       	 </a:t>
            </a:r>
            <a:r>
              <a:rPr lang="en-US" dirty="0">
                <a:latin typeface="Calibri" pitchFamily="34" charset="0"/>
              </a:rPr>
              <a:t># 1 element at 3</a:t>
            </a:r>
            <a:r>
              <a:rPr lang="en-US" baseline="30000" dirty="0">
                <a:latin typeface="Calibri" pitchFamily="34" charset="0"/>
              </a:rPr>
              <a:t>rd</a:t>
            </a:r>
            <a:r>
              <a:rPr lang="en-US" dirty="0">
                <a:latin typeface="Calibri" pitchFamily="34" charset="0"/>
              </a:rPr>
              <a:t> row, 1</a:t>
            </a:r>
            <a:r>
              <a:rPr lang="en-US" baseline="30000" dirty="0">
                <a:latin typeface="Calibri" pitchFamily="34" charset="0"/>
              </a:rPr>
              <a:t>st</a:t>
            </a:r>
            <a:r>
              <a:rPr lang="en-US" dirty="0">
                <a:latin typeface="Calibri" pitchFamily="34" charset="0"/>
              </a:rPr>
              <a:t> column</a:t>
            </a:r>
          </a:p>
          <a:p>
            <a:pPr eaLnBrk="1" hangingPunct="1">
              <a:spcBef>
                <a:spcPts val="0"/>
              </a:spcBef>
              <a:buNone/>
            </a:pPr>
            <a:r>
              <a:rPr lang="en-US" dirty="0" err="1">
                <a:latin typeface="Calibri" pitchFamily="34" charset="0"/>
              </a:rPr>
              <a:t>arr</a:t>
            </a:r>
            <a:r>
              <a:rPr lang="en-US" dirty="0">
                <a:solidFill>
                  <a:srgbClr val="0070C0"/>
                </a:solidFill>
                <a:latin typeface="Calibri" pitchFamily="34" charset="0"/>
              </a:rPr>
              <a:t>[-1, :3]     	 </a:t>
            </a:r>
            <a:r>
              <a:rPr lang="en-US" dirty="0">
                <a:latin typeface="Calibri" pitchFamily="34" charset="0"/>
              </a:rPr>
              <a:t>#  last row, first 3 elements</a:t>
            </a:r>
          </a:p>
          <a:p>
            <a:pPr eaLnBrk="1" hangingPunct="1">
              <a:spcBef>
                <a:spcPts val="0"/>
              </a:spcBef>
              <a:buNone/>
            </a:pPr>
            <a:r>
              <a:rPr lang="en-US" dirty="0" err="1">
                <a:latin typeface="Calibri" pitchFamily="34" charset="0"/>
              </a:rPr>
              <a:t>arr</a:t>
            </a:r>
            <a:r>
              <a:rPr lang="en-US" dirty="0">
                <a:solidFill>
                  <a:srgbClr val="0070C0"/>
                </a:solidFill>
                <a:latin typeface="Calibri" pitchFamily="34" charset="0"/>
              </a:rPr>
              <a:t>[:2, 4:8]	 </a:t>
            </a:r>
            <a:r>
              <a:rPr lang="en-US" dirty="0">
                <a:latin typeface="Calibri" pitchFamily="34" charset="0"/>
              </a:rPr>
              <a:t>#  elements in the first 2 rows, from 5</a:t>
            </a:r>
            <a:r>
              <a:rPr lang="en-US" baseline="30000" dirty="0">
                <a:latin typeface="Calibri" pitchFamily="34" charset="0"/>
              </a:rPr>
              <a:t>th</a:t>
            </a:r>
            <a:r>
              <a:rPr lang="en-US" dirty="0">
                <a:latin typeface="Calibri" pitchFamily="34" charset="0"/>
              </a:rPr>
              <a:t> to 8</a:t>
            </a:r>
            <a:r>
              <a:rPr lang="en-US" baseline="30000" dirty="0">
                <a:latin typeface="Calibri" pitchFamily="34" charset="0"/>
              </a:rPr>
              <a:t>th</a:t>
            </a:r>
            <a:r>
              <a:rPr lang="en-US" dirty="0">
                <a:latin typeface="Calibri" pitchFamily="34" charset="0"/>
              </a:rPr>
              <a:t> columns</a:t>
            </a:r>
          </a:p>
        </p:txBody>
      </p:sp>
      <p:sp>
        <p:nvSpPr>
          <p:cNvPr id="8" name="TextBox 7"/>
          <p:cNvSpPr txBox="1"/>
          <p:nvPr/>
        </p:nvSpPr>
        <p:spPr>
          <a:xfrm>
            <a:off x="2286000" y="2057400"/>
            <a:ext cx="4343400" cy="369332"/>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[2][0]    # 1 element at 3</a:t>
            </a:r>
            <a:r>
              <a:rPr lang="en-US" baseline="30000" dirty="0">
                <a:latin typeface="Calibri" pitchFamily="34" charset="0"/>
              </a:rPr>
              <a:t>rd</a:t>
            </a:r>
            <a:r>
              <a:rPr lang="en-US" dirty="0">
                <a:latin typeface="Calibri" pitchFamily="34" charset="0"/>
              </a:rPr>
              <a:t> row, 1</a:t>
            </a:r>
            <a:r>
              <a:rPr lang="en-US" baseline="30000" dirty="0">
                <a:latin typeface="Calibri" pitchFamily="34" charset="0"/>
              </a:rPr>
              <a:t>st</a:t>
            </a:r>
            <a:r>
              <a:rPr lang="en-US" dirty="0">
                <a:latin typeface="Calibri" pitchFamily="34" charset="0"/>
              </a:rPr>
              <a:t> column</a:t>
            </a:r>
          </a:p>
        </p:txBody>
      </p:sp>
      <p:sp>
        <p:nvSpPr>
          <p:cNvPr id="9" name="TextBox 8"/>
          <p:cNvSpPr txBox="1"/>
          <p:nvPr/>
        </p:nvSpPr>
        <p:spPr>
          <a:xfrm>
            <a:off x="1066800" y="4953000"/>
            <a:ext cx="7086600" cy="1200329"/>
          </a:xfrm>
          <a:prstGeom prst="rect">
            <a:avLst/>
          </a:prstGeom>
          <a:solidFill>
            <a:schemeClr val="bg1">
              <a:lumMod val="85000"/>
            </a:schemeClr>
          </a:solidFill>
        </p:spPr>
        <p:txBody>
          <a:bodyPr wrap="square" rtlCol="0">
            <a:spAutoFit/>
          </a:bodyPr>
          <a:lstStyle/>
          <a:p>
            <a:pPr eaLnBrk="1" hangingPunct="1">
              <a:buNone/>
            </a:pPr>
            <a:r>
              <a:rPr lang="en-US" dirty="0" err="1">
                <a:latin typeface="Calibri" pitchFamily="34" charset="0"/>
              </a:rPr>
              <a:t>arr</a:t>
            </a:r>
            <a:r>
              <a:rPr lang="en-US" dirty="0">
                <a:latin typeface="Calibri" pitchFamily="34" charset="0"/>
              </a:rPr>
              <a:t> = </a:t>
            </a:r>
            <a:r>
              <a:rPr lang="en-US" dirty="0" err="1">
                <a:latin typeface="Calibri" pitchFamily="34" charset="0"/>
              </a:rPr>
              <a:t>np.array</a:t>
            </a:r>
            <a:r>
              <a:rPr lang="en-US" dirty="0">
                <a:latin typeface="Calibri" pitchFamily="34" charset="0"/>
              </a:rPr>
              <a:t>([ [1, 2, 3], [4, 5, 6], [7, 8 , 9]])</a:t>
            </a:r>
          </a:p>
          <a:p>
            <a:pPr eaLnBrk="1" hangingPunct="1">
              <a:spcBef>
                <a:spcPts val="0"/>
              </a:spcBef>
              <a:buNone/>
            </a:pPr>
            <a:r>
              <a:rPr lang="en-US" dirty="0">
                <a:latin typeface="Calibri" pitchFamily="34" charset="0"/>
              </a:rPr>
              <a:t>print(</a:t>
            </a:r>
            <a:r>
              <a:rPr lang="en-US" dirty="0" err="1">
                <a:latin typeface="Calibri" pitchFamily="34" charset="0"/>
              </a:rPr>
              <a:t>arr</a:t>
            </a:r>
            <a:r>
              <a:rPr lang="en-US" dirty="0">
                <a:solidFill>
                  <a:srgbClr val="0070C0"/>
                </a:solidFill>
                <a:latin typeface="Calibri" pitchFamily="34" charset="0"/>
              </a:rPr>
              <a:t>[:2]         </a:t>
            </a:r>
            <a:r>
              <a:rPr lang="en-US" dirty="0">
                <a:latin typeface="Calibri" pitchFamily="34" charset="0"/>
              </a:rPr>
              <a:t># row index only, omit </a:t>
            </a:r>
            <a:r>
              <a:rPr lang="en-US" dirty="0" err="1">
                <a:latin typeface="Calibri" pitchFamily="34" charset="0"/>
              </a:rPr>
              <a:t>col</a:t>
            </a:r>
            <a:r>
              <a:rPr lang="en-US" dirty="0">
                <a:latin typeface="Calibri" pitchFamily="34" charset="0"/>
              </a:rPr>
              <a:t> index    output:   [ [1  2  3]</a:t>
            </a:r>
          </a:p>
          <a:p>
            <a:pPr eaLnBrk="1" hangingPunct="1">
              <a:spcBef>
                <a:spcPts val="0"/>
              </a:spcBef>
              <a:buNone/>
            </a:pPr>
            <a:r>
              <a:rPr lang="en-US" dirty="0">
                <a:latin typeface="Calibri" pitchFamily="34" charset="0"/>
              </a:rPr>
              <a:t>                              # comma is optional                                            [4  5  6] ]</a:t>
            </a:r>
          </a:p>
          <a:p>
            <a:pPr eaLnBrk="1" hangingPunct="1">
              <a:spcBef>
                <a:spcPts val="0"/>
              </a:spcBef>
              <a:buNone/>
            </a:pPr>
            <a:r>
              <a:rPr lang="en-US" dirty="0">
                <a:latin typeface="Calibri" pitchFamily="34" charset="0"/>
              </a:rPr>
              <a:t>print(</a:t>
            </a:r>
            <a:r>
              <a:rPr lang="en-US" dirty="0" err="1">
                <a:latin typeface="Calibri" pitchFamily="34" charset="0"/>
              </a:rPr>
              <a:t>arr</a:t>
            </a:r>
            <a:r>
              <a:rPr lang="en-US" dirty="0">
                <a:latin typeface="Calibri" pitchFamily="34" charset="0"/>
              </a:rPr>
              <a:t>[,:2])            # Error! Can’t omit the row index</a:t>
            </a:r>
          </a:p>
        </p:txBody>
      </p:sp>
      <p:sp>
        <p:nvSpPr>
          <p:cNvPr id="11" name="Date Placeholder 10"/>
          <p:cNvSpPr>
            <a:spLocks noGrp="1"/>
          </p:cNvSpPr>
          <p:nvPr>
            <p:ph type="dt" sz="half" idx="10"/>
          </p:nvPr>
        </p:nvSpPr>
        <p:spPr/>
        <p:txBody>
          <a:bodyPr/>
          <a:lstStyle/>
          <a:p>
            <a:pPr>
              <a:defRPr/>
            </a:pPr>
            <a:r>
              <a:rPr lang="en-US"/>
              <a:t>© 2021 C. Nguyen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20058</TotalTime>
  <Words>4730</Words>
  <Application>Microsoft Office PowerPoint</Application>
  <PresentationFormat>On-screen Show (4:3)</PresentationFormat>
  <Paragraphs>493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Default Design</vt:lpstr>
      <vt:lpstr>PowerPoint Presentation</vt:lpstr>
      <vt:lpstr>CSV file</vt:lpstr>
      <vt:lpstr>Reading CSV File</vt:lpstr>
      <vt:lpstr>Writing CSV File</vt:lpstr>
      <vt:lpstr>numpy</vt:lpstr>
      <vt:lpstr>Introduction to numpy Arrays (1)</vt:lpstr>
      <vt:lpstr>Introduction to numpy Arrays (2)</vt:lpstr>
      <vt:lpstr>Array Shape</vt:lpstr>
      <vt:lpstr>Access Array with Integer Index (1)</vt:lpstr>
      <vt:lpstr>Access Array with Integer Index (2)</vt:lpstr>
      <vt:lpstr>Access Array with Boolean Index (1)</vt:lpstr>
      <vt:lpstr>PowerPoint Presentation</vt:lpstr>
      <vt:lpstr>Initialize Array with List</vt:lpstr>
      <vt:lpstr>Initialize Array with Literal Values</vt:lpstr>
      <vt:lpstr>Initialize Array with CSV File</vt:lpstr>
      <vt:lpstr>Overwrite Data in an Existing Array</vt:lpstr>
      <vt:lpstr>Copy and View Array</vt:lpstr>
      <vt:lpstr>Arithmetic with Array</vt:lpstr>
      <vt:lpstr>Compare Array</vt:lpstr>
      <vt:lpstr>Common Math Methods (1)</vt:lpstr>
      <vt:lpstr>Common Math Methods (2)</vt:lpstr>
      <vt:lpstr>Common Statistics Methods (1)</vt:lpstr>
      <vt:lpstr>Common Statistics Methods (2)</vt:lpstr>
      <vt:lpstr>Going further…</vt:lpstr>
      <vt:lpstr>PowerPoint Presentation</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108</cp:revision>
  <dcterms:created xsi:type="dcterms:W3CDTF">2008-07-16T21:48:08Z</dcterms:created>
  <dcterms:modified xsi:type="dcterms:W3CDTF">2023-04-16T01:39:40Z</dcterms:modified>
</cp:coreProperties>
</file>