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320" r:id="rId3"/>
    <p:sldId id="324" r:id="rId4"/>
    <p:sldId id="357" r:id="rId5"/>
    <p:sldId id="365" r:id="rId6"/>
    <p:sldId id="341" r:id="rId7"/>
    <p:sldId id="342" r:id="rId8"/>
    <p:sldId id="351" r:id="rId9"/>
    <p:sldId id="372" r:id="rId10"/>
    <p:sldId id="366" r:id="rId11"/>
    <p:sldId id="358" r:id="rId12"/>
    <p:sldId id="350" r:id="rId13"/>
    <p:sldId id="360" r:id="rId14"/>
    <p:sldId id="359" r:id="rId15"/>
    <p:sldId id="361" r:id="rId16"/>
    <p:sldId id="367" r:id="rId17"/>
    <p:sldId id="352" r:id="rId18"/>
    <p:sldId id="356" r:id="rId19"/>
    <p:sldId id="363" r:id="rId20"/>
    <p:sldId id="368" r:id="rId21"/>
    <p:sldId id="369" r:id="rId22"/>
    <p:sldId id="362" r:id="rId23"/>
    <p:sldId id="371" r:id="rId24"/>
    <p:sldId id="349" r:id="rId25"/>
    <p:sldId id="37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406" autoAdjust="0"/>
    <p:restoredTop sz="94660"/>
  </p:normalViewPr>
  <p:slideViewPr>
    <p:cSldViewPr>
      <p:cViewPr varScale="1">
        <p:scale>
          <a:sx n="77" d="100"/>
          <a:sy n="77" d="100"/>
        </p:scale>
        <p:origin x="13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7040-3598-4B34-89CA-00F4D2CA7D8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3ADE-B254-496B-AE8B-0016B9C96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3ADE-B254-496B-AE8B-0016B9C968F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43ADE-B254-496B-AE8B-0016B9C968F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3432D-2D09-40CB-AD13-794E1EB64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907B7-58FD-4244-9CBA-89E46B74A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B9D3B-35DE-4311-A0BB-CD8DA6CB6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B4732-7798-450C-A251-172215231F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7D1DB-D61C-4150-B366-24A9E9006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C24FF-A6A4-4594-BE2F-AE0BEEF2A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11BDF-66C8-4F8B-BE2C-D82776584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381C2-2727-45BC-99ED-E184EEBCF1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D839B-C6F0-42B8-8986-42E63512F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91439-C570-484E-A776-4331D12AA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784F8-3E48-4AD5-AEC6-E5C8B8495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A394D9-7F31-4B0C-B6FF-0DBC50127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NumericAndScientific/Plotting" TargetMode="External"/><Relationship Id="rId2" Type="http://schemas.openxmlformats.org/officeDocument/2006/relationships/hyperlink" Target="https://matplotlib.org/2.0.2/galler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2.0.2/users/color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/>
          <a:p>
            <a:pPr eaLnBrk="1" hangingPunct="1"/>
            <a:r>
              <a:rPr lang="en-US" sz="1600" dirty="0"/>
              <a:t>De Anza College</a:t>
            </a:r>
          </a:p>
          <a:p>
            <a:pPr eaLnBrk="1" hangingPunct="1"/>
            <a:r>
              <a:rPr lang="en-US" sz="1600" dirty="0"/>
              <a:t>Instructor: Clare Nguyen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762000" y="990600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ts val="1200"/>
              </a:spcBef>
            </a:pPr>
            <a:r>
              <a:rPr lang="en-US" sz="2800" dirty="0">
                <a:solidFill>
                  <a:schemeClr val="tx2"/>
                </a:solidFill>
              </a:rPr>
              <a:t>CIS 41B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Advanced Python Programming</a:t>
            </a:r>
          </a:p>
          <a:p>
            <a:pPr algn="ctr">
              <a:spcBef>
                <a:spcPts val="1200"/>
              </a:spcBef>
            </a:pP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Plotting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Example: Labels and Title (1)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05800" cy="5715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1800" dirty="0"/>
              <a:t>Back to our Cupertino temperatures plot, we now add: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the temperatures of San Francisco for one year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labels, legend, title</a:t>
            </a:r>
          </a:p>
          <a:p>
            <a:pPr eaLnBrk="1" hangingPunct="1">
              <a:spcBef>
                <a:spcPts val="600"/>
              </a:spcBef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1600200"/>
            <a:ext cx="7239000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eaLnBrk="1" hangingPunct="1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 # plot Cupertino’s temps as a line, in red, with a label</a:t>
            </a:r>
          </a:p>
          <a:p>
            <a:pPr eaLnBrk="1" hangingPunct="1">
              <a:buNone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plt.plot</a:t>
            </a:r>
            <a:r>
              <a:rPr lang="en-US" dirty="0">
                <a:latin typeface="Calibri" pitchFamily="34" charset="0"/>
              </a:rPr>
              <a:t>( </a:t>
            </a:r>
            <a:r>
              <a:rPr lang="en-US" dirty="0" err="1">
                <a:latin typeface="Calibri" pitchFamily="34" charset="0"/>
              </a:rPr>
              <a:t>np.arange</a:t>
            </a:r>
            <a:r>
              <a:rPr lang="en-US" dirty="0">
                <a:latin typeface="Calibri" pitchFamily="34" charset="0"/>
              </a:rPr>
              <a:t>(1,13), [58, 66, 66, 71, 76, 82, 85, 85, 83, 76, 65, 58], </a:t>
            </a:r>
          </a:p>
          <a:p>
            <a:pPr eaLnBrk="1" hangingPunct="1">
              <a:buNone/>
            </a:pPr>
            <a:r>
              <a:rPr lang="en-US" dirty="0">
                <a:latin typeface="Calibri" pitchFamily="34" charset="0"/>
              </a:rPr>
              <a:t>                 "-r", label="Cupertino")</a:t>
            </a:r>
          </a:p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# plot San Francisco’s temps as a line, in blue, with a label</a:t>
            </a:r>
          </a:p>
          <a:p>
            <a:pPr eaLnBrk="1" hangingPunct="1">
              <a:buNone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plt.plot</a:t>
            </a:r>
            <a:r>
              <a:rPr lang="en-US" dirty="0">
                <a:latin typeface="Calibri" pitchFamily="34" charset="0"/>
              </a:rPr>
              <a:t>( </a:t>
            </a:r>
            <a:r>
              <a:rPr lang="en-US" dirty="0" err="1">
                <a:latin typeface="Calibri" pitchFamily="34" charset="0"/>
              </a:rPr>
              <a:t>np.arange</a:t>
            </a:r>
            <a:r>
              <a:rPr lang="en-US" dirty="0">
                <a:latin typeface="Calibri" pitchFamily="34" charset="0"/>
              </a:rPr>
              <a:t>(1,13), [55, 59, 61, 63, 63, 66, 73, 72, 70, 68, 63, 55],</a:t>
            </a:r>
          </a:p>
          <a:p>
            <a:pPr eaLnBrk="1" hangingPunct="1">
              <a:buNone/>
            </a:pPr>
            <a:r>
              <a:rPr lang="en-US" dirty="0">
                <a:latin typeface="Calibri" pitchFamily="34" charset="0"/>
              </a:rPr>
              <a:t>                  "-b", label="San Francisco")</a:t>
            </a:r>
          </a:p>
          <a:p>
            <a:pPr eaLnBrk="1" hangingPunct="1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 # add a title</a:t>
            </a:r>
          </a:p>
          <a:p>
            <a:pPr eaLnBrk="1" hangingPunct="1">
              <a:buNone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plt.title</a:t>
            </a:r>
            <a:r>
              <a:rPr lang="en-US" dirty="0">
                <a:latin typeface="Calibri" pitchFamily="34" charset="0"/>
              </a:rPr>
              <a:t>("Monthly Temperature Comparison") </a:t>
            </a:r>
          </a:p>
          <a:p>
            <a:pPr eaLnBrk="1" hangingPunct="1">
              <a:buNone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# add a legend</a:t>
            </a:r>
          </a:p>
          <a:p>
            <a:pPr eaLnBrk="1" hangingPunct="1">
              <a:buNone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plt.legend</a:t>
            </a:r>
            <a:r>
              <a:rPr lang="en-US" dirty="0">
                <a:latin typeface="Calibri" pitchFamily="34" charset="0"/>
              </a:rPr>
              <a:t>(loc=“best”)</a:t>
            </a:r>
          </a:p>
          <a:p>
            <a:pPr eaLnBrk="1" hangingPunct="1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 # add x-axis label</a:t>
            </a:r>
          </a:p>
          <a:p>
            <a:pPr eaLnBrk="1" hangingPunct="1">
              <a:buNone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plt.xlabel</a:t>
            </a:r>
            <a:r>
              <a:rPr lang="en-US" dirty="0">
                <a:latin typeface="Calibri" pitchFamily="34" charset="0"/>
              </a:rPr>
              <a:t>("Months")</a:t>
            </a:r>
          </a:p>
          <a:p>
            <a:pPr eaLnBrk="1" hangingPunct="1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 # add y-axis label</a:t>
            </a:r>
          </a:p>
          <a:p>
            <a:pPr eaLnBrk="1" hangingPunct="1">
              <a:buNone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plt.ylabel</a:t>
            </a:r>
            <a:r>
              <a:rPr lang="en-US" dirty="0">
                <a:latin typeface="Calibri" pitchFamily="34" charset="0"/>
              </a:rPr>
              <a:t>("Temperature")</a:t>
            </a:r>
          </a:p>
          <a:p>
            <a:pPr eaLnBrk="1" hangingPunct="1">
              <a:buNone/>
            </a:pP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# display the plot</a:t>
            </a:r>
          </a:p>
          <a:p>
            <a:pPr eaLnBrk="1" hangingPunct="1">
              <a:buNone/>
            </a:pP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plt.show</a:t>
            </a:r>
            <a:r>
              <a:rPr lang="en-US" dirty="0">
                <a:latin typeface="Calibri" pitchFamily="34" charset="0"/>
              </a:rPr>
              <a:t>()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Example: Labels and Title (2)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05800" cy="57150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1800" dirty="0"/>
              <a:t>The resulting plot is more self-explanatory with labels and a title.</a:t>
            </a:r>
          </a:p>
        </p:txBody>
      </p:sp>
      <p:pic>
        <p:nvPicPr>
          <p:cNvPr id="7" name="Picture 6" descr="Capture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1371600"/>
            <a:ext cx="6147072" cy="46303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8800" y="9906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title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1828800"/>
            <a:ext cx="902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legend</a:t>
            </a:r>
          </a:p>
          <a:p>
            <a:r>
              <a:rPr lang="en-US" dirty="0">
                <a:solidFill>
                  <a:srgbClr val="7030A0"/>
                </a:solidFill>
              </a:rPr>
              <a:t>with</a:t>
            </a:r>
          </a:p>
          <a:p>
            <a:r>
              <a:rPr lang="en-US" dirty="0">
                <a:solidFill>
                  <a:srgbClr val="7030A0"/>
                </a:solidFill>
              </a:rPr>
              <a:t>marker</a:t>
            </a:r>
          </a:p>
          <a:p>
            <a:r>
              <a:rPr lang="en-US" dirty="0">
                <a:solidFill>
                  <a:srgbClr val="7030A0"/>
                </a:solidFill>
              </a:rPr>
              <a:t>labels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505200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y-axis</a:t>
            </a:r>
          </a:p>
          <a:p>
            <a:r>
              <a:rPr lang="en-US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6096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x-axis label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00200" y="2057400"/>
            <a:ext cx="990600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953000" y="1219200"/>
            <a:ext cx="685800" cy="34873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295400" y="3810000"/>
            <a:ext cx="838200" cy="7620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5181600" y="5867400"/>
            <a:ext cx="76200" cy="30480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524000" y="2286000"/>
            <a:ext cx="1524000" cy="53340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Formatting: Adjust the Range of Axes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153400" cy="5715000"/>
          </a:xfrm>
        </p:spPr>
        <p:txBody>
          <a:bodyPr/>
          <a:lstStyle/>
          <a:p>
            <a:pPr eaLnBrk="1" hangingPunct="1"/>
            <a:r>
              <a:rPr lang="en-US" sz="1800" dirty="0"/>
              <a:t>By default </a:t>
            </a:r>
            <a:r>
              <a:rPr lang="en-US" sz="1800" dirty="0" err="1"/>
              <a:t>pyplot</a:t>
            </a:r>
            <a:r>
              <a:rPr lang="en-US" sz="1800" dirty="0"/>
              <a:t> looks at the range of the data values being plotted in order to set the range of the x-axis and y-axis. 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The default min value of the axis range is the min value of the data or slightly lower (rounded down from the min data value).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The default max value of the axis range is the max value of the data or slightly higher (rounded up from the max data value).</a:t>
            </a:r>
          </a:p>
          <a:p>
            <a:pPr eaLnBrk="1" hangingPunct="1"/>
            <a:r>
              <a:rPr lang="en-US" sz="1800" dirty="0"/>
              <a:t>The min and max default values for the axes might not be the best fit for the range of data being plotted. 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For example, in the Cupertino temperature plot, the max data markers are shown at the top edge of the plot.</a:t>
            </a:r>
          </a:p>
          <a:p>
            <a:pPr eaLnBrk="1" hangingPunct="1"/>
            <a:r>
              <a:rPr lang="en-US" sz="1800" dirty="0"/>
              <a:t>For these cases we can change the range of the axes to center the data makers better.</a:t>
            </a:r>
          </a:p>
          <a:p>
            <a:pPr eaLnBrk="1" hangingPunct="1"/>
            <a:r>
              <a:rPr lang="en-US" sz="1800" dirty="0"/>
              <a:t>The </a:t>
            </a:r>
            <a:r>
              <a:rPr lang="en-US" sz="1800" dirty="0">
                <a:solidFill>
                  <a:srgbClr val="0070C0"/>
                </a:solidFill>
              </a:rPr>
              <a:t>axis</a:t>
            </a:r>
            <a:r>
              <a:rPr lang="en-US" sz="1800" dirty="0"/>
              <a:t> function is used to change the range of the axes by passing in a </a:t>
            </a:r>
            <a:r>
              <a:rPr lang="en-US" sz="1800" dirty="0" err="1"/>
              <a:t>tuple</a:t>
            </a:r>
            <a:r>
              <a:rPr lang="en-US" sz="1800" dirty="0"/>
              <a:t> of 4 values:</a:t>
            </a:r>
          </a:p>
          <a:p>
            <a:pPr eaLnBrk="1" hangingPunct="1"/>
            <a:endParaRPr lang="en-US" sz="1800" dirty="0"/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buNone/>
            </a:pP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2209800" y="4800600"/>
            <a:ext cx="5029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dirty="0" err="1"/>
              <a:t>plt.</a:t>
            </a:r>
            <a:r>
              <a:rPr lang="en-US" dirty="0" err="1">
                <a:solidFill>
                  <a:srgbClr val="0070C0"/>
                </a:solidFill>
              </a:rPr>
              <a:t>axis</a:t>
            </a:r>
            <a:r>
              <a:rPr lang="en-US" dirty="0"/>
              <a:t>(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xmin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xmax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ymin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ymax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/>
              <a:t>)    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Example: Adjust the Range of Axes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05800" cy="59436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1800" dirty="0"/>
              <a:t>For the temperature plot we add:</a:t>
            </a:r>
            <a:endParaRPr lang="en-US" sz="1800" dirty="0">
              <a:latin typeface="Calibri" pitchFamily="34" charset="0"/>
            </a:endParaRPr>
          </a:p>
          <a:p>
            <a:pPr eaLnBrk="1" hangingPunct="1">
              <a:spcBef>
                <a:spcPts val="400"/>
              </a:spcBef>
              <a:buNone/>
            </a:pPr>
            <a:r>
              <a:rPr lang="en-US" sz="1800" dirty="0"/>
              <a:t>	so that the data markers are more centered in the plot.</a:t>
            </a:r>
          </a:p>
          <a:p>
            <a:pPr eaLnBrk="1" hangingPunct="1">
              <a:spcBef>
                <a:spcPts val="300"/>
              </a:spcBef>
              <a:buNone/>
            </a:pPr>
            <a:r>
              <a:rPr lang="en-US" sz="1800" dirty="0"/>
              <a:t>   Old version with default axis range            New version with custom axis range</a:t>
            </a:r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ts val="2200"/>
              </a:spcBef>
            </a:pPr>
            <a:r>
              <a:rPr lang="en-US" sz="1800" dirty="0"/>
              <a:t>Be careful of the visualization effect when customizing the axis range.  </a:t>
            </a:r>
            <a:br>
              <a:rPr lang="en-US" sz="1800" dirty="0"/>
            </a:br>
            <a:r>
              <a:rPr lang="en-US" sz="1800" dirty="0"/>
              <a:t>The difference between high and low temps of Cupertino looks larger in the original plot than in the plot with the adjusted range.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Many dubious data sources manipulate the axis range of their plots to mislead and misrepresent what their data actually say.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7" name="Picture 6" descr="Capture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676400"/>
            <a:ext cx="4197445" cy="3161802"/>
          </a:xfrm>
          <a:prstGeom prst="rect">
            <a:avLst/>
          </a:prstGeom>
        </p:spPr>
      </p:pic>
      <p:pic>
        <p:nvPicPr>
          <p:cNvPr id="6" name="Picture 5" descr="Capture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1676400"/>
            <a:ext cx="4180471" cy="31613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43400" y="685800"/>
            <a:ext cx="2667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plt.</a:t>
            </a:r>
            <a:r>
              <a:rPr lang="en-US" dirty="0" err="1">
                <a:solidFill>
                  <a:srgbClr val="0070C0"/>
                </a:solidFill>
              </a:rPr>
              <a:t>axis</a:t>
            </a:r>
            <a:r>
              <a:rPr lang="en-US" dirty="0"/>
              <a:t>( </a:t>
            </a:r>
            <a:r>
              <a:rPr lang="en-US" dirty="0">
                <a:solidFill>
                  <a:srgbClr val="0070C0"/>
                </a:solidFill>
              </a:rPr>
              <a:t>(1, 12, 50, 90) </a:t>
            </a:r>
            <a:r>
              <a:rPr lang="en-US" dirty="0"/>
              <a:t>)    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Format: Adding Tick Labels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382000" cy="56388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1800" dirty="0"/>
              <a:t>The </a:t>
            </a:r>
            <a:r>
              <a:rPr lang="en-US" sz="1800" u="sng" dirty="0"/>
              <a:t>tick</a:t>
            </a:r>
            <a:r>
              <a:rPr lang="en-US" sz="1800" dirty="0"/>
              <a:t> marks (or ticks) on the axes are defaulted to be equidistant from each other, and this is how we typically want them to be.</a:t>
            </a:r>
          </a:p>
          <a:p>
            <a:pPr eaLnBrk="1" hangingPunct="1"/>
            <a:r>
              <a:rPr lang="en-US" sz="1800" dirty="0"/>
              <a:t>But sometime it is necessary to add text or labels to each tick to explain what they are.</a:t>
            </a:r>
          </a:p>
          <a:p>
            <a:pPr eaLnBrk="1" hangingPunct="1"/>
            <a:r>
              <a:rPr lang="en-US" sz="1800" dirty="0"/>
              <a:t>To add tick labels, use </a:t>
            </a:r>
            <a:r>
              <a:rPr lang="en-US" sz="1800" dirty="0" err="1">
                <a:solidFill>
                  <a:srgbClr val="0070C0"/>
                </a:solidFill>
              </a:rPr>
              <a:t>xticks</a:t>
            </a:r>
            <a:r>
              <a:rPr lang="en-US" sz="1800" dirty="0"/>
              <a:t> or </a:t>
            </a:r>
            <a:r>
              <a:rPr lang="en-US" sz="1800" dirty="0" err="1">
                <a:solidFill>
                  <a:srgbClr val="0070C0"/>
                </a:solidFill>
              </a:rPr>
              <a:t>yticks</a:t>
            </a:r>
            <a:endParaRPr lang="en-US" sz="1800" dirty="0">
              <a:solidFill>
                <a:srgbClr val="0070C0"/>
              </a:solidFill>
            </a:endParaRPr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buNone/>
            </a:pPr>
            <a:endParaRPr lang="en-US" sz="1800" dirty="0"/>
          </a:p>
          <a:p>
            <a:pPr lvl="1" eaLnBrk="1" hangingPunct="1">
              <a:spcBef>
                <a:spcPts val="0"/>
              </a:spcBef>
            </a:pPr>
            <a:endParaRPr lang="en-US" sz="1800" dirty="0"/>
          </a:p>
          <a:p>
            <a:pPr lvl="1" eaLnBrk="1" hangingPunct="1">
              <a:spcBef>
                <a:spcPts val="600"/>
              </a:spcBef>
            </a:pPr>
            <a:r>
              <a:rPr lang="en-US" sz="1800" dirty="0"/>
              <a:t>The 2 input argument </a:t>
            </a:r>
            <a:r>
              <a:rPr lang="en-US" sz="1800" dirty="0" err="1"/>
              <a:t>tuples</a:t>
            </a:r>
            <a:r>
              <a:rPr lang="en-US" sz="1800" dirty="0"/>
              <a:t> must be the same size because each tick location must have a corresponding label.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The location is a set of numbers that are typically equidistant from each other on the number line, such as (1, 2, 3, 4, 5) or (2, 4, 6)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/>
              <a:t>By default the tick labels appear in the horizontal direction. To rotate the labels, set the keyword argument </a:t>
            </a:r>
            <a:r>
              <a:rPr lang="en-US" sz="1800" dirty="0">
                <a:solidFill>
                  <a:srgbClr val="0070C0"/>
                </a:solidFill>
              </a:rPr>
              <a:t>rotation</a:t>
            </a:r>
            <a:r>
              <a:rPr lang="en-US" sz="1800" dirty="0"/>
              <a:t> with the degree rotation needed, with 90 being the vertical direction.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/>
              <a:t>If the tick labels are long strings, use </a:t>
            </a:r>
            <a:r>
              <a:rPr lang="en-US" sz="1800" dirty="0" err="1"/>
              <a:t>plt.</a:t>
            </a:r>
            <a:r>
              <a:rPr lang="en-US" sz="1800" dirty="0" err="1">
                <a:solidFill>
                  <a:srgbClr val="0070C0"/>
                </a:solidFill>
              </a:rPr>
              <a:t>tight_layout</a:t>
            </a:r>
            <a:r>
              <a:rPr lang="en-US" sz="1800" dirty="0">
                <a:solidFill>
                  <a:srgbClr val="0070C0"/>
                </a:solidFill>
              </a:rPr>
              <a:t>() </a:t>
            </a:r>
            <a:r>
              <a:rPr lang="en-US" sz="1800" dirty="0"/>
              <a:t>to tell </a:t>
            </a:r>
            <a:r>
              <a:rPr lang="en-US" sz="1800" dirty="0" err="1"/>
              <a:t>matplotlib</a:t>
            </a:r>
            <a:r>
              <a:rPr lang="en-US" sz="1800" dirty="0"/>
              <a:t> to expand the plot to fit </a:t>
            </a:r>
            <a:r>
              <a:rPr lang="en-US" sz="1800"/>
              <a:t>the labels.</a:t>
            </a:r>
            <a:endParaRPr lang="en-US" sz="1800" dirty="0"/>
          </a:p>
          <a:p>
            <a:pPr eaLnBrk="1" hangingPunct="1">
              <a:spcBef>
                <a:spcPts val="0"/>
              </a:spcBef>
            </a:pPr>
            <a:endParaRPr lang="en-US" sz="2200" dirty="0"/>
          </a:p>
          <a:p>
            <a:pPr eaLnBrk="1" hangingPunct="1">
              <a:buNone/>
            </a:pPr>
            <a:r>
              <a:rPr lang="en-US" sz="1800" dirty="0"/>
              <a:t>							</a:t>
            </a:r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buNone/>
            </a:pP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2209800"/>
            <a:ext cx="5029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>
                <a:latin typeface="Calibri" pitchFamily="34" charset="0"/>
              </a:rPr>
              <a:t>plt.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xticks</a:t>
            </a:r>
            <a:r>
              <a:rPr lang="en-US" dirty="0">
                <a:latin typeface="Calibri" pitchFamily="34" charset="0"/>
              </a:rPr>
              <a:t>(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tuple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of locations), (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tuple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of labels) </a:t>
            </a:r>
            <a:r>
              <a:rPr lang="en-US" dirty="0">
                <a:latin typeface="Calibri" pitchFamily="34" charset="0"/>
              </a:rPr>
              <a:t>)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7400" y="2667000"/>
            <a:ext cx="5029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>
                <a:latin typeface="Calibri" pitchFamily="34" charset="0"/>
              </a:rPr>
              <a:t>plt.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yticks</a:t>
            </a:r>
            <a:r>
              <a:rPr lang="en-US" dirty="0">
                <a:latin typeface="Calibri" pitchFamily="34" charset="0"/>
              </a:rPr>
              <a:t>(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tuple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of locations), (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tuple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of labels) </a:t>
            </a:r>
            <a:r>
              <a:rPr lang="en-US" dirty="0">
                <a:latin typeface="Calibri" pitchFamily="34" charset="0"/>
              </a:rPr>
              <a:t>)    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Example: Adjust Ticks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305800" cy="579120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sz="1800" dirty="0"/>
              <a:t>In the temperature plot the x-axis ticks are the values 1 to 12, with a label at the even numbers: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/>
              <a:t>It would be more user friendly to change the numbers to month names so that the reader doesn’t have to remember that 8 is for August.</a:t>
            </a:r>
          </a:p>
          <a:p>
            <a:pPr eaLnBrk="1" hangingPunct="1">
              <a:spcBef>
                <a:spcPts val="432"/>
              </a:spcBef>
            </a:pPr>
            <a:r>
              <a:rPr lang="en-US" sz="1800" dirty="0"/>
              <a:t>We add:</a:t>
            </a:r>
          </a:p>
          <a:p>
            <a:pPr eaLnBrk="1" hangingPunct="1">
              <a:spcBef>
                <a:spcPts val="432"/>
              </a:spcBef>
            </a:pPr>
            <a:endParaRPr lang="en-US" sz="1800" dirty="0"/>
          </a:p>
          <a:p>
            <a:pPr eaLnBrk="1" hangingPunct="1">
              <a:spcBef>
                <a:spcPts val="432"/>
              </a:spcBef>
            </a:pPr>
            <a:endParaRPr lang="en-US" sz="1800" dirty="0"/>
          </a:p>
          <a:p>
            <a:pPr eaLnBrk="1" hangingPunct="1">
              <a:spcBef>
                <a:spcPts val="432"/>
              </a:spcBef>
            </a:pPr>
            <a:r>
              <a:rPr lang="en-US" sz="1800" dirty="0"/>
              <a:t>Resulting plot:</a:t>
            </a:r>
          </a:p>
        </p:txBody>
      </p:sp>
      <p:pic>
        <p:nvPicPr>
          <p:cNvPr id="9" name="Picture 8" descr="Capture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200" y="2743200"/>
            <a:ext cx="4971382" cy="3810000"/>
          </a:xfrm>
          <a:prstGeom prst="rect">
            <a:avLst/>
          </a:prstGeom>
        </p:spPr>
      </p:pic>
      <p:pic>
        <p:nvPicPr>
          <p:cNvPr id="6" name="Picture 5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1" y="914401"/>
            <a:ext cx="4495800" cy="3416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2286000"/>
            <a:ext cx="822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plt.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xticks</a:t>
            </a:r>
            <a:r>
              <a:rPr lang="en-US" dirty="0">
                <a:latin typeface="Calibri" pitchFamily="34" charset="0"/>
              </a:rPr>
              <a:t>(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np.arange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(1,13), "Jan Feb Mar Apr May Jun Jul Aug Sep Oct Nov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Dec".split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()</a:t>
            </a:r>
            <a:r>
              <a:rPr lang="en-US" dirty="0">
                <a:latin typeface="Calibri" pitchFamily="34" charset="0"/>
              </a:rPr>
              <a:t>)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91400" y="4495800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It’s easier to see that July and August are the warmest months.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Histograms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458200" cy="5715000"/>
          </a:xfrm>
        </p:spPr>
        <p:txBody>
          <a:bodyPr/>
          <a:lstStyle/>
          <a:p>
            <a:pPr eaLnBrk="1" hangingPunct="1"/>
            <a:r>
              <a:rPr lang="en-US" sz="1800" dirty="0"/>
              <a:t>A </a:t>
            </a:r>
            <a:r>
              <a:rPr lang="en-US" sz="1800" u="sng" dirty="0"/>
              <a:t>histogram</a:t>
            </a:r>
            <a:r>
              <a:rPr lang="en-US" sz="1800" dirty="0"/>
              <a:t> shows the </a:t>
            </a:r>
            <a:r>
              <a:rPr lang="en-US" sz="1800" i="1" dirty="0"/>
              <a:t>frequency distribution </a:t>
            </a:r>
            <a:r>
              <a:rPr lang="en-US" sz="1800" dirty="0"/>
              <a:t>of data in a dataset, which means it shows the number of times a data value appears in the dataset.</a:t>
            </a:r>
          </a:p>
          <a:p>
            <a:pPr eaLnBrk="1" hangingPunct="1"/>
            <a:r>
              <a:rPr lang="en-US" sz="2000" dirty="0">
                <a:latin typeface="Calibri" pitchFamily="34" charset="0"/>
              </a:rPr>
              <a:t>A histogram or distribution gives us an overview of the data: are data skewed towards larger or smaller values, are the data more concentrated around one value or no particular value, etc.…</a:t>
            </a:r>
          </a:p>
          <a:p>
            <a:pPr eaLnBrk="1" hangingPunct="1"/>
            <a:r>
              <a:rPr lang="en-US" sz="1800" dirty="0"/>
              <a:t>To display data in a histogram, use the </a:t>
            </a:r>
            <a:r>
              <a:rPr lang="en-US" sz="1800" dirty="0">
                <a:solidFill>
                  <a:srgbClr val="0070C0"/>
                </a:solidFill>
              </a:rPr>
              <a:t>hist</a:t>
            </a:r>
            <a:r>
              <a:rPr lang="en-US" sz="1800" dirty="0"/>
              <a:t> function of </a:t>
            </a:r>
            <a:r>
              <a:rPr lang="en-US" sz="1800" dirty="0" err="1"/>
              <a:t>pyplot</a:t>
            </a:r>
            <a:r>
              <a:rPr lang="en-US" sz="1800" dirty="0"/>
              <a:t>: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r>
              <a:rPr lang="en-US" sz="1800" dirty="0"/>
              <a:t>	where </a:t>
            </a:r>
            <a:r>
              <a:rPr lang="en-US" sz="1800" dirty="0" err="1"/>
              <a:t>dataList</a:t>
            </a:r>
            <a:r>
              <a:rPr lang="en-US" sz="1800" dirty="0"/>
              <a:t> is the list of data values to be plotted.</a:t>
            </a:r>
          </a:p>
          <a:p>
            <a:pPr eaLnBrk="1" hangingPunct="1">
              <a:spcBef>
                <a:spcPts val="432"/>
              </a:spcBef>
            </a:pPr>
            <a:r>
              <a:rPr lang="en-US" sz="1800" dirty="0"/>
              <a:t>The range of data values in </a:t>
            </a:r>
            <a:r>
              <a:rPr lang="en-US" sz="1800" dirty="0" err="1"/>
              <a:t>dataList</a:t>
            </a:r>
            <a:r>
              <a:rPr lang="en-US" sz="1800" dirty="0"/>
              <a:t> are separated into intervals or </a:t>
            </a:r>
            <a:r>
              <a:rPr lang="en-US" sz="1800" u="sng" dirty="0"/>
              <a:t>bins</a:t>
            </a:r>
            <a:r>
              <a:rPr lang="en-US" sz="1800" dirty="0"/>
              <a:t>, and typically the bins have the same range. </a:t>
            </a:r>
          </a:p>
          <a:p>
            <a:pPr eaLnBrk="1" hangingPunct="1">
              <a:spcBef>
                <a:spcPts val="432"/>
              </a:spcBef>
              <a:buNone/>
            </a:pPr>
            <a:r>
              <a:rPr lang="en-US" sz="1800" dirty="0"/>
              <a:t>	For example, if the range of data is 0 to 10, then there could be:</a:t>
            </a:r>
          </a:p>
          <a:p>
            <a:pPr marL="548640" lvl="2" eaLnBrk="1" hangingPunct="1">
              <a:spcBef>
                <a:spcPts val="432"/>
              </a:spcBef>
            </a:pPr>
            <a:r>
              <a:rPr lang="en-US" sz="1800" dirty="0"/>
              <a:t>10 bins, each bin is the interval from one whole number to another: </a:t>
            </a:r>
            <a:br>
              <a:rPr lang="en-US" sz="1800" dirty="0"/>
            </a:br>
            <a:r>
              <a:rPr lang="en-US" sz="1800" dirty="0"/>
              <a:t>     0 to 1      1 to 2       2 to 3  … </a:t>
            </a:r>
          </a:p>
          <a:p>
            <a:pPr marL="548640" lvl="2" eaLnBrk="1" hangingPunct="1">
              <a:spcBef>
                <a:spcPts val="432"/>
              </a:spcBef>
            </a:pPr>
            <a:r>
              <a:rPr lang="en-US" sz="1800" dirty="0"/>
              <a:t>5 bins, each bin is the interval from one number to the 2</a:t>
            </a:r>
            <a:r>
              <a:rPr lang="en-US" sz="1800" baseline="30000" dirty="0"/>
              <a:t>nd</a:t>
            </a:r>
            <a:r>
              <a:rPr lang="en-US" sz="1800" dirty="0"/>
              <a:t> next number: </a:t>
            </a:r>
            <a:br>
              <a:rPr lang="en-US" sz="1800" dirty="0"/>
            </a:br>
            <a:r>
              <a:rPr lang="en-US" sz="1800" dirty="0"/>
              <a:t>     0 to 2      2 to 4       4 to 6  …</a:t>
            </a:r>
            <a:endParaRPr lang="en-US" sz="1400" dirty="0"/>
          </a:p>
          <a:p>
            <a:pPr eaLnBrk="1" hangingPunct="1">
              <a:spcBef>
                <a:spcPts val="432"/>
              </a:spcBef>
            </a:pPr>
            <a:r>
              <a:rPr lang="en-US" sz="1800" dirty="0"/>
              <a:t>In a histogram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The x-axis represents the bins, and the x-ticks are the bin intervals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The y-axis is the frequency or the number of values that are in each bin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05200" y="2590800"/>
            <a:ext cx="2057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plt.</a:t>
            </a:r>
            <a:r>
              <a:rPr lang="en-US" dirty="0" err="1">
                <a:solidFill>
                  <a:srgbClr val="0070C0"/>
                </a:solidFill>
              </a:rPr>
              <a:t>hist</a:t>
            </a:r>
            <a:r>
              <a:rPr lang="en-US" dirty="0"/>
              <a:t>(</a:t>
            </a:r>
            <a:r>
              <a:rPr lang="en-US" dirty="0" err="1"/>
              <a:t>dataList</a:t>
            </a:r>
            <a:r>
              <a:rPr lang="en-US" dirty="0"/>
              <a:t>)    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Example: Histogram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458200" cy="5791200"/>
          </a:xfrm>
        </p:spPr>
        <p:txBody>
          <a:bodyPr/>
          <a:lstStyle/>
          <a:p>
            <a:pPr eaLnBrk="1" hangingPunct="1"/>
            <a:r>
              <a:rPr lang="en-US" sz="1800" dirty="0"/>
              <a:t>We want to check how uniformly distributed are the random data that are generated by </a:t>
            </a:r>
            <a:r>
              <a:rPr lang="en-US" sz="1800" dirty="0" err="1"/>
              <a:t>numpy</a:t>
            </a:r>
            <a:r>
              <a:rPr lang="en-US" sz="1800" dirty="0"/>
              <a:t>, so we use a histogram.</a:t>
            </a:r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  <a:buNone/>
            </a:pPr>
            <a:endParaRPr lang="en-US" sz="1800" dirty="0"/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/>
              <a:t>  </a:t>
            </a:r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  <a:buNone/>
            </a:pPr>
            <a:endParaRPr lang="en-US" sz="1800" dirty="0"/>
          </a:p>
          <a:p>
            <a:pPr eaLnBrk="1" hangingPunct="1">
              <a:spcBef>
                <a:spcPts val="600"/>
              </a:spcBef>
              <a:buNone/>
            </a:pPr>
            <a:endParaRPr lang="en-US" sz="1800" dirty="0"/>
          </a:p>
          <a:p>
            <a:pPr eaLnBrk="1" hangingPunct="1">
              <a:buNone/>
            </a:pPr>
            <a:r>
              <a:rPr lang="en-US" sz="1800" dirty="0"/>
              <a:t>							</a:t>
            </a:r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buNone/>
            </a:pP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219200"/>
            <a:ext cx="746760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# generate random numbers</a:t>
            </a:r>
          </a:p>
          <a:p>
            <a:r>
              <a:rPr lang="en-US" dirty="0">
                <a:latin typeface="Calibri" pitchFamily="34" charset="0"/>
              </a:rPr>
              <a:t>N = </a:t>
            </a:r>
            <a:r>
              <a:rPr lang="en-US" dirty="0" err="1">
                <a:latin typeface="Calibri" pitchFamily="34" charset="0"/>
              </a:rPr>
              <a:t>np.random.randint</a:t>
            </a:r>
            <a:r>
              <a:rPr lang="en-US" dirty="0">
                <a:latin typeface="Calibri" pitchFamily="34" charset="0"/>
              </a:rPr>
              <a:t>(0, 100, size = 1000)      # 1000 </a:t>
            </a:r>
            <a:r>
              <a:rPr lang="en-US" dirty="0" err="1">
                <a:latin typeface="Calibri" pitchFamily="34" charset="0"/>
              </a:rPr>
              <a:t>ints</a:t>
            </a:r>
            <a:r>
              <a:rPr lang="en-US" dirty="0">
                <a:latin typeface="Calibri" pitchFamily="34" charset="0"/>
              </a:rPr>
              <a:t> between 0 and 100 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# create histogram of the numbers</a:t>
            </a:r>
          </a:p>
          <a:p>
            <a:r>
              <a:rPr lang="en-US" dirty="0" err="1">
                <a:latin typeface="Calibri" pitchFamily="34" charset="0"/>
              </a:rPr>
              <a:t>plt.hist</a:t>
            </a:r>
            <a:r>
              <a:rPr lang="en-US" dirty="0">
                <a:latin typeface="Calibri" pitchFamily="34" charset="0"/>
              </a:rPr>
              <a:t>(N)     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# add title</a:t>
            </a:r>
          </a:p>
          <a:p>
            <a:r>
              <a:rPr lang="en-US" dirty="0" err="1">
                <a:latin typeface="Calibri" pitchFamily="34" charset="0"/>
              </a:rPr>
              <a:t>plt.title</a:t>
            </a:r>
            <a:r>
              <a:rPr lang="en-US" dirty="0">
                <a:latin typeface="Calibri" pitchFamily="34" charset="0"/>
              </a:rPr>
              <a:t>("random integers")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# add x and y axis labels</a:t>
            </a:r>
          </a:p>
          <a:p>
            <a:r>
              <a:rPr lang="en-US" dirty="0" err="1">
                <a:latin typeface="Calibri" pitchFamily="34" charset="0"/>
              </a:rPr>
              <a:t>plt.xlabel</a:t>
            </a:r>
            <a:r>
              <a:rPr lang="en-US" dirty="0">
                <a:latin typeface="Calibri" pitchFamily="34" charset="0"/>
              </a:rPr>
              <a:t>("values")</a:t>
            </a:r>
          </a:p>
          <a:p>
            <a:r>
              <a:rPr lang="en-US" dirty="0" err="1">
                <a:latin typeface="Calibri" pitchFamily="34" charset="0"/>
              </a:rPr>
              <a:t>plt.ylabel</a:t>
            </a:r>
            <a:r>
              <a:rPr lang="en-US" dirty="0">
                <a:latin typeface="Calibri" pitchFamily="34" charset="0"/>
              </a:rPr>
              <a:t>("frequency")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# display plot</a:t>
            </a:r>
          </a:p>
          <a:p>
            <a:r>
              <a:rPr lang="en-US" dirty="0" err="1">
                <a:latin typeface="Calibri" pitchFamily="34" charset="0"/>
              </a:rPr>
              <a:t>plt.show</a:t>
            </a:r>
            <a:r>
              <a:rPr lang="en-US" dirty="0">
                <a:latin typeface="Calibri" pitchFamily="34" charset="0"/>
              </a:rPr>
              <a:t>()</a:t>
            </a:r>
          </a:p>
        </p:txBody>
      </p:sp>
      <p:pic>
        <p:nvPicPr>
          <p:cNvPr id="10" name="Picture 9" descr="Capture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0" y="2438400"/>
            <a:ext cx="5029200" cy="37061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" y="4495800"/>
            <a:ext cx="32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>
              <a:buFont typeface="Arial" pitchFamily="34" charset="0"/>
              <a:buChar char="•"/>
            </a:pPr>
            <a:r>
              <a:rPr lang="en-US" dirty="0"/>
              <a:t>As the histogram shows, </a:t>
            </a:r>
            <a:r>
              <a:rPr lang="en-US" dirty="0" err="1"/>
              <a:t>randint</a:t>
            </a:r>
            <a:r>
              <a:rPr lang="en-US" dirty="0"/>
              <a:t>() does a good job.</a:t>
            </a:r>
          </a:p>
          <a:p>
            <a:pPr marL="347472" indent="-347472">
              <a:buFont typeface="Arial" pitchFamily="34" charset="0"/>
              <a:buChar char="•"/>
            </a:pPr>
            <a:r>
              <a:rPr lang="en-US" dirty="0"/>
              <a:t>There are about 100 </a:t>
            </a:r>
            <a:r>
              <a:rPr lang="en-US" dirty="0" err="1"/>
              <a:t>ints</a:t>
            </a:r>
            <a:r>
              <a:rPr lang="en-US" dirty="0"/>
              <a:t> in each interval of 10 values.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Format: Adjust Bins (1)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458200" cy="5791200"/>
          </a:xfrm>
        </p:spPr>
        <p:txBody>
          <a:bodyPr/>
          <a:lstStyle/>
          <a:p>
            <a:pPr eaLnBrk="1" hangingPunct="1"/>
            <a:r>
              <a:rPr lang="en-US" sz="1800" dirty="0"/>
              <a:t>As shown in the histogram of random integer distribution, by default </a:t>
            </a:r>
            <a:r>
              <a:rPr lang="en-US" sz="1800" dirty="0" err="1">
                <a:solidFill>
                  <a:srgbClr val="0070C0"/>
                </a:solidFill>
              </a:rPr>
              <a:t>hist</a:t>
            </a:r>
            <a:r>
              <a:rPr lang="en-US" sz="1800" dirty="0"/>
              <a:t> divides the range of data into 10 bins.</a:t>
            </a:r>
          </a:p>
          <a:p>
            <a:pPr eaLnBrk="1" hangingPunct="1"/>
            <a:r>
              <a:rPr lang="en-US" sz="1800" dirty="0"/>
              <a:t>We can change the number of bins by setting the bins input argument: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/>
              <a:t>	</a:t>
            </a:r>
          </a:p>
          <a:p>
            <a:pPr eaLnBrk="1" hangingPunct="1">
              <a:spcBef>
                <a:spcPts val="1200"/>
              </a:spcBef>
            </a:pPr>
            <a:r>
              <a:rPr lang="en-US" sz="1800" dirty="0"/>
              <a:t>We can also change the color of the bins by setting the color input argument:</a:t>
            </a:r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</a:pPr>
            <a:r>
              <a:rPr lang="en-US" sz="1800" dirty="0"/>
              <a:t>Here’s the same code to plot random integer distribution, but with the data being put into more bins and with a color change:</a:t>
            </a:r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  <a:buNone/>
            </a:pPr>
            <a:endParaRPr lang="en-US" sz="1800" dirty="0"/>
          </a:p>
          <a:p>
            <a:pPr eaLnBrk="1" hangingPunct="1">
              <a:spcBef>
                <a:spcPts val="0"/>
              </a:spcBef>
            </a:pPr>
            <a:r>
              <a:rPr lang="en-US" sz="1800" dirty="0"/>
              <a:t>With more granularity (20 bins) </a:t>
            </a:r>
            <a:br>
              <a:rPr lang="en-US" sz="1800" dirty="0"/>
            </a:br>
            <a:r>
              <a:rPr lang="en-US" sz="1800" dirty="0"/>
              <a:t>we see that the distribution is not </a:t>
            </a:r>
            <a:br>
              <a:rPr lang="en-US" sz="1800" dirty="0"/>
            </a:br>
            <a:r>
              <a:rPr lang="en-US" sz="1800" dirty="0"/>
              <a:t>quite as uniform but is still good.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/>
              <a:t>	</a:t>
            </a:r>
          </a:p>
          <a:p>
            <a:pPr eaLnBrk="1" hangingPunct="1">
              <a:buNone/>
            </a:pPr>
            <a:r>
              <a:rPr lang="en-US" sz="1800" dirty="0"/>
              <a:t>							</a:t>
            </a:r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buNone/>
            </a:pP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1524000"/>
            <a:ext cx="2895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plt.hist</a:t>
            </a:r>
            <a:r>
              <a:rPr lang="en-US" dirty="0"/>
              <a:t>(</a:t>
            </a:r>
            <a:r>
              <a:rPr lang="en-US" dirty="0" err="1"/>
              <a:t>dataList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bins=</a:t>
            </a:r>
            <a:r>
              <a:rPr lang="en-US" dirty="0"/>
              <a:t>N)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3352800"/>
            <a:ext cx="4876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numbers = </a:t>
            </a:r>
            <a:r>
              <a:rPr lang="en-US" dirty="0" err="1">
                <a:latin typeface="Calibri" pitchFamily="34" charset="0"/>
              </a:rPr>
              <a:t>np.random.randint</a:t>
            </a:r>
            <a:r>
              <a:rPr lang="en-US" dirty="0">
                <a:latin typeface="Calibri" pitchFamily="34" charset="0"/>
              </a:rPr>
              <a:t>(0,100, size = 1000)  </a:t>
            </a:r>
          </a:p>
          <a:p>
            <a:r>
              <a:rPr lang="en-US" dirty="0" err="1">
                <a:latin typeface="Calibri" pitchFamily="34" charset="0"/>
              </a:rPr>
              <a:t>plt.hist</a:t>
            </a:r>
            <a:r>
              <a:rPr lang="en-US" dirty="0">
                <a:latin typeface="Calibri" pitchFamily="34" charset="0"/>
              </a:rPr>
              <a:t>(numbers,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bins=20, color=“cyan”</a:t>
            </a:r>
            <a:r>
              <a:rPr lang="en-US" dirty="0">
                <a:latin typeface="Calibri" pitchFamily="34" charset="0"/>
              </a:rPr>
              <a:t>)   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</a:t>
            </a:r>
          </a:p>
          <a:p>
            <a:r>
              <a:rPr lang="en-US" dirty="0" err="1">
                <a:latin typeface="Calibri" pitchFamily="34" charset="0"/>
              </a:rPr>
              <a:t>plt.title</a:t>
            </a:r>
            <a:r>
              <a:rPr lang="en-US" dirty="0">
                <a:latin typeface="Calibri" pitchFamily="34" charset="0"/>
              </a:rPr>
              <a:t>("random integers")</a:t>
            </a:r>
          </a:p>
          <a:p>
            <a:r>
              <a:rPr lang="en-US" dirty="0" err="1">
                <a:latin typeface="Calibri" pitchFamily="34" charset="0"/>
              </a:rPr>
              <a:t>plt.xlabel</a:t>
            </a:r>
            <a:r>
              <a:rPr lang="en-US" dirty="0">
                <a:latin typeface="Calibri" pitchFamily="34" charset="0"/>
              </a:rPr>
              <a:t>("values")</a:t>
            </a:r>
          </a:p>
          <a:p>
            <a:r>
              <a:rPr lang="en-US" dirty="0" err="1">
                <a:latin typeface="Calibri" pitchFamily="34" charset="0"/>
              </a:rPr>
              <a:t>plt.ylabel</a:t>
            </a:r>
            <a:r>
              <a:rPr lang="en-US" dirty="0">
                <a:latin typeface="Calibri" pitchFamily="34" charset="0"/>
              </a:rPr>
              <a:t>("frequency")</a:t>
            </a:r>
          </a:p>
          <a:p>
            <a:r>
              <a:rPr lang="en-US" dirty="0" err="1">
                <a:latin typeface="Calibri" pitchFamily="34" charset="0"/>
              </a:rPr>
              <a:t>plt.show</a:t>
            </a:r>
            <a:r>
              <a:rPr lang="en-US" dirty="0">
                <a:latin typeface="Calibri" pitchFamily="34" charset="0"/>
              </a:rPr>
              <a:t>()</a:t>
            </a:r>
          </a:p>
        </p:txBody>
      </p:sp>
      <p:pic>
        <p:nvPicPr>
          <p:cNvPr id="10" name="Picture 9" descr="Capture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3886200"/>
            <a:ext cx="3581400" cy="27160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14600" y="2286000"/>
            <a:ext cx="4038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plt.hist</a:t>
            </a:r>
            <a:r>
              <a:rPr lang="en-US" dirty="0"/>
              <a:t>(</a:t>
            </a:r>
            <a:r>
              <a:rPr lang="en-US" dirty="0" err="1"/>
              <a:t>dataList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color=</a:t>
            </a:r>
            <a:r>
              <a:rPr lang="en-US" dirty="0"/>
              <a:t>“color name”)     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Histogram: Multiple Data Sets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458200" cy="5791200"/>
          </a:xfrm>
        </p:spPr>
        <p:txBody>
          <a:bodyPr/>
          <a:lstStyle/>
          <a:p>
            <a:pPr eaLnBrk="1" hangingPunct="1"/>
            <a:r>
              <a:rPr lang="en-US" sz="1800" dirty="0"/>
              <a:t>To plot multiple data sets in the same histogram, the data sets must have the same bin range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/>
              <a:t>There are 2 ways to plot multiple data sets</a:t>
            </a:r>
          </a:p>
          <a:p>
            <a:pPr marL="640080" lvl="1" indent="-274320" eaLnBrk="1" hangingPunct="1">
              <a:buFont typeface="+mj-lt"/>
              <a:buAutoNum type="arabicPeriod"/>
            </a:pPr>
            <a:r>
              <a:rPr lang="en-US" sz="1800" dirty="0"/>
              <a:t>The data sets are shown side by side:</a:t>
            </a:r>
          </a:p>
          <a:p>
            <a:pPr marL="640080" indent="-457200" eaLnBrk="1" hangingPunct="1">
              <a:spcBef>
                <a:spcPts val="0"/>
              </a:spcBef>
              <a:buNone/>
            </a:pPr>
            <a:r>
              <a:rPr lang="en-US" sz="1800" dirty="0"/>
              <a:t>	Pass to </a:t>
            </a:r>
            <a:r>
              <a:rPr lang="en-US" sz="1800" dirty="0" err="1">
                <a:solidFill>
                  <a:srgbClr val="0070C0"/>
                </a:solidFill>
              </a:rPr>
              <a:t>hist</a:t>
            </a:r>
            <a:r>
              <a:rPr lang="en-US" sz="1800" dirty="0"/>
              <a:t> the data sets as a </a:t>
            </a:r>
            <a:r>
              <a:rPr lang="en-US" sz="1800" dirty="0" err="1"/>
              <a:t>tuple</a:t>
            </a:r>
            <a:r>
              <a:rPr lang="en-US" sz="1800" dirty="0"/>
              <a:t>, </a:t>
            </a:r>
          </a:p>
          <a:p>
            <a:pPr marL="640080" indent="-457200" eaLnBrk="1" hangingPunct="1">
              <a:spcBef>
                <a:spcPts val="0"/>
              </a:spcBef>
              <a:buNone/>
            </a:pPr>
            <a:r>
              <a:rPr lang="en-US" sz="1800" dirty="0"/>
              <a:t>	and optionally the corresponding color and </a:t>
            </a:r>
          </a:p>
          <a:p>
            <a:pPr marL="640080" indent="-457200" eaLnBrk="1" hangingPunct="1">
              <a:spcBef>
                <a:spcPts val="0"/>
              </a:spcBef>
              <a:buNone/>
            </a:pPr>
            <a:r>
              <a:rPr lang="en-US" sz="1800" dirty="0"/>
              <a:t>	label as </a:t>
            </a:r>
            <a:r>
              <a:rPr lang="en-US" sz="1800" dirty="0" err="1"/>
              <a:t>tuples</a:t>
            </a:r>
            <a:r>
              <a:rPr lang="en-US" sz="1800" dirty="0"/>
              <a:t>.  </a:t>
            </a:r>
          </a:p>
          <a:p>
            <a:pPr eaLnBrk="1" hangingPunct="1">
              <a:buNone/>
            </a:pP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 </a:t>
            </a:r>
            <a:br>
              <a:rPr lang="en-US" sz="1800" dirty="0">
                <a:latin typeface="Calibri" pitchFamily="34" charset="0"/>
              </a:rPr>
            </a:br>
            <a:endParaRPr lang="en-US" sz="1800" dirty="0"/>
          </a:p>
          <a:p>
            <a:pPr marL="640080" lvl="1" eaLnBrk="1" hangingPunct="1">
              <a:buFont typeface="+mj-lt"/>
              <a:buAutoNum type="arabicPeriod" startAt="2"/>
            </a:pPr>
            <a:r>
              <a:rPr lang="en-US" sz="1800" dirty="0"/>
              <a:t>The data sets overlap each other:</a:t>
            </a:r>
          </a:p>
          <a:p>
            <a:pPr marL="640080" eaLnBrk="1" hangingPunct="1">
              <a:spcBef>
                <a:spcPts val="0"/>
              </a:spcBef>
              <a:buNone/>
            </a:pPr>
            <a:r>
              <a:rPr lang="en-US" sz="1800" dirty="0"/>
              <a:t>	Call </a:t>
            </a:r>
            <a:r>
              <a:rPr lang="en-US" sz="1800" dirty="0" err="1">
                <a:solidFill>
                  <a:srgbClr val="0070C0"/>
                </a:solidFill>
              </a:rPr>
              <a:t>hist</a:t>
            </a:r>
            <a:r>
              <a:rPr lang="en-US" sz="1800" dirty="0"/>
              <a:t> multiple times, each time pass one</a:t>
            </a:r>
            <a:br>
              <a:rPr lang="en-US" sz="1800" dirty="0"/>
            </a:br>
            <a:r>
              <a:rPr lang="en-US" sz="1800" dirty="0"/>
              <a:t>data set and optionally the color and label.</a:t>
            </a:r>
          </a:p>
          <a:p>
            <a:pPr marL="640080" eaLnBrk="1" hangingPunct="1">
              <a:spcBef>
                <a:spcPts val="0"/>
              </a:spcBef>
              <a:buNone/>
            </a:pPr>
            <a:r>
              <a:rPr lang="en-US" sz="1800" dirty="0"/>
              <a:t>	Use the alpha argument to make the color</a:t>
            </a:r>
            <a:br>
              <a:rPr lang="en-US" sz="1800" dirty="0"/>
            </a:br>
            <a:r>
              <a:rPr lang="en-US" sz="1800" dirty="0"/>
              <a:t>more transparent so that the color in the </a:t>
            </a:r>
            <a:br>
              <a:rPr lang="en-US" sz="1800" dirty="0"/>
            </a:br>
            <a:r>
              <a:rPr lang="en-US" sz="1800" dirty="0"/>
              <a:t>back can be seen:    </a:t>
            </a:r>
            <a:br>
              <a:rPr lang="en-US" sz="1800" dirty="0"/>
            </a:br>
            <a:br>
              <a:rPr lang="en-US" sz="1800" dirty="0">
                <a:latin typeface="Calibri" pitchFamily="34" charset="0"/>
              </a:rPr>
            </a:br>
            <a:endParaRPr lang="en-US" sz="1800" dirty="0"/>
          </a:p>
          <a:p>
            <a:pPr eaLnBrk="1" hangingPunct="1">
              <a:spcBef>
                <a:spcPts val="0"/>
              </a:spcBef>
              <a:buNone/>
            </a:pPr>
            <a:endParaRPr lang="en-US" sz="1800" dirty="0"/>
          </a:p>
          <a:p>
            <a:pPr eaLnBrk="1" hangingPunct="1">
              <a:spcBef>
                <a:spcPts val="0"/>
              </a:spcBef>
              <a:buNone/>
            </a:pPr>
            <a:endParaRPr lang="en-US" sz="1800" dirty="0"/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/>
              <a:t>	</a:t>
            </a:r>
          </a:p>
          <a:p>
            <a:pPr eaLnBrk="1" hangingPunct="1">
              <a:buNone/>
            </a:pPr>
            <a:r>
              <a:rPr lang="en-US" sz="1800" dirty="0"/>
              <a:t>							</a:t>
            </a:r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buNone/>
            </a:pPr>
            <a:endParaRPr lang="en-US" sz="1800" dirty="0"/>
          </a:p>
        </p:txBody>
      </p:sp>
      <p:pic>
        <p:nvPicPr>
          <p:cNvPr id="9" name="Picture 8" descr="Capture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3733800"/>
            <a:ext cx="3049708" cy="2286000"/>
          </a:xfrm>
          <a:prstGeom prst="rect">
            <a:avLst/>
          </a:prstGeom>
        </p:spPr>
      </p:pic>
      <p:pic>
        <p:nvPicPr>
          <p:cNvPr id="10" name="Picture 9" descr="Capture2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1180903"/>
            <a:ext cx="3048000" cy="23242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2743200"/>
            <a:ext cx="44958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plt.hist</a:t>
            </a:r>
            <a:r>
              <a:rPr lang="en-US" dirty="0">
                <a:latin typeface="Calibri" pitchFamily="34" charset="0"/>
              </a:rPr>
              <a:t>(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(data1, data2)</a:t>
            </a:r>
            <a:r>
              <a:rPr lang="en-US" dirty="0">
                <a:latin typeface="Calibri" pitchFamily="34" charset="0"/>
              </a:rPr>
              <a:t>,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color=(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“blue”, “red”) 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334000"/>
            <a:ext cx="44958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eaLnBrk="1" hangingPunct="1">
              <a:spcBef>
                <a:spcPts val="0"/>
              </a:spcBef>
              <a:buNone/>
            </a:pPr>
            <a:r>
              <a:rPr lang="en-US" dirty="0" err="1">
                <a:latin typeface="Calibri" pitchFamily="34" charset="0"/>
              </a:rPr>
              <a:t>plt.hist</a:t>
            </a:r>
            <a:r>
              <a:rPr lang="en-US" dirty="0">
                <a:latin typeface="Calibri" pitchFamily="34" charset="0"/>
              </a:rPr>
              <a:t>(data1, color=‘blue’,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alpha=</a:t>
            </a:r>
            <a:r>
              <a:rPr lang="en-US" dirty="0">
                <a:latin typeface="Calibri" pitchFamily="34" charset="0"/>
              </a:rPr>
              <a:t>0.3)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dirty="0" err="1">
                <a:latin typeface="Calibri" pitchFamily="34" charset="0"/>
              </a:rPr>
              <a:t>plt.hist</a:t>
            </a:r>
            <a:r>
              <a:rPr lang="en-US" dirty="0">
                <a:latin typeface="Calibri" pitchFamily="34" charset="0"/>
              </a:rPr>
              <a:t>(data2, color=‘red’,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alpha=</a:t>
            </a:r>
            <a:r>
              <a:rPr lang="en-US" dirty="0">
                <a:latin typeface="Calibri" pitchFamily="34" charset="0"/>
              </a:rPr>
              <a:t>0.3)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791200"/>
          </a:xfrm>
        </p:spPr>
        <p:txBody>
          <a:bodyPr/>
          <a:lstStyle/>
          <a:p>
            <a:pPr eaLnBrk="1" hangingPunct="1"/>
            <a:r>
              <a:rPr lang="en-US" sz="1800" dirty="0"/>
              <a:t>Data visualization is the clear and efficient communication of information through statistical graphs, plots and charts.</a:t>
            </a:r>
          </a:p>
          <a:p>
            <a:pPr eaLnBrk="1" hangingPunct="1"/>
            <a:r>
              <a:rPr lang="en-US" sz="1800" dirty="0"/>
              <a:t>When numeric data are well represented in dots, bars, lines, shapes, etc, it helps the user see the relationships between data values.</a:t>
            </a:r>
          </a:p>
          <a:p>
            <a:pPr eaLnBrk="1" hangingPunct="1"/>
            <a:r>
              <a:rPr lang="en-US" sz="1800" dirty="0" err="1">
                <a:solidFill>
                  <a:srgbClr val="0070C0"/>
                </a:solidFill>
              </a:rPr>
              <a:t>matplotlib</a:t>
            </a:r>
            <a:r>
              <a:rPr lang="en-US" sz="1800" dirty="0"/>
              <a:t> is one of the Python modules that work with </a:t>
            </a:r>
            <a:r>
              <a:rPr lang="en-US" sz="1800" dirty="0" err="1"/>
              <a:t>numpy</a:t>
            </a:r>
            <a:r>
              <a:rPr lang="en-US" sz="1800" dirty="0"/>
              <a:t> (as well as </a:t>
            </a:r>
            <a:r>
              <a:rPr lang="en-US" sz="1800" dirty="0" err="1"/>
              <a:t>scipy</a:t>
            </a:r>
            <a:r>
              <a:rPr lang="en-US" sz="1800" dirty="0"/>
              <a:t> and pandas) to help us plot data.</a:t>
            </a:r>
          </a:p>
          <a:p>
            <a:pPr eaLnBrk="1" hangingPunct="1"/>
            <a:r>
              <a:rPr lang="en-US" sz="1800" dirty="0"/>
              <a:t>A data plot can be 2D, with a horizontal x-axis and a vertical y-axis. </a:t>
            </a:r>
            <a:br>
              <a:rPr lang="en-US" sz="1800" dirty="0"/>
            </a:br>
            <a:r>
              <a:rPr lang="en-US" sz="1800" dirty="0"/>
              <a:t>It can also be 3D, with an x-, y-, and z-axis.</a:t>
            </a:r>
          </a:p>
          <a:p>
            <a:pPr eaLnBrk="1" hangingPunct="1"/>
            <a:r>
              <a:rPr lang="en-US" sz="1800" dirty="0"/>
              <a:t>In a 2D plot, the data represented on the x-axis and the y-axis are related. Example: We plot the number of students registering for a class during the registration period.</a:t>
            </a:r>
          </a:p>
          <a:p>
            <a:pPr marL="640080" lvl="1" eaLnBrk="1" hangingPunct="1">
              <a:spcBef>
                <a:spcPts val="0"/>
              </a:spcBef>
            </a:pPr>
            <a:r>
              <a:rPr lang="en-US" sz="1800" dirty="0"/>
              <a:t>The x-axis is for time, from start of registration to the last day to add.</a:t>
            </a:r>
          </a:p>
          <a:p>
            <a:pPr marL="640080" lvl="1" eaLnBrk="1" hangingPunct="1">
              <a:spcBef>
                <a:spcPts val="0"/>
              </a:spcBef>
            </a:pPr>
            <a:r>
              <a:rPr lang="en-US" sz="1800" dirty="0"/>
              <a:t>The y-axis is for the number of students in a class</a:t>
            </a:r>
            <a:r>
              <a:rPr lang="en-US" sz="1400" dirty="0"/>
              <a:t>.</a:t>
            </a:r>
            <a:r>
              <a:rPr lang="en-US" sz="1800" dirty="0"/>
              <a:t> </a:t>
            </a:r>
          </a:p>
          <a:p>
            <a:pPr marL="640080" lvl="1" eaLnBrk="1" hangingPunct="1">
              <a:spcBef>
                <a:spcPts val="0"/>
              </a:spcBef>
            </a:pPr>
            <a:r>
              <a:rPr lang="en-US" sz="1800" dirty="0"/>
              <a:t>The number of students is dependent on time. The farther along in the registration period, the more students there are in the class.</a:t>
            </a:r>
            <a:endParaRPr lang="en-US" sz="1400" dirty="0"/>
          </a:p>
          <a:p>
            <a:pPr eaLnBrk="1" hangingPunct="1"/>
            <a:r>
              <a:rPr lang="en-US" sz="1800" dirty="0" err="1">
                <a:solidFill>
                  <a:srgbClr val="0070C0"/>
                </a:solidFill>
              </a:rPr>
              <a:t>matplotlib</a:t>
            </a:r>
            <a:r>
              <a:rPr lang="en-US" sz="1800" dirty="0"/>
              <a:t> has a </a:t>
            </a:r>
            <a:r>
              <a:rPr lang="en-US" sz="1800" dirty="0" err="1"/>
              <a:t>submodule</a:t>
            </a:r>
            <a:r>
              <a:rPr lang="en-US" sz="1800" dirty="0"/>
              <a:t> called </a:t>
            </a:r>
            <a:r>
              <a:rPr lang="en-US" sz="1800" dirty="0" err="1">
                <a:solidFill>
                  <a:srgbClr val="0070C0"/>
                </a:solidFill>
              </a:rPr>
              <a:t>pyplot</a:t>
            </a:r>
            <a:r>
              <a:rPr lang="en-US" sz="1800" dirty="0"/>
              <a:t>, which has a library of functions that we use to plot data.</a:t>
            </a:r>
          </a:p>
          <a:p>
            <a:pPr eaLnBrk="1" hangingPunct="1"/>
            <a:r>
              <a:rPr lang="en-US" sz="1800" dirty="0"/>
              <a:t>Since </a:t>
            </a:r>
            <a:r>
              <a:rPr lang="en-US" sz="1800" dirty="0" err="1">
                <a:solidFill>
                  <a:srgbClr val="0070C0"/>
                </a:solidFill>
              </a:rPr>
              <a:t>matplotlib</a:t>
            </a:r>
            <a:r>
              <a:rPr lang="en-US" sz="1800" dirty="0"/>
              <a:t> and </a:t>
            </a:r>
            <a:r>
              <a:rPr lang="en-US" sz="1800" dirty="0" err="1">
                <a:solidFill>
                  <a:srgbClr val="0070C0"/>
                </a:solidFill>
              </a:rPr>
              <a:t>pyplot</a:t>
            </a:r>
            <a:r>
              <a:rPr lang="en-US" sz="1800" dirty="0"/>
              <a:t> are long names, most programmers use:  			</a:t>
            </a:r>
            <a:endParaRPr lang="en-US" sz="1800" dirty="0">
              <a:latin typeface="Calibri" pitchFamily="34" charset="0"/>
            </a:endParaRPr>
          </a:p>
          <a:p>
            <a:pPr eaLnBrk="1" hangingPunct="1"/>
            <a:endParaRPr lang="en-US" sz="1800" dirty="0"/>
          </a:p>
          <a:p>
            <a:pPr eaLnBrk="1" hangingPunct="1">
              <a:lnSpc>
                <a:spcPct val="80000"/>
              </a:lnSpc>
              <a:buNone/>
            </a:pP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5943600"/>
            <a:ext cx="3657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import 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matplotlib.pyplot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 as 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plt</a:t>
            </a:r>
            <a:endParaRPr lang="en-US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Bar Chart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382000" cy="5791200"/>
          </a:xfrm>
        </p:spPr>
        <p:txBody>
          <a:bodyPr/>
          <a:lstStyle/>
          <a:p>
            <a:pPr eaLnBrk="1" hangingPunct="1"/>
            <a:r>
              <a:rPr lang="en-US" sz="1800" dirty="0"/>
              <a:t>A </a:t>
            </a:r>
            <a:r>
              <a:rPr lang="en-US" sz="1800" u="sng" dirty="0"/>
              <a:t>bar chart</a:t>
            </a:r>
            <a:r>
              <a:rPr lang="en-US" sz="1800" dirty="0"/>
              <a:t> plots the count of each category of data in a dataset.</a:t>
            </a:r>
          </a:p>
          <a:p>
            <a:pPr eaLnBrk="1" hangingPunct="1"/>
            <a:r>
              <a:rPr lang="en-US" sz="1800" dirty="0"/>
              <a:t>One axis of the bar chart shows the categories of data. </a:t>
            </a:r>
            <a:br>
              <a:rPr lang="en-US" sz="1800" dirty="0"/>
            </a:br>
            <a:r>
              <a:rPr lang="en-US" sz="1800" dirty="0"/>
              <a:t>The other axis shows the measured value (count or values) of those categories.</a:t>
            </a:r>
          </a:p>
          <a:p>
            <a:pPr eaLnBrk="1" hangingPunct="1">
              <a:spcBef>
                <a:spcPts val="432"/>
              </a:spcBef>
            </a:pPr>
            <a:r>
              <a:rPr lang="en-US" sz="1800" dirty="0"/>
              <a:t>To display data in a bar chart, use the </a:t>
            </a:r>
            <a:r>
              <a:rPr lang="en-US" sz="1800" dirty="0">
                <a:solidFill>
                  <a:srgbClr val="0070C0"/>
                </a:solidFill>
              </a:rPr>
              <a:t>bar </a:t>
            </a:r>
            <a:r>
              <a:rPr lang="en-US" sz="1800" dirty="0"/>
              <a:t>function of </a:t>
            </a:r>
            <a:r>
              <a:rPr lang="en-US" sz="1800" dirty="0" err="1"/>
              <a:t>pyplot</a:t>
            </a:r>
            <a:r>
              <a:rPr lang="en-US" sz="1800" dirty="0"/>
              <a:t>: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sz="1800" dirty="0"/>
          </a:p>
          <a:p>
            <a:pPr eaLnBrk="1" hangingPunct="1">
              <a:spcBef>
                <a:spcPts val="1000"/>
              </a:spcBef>
              <a:buNone/>
            </a:pPr>
            <a:r>
              <a:rPr lang="en-US" sz="1800" dirty="0"/>
              <a:t>	where  </a:t>
            </a:r>
            <a:r>
              <a:rPr lang="en-US" sz="1800" dirty="0" err="1"/>
              <a:t>xDatalist</a:t>
            </a:r>
            <a:r>
              <a:rPr lang="en-US" sz="1800" dirty="0"/>
              <a:t> is the range of categories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dirty="0" err="1"/>
              <a:t>yDataList</a:t>
            </a:r>
            <a:r>
              <a:rPr lang="en-US" sz="1800" dirty="0"/>
              <a:t> is the list of data values or counts to be plotted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/>
              <a:t>		   The </a:t>
            </a:r>
            <a:r>
              <a:rPr lang="en-US" sz="1800" dirty="0">
                <a:solidFill>
                  <a:srgbClr val="0070C0"/>
                </a:solidFill>
              </a:rPr>
              <a:t>align</a:t>
            </a:r>
            <a:r>
              <a:rPr lang="en-US" sz="1800" dirty="0"/>
              <a:t> argument shows how the bar is aligned to the ticks</a:t>
            </a:r>
          </a:p>
          <a:p>
            <a:pPr marL="347472" eaLnBrk="1" hangingPunct="1">
              <a:spcBef>
                <a:spcPts val="600"/>
              </a:spcBef>
            </a:pPr>
            <a:r>
              <a:rPr lang="en-US" sz="1800" dirty="0"/>
              <a:t>The default orientation of a bar chart is vertical, with the categories along the x-axis.  To plot a horizontal bar chart, we swap the data of the x-axis and y-axis and use the </a:t>
            </a:r>
            <a:r>
              <a:rPr lang="en-US" sz="1800" dirty="0" err="1">
                <a:solidFill>
                  <a:srgbClr val="0070C0"/>
                </a:solidFill>
              </a:rPr>
              <a:t>barh</a:t>
            </a:r>
            <a:r>
              <a:rPr lang="en-US" sz="1800" dirty="0"/>
              <a:t> function: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9800" y="2133600"/>
            <a:ext cx="4800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plt.</a:t>
            </a:r>
            <a:r>
              <a:rPr lang="en-US" dirty="0">
                <a:solidFill>
                  <a:srgbClr val="0070C0"/>
                </a:solidFill>
              </a:rPr>
              <a:t>bar</a:t>
            </a:r>
            <a:r>
              <a:rPr lang="en-US" dirty="0"/>
              <a:t>( </a:t>
            </a:r>
            <a:r>
              <a:rPr lang="en-US" dirty="0" err="1"/>
              <a:t>xDataList</a:t>
            </a:r>
            <a:r>
              <a:rPr lang="en-US" dirty="0"/>
              <a:t>, </a:t>
            </a:r>
            <a:r>
              <a:rPr lang="en-US" dirty="0" err="1"/>
              <a:t>yDataList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align=“center” </a:t>
            </a:r>
            <a:r>
              <a:rPr lang="en-US" dirty="0"/>
              <a:t>)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" y="4419600"/>
            <a:ext cx="4953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/>
              <a:t>plt.</a:t>
            </a:r>
            <a:r>
              <a:rPr lang="en-US" dirty="0" err="1">
                <a:solidFill>
                  <a:srgbClr val="0070C0"/>
                </a:solidFill>
              </a:rPr>
              <a:t>barh</a:t>
            </a:r>
            <a:r>
              <a:rPr lang="en-US" dirty="0"/>
              <a:t>( </a:t>
            </a:r>
            <a:r>
              <a:rPr lang="en-US" dirty="0" err="1"/>
              <a:t>xDataList</a:t>
            </a:r>
            <a:r>
              <a:rPr lang="en-US" dirty="0"/>
              <a:t>, </a:t>
            </a:r>
            <a:r>
              <a:rPr lang="en-US" dirty="0" err="1"/>
              <a:t>yDataList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align=“center</a:t>
            </a:r>
            <a:r>
              <a:rPr lang="en-US" dirty="0"/>
              <a:t>” )    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Example: Bar Chart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458200" cy="5791200"/>
          </a:xfrm>
        </p:spPr>
        <p:txBody>
          <a:bodyPr/>
          <a:lstStyle/>
          <a:p>
            <a:pPr eaLnBrk="1" hangingPunct="1"/>
            <a:r>
              <a:rPr lang="en-US" sz="1800" dirty="0"/>
              <a:t>We want to see the popularity of different types of beverage served at a lunch. We use a bar graph to visualize which types are chosen more often.</a:t>
            </a:r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  <a:buNone/>
            </a:pPr>
            <a:endParaRPr lang="en-US" sz="1800" dirty="0"/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/>
              <a:t>  </a:t>
            </a:r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  <a:buNone/>
            </a:pPr>
            <a:endParaRPr lang="en-US" sz="1800" dirty="0"/>
          </a:p>
          <a:p>
            <a:pPr eaLnBrk="1" hangingPunct="1">
              <a:spcBef>
                <a:spcPts val="600"/>
              </a:spcBef>
              <a:buNone/>
            </a:pPr>
            <a:endParaRPr lang="en-US" sz="1800" dirty="0"/>
          </a:p>
          <a:p>
            <a:pPr eaLnBrk="1" hangingPunct="1">
              <a:buNone/>
            </a:pPr>
            <a:r>
              <a:rPr lang="en-US" sz="1800" dirty="0"/>
              <a:t>							</a:t>
            </a:r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buNone/>
            </a:pP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295400"/>
            <a:ext cx="502920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# list of different beverages</a:t>
            </a:r>
          </a:p>
          <a:p>
            <a:r>
              <a:rPr lang="en-US" dirty="0">
                <a:latin typeface="Calibri" pitchFamily="34" charset="0"/>
              </a:rPr>
              <a:t>label = ["Coffee", "Tea", "Soda", "Juice", "Water"]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# number of people  choosing each type above</a:t>
            </a:r>
          </a:p>
          <a:p>
            <a:r>
              <a:rPr lang="en-US" dirty="0" err="1">
                <a:latin typeface="Calibri" pitchFamily="34" charset="0"/>
              </a:rPr>
              <a:t>bev_count</a:t>
            </a:r>
            <a:r>
              <a:rPr lang="en-US" dirty="0">
                <a:latin typeface="Calibri" pitchFamily="34" charset="0"/>
              </a:rPr>
              <a:t> = [12, 15, 5, 2, 23]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# plot vertical bar graph</a:t>
            </a:r>
          </a:p>
          <a:p>
            <a:r>
              <a:rPr lang="en-US" dirty="0" err="1">
                <a:latin typeface="Calibri" pitchFamily="34" charset="0"/>
              </a:rPr>
              <a:t>plt.bar</a:t>
            </a:r>
            <a:r>
              <a:rPr lang="en-US" dirty="0">
                <a:latin typeface="Calibri" pitchFamily="34" charset="0"/>
              </a:rPr>
              <a:t>(label, </a:t>
            </a:r>
            <a:r>
              <a:rPr lang="en-US" dirty="0" err="1">
                <a:latin typeface="Calibri" pitchFamily="34" charset="0"/>
              </a:rPr>
              <a:t>bev_count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# label x and y axes</a:t>
            </a:r>
          </a:p>
          <a:p>
            <a:r>
              <a:rPr lang="en-US" dirty="0" err="1">
                <a:latin typeface="Calibri" pitchFamily="34" charset="0"/>
              </a:rPr>
              <a:t>plt.xlabel</a:t>
            </a:r>
            <a:r>
              <a:rPr lang="en-US" dirty="0">
                <a:latin typeface="Calibri" pitchFamily="34" charset="0"/>
              </a:rPr>
              <a:t>("Beverage")</a:t>
            </a:r>
          </a:p>
          <a:p>
            <a:r>
              <a:rPr lang="en-US" dirty="0" err="1">
                <a:latin typeface="Calibri" pitchFamily="34" charset="0"/>
              </a:rPr>
              <a:t>plt.ylabel</a:t>
            </a:r>
            <a:r>
              <a:rPr lang="en-US" dirty="0">
                <a:latin typeface="Calibri" pitchFamily="34" charset="0"/>
              </a:rPr>
              <a:t>("Count of consumers")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# display the plot</a:t>
            </a:r>
          </a:p>
          <a:p>
            <a:r>
              <a:rPr lang="en-US" dirty="0" err="1">
                <a:latin typeface="Calibri" pitchFamily="34" charset="0"/>
              </a:rPr>
              <a:t>plt.show</a:t>
            </a:r>
            <a:r>
              <a:rPr lang="en-US" dirty="0">
                <a:latin typeface="Calibri" pitchFamily="34" charset="0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5029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>
              <a:buFont typeface="Arial" pitchFamily="34" charset="0"/>
              <a:buChar char="•"/>
            </a:pPr>
            <a:r>
              <a:rPr lang="en-US" dirty="0"/>
              <a:t>It’s easy to see that water is the most popular at this lunch.</a:t>
            </a:r>
          </a:p>
        </p:txBody>
      </p:sp>
      <p:pic>
        <p:nvPicPr>
          <p:cNvPr id="9" name="Picture 8" descr="Cap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1890" y="2910114"/>
            <a:ext cx="4562619" cy="34574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Data for </a:t>
            </a:r>
            <a:r>
              <a:rPr lang="en-US" sz="3200" dirty="0">
                <a:solidFill>
                  <a:schemeClr val="tx1"/>
                </a:solidFill>
              </a:rPr>
              <a:t>Plotting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0772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As shown in the previous examples, </a:t>
            </a:r>
            <a:r>
              <a:rPr lang="en-US" sz="1800" dirty="0" err="1"/>
              <a:t>pyplot</a:t>
            </a:r>
            <a:r>
              <a:rPr lang="en-US" sz="1800" dirty="0"/>
              <a:t> can accept input data as a </a:t>
            </a:r>
            <a:r>
              <a:rPr lang="en-US" sz="1800" dirty="0" err="1"/>
              <a:t>tuple</a:t>
            </a:r>
            <a:r>
              <a:rPr lang="en-US" sz="1800" dirty="0"/>
              <a:t>, a list, or a </a:t>
            </a:r>
            <a:r>
              <a:rPr lang="en-US" sz="1800" dirty="0" err="1"/>
              <a:t>numpy</a:t>
            </a:r>
            <a:r>
              <a:rPr lang="en-US" sz="1800" dirty="0"/>
              <a:t> array.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Internally every sequence of input data is converted into a </a:t>
            </a:r>
            <a:r>
              <a:rPr lang="en-US" sz="1800" dirty="0" err="1"/>
              <a:t>numpy</a:t>
            </a:r>
            <a:r>
              <a:rPr lang="en-US" sz="1800" dirty="0"/>
              <a:t> array for plotting.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The data for </a:t>
            </a:r>
            <a:r>
              <a:rPr lang="en-US" sz="1800" dirty="0" err="1"/>
              <a:t>pyplot</a:t>
            </a:r>
            <a:r>
              <a:rPr lang="en-US" sz="1800" dirty="0"/>
              <a:t> can also be from math functions or statistical distributions in </a:t>
            </a:r>
            <a:r>
              <a:rPr lang="en-US" sz="1800" dirty="0" err="1"/>
              <a:t>numpy</a:t>
            </a:r>
            <a:r>
              <a:rPr lang="en-US" sz="1800" dirty="0"/>
              <a:t>. Example of plotting some simple math functions:</a:t>
            </a:r>
          </a:p>
          <a:p>
            <a:pPr eaLnBrk="1" hangingPunct="1">
              <a:buNone/>
            </a:pPr>
            <a:r>
              <a:rPr lang="en-US" sz="1800" dirty="0">
                <a:latin typeface="Calibri" pitchFamily="34" charset="0"/>
              </a:rPr>
              <a:t>	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spcBef>
                <a:spcPts val="0"/>
              </a:spcBef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spcBef>
                <a:spcPts val="0"/>
              </a:spcBef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spcBef>
                <a:spcPts val="0"/>
              </a:spcBef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spcBef>
                <a:spcPts val="0"/>
              </a:spcBef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spcBef>
                <a:spcPts val="0"/>
              </a:spcBef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spcBef>
                <a:spcPts val="0"/>
              </a:spcBef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spcBef>
                <a:spcPts val="0"/>
              </a:spcBef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spcBef>
                <a:spcPts val="0"/>
              </a:spcBef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spcBef>
                <a:spcPts val="0"/>
              </a:spcBef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buNone/>
            </a:pPr>
            <a:r>
              <a:rPr lang="en-US" sz="1800" dirty="0"/>
              <a:t>	</a:t>
            </a:r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</p:txBody>
      </p:sp>
      <p:pic>
        <p:nvPicPr>
          <p:cNvPr id="7" name="Picture 6" descr="Capture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276601"/>
            <a:ext cx="2961732" cy="2209800"/>
          </a:xfrm>
          <a:prstGeom prst="rect">
            <a:avLst/>
          </a:prstGeom>
        </p:spPr>
      </p:pic>
      <p:pic>
        <p:nvPicPr>
          <p:cNvPr id="8" name="Picture 7" descr="Capture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3276601"/>
            <a:ext cx="3072361" cy="22097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2286000"/>
            <a:ext cx="76200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eaLnBrk="1" hangingPunct="1">
              <a:buNone/>
            </a:pPr>
            <a:r>
              <a:rPr lang="en-US" dirty="0">
                <a:latin typeface="Calibri" pitchFamily="34" charset="0"/>
              </a:rPr>
              <a:t>x = </a:t>
            </a:r>
            <a:r>
              <a:rPr lang="en-US" dirty="0" err="1">
                <a:latin typeface="Calibri" pitchFamily="34" charset="0"/>
              </a:rPr>
              <a:t>np.linspace</a:t>
            </a:r>
            <a:r>
              <a:rPr lang="en-US" dirty="0">
                <a:latin typeface="Calibri" pitchFamily="34" charset="0"/>
              </a:rPr>
              <a:t>(-5, 5, 100)		          x = </a:t>
            </a:r>
            <a:r>
              <a:rPr lang="en-US" dirty="0" err="1">
                <a:latin typeface="Calibri" pitchFamily="34" charset="0"/>
              </a:rPr>
              <a:t>np.linspace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np.pi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np.pi</a:t>
            </a:r>
            <a:r>
              <a:rPr lang="en-US" dirty="0">
                <a:latin typeface="Calibri" pitchFamily="34" charset="0"/>
              </a:rPr>
              <a:t> * 5, 50)   </a:t>
            </a:r>
          </a:p>
          <a:p>
            <a:pPr eaLnBrk="1" hangingPunct="1">
              <a:buNone/>
            </a:pPr>
            <a:r>
              <a:rPr lang="en-US" dirty="0" err="1">
                <a:latin typeface="Calibri" pitchFamily="34" charset="0"/>
              </a:rPr>
              <a:t>plt.plot</a:t>
            </a:r>
            <a:r>
              <a:rPr lang="en-US" dirty="0">
                <a:latin typeface="Calibri" pitchFamily="34" charset="0"/>
              </a:rPr>
              <a:t>(x, x**3, "-r")		          </a:t>
            </a:r>
            <a:r>
              <a:rPr lang="en-US" dirty="0" err="1">
                <a:latin typeface="Calibri" pitchFamily="34" charset="0"/>
              </a:rPr>
              <a:t>plt.plot</a:t>
            </a:r>
            <a:r>
              <a:rPr lang="en-US" dirty="0">
                <a:latin typeface="Calibri" pitchFamily="34" charset="0"/>
              </a:rPr>
              <a:t>(x, np.sin(x), "-b")</a:t>
            </a:r>
          </a:p>
          <a:p>
            <a:pPr eaLnBrk="1" hangingPunct="1">
              <a:buNone/>
            </a:pPr>
            <a:r>
              <a:rPr lang="en-US" dirty="0" err="1">
                <a:latin typeface="Calibri" pitchFamily="34" charset="0"/>
              </a:rPr>
              <a:t>plt.show</a:t>
            </a:r>
            <a:r>
              <a:rPr lang="en-US" dirty="0">
                <a:latin typeface="Calibri" pitchFamily="34" charset="0"/>
              </a:rPr>
              <a:t>()			          </a:t>
            </a:r>
            <a:r>
              <a:rPr lang="en-US" dirty="0" err="1">
                <a:latin typeface="Calibri" pitchFamily="34" charset="0"/>
              </a:rPr>
              <a:t>plt.show</a:t>
            </a:r>
            <a:r>
              <a:rPr lang="en-US" dirty="0">
                <a:latin typeface="Calibri" pitchFamily="34" charset="0"/>
              </a:rPr>
              <a:t>()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Size of Plot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0772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Sometime we need to change the size of the plot, making it wider or taller, to accommodate the data being plotted.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1800" dirty="0"/>
              <a:t>	where the tuple is (width, height), in inches.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buNone/>
            </a:pPr>
            <a:r>
              <a:rPr lang="en-US" sz="1800" dirty="0">
                <a:latin typeface="Calibri" pitchFamily="34" charset="0"/>
              </a:rPr>
              <a:t>	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spcBef>
                <a:spcPts val="0"/>
              </a:spcBef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spcBef>
                <a:spcPts val="0"/>
              </a:spcBef>
              <a:buNone/>
            </a:pPr>
            <a:endParaRPr lang="en-US" sz="1800" dirty="0">
              <a:latin typeface="Calibri" pitchFamily="34" charset="0"/>
            </a:endParaRPr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BD061B-D2B7-8E43-96AA-25AF091912EF}"/>
              </a:ext>
            </a:extLst>
          </p:cNvPr>
          <p:cNvSpPr txBox="1"/>
          <p:nvPr/>
        </p:nvSpPr>
        <p:spPr>
          <a:xfrm>
            <a:off x="2286000" y="1295400"/>
            <a:ext cx="48768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eaLnBrk="1" hangingPunct="1">
              <a:buNone/>
            </a:pPr>
            <a:r>
              <a:rPr lang="en-US" dirty="0" err="1">
                <a:latin typeface="Calibri" pitchFamily="34" charset="0"/>
              </a:rPr>
              <a:t>plt.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figure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figsize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=(</a:t>
            </a:r>
            <a:r>
              <a:rPr lang="en-US" dirty="0">
                <a:latin typeface="Calibri" pitchFamily="34" charset="0"/>
              </a:rPr>
              <a:t>10,4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))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Going further…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077200" cy="5791200"/>
          </a:xfrm>
        </p:spPr>
        <p:txBody>
          <a:bodyPr/>
          <a:lstStyle/>
          <a:p>
            <a:pPr eaLnBrk="1" hangingPunct="1"/>
            <a:r>
              <a:rPr lang="en-US" sz="1800" dirty="0"/>
              <a:t>In this module we learn 3 common types of plots in </a:t>
            </a:r>
            <a:r>
              <a:rPr lang="en-US" sz="1800" dirty="0" err="1"/>
              <a:t>matplotlib’s</a:t>
            </a:r>
            <a:r>
              <a:rPr lang="en-US" sz="1800" dirty="0"/>
              <a:t> </a:t>
            </a:r>
            <a:r>
              <a:rPr lang="en-US" sz="1800" dirty="0" err="1"/>
              <a:t>pyplot</a:t>
            </a:r>
            <a:r>
              <a:rPr lang="en-US" sz="1800" dirty="0"/>
              <a:t> module: line graph, histogram, and bar chart. We also learn some basic formatting of the plots to make it easier to understand the data being plotted.</a:t>
            </a:r>
          </a:p>
          <a:p>
            <a:pPr eaLnBrk="1" hangingPunct="1"/>
            <a:r>
              <a:rPr lang="en-US" sz="1800" dirty="0"/>
              <a:t>The </a:t>
            </a:r>
            <a:r>
              <a:rPr lang="en-US" sz="1800" dirty="0" err="1"/>
              <a:t>pyplot</a:t>
            </a:r>
            <a:r>
              <a:rPr lang="en-US" sz="1800" dirty="0"/>
              <a:t> module that we’ve been working with has many other choices to </a:t>
            </a:r>
            <a:r>
              <a:rPr lang="en-US" sz="1800" dirty="0">
                <a:hlinkClick r:id="rId2"/>
              </a:rPr>
              <a:t>display data</a:t>
            </a:r>
            <a:r>
              <a:rPr lang="en-US" sz="1800" dirty="0"/>
              <a:t>. It also works seamlessly with </a:t>
            </a:r>
            <a:r>
              <a:rPr lang="en-US" sz="1800" dirty="0" err="1"/>
              <a:t>scipy</a:t>
            </a:r>
            <a:r>
              <a:rPr lang="en-US" sz="1800" dirty="0"/>
              <a:t> and pandas for graphing math functions and for data visualization.</a:t>
            </a:r>
          </a:p>
          <a:p>
            <a:pPr eaLnBrk="1" hangingPunct="1"/>
            <a:r>
              <a:rPr lang="en-US" sz="1800" dirty="0"/>
              <a:t>In addition, </a:t>
            </a:r>
            <a:r>
              <a:rPr lang="en-US" sz="1800" dirty="0" err="1"/>
              <a:t>matplotlib</a:t>
            </a:r>
            <a:r>
              <a:rPr lang="en-US" sz="1800" dirty="0"/>
              <a:t> has many other </a:t>
            </a:r>
            <a:r>
              <a:rPr lang="en-US" sz="1800" dirty="0" err="1"/>
              <a:t>submodules</a:t>
            </a:r>
            <a:r>
              <a:rPr lang="en-US" sz="1800" dirty="0"/>
              <a:t> to support cartography (geographical maps), 3D plots, integrating plots with GUI application, etc.</a:t>
            </a:r>
          </a:p>
          <a:p>
            <a:pPr eaLnBrk="1" hangingPunct="1"/>
            <a:r>
              <a:rPr lang="en-US" sz="1800" dirty="0"/>
              <a:t>There is also a </a:t>
            </a:r>
            <a:r>
              <a:rPr lang="en-US" sz="1800" dirty="0">
                <a:hlinkClick r:id="rId3"/>
              </a:rPr>
              <a:t>list</a:t>
            </a:r>
            <a:r>
              <a:rPr lang="en-US" sz="1800" dirty="0"/>
              <a:t> of other graphical plotting modules and packages that work with Python.</a:t>
            </a:r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buNone/>
            </a:pPr>
            <a:r>
              <a:rPr lang="en-US" sz="1800" dirty="0"/>
              <a:t>	</a:t>
            </a:r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077200" cy="5791200"/>
          </a:xfrm>
        </p:spPr>
        <p:txBody>
          <a:bodyPr/>
          <a:lstStyle/>
          <a:p>
            <a:pPr eaLnBrk="1" hangingPunct="1"/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3866964" y="2590800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None/>
            </a:pPr>
            <a:r>
              <a:rPr lang="en-US" dirty="0"/>
              <a:t>Up Next: GUI</a:t>
            </a:r>
            <a:endParaRPr lang="en-US" sz="1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Steps to Plot Data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305800" cy="5791200"/>
          </a:xfrm>
        </p:spPr>
        <p:txBody>
          <a:bodyPr/>
          <a:lstStyle/>
          <a:p>
            <a:pPr eaLnBrk="1" hangingPunct="1"/>
            <a:r>
              <a:rPr lang="en-US" sz="1800" dirty="0"/>
              <a:t>The </a:t>
            </a:r>
            <a:r>
              <a:rPr lang="en-US" sz="1800" dirty="0" err="1"/>
              <a:t>pyplot</a:t>
            </a:r>
            <a:r>
              <a:rPr lang="en-US" sz="1800" dirty="0"/>
              <a:t> module has functions to plot data in many different types of plots.</a:t>
            </a:r>
          </a:p>
          <a:p>
            <a:pPr eaLnBrk="1" hangingPunct="1"/>
            <a:r>
              <a:rPr lang="en-US" sz="1800" dirty="0"/>
              <a:t>There are 3 main steps to plot data:</a:t>
            </a:r>
          </a:p>
          <a:p>
            <a:pPr marL="800100" lvl="1" indent="-3429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1800" i="1" dirty="0"/>
              <a:t>Choose a plotting function </a:t>
            </a:r>
            <a:r>
              <a:rPr lang="en-US" sz="1800" dirty="0"/>
              <a:t>depending on the type of plot needed</a:t>
            </a:r>
          </a:p>
          <a:p>
            <a:pPr marL="800100" lvl="1" indent="-3429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1800" i="1" dirty="0"/>
              <a:t>Format the plot</a:t>
            </a:r>
            <a:r>
              <a:rPr lang="en-US" sz="1800" dirty="0"/>
              <a:t>: add labels, adjust axes, choose color, etc. </a:t>
            </a:r>
          </a:p>
          <a:p>
            <a:pPr marL="800100" lvl="1" indent="-342900"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1800" i="1" dirty="0"/>
              <a:t>Display the plot</a:t>
            </a:r>
          </a:p>
          <a:p>
            <a:pPr marL="400050" eaLnBrk="1" hangingPunct="1"/>
            <a:r>
              <a:rPr lang="en-US" sz="1800" dirty="0"/>
              <a:t>Simple example:</a:t>
            </a:r>
          </a:p>
          <a:p>
            <a:pPr marL="400050" eaLnBrk="1" hangingPunct="1"/>
            <a:endParaRPr lang="en-US" sz="1800" dirty="0"/>
          </a:p>
          <a:p>
            <a:pPr marL="400050" eaLnBrk="1" hangingPunct="1">
              <a:buNone/>
            </a:pPr>
            <a:endParaRPr lang="en-US" sz="1800" dirty="0"/>
          </a:p>
          <a:p>
            <a:pPr marL="400050" eaLnBrk="1" hangingPunct="1">
              <a:spcBef>
                <a:spcPts val="1800"/>
              </a:spcBef>
            </a:pPr>
            <a:r>
              <a:rPr lang="en-US" sz="1800" dirty="0"/>
              <a:t>Resulting plot:</a:t>
            </a:r>
          </a:p>
          <a:p>
            <a:pPr eaLnBrk="1" hangingPunct="1">
              <a:buNone/>
            </a:pPr>
            <a:r>
              <a:rPr lang="en-US" sz="1800" dirty="0"/>
              <a:t>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57600"/>
            <a:ext cx="368503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667000" y="2209800"/>
            <a:ext cx="5715000" cy="12772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eaLnBrk="1" hangingPunct="1"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import 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matplotlib.pyplot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 as 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plt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dirty="0" err="1">
                <a:latin typeface="Calibri" pitchFamily="34" charset="0"/>
              </a:rPr>
              <a:t>plt.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plot</a:t>
            </a:r>
            <a:r>
              <a:rPr lang="en-US" dirty="0">
                <a:latin typeface="Calibri" pitchFamily="34" charset="0"/>
              </a:rPr>
              <a:t>([1,2,3,4])                        # step 1: choose a line graph</a:t>
            </a:r>
            <a:br>
              <a:rPr lang="en-US" dirty="0">
                <a:latin typeface="Calibri" pitchFamily="34" charset="0"/>
              </a:rPr>
            </a:br>
            <a:r>
              <a:rPr lang="en-US" dirty="0" err="1">
                <a:latin typeface="Calibri" pitchFamily="34" charset="0"/>
              </a:rPr>
              <a:t>plt.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ylabel</a:t>
            </a:r>
            <a:r>
              <a:rPr lang="en-US" dirty="0">
                <a:latin typeface="Calibri" pitchFamily="34" charset="0"/>
              </a:rPr>
              <a:t>(“sample numbers”)   # step 2: label y-axis</a:t>
            </a:r>
            <a:br>
              <a:rPr lang="en-US" dirty="0">
                <a:latin typeface="Calibri" pitchFamily="34" charset="0"/>
              </a:rPr>
            </a:br>
            <a:r>
              <a:rPr lang="en-US" dirty="0" err="1">
                <a:latin typeface="Calibri" pitchFamily="34" charset="0"/>
              </a:rPr>
              <a:t>plt.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show</a:t>
            </a:r>
            <a:r>
              <a:rPr lang="en-US" dirty="0">
                <a:latin typeface="Calibri" pitchFamily="34" charset="0"/>
              </a:rPr>
              <a:t>()                                     # step 3:display the 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6110" y="3810000"/>
            <a:ext cx="3934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eaLnBrk="1" hangingPunct="1">
              <a:buFont typeface="Arial" pitchFamily="34" charset="0"/>
              <a:buChar char="•"/>
            </a:pPr>
            <a:r>
              <a:rPr lang="en-US" dirty="0" err="1"/>
              <a:t>pyplot</a:t>
            </a:r>
            <a:r>
              <a:rPr lang="en-US" dirty="0"/>
              <a:t> uses the data range of 1-4</a:t>
            </a:r>
            <a:br>
              <a:rPr lang="en-US" dirty="0"/>
            </a:br>
            <a:r>
              <a:rPr lang="en-US" dirty="0"/>
              <a:t>in the list to determine the range</a:t>
            </a:r>
            <a:br>
              <a:rPr lang="en-US" dirty="0"/>
            </a:br>
            <a:r>
              <a:rPr lang="en-US" dirty="0"/>
              <a:t>of the y-axis.</a:t>
            </a:r>
          </a:p>
          <a:p>
            <a:pPr marL="182880" indent="-182880" eaLnBrk="1" hangingPunct="1">
              <a:buFont typeface="Arial" pitchFamily="34" charset="0"/>
              <a:buChar char="•"/>
            </a:pPr>
            <a:r>
              <a:rPr lang="en-US" dirty="0"/>
              <a:t>Likewise, since there is no x-axis</a:t>
            </a:r>
            <a:br>
              <a:rPr lang="en-US" dirty="0"/>
            </a:br>
            <a:r>
              <a:rPr lang="en-US" dirty="0"/>
              <a:t>data, </a:t>
            </a:r>
            <a:r>
              <a:rPr lang="en-US" dirty="0" err="1"/>
              <a:t>pyplot</a:t>
            </a:r>
            <a:r>
              <a:rPr lang="en-US" dirty="0"/>
              <a:t> defaults to start at 0</a:t>
            </a:r>
            <a:br>
              <a:rPr lang="en-US" dirty="0"/>
            </a:br>
            <a:r>
              <a:rPr lang="en-US" dirty="0"/>
              <a:t>and count up on the x-axis by the same increment as the y-axis.</a:t>
            </a:r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Line Graph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077200" cy="5791200"/>
          </a:xfrm>
        </p:spPr>
        <p:txBody>
          <a:bodyPr/>
          <a:lstStyle/>
          <a:p>
            <a:pPr eaLnBrk="1" hangingPunct="1"/>
            <a:r>
              <a:rPr lang="en-US" sz="1800" dirty="0"/>
              <a:t>A common type of plot is a </a:t>
            </a:r>
            <a:r>
              <a:rPr lang="en-US" sz="1800" u="sng" dirty="0"/>
              <a:t>line graph</a:t>
            </a:r>
            <a:r>
              <a:rPr lang="en-US" sz="1800" dirty="0"/>
              <a:t>. One common use of a line graph is a </a:t>
            </a:r>
            <a:r>
              <a:rPr lang="en-US" sz="1800" u="sng" dirty="0"/>
              <a:t>time series</a:t>
            </a:r>
            <a:r>
              <a:rPr lang="en-US" sz="1800" dirty="0"/>
              <a:t> because it’s used to visualize a data trend over time.</a:t>
            </a:r>
          </a:p>
          <a:p>
            <a:pPr eaLnBrk="1" hangingPunct="1"/>
            <a:r>
              <a:rPr lang="en-US" sz="1800" dirty="0"/>
              <a:t>Data points are plotted as a sequence of individual </a:t>
            </a:r>
            <a:r>
              <a:rPr lang="en-US" sz="1800" u="sng" dirty="0"/>
              <a:t>markers</a:t>
            </a:r>
            <a:r>
              <a:rPr lang="en-US" sz="1800" dirty="0"/>
              <a:t>, or the markers can be connected to form the </a:t>
            </a:r>
            <a:r>
              <a:rPr lang="en-US" sz="1800" i="1" dirty="0"/>
              <a:t>line</a:t>
            </a:r>
            <a:r>
              <a:rPr lang="en-US" sz="1800" dirty="0"/>
              <a:t> in a line graph.</a:t>
            </a:r>
          </a:p>
          <a:p>
            <a:pPr eaLnBrk="1" hangingPunct="1"/>
            <a:r>
              <a:rPr lang="en-US" sz="1800" dirty="0"/>
              <a:t>In a line graph the x-axis data is the independent data, and the y-axis data depend on the x-axis data.</a:t>
            </a:r>
          </a:p>
          <a:p>
            <a:pPr eaLnBrk="1" hangingPunct="1"/>
            <a:r>
              <a:rPr lang="en-US" sz="1800" dirty="0"/>
              <a:t>The </a:t>
            </a:r>
            <a:r>
              <a:rPr lang="en-US" sz="1800" dirty="0">
                <a:solidFill>
                  <a:srgbClr val="0070C0"/>
                </a:solidFill>
              </a:rPr>
              <a:t>plot</a:t>
            </a:r>
            <a:r>
              <a:rPr lang="en-US" sz="1800" dirty="0"/>
              <a:t> function is used to plot a line graph: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/>
              <a:t>Example: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/>
              <a:t>	We want to create a line graph with the monthly high temperatures of Cupertino for one year.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1800" dirty="0"/>
              <a:t>The </a:t>
            </a:r>
            <a:r>
              <a:rPr lang="en-US" sz="1800" dirty="0" err="1"/>
              <a:t>xDataList</a:t>
            </a:r>
            <a:r>
              <a:rPr lang="en-US" sz="1800" dirty="0"/>
              <a:t> is the months 1-12, these are the independent data:</a:t>
            </a:r>
          </a:p>
          <a:p>
            <a:pPr lvl="1" eaLnBrk="1" hangingPunct="1">
              <a:spcBef>
                <a:spcPts val="0"/>
              </a:spcBef>
              <a:buNone/>
            </a:pPr>
            <a:endParaRPr lang="en-US" sz="1800" dirty="0"/>
          </a:p>
          <a:p>
            <a:pPr lvl="1" eaLnBrk="1" hangingPunct="1">
              <a:spcBef>
                <a:spcPts val="1200"/>
              </a:spcBef>
            </a:pPr>
            <a:r>
              <a:rPr lang="en-US" sz="1800" dirty="0"/>
              <a:t>The </a:t>
            </a:r>
            <a:r>
              <a:rPr lang="en-US" sz="1800" dirty="0" err="1"/>
              <a:t>yDataList</a:t>
            </a:r>
            <a:r>
              <a:rPr lang="en-US" sz="1800" dirty="0"/>
              <a:t> is the corresponding high temperatures, these are dependent on the month in a year:</a:t>
            </a:r>
          </a:p>
          <a:p>
            <a:pPr lvl="1" eaLnBrk="1" hangingPunct="1">
              <a:spcBef>
                <a:spcPts val="0"/>
              </a:spcBef>
              <a:buNone/>
            </a:pPr>
            <a:endParaRPr lang="en-US" sz="1800" dirty="0"/>
          </a:p>
          <a:p>
            <a:pPr lvl="1" eaLnBrk="1" hangingPunct="1">
              <a:spcBef>
                <a:spcPts val="1200"/>
              </a:spcBef>
            </a:pPr>
            <a:r>
              <a:rPr lang="en-US" sz="1800" dirty="0"/>
              <a:t>The plot function is: </a:t>
            </a:r>
          </a:p>
          <a:p>
            <a:pPr eaLnBrk="1" hangingPunct="1"/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5410200" y="2438400"/>
            <a:ext cx="29718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latin typeface="Calibri" pitchFamily="34" charset="0"/>
              </a:rPr>
              <a:t>plt.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plot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xDataList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yDataList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1400" y="3962400"/>
            <a:ext cx="2286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>
                <a:latin typeface="Calibri" pitchFamily="34" charset="0"/>
              </a:rPr>
              <a:t>np.arange</a:t>
            </a:r>
            <a:r>
              <a:rPr lang="en-US" dirty="0">
                <a:latin typeface="Calibri" pitchFamily="34" charset="0"/>
              </a:rPr>
              <a:t>(1,13)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4876800"/>
            <a:ext cx="44958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eaLnBrk="1" hangingPunct="1">
              <a:buNone/>
            </a:pPr>
            <a:r>
              <a:rPr lang="en-US" dirty="0"/>
              <a:t> </a:t>
            </a:r>
            <a:r>
              <a:rPr lang="en-US" dirty="0">
                <a:latin typeface="Calibri" pitchFamily="34" charset="0"/>
              </a:rPr>
              <a:t>[58, 66, 66, 71, 76, 82, 85, 85, 83, 76, 65, 58]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5638800"/>
            <a:ext cx="708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eaLnBrk="1" hangingPunct="1">
              <a:buNone/>
            </a:pPr>
            <a:r>
              <a:rPr lang="en-US" dirty="0" err="1">
                <a:latin typeface="Calibri" pitchFamily="34" charset="0"/>
              </a:rPr>
              <a:t>plt.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plot</a:t>
            </a:r>
            <a:r>
              <a:rPr lang="en-US" dirty="0">
                <a:latin typeface="Calibri" pitchFamily="34" charset="0"/>
              </a:rPr>
              <a:t>( </a:t>
            </a:r>
            <a:r>
              <a:rPr lang="en-US" dirty="0" err="1">
                <a:latin typeface="Calibri" pitchFamily="34" charset="0"/>
              </a:rPr>
              <a:t>np.arange</a:t>
            </a:r>
            <a:r>
              <a:rPr lang="en-US" dirty="0">
                <a:latin typeface="Calibri" pitchFamily="34" charset="0"/>
              </a:rPr>
              <a:t>(1,13), [58, 66, 66, 71, 76, 82, 85, 85, 83, 76, 65, 58] 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Example: Line Graph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077200" cy="5715000"/>
          </a:xfrm>
        </p:spPr>
        <p:txBody>
          <a:bodyPr/>
          <a:lstStyle/>
          <a:p>
            <a:pPr eaLnBrk="1" hangingPunct="1"/>
            <a:r>
              <a:rPr lang="en-US" sz="1800" dirty="0"/>
              <a:t>For the plot of monthly high temperatures of Cupertino for one year, the minimum lines of Python code are:</a:t>
            </a:r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>
              <a:spcBef>
                <a:spcPts val="0"/>
              </a:spcBef>
            </a:pPr>
            <a:r>
              <a:rPr lang="en-US" sz="1800" dirty="0"/>
              <a:t>Resulting plot: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sz="1800" dirty="0"/>
              <a:t> </a:t>
            </a:r>
          </a:p>
          <a:p>
            <a:pPr eaLnBrk="1" hangingPunct="1"/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1066800" y="1295400"/>
            <a:ext cx="708660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eaLnBrk="1" hangingPunct="1">
              <a:buNone/>
            </a:pPr>
            <a:r>
              <a:rPr lang="en-US" dirty="0">
                <a:latin typeface="Calibri" pitchFamily="34" charset="0"/>
              </a:rPr>
              <a:t># step 1: choose a line graph</a:t>
            </a:r>
          </a:p>
          <a:p>
            <a:pPr eaLnBrk="1" hangingPunct="1">
              <a:buNone/>
            </a:pPr>
            <a:r>
              <a:rPr lang="en-US" dirty="0" err="1">
                <a:latin typeface="Calibri" pitchFamily="34" charset="0"/>
              </a:rPr>
              <a:t>plt.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plot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np.arange</a:t>
            </a:r>
            <a:r>
              <a:rPr lang="en-US" dirty="0">
                <a:latin typeface="Calibri" pitchFamily="34" charset="0"/>
              </a:rPr>
              <a:t>(1,13), [58, 66, 66, 71,76, 82, 85, 85, 83, 76, 65, 58])</a:t>
            </a:r>
          </a:p>
          <a:p>
            <a:pPr eaLnBrk="1" hangingPunct="1">
              <a:buNone/>
            </a:pPr>
            <a:r>
              <a:rPr lang="en-US" dirty="0">
                <a:latin typeface="Calibri" pitchFamily="34" charset="0"/>
              </a:rPr>
              <a:t># step 3: display the plot</a:t>
            </a:r>
          </a:p>
          <a:p>
            <a:pPr eaLnBrk="1" hangingPunct="1">
              <a:buNone/>
            </a:pPr>
            <a:r>
              <a:rPr lang="en-US" dirty="0" err="1">
                <a:latin typeface="Calibri" pitchFamily="34" charset="0"/>
              </a:rPr>
              <a:t>plt.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show</a:t>
            </a:r>
            <a:r>
              <a:rPr lang="en-US" dirty="0">
                <a:latin typeface="Calibri" pitchFamily="34" charset="0"/>
              </a:rPr>
              <a:t>()</a:t>
            </a:r>
          </a:p>
        </p:txBody>
      </p:sp>
      <p:pic>
        <p:nvPicPr>
          <p:cNvPr id="13" name="Picture 12" descr="Capture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895600"/>
            <a:ext cx="4291749" cy="32460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10200" y="2895600"/>
            <a:ext cx="3352801" cy="293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itchFamily="34" charset="0"/>
              <a:buChar char="•"/>
            </a:pPr>
            <a:r>
              <a:rPr lang="en-US" dirty="0"/>
              <a:t> Note that the range of input data determines the default range of the x- and y-axis.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dirty="0"/>
              <a:t>But note also that there is no label to explain what data the 2 axes represent.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dirty="0"/>
              <a:t>And the highest temp (85) reaches the top of the plot.</a:t>
            </a:r>
          </a:p>
          <a:p>
            <a:pPr marL="182880" indent="-182880">
              <a:buFont typeface="Arial" pitchFamily="34" charset="0"/>
              <a:buChar char="•"/>
            </a:pPr>
            <a:r>
              <a:rPr lang="en-US" dirty="0"/>
              <a:t>This is because the formatting, step 2, is needed.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Formatting: Marker Style and Color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305800" cy="57912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dirty="0"/>
              <a:t>In the previous plots, the data are connected with a blue line, which is the default style and color for a line graph.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/>
              <a:t>To change how data points are shown in a plot, add a string of the following characters as input argument after the x and y data lists:</a:t>
            </a:r>
            <a:endParaRPr lang="en-US" sz="1800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spcBef>
                <a:spcPts val="1800"/>
              </a:spcBef>
              <a:buNone/>
            </a:pPr>
            <a:r>
              <a:rPr lang="en-US" sz="1800" dirty="0"/>
              <a:t>	The first 1-2 characters is the </a:t>
            </a:r>
            <a:r>
              <a:rPr lang="en-US" sz="1800" u="sng" dirty="0"/>
              <a:t>style</a:t>
            </a:r>
            <a:r>
              <a:rPr lang="en-US" sz="1800" dirty="0"/>
              <a:t>             The last character is the </a:t>
            </a:r>
            <a:r>
              <a:rPr lang="en-US" sz="1800" u="sng" dirty="0"/>
              <a:t>color</a:t>
            </a:r>
            <a:endParaRPr lang="en-US" sz="1800" dirty="0"/>
          </a:p>
          <a:p>
            <a:pPr eaLnBrk="1" hangingPunct="1">
              <a:lnSpc>
                <a:spcPct val="80000"/>
              </a:lnSpc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/>
              <a:t>                                                                           More color choices by using full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/>
              <a:t>                                                                           color names can be found </a:t>
            </a:r>
            <a:r>
              <a:rPr lang="en-US" sz="1800" dirty="0">
                <a:hlinkClick r:id="rId2"/>
              </a:rPr>
              <a:t>here</a:t>
            </a:r>
            <a:r>
              <a:rPr lang="en-US" sz="1800" dirty="0"/>
              <a:t>						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/>
              <a:t>		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1828800"/>
            <a:ext cx="381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>
                <a:latin typeface="Calibri" pitchFamily="34" charset="0"/>
              </a:rPr>
              <a:t>plt.plot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xDataList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yDataList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“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xg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”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2514600"/>
            <a:ext cx="2895600" cy="369331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</a:t>
            </a:r>
            <a:r>
              <a:rPr lang="en-US" dirty="0"/>
              <a:t>	solid line (default)</a:t>
            </a:r>
          </a:p>
          <a:p>
            <a:r>
              <a:rPr lang="en-US" dirty="0">
                <a:solidFill>
                  <a:srgbClr val="0070C0"/>
                </a:solidFill>
              </a:rPr>
              <a:t>--</a:t>
            </a:r>
            <a:r>
              <a:rPr lang="en-US" dirty="0"/>
              <a:t> 	dashed line</a:t>
            </a:r>
          </a:p>
          <a:p>
            <a:r>
              <a:rPr lang="en-US" b="1" dirty="0">
                <a:solidFill>
                  <a:srgbClr val="0070C0"/>
                </a:solidFill>
              </a:rPr>
              <a:t>:</a:t>
            </a:r>
            <a:r>
              <a:rPr lang="en-US" dirty="0"/>
              <a:t>	dotted line</a:t>
            </a:r>
          </a:p>
          <a:p>
            <a:r>
              <a:rPr lang="en-US" b="1" dirty="0">
                <a:solidFill>
                  <a:srgbClr val="0070C0"/>
                </a:solidFill>
              </a:rPr>
              <a:t>.</a:t>
            </a:r>
            <a:r>
              <a:rPr lang="en-US" dirty="0"/>
              <a:t>	point</a:t>
            </a:r>
          </a:p>
          <a:p>
            <a:r>
              <a:rPr lang="en-US" dirty="0">
                <a:solidFill>
                  <a:srgbClr val="0070C0"/>
                </a:solidFill>
              </a:rPr>
              <a:t>o</a:t>
            </a:r>
            <a:r>
              <a:rPr lang="en-US" dirty="0"/>
              <a:t>	circle</a:t>
            </a:r>
          </a:p>
          <a:p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US" dirty="0"/>
              <a:t>	triangle down</a:t>
            </a:r>
          </a:p>
          <a:p>
            <a:r>
              <a:rPr lang="en-US" dirty="0">
                <a:solidFill>
                  <a:srgbClr val="0070C0"/>
                </a:solidFill>
              </a:rPr>
              <a:t>^</a:t>
            </a:r>
            <a:r>
              <a:rPr lang="en-US" dirty="0"/>
              <a:t>	triangle up</a:t>
            </a:r>
          </a:p>
          <a:p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dirty="0"/>
              <a:t>	pentagon</a:t>
            </a:r>
          </a:p>
          <a:p>
            <a:r>
              <a:rPr lang="en-US" dirty="0">
                <a:solidFill>
                  <a:srgbClr val="0070C0"/>
                </a:solidFill>
              </a:rPr>
              <a:t>*</a:t>
            </a:r>
            <a:r>
              <a:rPr lang="en-US" dirty="0"/>
              <a:t>	star</a:t>
            </a:r>
          </a:p>
          <a:p>
            <a:r>
              <a:rPr lang="en-US" dirty="0">
                <a:solidFill>
                  <a:srgbClr val="0070C0"/>
                </a:solidFill>
              </a:rPr>
              <a:t>h</a:t>
            </a:r>
            <a:r>
              <a:rPr lang="en-US" dirty="0"/>
              <a:t>	hexagon</a:t>
            </a:r>
          </a:p>
          <a:p>
            <a:r>
              <a:rPr lang="en-US" dirty="0">
                <a:solidFill>
                  <a:srgbClr val="0070C0"/>
                </a:solidFill>
              </a:rPr>
              <a:t>+</a:t>
            </a:r>
            <a:r>
              <a:rPr lang="en-US" dirty="0"/>
              <a:t>	plus</a:t>
            </a:r>
          </a:p>
          <a:p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en-US" dirty="0"/>
              <a:t>	</a:t>
            </a:r>
            <a:r>
              <a:rPr lang="en-US" dirty="0" err="1"/>
              <a:t>x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	diamond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2514600"/>
            <a:ext cx="2005677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r>
              <a:rPr lang="en-US" dirty="0"/>
              <a:t>	blue</a:t>
            </a:r>
          </a:p>
          <a:p>
            <a:r>
              <a:rPr lang="en-US" dirty="0">
                <a:solidFill>
                  <a:srgbClr val="0070C0"/>
                </a:solidFill>
              </a:rPr>
              <a:t>g</a:t>
            </a:r>
            <a:r>
              <a:rPr lang="en-US" dirty="0"/>
              <a:t>	green</a:t>
            </a:r>
          </a:p>
          <a:p>
            <a:r>
              <a:rPr lang="en-US" dirty="0">
                <a:solidFill>
                  <a:srgbClr val="0070C0"/>
                </a:solidFill>
              </a:rPr>
              <a:t>r</a:t>
            </a:r>
            <a:r>
              <a:rPr lang="en-US" dirty="0"/>
              <a:t>	red</a:t>
            </a:r>
          </a:p>
          <a:p>
            <a:r>
              <a:rPr lang="en-US" dirty="0">
                <a:solidFill>
                  <a:srgbClr val="0070C0"/>
                </a:solidFill>
              </a:rPr>
              <a:t>c</a:t>
            </a:r>
            <a:r>
              <a:rPr lang="en-US" dirty="0"/>
              <a:t>	cyan</a:t>
            </a:r>
          </a:p>
          <a:p>
            <a:r>
              <a:rPr lang="en-US" dirty="0">
                <a:solidFill>
                  <a:srgbClr val="0070C0"/>
                </a:solidFill>
              </a:rPr>
              <a:t>m</a:t>
            </a:r>
            <a:r>
              <a:rPr lang="en-US" dirty="0"/>
              <a:t>	magenta</a:t>
            </a:r>
          </a:p>
          <a:p>
            <a:r>
              <a:rPr lang="en-US" dirty="0">
                <a:solidFill>
                  <a:srgbClr val="0070C0"/>
                </a:solidFill>
              </a:rPr>
              <a:t>y</a:t>
            </a:r>
            <a:r>
              <a:rPr lang="en-US" dirty="0"/>
              <a:t>	yellow</a:t>
            </a:r>
          </a:p>
          <a:p>
            <a:r>
              <a:rPr lang="en-US" dirty="0">
                <a:solidFill>
                  <a:srgbClr val="0070C0"/>
                </a:solidFill>
              </a:rPr>
              <a:t>k</a:t>
            </a:r>
            <a:r>
              <a:rPr lang="en-US" dirty="0"/>
              <a:t>	black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Line Graph: Multiple Data Sets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458200" cy="5791200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en-US" sz="1800" dirty="0"/>
              <a:t>When there are different but related data sets that span the same time range, it can be useful to plot them in the same graph in order to compare them.</a:t>
            </a:r>
          </a:p>
          <a:p>
            <a:pPr eaLnBrk="1" hangingPunct="1">
              <a:spcBef>
                <a:spcPts val="432"/>
              </a:spcBef>
            </a:pPr>
            <a:r>
              <a:rPr lang="en-US" sz="1800" dirty="0"/>
              <a:t>There are 2 ways to plot multiple datasets.</a:t>
            </a:r>
          </a:p>
          <a:p>
            <a:pPr lvl="1" eaLnBrk="1" hangingPunct="1">
              <a:spcBef>
                <a:spcPts val="432"/>
              </a:spcBef>
              <a:buFont typeface="+mj-lt"/>
              <a:buAutoNum type="arabicPeriod"/>
            </a:pPr>
            <a:r>
              <a:rPr lang="en-US" sz="1800" dirty="0"/>
              <a:t>Passing several data sets in one call to </a:t>
            </a:r>
            <a:r>
              <a:rPr lang="en-US" sz="1800" dirty="0">
                <a:solidFill>
                  <a:srgbClr val="0070C0"/>
                </a:solidFill>
              </a:rPr>
              <a:t>plot</a:t>
            </a:r>
            <a:r>
              <a:rPr lang="en-US" sz="1800" dirty="0"/>
              <a:t>:</a:t>
            </a:r>
          </a:p>
          <a:p>
            <a:pPr eaLnBrk="1" hangingPunct="1">
              <a:buNone/>
            </a:pPr>
            <a:r>
              <a:rPr lang="en-US" sz="1800" dirty="0"/>
              <a:t>							</a:t>
            </a:r>
          </a:p>
          <a:p>
            <a:pPr eaLnBrk="1" hangingPunct="1"/>
            <a:endParaRPr lang="en-US" sz="1800" dirty="0"/>
          </a:p>
          <a:p>
            <a:pPr eaLnBrk="1" hangingPunct="1">
              <a:buNone/>
            </a:pPr>
            <a:endParaRPr lang="en-US" sz="1800" dirty="0"/>
          </a:p>
          <a:p>
            <a:pPr eaLnBrk="1" hangingPunct="1">
              <a:buNone/>
            </a:pPr>
            <a:r>
              <a:rPr lang="en-US" sz="1800" dirty="0"/>
              <a:t>	       There are 3 datasets, plotted as stars in green, blue, and red.</a:t>
            </a:r>
          </a:p>
          <a:p>
            <a:pPr lvl="1" eaLnBrk="1" hangingPunct="1">
              <a:spcBef>
                <a:spcPts val="1200"/>
              </a:spcBef>
              <a:buFont typeface="+mj-lt"/>
              <a:buAutoNum type="arabicPeriod" startAt="2"/>
            </a:pPr>
            <a:r>
              <a:rPr lang="en-US" sz="1800" dirty="0"/>
              <a:t>Calling </a:t>
            </a:r>
            <a:r>
              <a:rPr lang="en-US" sz="1800" dirty="0">
                <a:solidFill>
                  <a:srgbClr val="0070C0"/>
                </a:solidFill>
              </a:rPr>
              <a:t>plot</a:t>
            </a:r>
            <a:r>
              <a:rPr lang="en-US" sz="1800" dirty="0"/>
              <a:t> multiple times, passing 1 set of data each time:</a:t>
            </a:r>
          </a:p>
          <a:p>
            <a:pPr eaLnBrk="1" hangingPunct="1"/>
            <a:endParaRPr lang="en-US" sz="1800" dirty="0"/>
          </a:p>
          <a:p>
            <a:pPr eaLnBrk="1" hangingPunct="1">
              <a:spcBef>
                <a:spcPts val="1200"/>
              </a:spcBef>
              <a:buNone/>
            </a:pPr>
            <a:endParaRPr lang="en-US" sz="1800" dirty="0"/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/>
              <a:t>	       There are 2 datasets, plotted as lines in red and blue.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/>
              <a:t>Note that for the purpose of comparison, the </a:t>
            </a:r>
            <a:r>
              <a:rPr lang="en-US" sz="1800" dirty="0" err="1"/>
              <a:t>xDatalist</a:t>
            </a:r>
            <a:r>
              <a:rPr lang="en-US" sz="1800" dirty="0"/>
              <a:t> must be the same across all data sets.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/>
              <a:t>If we don’t specify the color for the data sets, then </a:t>
            </a:r>
            <a:r>
              <a:rPr lang="en-US" sz="1800" dirty="0" err="1"/>
              <a:t>pyplot</a:t>
            </a:r>
            <a:r>
              <a:rPr lang="en-US" sz="1800" dirty="0"/>
              <a:t> will automatically choose a different color for each set.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0" y="1981201"/>
            <a:ext cx="39624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  </a:t>
            </a:r>
            <a:r>
              <a:rPr lang="en-US" dirty="0" err="1">
                <a:latin typeface="Calibri" pitchFamily="34" charset="0"/>
              </a:rPr>
              <a:t>plt.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plot</a:t>
            </a:r>
            <a:r>
              <a:rPr lang="en-US" dirty="0">
                <a:latin typeface="Calibri" pitchFamily="34" charset="0"/>
              </a:rPr>
              <a:t>( </a:t>
            </a:r>
            <a:r>
              <a:rPr lang="en-US" dirty="0" err="1">
                <a:latin typeface="Calibri" pitchFamily="34" charset="0"/>
              </a:rPr>
              <a:t>xDataList</a:t>
            </a:r>
            <a:r>
              <a:rPr lang="en-US" dirty="0">
                <a:latin typeface="Calibri" pitchFamily="34" charset="0"/>
              </a:rPr>
              <a:t>, yData1List, “*g”,                       </a:t>
            </a:r>
          </a:p>
          <a:p>
            <a:r>
              <a:rPr lang="en-US" dirty="0">
                <a:latin typeface="Calibri" pitchFamily="34" charset="0"/>
              </a:rPr>
              <a:t>                 </a:t>
            </a:r>
            <a:r>
              <a:rPr lang="en-US" dirty="0" err="1">
                <a:latin typeface="Calibri" pitchFamily="34" charset="0"/>
              </a:rPr>
              <a:t>xDataList</a:t>
            </a:r>
            <a:r>
              <a:rPr lang="en-US" dirty="0">
                <a:latin typeface="Calibri" pitchFamily="34" charset="0"/>
              </a:rPr>
              <a:t>, yData2List, “*b”,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                 </a:t>
            </a:r>
            <a:r>
              <a:rPr lang="en-US" dirty="0" err="1">
                <a:latin typeface="Calibri" pitchFamily="34" charset="0"/>
              </a:rPr>
              <a:t>xDataList</a:t>
            </a:r>
            <a:r>
              <a:rPr lang="en-US" dirty="0">
                <a:latin typeface="Calibri" pitchFamily="34" charset="0"/>
              </a:rPr>
              <a:t>, yData3List, “*r” 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0" y="3733800"/>
            <a:ext cx="39624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>
                <a:latin typeface="Calibri" pitchFamily="34" charset="0"/>
              </a:rPr>
              <a:t>plt.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plot</a:t>
            </a:r>
            <a:r>
              <a:rPr lang="en-US" dirty="0">
                <a:latin typeface="Calibri" pitchFamily="34" charset="0"/>
              </a:rPr>
              <a:t>( </a:t>
            </a:r>
            <a:r>
              <a:rPr lang="en-US" dirty="0" err="1">
                <a:latin typeface="Calibri" pitchFamily="34" charset="0"/>
              </a:rPr>
              <a:t>xDataList</a:t>
            </a:r>
            <a:r>
              <a:rPr lang="en-US" dirty="0">
                <a:latin typeface="Calibri" pitchFamily="34" charset="0"/>
              </a:rPr>
              <a:t>, yData1List, “-r” )</a:t>
            </a:r>
          </a:p>
          <a:p>
            <a:r>
              <a:rPr lang="en-US" dirty="0">
                <a:latin typeface="Calibri" pitchFamily="34" charset="0"/>
              </a:rPr>
              <a:t>  </a:t>
            </a:r>
            <a:r>
              <a:rPr lang="en-US" dirty="0" err="1">
                <a:latin typeface="Calibri" pitchFamily="34" charset="0"/>
              </a:rPr>
              <a:t>plt.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plot</a:t>
            </a:r>
            <a:r>
              <a:rPr lang="en-US" dirty="0">
                <a:latin typeface="Calibri" pitchFamily="34" charset="0"/>
              </a:rPr>
              <a:t>( </a:t>
            </a:r>
            <a:r>
              <a:rPr lang="en-US" dirty="0" err="1">
                <a:latin typeface="Calibri" pitchFamily="34" charset="0"/>
              </a:rPr>
              <a:t>xDataList</a:t>
            </a:r>
            <a:r>
              <a:rPr lang="en-US" dirty="0">
                <a:latin typeface="Calibri" pitchFamily="34" charset="0"/>
              </a:rPr>
              <a:t>, yData2List, “-b” 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Formatting: Add Labels and Title (1)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05800" cy="5867400"/>
          </a:xfrm>
        </p:spPr>
        <p:txBody>
          <a:bodyPr/>
          <a:lstStyle/>
          <a:p>
            <a:pPr eaLnBrk="1" hangingPunct="1"/>
            <a:r>
              <a:rPr lang="en-US" sz="1800" dirty="0"/>
              <a:t>When plotting multiple datasets in one plot, it is helpful to have a </a:t>
            </a:r>
            <a:r>
              <a:rPr lang="en-US" sz="1800" dirty="0">
                <a:solidFill>
                  <a:srgbClr val="0070C0"/>
                </a:solidFill>
              </a:rPr>
              <a:t>legend</a:t>
            </a:r>
            <a:r>
              <a:rPr lang="en-US" sz="1800" dirty="0"/>
              <a:t> to explain which marker belongs to which dataset. </a:t>
            </a:r>
          </a:p>
          <a:p>
            <a:pPr eaLnBrk="1" hangingPunct="1"/>
            <a:r>
              <a:rPr lang="en-US" sz="1800" dirty="0"/>
              <a:t>We can add an explanation to each dataset by using the </a:t>
            </a:r>
            <a:r>
              <a:rPr lang="en-US" sz="1800" dirty="0">
                <a:solidFill>
                  <a:srgbClr val="0070C0"/>
                </a:solidFill>
              </a:rPr>
              <a:t>label</a:t>
            </a:r>
            <a:r>
              <a:rPr lang="en-US" sz="1800" dirty="0"/>
              <a:t> argument: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1800" dirty="0"/>
              <a:t> 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sz="1800" dirty="0"/>
          </a:p>
          <a:p>
            <a:pPr eaLnBrk="1" hangingPunct="1">
              <a:spcBef>
                <a:spcPts val="2400"/>
              </a:spcBef>
              <a:buNone/>
            </a:pPr>
            <a:r>
              <a:rPr lang="en-US" sz="1800" dirty="0"/>
              <a:t>	</a:t>
            </a:r>
            <a:r>
              <a:rPr lang="en-US" sz="1800" dirty="0" err="1"/>
              <a:t>pyplot</a:t>
            </a:r>
            <a:r>
              <a:rPr lang="en-US" sz="1800" dirty="0"/>
              <a:t> will put the label and the marker style/color in the </a:t>
            </a:r>
            <a:r>
              <a:rPr lang="en-US" sz="1800" dirty="0">
                <a:solidFill>
                  <a:srgbClr val="0070C0"/>
                </a:solidFill>
              </a:rPr>
              <a:t>legend</a:t>
            </a:r>
            <a:r>
              <a:rPr lang="en-US" sz="1800" dirty="0"/>
              <a:t>.</a:t>
            </a:r>
          </a:p>
          <a:p>
            <a:pPr eaLnBrk="1" hangingPunct="1">
              <a:spcBef>
                <a:spcPts val="800"/>
              </a:spcBef>
            </a:pPr>
            <a:r>
              <a:rPr lang="en-US" sz="1800" dirty="0"/>
              <a:t>Then we can let </a:t>
            </a:r>
            <a:r>
              <a:rPr lang="en-US" sz="1800" dirty="0" err="1"/>
              <a:t>pyplot</a:t>
            </a:r>
            <a:r>
              <a:rPr lang="en-US" sz="1800" dirty="0"/>
              <a:t> figure out the best place to put the </a:t>
            </a:r>
            <a:r>
              <a:rPr lang="en-US" sz="1800" dirty="0">
                <a:solidFill>
                  <a:srgbClr val="0070C0"/>
                </a:solidFill>
              </a:rPr>
              <a:t>legend</a:t>
            </a:r>
            <a:r>
              <a:rPr lang="en-US" sz="1800" dirty="0"/>
              <a:t>: </a:t>
            </a:r>
          </a:p>
          <a:p>
            <a:pPr eaLnBrk="1" hangingPunct="1">
              <a:spcBef>
                <a:spcPts val="0"/>
              </a:spcBef>
              <a:buNone/>
            </a:pPr>
            <a:endParaRPr lang="en-US" sz="1800" dirty="0"/>
          </a:p>
          <a:p>
            <a:pPr eaLnBrk="1" hangingPunct="1">
              <a:spcBef>
                <a:spcPts val="2400"/>
              </a:spcBef>
              <a:buNone/>
            </a:pPr>
            <a:r>
              <a:rPr lang="en-US" sz="1800" dirty="0"/>
              <a:t>	The “best” place is a place with the minimum data marker so that the legend doesn’t interfere with the data plot.</a:t>
            </a:r>
          </a:p>
          <a:p>
            <a:pPr eaLnBrk="1" hangingPunct="1">
              <a:spcBef>
                <a:spcPts val="800"/>
              </a:spcBef>
            </a:pPr>
            <a:r>
              <a:rPr lang="en-US" sz="1800" dirty="0"/>
              <a:t>It can also be useful to have a label for each axis to explain what data they represent. We use the functions </a:t>
            </a:r>
            <a:r>
              <a:rPr lang="en-US" sz="1800" dirty="0" err="1">
                <a:solidFill>
                  <a:srgbClr val="0070C0"/>
                </a:solidFill>
              </a:rPr>
              <a:t>xlabel</a:t>
            </a:r>
            <a:r>
              <a:rPr lang="en-US" sz="1800" dirty="0"/>
              <a:t> and </a:t>
            </a:r>
            <a:r>
              <a:rPr lang="en-US" sz="1800" dirty="0" err="1">
                <a:solidFill>
                  <a:srgbClr val="0070C0"/>
                </a:solidFill>
              </a:rPr>
              <a:t>ylabel</a:t>
            </a:r>
            <a:r>
              <a:rPr lang="en-US" sz="1800" dirty="0"/>
              <a:t>:</a:t>
            </a:r>
          </a:p>
          <a:p>
            <a:pPr eaLnBrk="1" hangingPunct="1">
              <a:spcBef>
                <a:spcPts val="600"/>
              </a:spcBef>
            </a:pPr>
            <a:endParaRPr lang="en-US" sz="1800" dirty="0"/>
          </a:p>
          <a:p>
            <a:pPr eaLnBrk="1" hangingPunct="1">
              <a:spcBef>
                <a:spcPts val="0"/>
              </a:spcBef>
              <a:buNone/>
            </a:pPr>
            <a:endParaRPr lang="en-US" sz="1800" dirty="0"/>
          </a:p>
          <a:p>
            <a:pPr eaLnBrk="1" hangingPunct="1">
              <a:spcBef>
                <a:spcPts val="600"/>
              </a:spcBef>
            </a:pPr>
            <a:endParaRPr lang="en-US" sz="1800" dirty="0">
              <a:solidFill>
                <a:srgbClr val="0070C0"/>
              </a:solidFill>
            </a:endParaRPr>
          </a:p>
          <a:p>
            <a:pPr eaLnBrk="1" hangingPunct="1">
              <a:buNone/>
            </a:pPr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3200400"/>
            <a:ext cx="5105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>
                <a:latin typeface="Calibri" pitchFamily="34" charset="0"/>
              </a:rPr>
              <a:t>plt.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legend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(loc=“best”)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4953000"/>
            <a:ext cx="5105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>
                <a:latin typeface="Calibri" pitchFamily="34" charset="0"/>
              </a:rPr>
              <a:t>plt.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xlabel</a:t>
            </a:r>
            <a:r>
              <a:rPr lang="en-US" dirty="0">
                <a:latin typeface="Calibri" pitchFamily="34" charset="0"/>
              </a:rPr>
              <a:t>( “description for x-axis data”)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1200" y="1676400"/>
            <a:ext cx="51054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 err="1">
                <a:latin typeface="Calibri" pitchFamily="34" charset="0"/>
              </a:rPr>
              <a:t>plt.plot</a:t>
            </a:r>
            <a:r>
              <a:rPr lang="en-US" dirty="0">
                <a:latin typeface="Calibri" pitchFamily="34" charset="0"/>
              </a:rPr>
              <a:t>( </a:t>
            </a:r>
            <a:r>
              <a:rPr lang="en-US" dirty="0" err="1">
                <a:latin typeface="Calibri" pitchFamily="34" charset="0"/>
              </a:rPr>
              <a:t>xDataList</a:t>
            </a:r>
            <a:r>
              <a:rPr lang="en-US" dirty="0">
                <a:latin typeface="Calibri" pitchFamily="34" charset="0"/>
              </a:rPr>
              <a:t>, yData1List, “-g”,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label=</a:t>
            </a:r>
            <a:r>
              <a:rPr lang="en-US" dirty="0">
                <a:latin typeface="Calibri" pitchFamily="34" charset="0"/>
              </a:rPr>
              <a:t>“data 1” )</a:t>
            </a:r>
          </a:p>
          <a:p>
            <a:r>
              <a:rPr lang="en-US" dirty="0">
                <a:latin typeface="Calibri" pitchFamily="34" charset="0"/>
              </a:rPr>
              <a:t>  </a:t>
            </a:r>
            <a:r>
              <a:rPr lang="en-US" dirty="0" err="1">
                <a:latin typeface="Calibri" pitchFamily="34" charset="0"/>
              </a:rPr>
              <a:t>plt.plot</a:t>
            </a:r>
            <a:r>
              <a:rPr lang="en-US" dirty="0">
                <a:latin typeface="Calibri" pitchFamily="34" charset="0"/>
              </a:rPr>
              <a:t>( </a:t>
            </a:r>
            <a:r>
              <a:rPr lang="en-US" dirty="0" err="1">
                <a:latin typeface="Calibri" pitchFamily="34" charset="0"/>
              </a:rPr>
              <a:t>xDataList</a:t>
            </a:r>
            <a:r>
              <a:rPr lang="en-US" dirty="0">
                <a:latin typeface="Calibri" pitchFamily="34" charset="0"/>
              </a:rPr>
              <a:t>, yData2List, “-b”, </a:t>
            </a:r>
            <a:r>
              <a:rPr lang="en-US" dirty="0">
                <a:solidFill>
                  <a:srgbClr val="0070C0"/>
                </a:solidFill>
                <a:latin typeface="Calibri" pitchFamily="34" charset="0"/>
              </a:rPr>
              <a:t>label=</a:t>
            </a:r>
            <a:r>
              <a:rPr lang="en-US" dirty="0">
                <a:latin typeface="Calibri" pitchFamily="34" charset="0"/>
              </a:rPr>
              <a:t>“data 2” 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5410200"/>
            <a:ext cx="5105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  </a:t>
            </a:r>
            <a:r>
              <a:rPr lang="en-US" dirty="0" err="1">
                <a:latin typeface="Calibri" pitchFamily="34" charset="0"/>
              </a:rPr>
              <a:t>plt.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ylabel</a:t>
            </a:r>
            <a:r>
              <a:rPr lang="en-US" dirty="0">
                <a:latin typeface="Calibri" pitchFamily="34" charset="0"/>
              </a:rPr>
              <a:t>( “description for y-axis data”)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dirty="0"/>
              <a:t>Formatting: Add Labels and Title (2)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05800" cy="5867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dirty="0"/>
              <a:t>To add a </a:t>
            </a:r>
            <a:r>
              <a:rPr lang="en-US" sz="1800" dirty="0">
                <a:solidFill>
                  <a:srgbClr val="0070C0"/>
                </a:solidFill>
              </a:rPr>
              <a:t>title</a:t>
            </a:r>
            <a:r>
              <a:rPr lang="en-US" sz="1800" dirty="0"/>
              <a:t> for the plot:</a:t>
            </a:r>
          </a:p>
          <a:p>
            <a:pPr eaLnBrk="1" hangingPunct="1">
              <a:spcBef>
                <a:spcPts val="600"/>
              </a:spcBef>
              <a:buNone/>
            </a:pPr>
            <a:endParaRPr lang="en-US" sz="1800" dirty="0"/>
          </a:p>
          <a:p>
            <a:pPr eaLnBrk="1" hangingPunct="1">
              <a:spcBef>
                <a:spcPts val="1200"/>
              </a:spcBef>
            </a:pPr>
            <a:r>
              <a:rPr lang="en-US" sz="1800" dirty="0"/>
              <a:t>To change the font size of any label or title or the legend, set the keyword argument </a:t>
            </a:r>
            <a:r>
              <a:rPr lang="en-US" sz="1800" dirty="0" err="1">
                <a:solidFill>
                  <a:srgbClr val="0070C0"/>
                </a:solidFill>
              </a:rPr>
              <a:t>fontsize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with a size (in point).</a:t>
            </a:r>
          </a:p>
          <a:p>
            <a:pPr eaLnBrk="1" hangingPunct="1">
              <a:spcBef>
                <a:spcPts val="600"/>
              </a:spcBef>
              <a:buNone/>
            </a:pPr>
            <a:endParaRPr lang="en-US" sz="1800" dirty="0"/>
          </a:p>
          <a:p>
            <a:pPr eaLnBrk="1" hangingPunct="1">
              <a:spcBef>
                <a:spcPts val="600"/>
              </a:spcBef>
            </a:pPr>
            <a:endParaRPr lang="en-US" sz="1800" dirty="0">
              <a:solidFill>
                <a:srgbClr val="0070C0"/>
              </a:solidFill>
            </a:endParaRPr>
          </a:p>
          <a:p>
            <a:pPr eaLnBrk="1" hangingPunct="1">
              <a:buNone/>
            </a:pP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1066800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>
                <a:latin typeface="Calibri" pitchFamily="34" charset="0"/>
              </a:rPr>
              <a:t>plt.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title</a:t>
            </a:r>
            <a:r>
              <a:rPr lang="en-US" dirty="0">
                <a:latin typeface="Calibri" pitchFamily="34" charset="0"/>
              </a:rPr>
              <a:t>(“plot title”)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 C. Nguyen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B4732-7798-450C-A251-172215231FF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2133600"/>
            <a:ext cx="411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   </a:t>
            </a:r>
            <a:r>
              <a:rPr lang="en-US" dirty="0" err="1">
                <a:latin typeface="Calibri" pitchFamily="34" charset="0"/>
              </a:rPr>
              <a:t>plt.xlabel</a:t>
            </a:r>
            <a:r>
              <a:rPr lang="en-US" dirty="0">
                <a:latin typeface="Calibri" pitchFamily="34" charset="0"/>
              </a:rPr>
              <a:t>(“x label text”, </a:t>
            </a:r>
            <a:r>
              <a:rPr lang="en-US" dirty="0" err="1">
                <a:solidFill>
                  <a:srgbClr val="0070C0"/>
                </a:solidFill>
                <a:latin typeface="Calibri" pitchFamily="34" charset="0"/>
              </a:rPr>
              <a:t>fontsize</a:t>
            </a:r>
            <a:r>
              <a:rPr lang="en-US" dirty="0">
                <a:latin typeface="Calibri" pitchFamily="34" charset="0"/>
              </a:rPr>
              <a:t>=12)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17746</TotalTime>
  <Words>3797</Words>
  <Application>Microsoft Office PowerPoint</Application>
  <PresentationFormat>On-screen Show (4:3)</PresentationFormat>
  <Paragraphs>437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Default Design</vt:lpstr>
      <vt:lpstr>PowerPoint Presentation</vt:lpstr>
      <vt:lpstr>Introduction</vt:lpstr>
      <vt:lpstr>Steps to Plot Data</vt:lpstr>
      <vt:lpstr>Line Graph</vt:lpstr>
      <vt:lpstr>Example: Line Graph</vt:lpstr>
      <vt:lpstr>Formatting: Marker Style and Color</vt:lpstr>
      <vt:lpstr>Line Graph: Multiple Data Sets</vt:lpstr>
      <vt:lpstr>Formatting: Add Labels and Title (1)</vt:lpstr>
      <vt:lpstr>Formatting: Add Labels and Title (2)</vt:lpstr>
      <vt:lpstr>Example: Labels and Title (1)</vt:lpstr>
      <vt:lpstr>Example: Labels and Title (2)</vt:lpstr>
      <vt:lpstr>Formatting: Adjust the Range of Axes</vt:lpstr>
      <vt:lpstr>Example: Adjust the Range of Axes</vt:lpstr>
      <vt:lpstr>Format: Adding Tick Labels</vt:lpstr>
      <vt:lpstr>Example: Adjust Ticks</vt:lpstr>
      <vt:lpstr>Histograms</vt:lpstr>
      <vt:lpstr>Example: Histogram</vt:lpstr>
      <vt:lpstr>Format: Adjust Bins (1)</vt:lpstr>
      <vt:lpstr>Histogram: Multiple Data Sets</vt:lpstr>
      <vt:lpstr>Bar Chart</vt:lpstr>
      <vt:lpstr>Example: Bar Chart</vt:lpstr>
      <vt:lpstr>Data for Plotting</vt:lpstr>
      <vt:lpstr>Size of Plot</vt:lpstr>
      <vt:lpstr>Going further…</vt:lpstr>
      <vt:lpstr>PowerPoint Presentation</vt:lpstr>
    </vt:vector>
  </TitlesOfParts>
  <Company>De Anza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18A Introduction to Linux / Unix</dc:title>
  <dc:creator>cnguyen</dc:creator>
  <cp:lastModifiedBy>Clare Nguyen</cp:lastModifiedBy>
  <cp:revision>99</cp:revision>
  <dcterms:created xsi:type="dcterms:W3CDTF">2008-07-16T21:48:08Z</dcterms:created>
  <dcterms:modified xsi:type="dcterms:W3CDTF">2023-04-16T02:10:34Z</dcterms:modified>
</cp:coreProperties>
</file>