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56" r:id="rId2"/>
    <p:sldId id="386" r:id="rId3"/>
    <p:sldId id="384" r:id="rId4"/>
    <p:sldId id="368" r:id="rId5"/>
    <p:sldId id="385" r:id="rId6"/>
    <p:sldId id="367" r:id="rId7"/>
    <p:sldId id="352" r:id="rId8"/>
    <p:sldId id="353" r:id="rId9"/>
    <p:sldId id="369" r:id="rId10"/>
    <p:sldId id="373" r:id="rId11"/>
    <p:sldId id="372" r:id="rId12"/>
    <p:sldId id="370" r:id="rId13"/>
    <p:sldId id="374" r:id="rId14"/>
    <p:sldId id="388" r:id="rId15"/>
    <p:sldId id="375" r:id="rId16"/>
    <p:sldId id="376" r:id="rId17"/>
    <p:sldId id="377" r:id="rId18"/>
    <p:sldId id="387" r:id="rId19"/>
    <p:sldId id="382" r:id="rId20"/>
    <p:sldId id="383" r:id="rId21"/>
    <p:sldId id="379" r:id="rId22"/>
    <p:sldId id="380" r:id="rId23"/>
    <p:sldId id="381" r:id="rId24"/>
    <p:sldId id="349"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06" autoAdjust="0"/>
    <p:restoredTop sz="94660"/>
  </p:normalViewPr>
  <p:slideViewPr>
    <p:cSldViewPr>
      <p:cViewPr varScale="1">
        <p:scale>
          <a:sx n="71" d="100"/>
          <a:sy n="71" d="100"/>
        </p:scale>
        <p:origin x="306"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D07040-3598-4B34-89CA-00F4D2CA7D8F}" type="datetimeFigureOut">
              <a:rPr lang="en-US" smtClean="0"/>
              <a:pPr/>
              <a:t>5/1/2023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A43ADE-B254-496B-AE8B-0016B9C968F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2019 C. Nguyen </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843432D-2D09-40CB-AD13-794E1EB6448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2019 C. Nguyen </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E0907B7-58FD-4244-9CBA-89E46B74A04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2019 C. Nguyen </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0AB9D3B-35DE-4311-A0BB-CD8DA6CB60B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sz="1200">
                <a:solidFill>
                  <a:schemeClr val="bg1">
                    <a:lumMod val="50000"/>
                  </a:schemeClr>
                </a:solidFill>
              </a:defRPr>
            </a:lvl1pPr>
          </a:lstStyle>
          <a:p>
            <a:pPr>
              <a:defRPr/>
            </a:pPr>
            <a:r>
              <a:rPr lang="en-US"/>
              <a:t>© 2019 C. Nguyen </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0AB4732-7798-450C-A251-172215231FF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2019 C. Nguyen </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4D7D1DB-D61C-4150-B366-24A9E9006CE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 2019 C. Nguyen </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45C24FF-A6A4-4594-BE2F-AE0BEEF2A30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 2019 C. Nguyen </a:t>
            </a:r>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2211BDF-66C8-4F8B-BE2C-D8277658482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 2019 C. Nguyen </a:t>
            </a:r>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53381C2-2727-45BC-99ED-E184EEBCF19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 2019 C. Nguyen </a:t>
            </a:r>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0ED839B-C6F0-42B8-8986-42E63512FB0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 2019 C. Nguyen </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6A91439-C570-484E-A776-4331D12AA20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 2019 C. Nguyen </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3784F8-3E48-4AD5-AEC6-E5C8B849525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r>
              <a:rPr lang="en-US"/>
              <a:t>© 2019 C. Nguyen </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1A394D9-7F31-4B0C-B6FF-0DBC5012703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python.org/3/howto/unicode.html" TargetMode="External"/><Relationship Id="rId2" Type="http://schemas.openxmlformats.org/officeDocument/2006/relationships/hyperlink" Target="https://www.youtube.com/watch?v=MijmeoH9LT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restfulapi.net/http-status-cod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crummy.com/software/BeautifulSou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benjamin-libor.medium.com/a-curated-collection-of-over-150-apis-to-build-great-products-fdcfa0f361bc" TargetMode="External"/><Relationship Id="rId2" Type="http://schemas.openxmlformats.org/officeDocument/2006/relationships/hyperlink" Target="https://github.com/public-apis/public-api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campus.barracuda.com/product/webapplicationfirewall/doc/48660515/how-to-configure-a-web-scraping-policy/"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storybench.org/to-scrape-or-not-to-scrape-the-technical-and-ethical-challenges-of-collecting-data-off-the-web/"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oc.scrapy.org/en/1.5/intro/overview.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mozilla.org/en-US/docs/Web/HTML/Elemen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List_of_HTTP_header_field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docs.python-requests.org/en/master/ap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3"/>
          <p:cNvSpPr>
            <a:spLocks noGrp="1" noChangeArrowheads="1"/>
          </p:cNvSpPr>
          <p:nvPr>
            <p:ph type="subTitle" idx="1"/>
          </p:nvPr>
        </p:nvSpPr>
        <p:spPr>
          <a:xfrm>
            <a:off x="1371600" y="5029200"/>
            <a:ext cx="6400800" cy="609600"/>
          </a:xfrm>
        </p:spPr>
        <p:txBody>
          <a:bodyPr/>
          <a:lstStyle/>
          <a:p>
            <a:pPr eaLnBrk="1" hangingPunct="1"/>
            <a:r>
              <a:rPr lang="en-US" sz="1600" dirty="0"/>
              <a:t>De Anza College</a:t>
            </a:r>
          </a:p>
          <a:p>
            <a:pPr eaLnBrk="1" hangingPunct="1"/>
            <a:r>
              <a:rPr lang="en-US" sz="1600" dirty="0"/>
              <a:t>Instructor: Clare Nguyen</a:t>
            </a:r>
          </a:p>
        </p:txBody>
      </p:sp>
      <p:sp>
        <p:nvSpPr>
          <p:cNvPr id="2051" name="Rectangle 4"/>
          <p:cNvSpPr>
            <a:spLocks noChangeArrowheads="1"/>
          </p:cNvSpPr>
          <p:nvPr/>
        </p:nvSpPr>
        <p:spPr bwMode="auto">
          <a:xfrm>
            <a:off x="762000" y="990600"/>
            <a:ext cx="7772400" cy="2743200"/>
          </a:xfrm>
          <a:prstGeom prst="rect">
            <a:avLst/>
          </a:prstGeom>
          <a:noFill/>
          <a:ln w="9525">
            <a:noFill/>
            <a:miter lim="800000"/>
            <a:headEnd/>
            <a:tailEnd/>
          </a:ln>
        </p:spPr>
        <p:txBody>
          <a:bodyPr anchor="ctr"/>
          <a:lstStyle/>
          <a:p>
            <a:pPr algn="ctr">
              <a:spcBef>
                <a:spcPts val="1200"/>
              </a:spcBef>
            </a:pPr>
            <a:r>
              <a:rPr lang="en-US" sz="2800" dirty="0">
                <a:solidFill>
                  <a:schemeClr val="tx2"/>
                </a:solidFill>
              </a:rPr>
              <a:t>CIS 41B</a:t>
            </a:r>
            <a:br>
              <a:rPr lang="en-US" sz="2800" dirty="0">
                <a:solidFill>
                  <a:schemeClr val="tx2"/>
                </a:solidFill>
              </a:rPr>
            </a:br>
            <a:r>
              <a:rPr lang="en-US" sz="2800" dirty="0">
                <a:solidFill>
                  <a:schemeClr val="tx2"/>
                </a:solidFill>
              </a:rPr>
              <a:t>Advanced Python Programming</a:t>
            </a:r>
          </a:p>
          <a:p>
            <a:pPr algn="ctr">
              <a:spcBef>
                <a:spcPts val="1200"/>
              </a:spcBef>
            </a:pPr>
            <a:br>
              <a:rPr lang="en-US" sz="3200" dirty="0">
                <a:solidFill>
                  <a:schemeClr val="tx2"/>
                </a:solidFill>
              </a:rPr>
            </a:br>
            <a:r>
              <a:rPr lang="en-US" sz="3200" dirty="0">
                <a:solidFill>
                  <a:schemeClr val="tx2"/>
                </a:solidFill>
              </a:rPr>
              <a:t>The Web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Download a Web Page: </a:t>
            </a:r>
            <a:r>
              <a:rPr lang="en-US" sz="3200" dirty="0">
                <a:solidFill>
                  <a:srgbClr val="0070C0"/>
                </a:solidFill>
              </a:rPr>
              <a:t>Requests</a:t>
            </a:r>
            <a:r>
              <a:rPr lang="en-US" sz="3200" dirty="0"/>
              <a:t> (2)</a:t>
            </a:r>
          </a:p>
        </p:txBody>
      </p:sp>
      <p:sp>
        <p:nvSpPr>
          <p:cNvPr id="3075" name="Rectangle 3"/>
          <p:cNvSpPr>
            <a:spLocks noGrp="1" noChangeArrowheads="1"/>
          </p:cNvSpPr>
          <p:nvPr>
            <p:ph type="body" idx="1"/>
          </p:nvPr>
        </p:nvSpPr>
        <p:spPr>
          <a:xfrm>
            <a:off x="381000" y="685800"/>
            <a:ext cx="8305800" cy="5715000"/>
          </a:xfrm>
        </p:spPr>
        <p:txBody>
          <a:bodyPr/>
          <a:lstStyle/>
          <a:p>
            <a:pPr eaLnBrk="1" hangingPunct="1"/>
            <a:r>
              <a:rPr lang="en-US" sz="1800" dirty="0"/>
              <a:t>In addition to the different data formats, web pages use different text encoding scheme due to the different text that they display.</a:t>
            </a:r>
          </a:p>
          <a:p>
            <a:pPr eaLnBrk="1" hangingPunct="1">
              <a:spcBef>
                <a:spcPts val="432"/>
              </a:spcBef>
            </a:pPr>
            <a:r>
              <a:rPr lang="en-US" sz="1800" dirty="0"/>
              <a:t>The most common format for text encoding is </a:t>
            </a:r>
            <a:r>
              <a:rPr lang="en-US" sz="1800" dirty="0">
                <a:solidFill>
                  <a:srgbClr val="0070C0"/>
                </a:solidFill>
              </a:rPr>
              <a:t>UTF-8</a:t>
            </a:r>
            <a:r>
              <a:rPr lang="en-US" sz="1800" dirty="0"/>
              <a:t>, which can handle both plain text (</a:t>
            </a:r>
            <a:r>
              <a:rPr lang="en-US" sz="1800" dirty="0" err="1"/>
              <a:t>ascii</a:t>
            </a:r>
            <a:r>
              <a:rPr lang="en-US" sz="1800" dirty="0"/>
              <a:t>) characters and Unicode characters.</a:t>
            </a:r>
          </a:p>
          <a:p>
            <a:pPr eaLnBrk="1" hangingPunct="1">
              <a:spcBef>
                <a:spcPts val="432"/>
              </a:spcBef>
            </a:pPr>
            <a:r>
              <a:rPr lang="en-US" sz="1800" dirty="0">
                <a:solidFill>
                  <a:srgbClr val="0070C0"/>
                </a:solidFill>
              </a:rPr>
              <a:t>Requests</a:t>
            </a:r>
            <a:r>
              <a:rPr lang="en-US" sz="1800" dirty="0"/>
              <a:t> generally does a very good job of reading the web page’s &lt;head&gt; information and doing a “best guess” of the text encoding of a page so that it can use the same encoding to display the page text.</a:t>
            </a:r>
          </a:p>
          <a:p>
            <a:pPr eaLnBrk="1" hangingPunct="1">
              <a:spcBef>
                <a:spcPts val="800"/>
              </a:spcBef>
            </a:pPr>
            <a:r>
              <a:rPr lang="en-US" sz="1800" dirty="0"/>
              <a:t>We can query </a:t>
            </a:r>
            <a:r>
              <a:rPr lang="en-US" sz="1800" dirty="0">
                <a:solidFill>
                  <a:srgbClr val="0070C0"/>
                </a:solidFill>
              </a:rPr>
              <a:t>Requests</a:t>
            </a:r>
            <a:r>
              <a:rPr lang="en-US" sz="1800" dirty="0"/>
              <a:t> for the encoding that it uses:</a:t>
            </a:r>
          </a:p>
          <a:p>
            <a:pPr eaLnBrk="1" hangingPunct="1">
              <a:spcBef>
                <a:spcPts val="1200"/>
              </a:spcBef>
              <a:buNone/>
            </a:pPr>
            <a:r>
              <a:rPr lang="en-US" sz="1800" dirty="0"/>
              <a:t>	We can also set the encoding if we know what it is:</a:t>
            </a:r>
          </a:p>
          <a:p>
            <a:pPr eaLnBrk="1" hangingPunct="1">
              <a:spcBef>
                <a:spcPts val="1200"/>
              </a:spcBef>
            </a:pPr>
            <a:r>
              <a:rPr lang="en-US" sz="1800" dirty="0">
                <a:hlinkClick r:id="rId2"/>
              </a:rPr>
              <a:t>Here </a:t>
            </a:r>
            <a:r>
              <a:rPr lang="en-US" sz="1800" dirty="0"/>
              <a:t>is an interesting discussion of how we started with ASCII and arrived at Unicode UTF-8, and </a:t>
            </a:r>
            <a:r>
              <a:rPr lang="en-US" sz="1800" dirty="0">
                <a:hlinkClick r:id="rId3"/>
              </a:rPr>
              <a:t>here </a:t>
            </a:r>
            <a:r>
              <a:rPr lang="en-US" sz="1800" dirty="0"/>
              <a:t>is a detailed discussion of text encoding in Python, which explains in detail how UTF-8 works </a:t>
            </a:r>
            <a:r>
              <a:rPr lang="en-US" sz="1800"/>
              <a:t>in Python.</a:t>
            </a: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10</a:t>
            </a:fld>
            <a:endParaRPr lang="en-US" dirty="0"/>
          </a:p>
        </p:txBody>
      </p:sp>
      <p:sp>
        <p:nvSpPr>
          <p:cNvPr id="7" name="TextBox 6"/>
          <p:cNvSpPr txBox="1"/>
          <p:nvPr/>
        </p:nvSpPr>
        <p:spPr>
          <a:xfrm>
            <a:off x="6324600" y="2819400"/>
            <a:ext cx="1828800" cy="369332"/>
          </a:xfrm>
          <a:prstGeom prst="rect">
            <a:avLst/>
          </a:prstGeom>
          <a:solidFill>
            <a:schemeClr val="bg1">
              <a:lumMod val="85000"/>
            </a:schemeClr>
          </a:solidFill>
        </p:spPr>
        <p:txBody>
          <a:bodyPr wrap="square" rtlCol="0">
            <a:spAutoFit/>
          </a:bodyPr>
          <a:lstStyle/>
          <a:p>
            <a:r>
              <a:rPr lang="en-US" dirty="0"/>
              <a:t> </a:t>
            </a:r>
            <a:r>
              <a:rPr lang="en-US" dirty="0" err="1">
                <a:latin typeface="Calibri" pitchFamily="34" charset="0"/>
              </a:rPr>
              <a:t>page.</a:t>
            </a:r>
            <a:r>
              <a:rPr lang="en-US" dirty="0" err="1">
                <a:solidFill>
                  <a:srgbClr val="0070C0"/>
                </a:solidFill>
                <a:latin typeface="Calibri" pitchFamily="34" charset="0"/>
              </a:rPr>
              <a:t>encoding</a:t>
            </a:r>
            <a:endParaRPr lang="en-US" dirty="0">
              <a:solidFill>
                <a:srgbClr val="0070C0"/>
              </a:solidFill>
              <a:latin typeface="Calibri" pitchFamily="34" charset="0"/>
            </a:endParaRPr>
          </a:p>
        </p:txBody>
      </p:sp>
      <p:sp>
        <p:nvSpPr>
          <p:cNvPr id="11" name="TextBox 10"/>
          <p:cNvSpPr txBox="1"/>
          <p:nvPr/>
        </p:nvSpPr>
        <p:spPr>
          <a:xfrm>
            <a:off x="6019800" y="3276600"/>
            <a:ext cx="2438400" cy="369332"/>
          </a:xfrm>
          <a:prstGeom prst="rect">
            <a:avLst/>
          </a:prstGeom>
          <a:solidFill>
            <a:schemeClr val="bg1">
              <a:lumMod val="85000"/>
            </a:schemeClr>
          </a:solidFill>
        </p:spPr>
        <p:txBody>
          <a:bodyPr wrap="square" rtlCol="0">
            <a:spAutoFit/>
          </a:bodyPr>
          <a:lstStyle/>
          <a:p>
            <a:r>
              <a:rPr lang="en-US" dirty="0">
                <a:latin typeface="Calibri" pitchFamily="34" charset="0"/>
              </a:rPr>
              <a:t> </a:t>
            </a:r>
            <a:r>
              <a:rPr lang="en-US" dirty="0" err="1">
                <a:latin typeface="Calibri" pitchFamily="34" charset="0"/>
              </a:rPr>
              <a:t>page.</a:t>
            </a:r>
            <a:r>
              <a:rPr lang="en-US" dirty="0" err="1">
                <a:solidFill>
                  <a:srgbClr val="0070C0"/>
                </a:solidFill>
                <a:latin typeface="Calibri" pitchFamily="34" charset="0"/>
              </a:rPr>
              <a:t>encoding</a:t>
            </a:r>
            <a:r>
              <a:rPr lang="en-US" dirty="0">
                <a:solidFill>
                  <a:srgbClr val="0070C0"/>
                </a:solidFill>
                <a:latin typeface="Calibri" pitchFamily="34" charset="0"/>
              </a:rPr>
              <a:t> = ‘utf8’</a:t>
            </a:r>
          </a:p>
        </p:txBody>
      </p:sp>
      <p:sp>
        <p:nvSpPr>
          <p:cNvPr id="8" name="Date Placeholder 7"/>
          <p:cNvSpPr>
            <a:spLocks noGrp="1"/>
          </p:cNvSpPr>
          <p:nvPr>
            <p:ph type="dt" sz="half" idx="10"/>
          </p:nvPr>
        </p:nvSpPr>
        <p:spPr/>
        <p:txBody>
          <a:bodyPr/>
          <a:lstStyle/>
          <a:p>
            <a:pPr>
              <a:defRPr/>
            </a:pPr>
            <a:r>
              <a:rPr lang="en-US"/>
              <a:t>© 2019 C. Nguyen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Downloading Constraints</a:t>
            </a:r>
          </a:p>
        </p:txBody>
      </p:sp>
      <p:sp>
        <p:nvSpPr>
          <p:cNvPr id="3075" name="Rectangle 3"/>
          <p:cNvSpPr>
            <a:spLocks noGrp="1" noChangeArrowheads="1"/>
          </p:cNvSpPr>
          <p:nvPr>
            <p:ph type="body" idx="1"/>
          </p:nvPr>
        </p:nvSpPr>
        <p:spPr>
          <a:xfrm>
            <a:off x="304800" y="609600"/>
            <a:ext cx="8458200" cy="6019800"/>
          </a:xfrm>
        </p:spPr>
        <p:txBody>
          <a:bodyPr/>
          <a:lstStyle/>
          <a:p>
            <a:pPr eaLnBrk="1" hangingPunct="1">
              <a:spcBef>
                <a:spcPts val="600"/>
              </a:spcBef>
            </a:pPr>
            <a:r>
              <a:rPr lang="en-US" sz="1800" dirty="0"/>
              <a:t>There can be a few issues when we have a large web page to download.</a:t>
            </a:r>
          </a:p>
          <a:p>
            <a:pPr eaLnBrk="1" hangingPunct="1">
              <a:spcBef>
                <a:spcPts val="432"/>
              </a:spcBef>
            </a:pPr>
            <a:r>
              <a:rPr lang="en-US" sz="1800" dirty="0"/>
              <a:t>It is not possible to store all the content of the web page in a string, and even if it just fits in a string, the string will be long and difficult to work with. </a:t>
            </a:r>
          </a:p>
          <a:p>
            <a:pPr eaLnBrk="1" hangingPunct="1">
              <a:spcBef>
                <a:spcPts val="432"/>
              </a:spcBef>
            </a:pPr>
            <a:r>
              <a:rPr lang="en-US" sz="1800" dirty="0"/>
              <a:t>Requests has an </a:t>
            </a:r>
            <a:r>
              <a:rPr lang="en-US" sz="1800" dirty="0" err="1">
                <a:solidFill>
                  <a:srgbClr val="0070C0"/>
                </a:solidFill>
              </a:rPr>
              <a:t>iter_content</a:t>
            </a:r>
            <a:r>
              <a:rPr lang="en-US" sz="1800" dirty="0"/>
              <a:t> generator that downloads a portion of the web page at a time. We can use this generator to download the data and store it in a file, which is more easily accessible than a string.</a:t>
            </a:r>
          </a:p>
          <a:p>
            <a:pPr eaLnBrk="1" hangingPunct="1">
              <a:spcBef>
                <a:spcPts val="432"/>
              </a:spcBef>
              <a:buNone/>
            </a:pPr>
            <a:endParaRPr lang="en-US" sz="1800" dirty="0"/>
          </a:p>
          <a:p>
            <a:pPr eaLnBrk="1" hangingPunct="1">
              <a:spcBef>
                <a:spcPts val="600"/>
              </a:spcBef>
            </a:pPr>
            <a:endParaRPr lang="en-US" sz="1800" dirty="0"/>
          </a:p>
          <a:p>
            <a:pPr eaLnBrk="1" hangingPunct="1">
              <a:spcBef>
                <a:spcPts val="600"/>
              </a:spcBef>
            </a:pPr>
            <a:endParaRPr lang="en-US" sz="1800" dirty="0"/>
          </a:p>
          <a:p>
            <a:pPr eaLnBrk="1" hangingPunct="1">
              <a:spcBef>
                <a:spcPts val="0"/>
              </a:spcBef>
              <a:buNone/>
            </a:pPr>
            <a:r>
              <a:rPr lang="en-US" sz="1800" dirty="0"/>
              <a:t>	The downloaded data are bytes of data, so the file open is binary write mode.</a:t>
            </a:r>
          </a:p>
          <a:p>
            <a:pPr eaLnBrk="1" hangingPunct="1">
              <a:spcBef>
                <a:spcPts val="600"/>
              </a:spcBef>
            </a:pPr>
            <a:r>
              <a:rPr lang="en-US" sz="1800" dirty="0"/>
              <a:t>Sometime when the file is large and the network connection is slow, we need to put a timer on the request so that the code is not blocked indefinitely.</a:t>
            </a:r>
          </a:p>
          <a:p>
            <a:pPr eaLnBrk="1" hangingPunct="1">
              <a:spcBef>
                <a:spcPts val="0"/>
              </a:spcBef>
              <a:buNone/>
            </a:pPr>
            <a:endParaRPr lang="en-US" sz="1800" dirty="0"/>
          </a:p>
          <a:p>
            <a:pPr eaLnBrk="1" hangingPunct="1">
              <a:lnSpc>
                <a:spcPct val="90000"/>
              </a:lnSpc>
              <a:spcBef>
                <a:spcPts val="1200"/>
              </a:spcBef>
              <a:buNone/>
            </a:pPr>
            <a:r>
              <a:rPr lang="en-US" sz="1800" dirty="0"/>
              <a:t>	The timer is in seconds. It is the max number of seconds that elapse since the last server response, it is not the total download time.</a:t>
            </a:r>
          </a:p>
          <a:p>
            <a:pPr eaLnBrk="1" hangingPunct="1">
              <a:spcBef>
                <a:spcPts val="0"/>
              </a:spcBef>
              <a:buNone/>
            </a:pPr>
            <a:r>
              <a:rPr lang="en-US" sz="1800" dirty="0"/>
              <a:t>	When the timer times out, Requests raises a </a:t>
            </a:r>
            <a:r>
              <a:rPr lang="en-US" sz="1800" dirty="0">
                <a:solidFill>
                  <a:srgbClr val="0070C0"/>
                </a:solidFill>
              </a:rPr>
              <a:t>Timeout</a:t>
            </a:r>
            <a:r>
              <a:rPr lang="en-US" sz="1800" dirty="0"/>
              <a:t> exception.</a:t>
            </a:r>
          </a:p>
          <a:p>
            <a:pPr eaLnBrk="1" hangingPunct="1">
              <a:lnSpc>
                <a:spcPct val="90000"/>
              </a:lnSpc>
              <a:spcBef>
                <a:spcPts val="0"/>
              </a:spcBef>
            </a:pPr>
            <a:r>
              <a:rPr lang="en-US" sz="1800" dirty="0"/>
              <a:t>Last but not least, if the download time is long and there are multiple downloads, then multi-threading or multiprocessing is a good solution.</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11</a:t>
            </a:fld>
            <a:endParaRPr lang="en-US" dirty="0"/>
          </a:p>
        </p:txBody>
      </p:sp>
      <p:sp>
        <p:nvSpPr>
          <p:cNvPr id="13" name="TextBox 12"/>
          <p:cNvSpPr txBox="1"/>
          <p:nvPr/>
        </p:nvSpPr>
        <p:spPr>
          <a:xfrm>
            <a:off x="3048000" y="4343400"/>
            <a:ext cx="3429000" cy="369332"/>
          </a:xfrm>
          <a:prstGeom prst="rect">
            <a:avLst/>
          </a:prstGeom>
          <a:solidFill>
            <a:schemeClr val="bg1">
              <a:lumMod val="85000"/>
            </a:schemeClr>
          </a:solidFill>
        </p:spPr>
        <p:txBody>
          <a:bodyPr wrap="square" rtlCol="0">
            <a:spAutoFit/>
          </a:bodyPr>
          <a:lstStyle/>
          <a:p>
            <a:r>
              <a:rPr lang="en-US" dirty="0">
                <a:latin typeface="Calibri" pitchFamily="34" charset="0"/>
              </a:rPr>
              <a:t>  </a:t>
            </a:r>
            <a:r>
              <a:rPr lang="en-US" dirty="0" err="1">
                <a:latin typeface="Calibri" pitchFamily="34" charset="0"/>
              </a:rPr>
              <a:t>requests.get</a:t>
            </a:r>
            <a:r>
              <a:rPr lang="en-US" dirty="0">
                <a:latin typeface="Calibri" pitchFamily="34" charset="0"/>
              </a:rPr>
              <a:t>(‘</a:t>
            </a:r>
            <a:r>
              <a:rPr lang="en-US" dirty="0" err="1">
                <a:latin typeface="Calibri" pitchFamily="34" charset="0"/>
              </a:rPr>
              <a:t>a_url</a:t>
            </a:r>
            <a:r>
              <a:rPr lang="en-US" dirty="0">
                <a:latin typeface="Calibri" pitchFamily="34" charset="0"/>
              </a:rPr>
              <a:t>', </a:t>
            </a:r>
            <a:r>
              <a:rPr lang="en-US" dirty="0">
                <a:solidFill>
                  <a:srgbClr val="0070C0"/>
                </a:solidFill>
                <a:latin typeface="Calibri" pitchFamily="34" charset="0"/>
              </a:rPr>
              <a:t>timeout=</a:t>
            </a:r>
            <a:r>
              <a:rPr lang="en-US" dirty="0">
                <a:latin typeface="Calibri" pitchFamily="34" charset="0"/>
              </a:rPr>
              <a:t>2</a:t>
            </a:r>
            <a:r>
              <a:rPr lang="en-US" dirty="0"/>
              <a:t>)</a:t>
            </a:r>
          </a:p>
        </p:txBody>
      </p:sp>
      <p:sp>
        <p:nvSpPr>
          <p:cNvPr id="14" name="TextBox 13"/>
          <p:cNvSpPr txBox="1"/>
          <p:nvPr/>
        </p:nvSpPr>
        <p:spPr>
          <a:xfrm>
            <a:off x="838200" y="2438400"/>
            <a:ext cx="7772400" cy="923330"/>
          </a:xfrm>
          <a:prstGeom prst="rect">
            <a:avLst/>
          </a:prstGeom>
          <a:solidFill>
            <a:schemeClr val="bg1">
              <a:lumMod val="85000"/>
            </a:schemeClr>
          </a:solidFill>
        </p:spPr>
        <p:txBody>
          <a:bodyPr wrap="square" rtlCol="0">
            <a:spAutoFit/>
          </a:bodyPr>
          <a:lstStyle/>
          <a:p>
            <a:r>
              <a:rPr lang="en-US" dirty="0">
                <a:latin typeface="Calibri" pitchFamily="34" charset="0"/>
              </a:rPr>
              <a:t>with open(filename, '</a:t>
            </a:r>
            <a:r>
              <a:rPr lang="en-US" dirty="0" err="1">
                <a:solidFill>
                  <a:srgbClr val="0070C0"/>
                </a:solidFill>
                <a:latin typeface="Calibri" pitchFamily="34" charset="0"/>
              </a:rPr>
              <a:t>wb</a:t>
            </a:r>
            <a:r>
              <a:rPr lang="en-US" dirty="0">
                <a:latin typeface="Calibri" pitchFamily="34" charset="0"/>
              </a:rPr>
              <a:t>') as </a:t>
            </a:r>
            <a:r>
              <a:rPr lang="en-US" dirty="0" err="1">
                <a:latin typeface="Calibri" pitchFamily="34" charset="0"/>
              </a:rPr>
              <a:t>outfile</a:t>
            </a:r>
            <a:r>
              <a:rPr lang="en-US" dirty="0">
                <a:latin typeface="Calibri" pitchFamily="34" charset="0"/>
              </a:rPr>
              <a:t> :      # </a:t>
            </a:r>
            <a:r>
              <a:rPr lang="en-US" dirty="0" err="1">
                <a:latin typeface="Calibri" pitchFamily="34" charset="0"/>
              </a:rPr>
              <a:t>wb</a:t>
            </a:r>
            <a:r>
              <a:rPr lang="en-US" dirty="0">
                <a:latin typeface="Calibri" pitchFamily="34" charset="0"/>
              </a:rPr>
              <a:t> mode is </a:t>
            </a:r>
            <a:r>
              <a:rPr lang="en-US" u="sng" dirty="0">
                <a:latin typeface="Calibri" pitchFamily="34" charset="0"/>
              </a:rPr>
              <a:t>w</a:t>
            </a:r>
            <a:r>
              <a:rPr lang="en-US" dirty="0">
                <a:latin typeface="Calibri" pitchFamily="34" charset="0"/>
              </a:rPr>
              <a:t>rite </a:t>
            </a:r>
            <a:r>
              <a:rPr lang="en-US" u="sng" dirty="0">
                <a:latin typeface="Calibri" pitchFamily="34" charset="0"/>
              </a:rPr>
              <a:t>b</a:t>
            </a:r>
            <a:r>
              <a:rPr lang="en-US" dirty="0">
                <a:latin typeface="Calibri" pitchFamily="34" charset="0"/>
              </a:rPr>
              <a:t>yte</a:t>
            </a:r>
          </a:p>
          <a:p>
            <a:r>
              <a:rPr lang="en-US" dirty="0">
                <a:latin typeface="Calibri" pitchFamily="34" charset="0"/>
              </a:rPr>
              <a:t>    for block in </a:t>
            </a:r>
            <a:r>
              <a:rPr lang="en-US" dirty="0" err="1">
                <a:latin typeface="Calibri" pitchFamily="34" charset="0"/>
              </a:rPr>
              <a:t>page.</a:t>
            </a:r>
            <a:r>
              <a:rPr lang="en-US" dirty="0" err="1">
                <a:solidFill>
                  <a:srgbClr val="0070C0"/>
                </a:solidFill>
                <a:latin typeface="Calibri" pitchFamily="34" charset="0"/>
              </a:rPr>
              <a:t>iter_content</a:t>
            </a:r>
            <a:r>
              <a:rPr lang="en-US" dirty="0">
                <a:solidFill>
                  <a:srgbClr val="0070C0"/>
                </a:solidFill>
                <a:latin typeface="Calibri" pitchFamily="34" charset="0"/>
              </a:rPr>
              <a:t>(</a:t>
            </a:r>
            <a:r>
              <a:rPr lang="en-US" dirty="0" err="1">
                <a:solidFill>
                  <a:srgbClr val="0070C0"/>
                </a:solidFill>
                <a:latin typeface="Calibri" pitchFamily="34" charset="0"/>
              </a:rPr>
              <a:t>chunk_size</a:t>
            </a:r>
            <a:r>
              <a:rPr lang="en-US" dirty="0">
                <a:solidFill>
                  <a:srgbClr val="0070C0"/>
                </a:solidFill>
                <a:latin typeface="Calibri" pitchFamily="34" charset="0"/>
              </a:rPr>
              <a:t>=</a:t>
            </a:r>
            <a:r>
              <a:rPr lang="en-US" dirty="0">
                <a:latin typeface="Calibri" pitchFamily="34" charset="0"/>
              </a:rPr>
              <a:t>128</a:t>
            </a:r>
            <a:r>
              <a:rPr lang="en-US" dirty="0">
                <a:solidFill>
                  <a:srgbClr val="0070C0"/>
                </a:solidFill>
                <a:latin typeface="Calibri" pitchFamily="34" charset="0"/>
              </a:rPr>
              <a:t>)</a:t>
            </a:r>
            <a:r>
              <a:rPr lang="en-US" dirty="0">
                <a:latin typeface="Calibri" pitchFamily="34" charset="0"/>
              </a:rPr>
              <a:t>:    # or 256, 1024, 2048</a:t>
            </a:r>
          </a:p>
          <a:p>
            <a:r>
              <a:rPr lang="en-US" dirty="0">
                <a:latin typeface="Calibri" pitchFamily="34" charset="0"/>
              </a:rPr>
              <a:t>         </a:t>
            </a:r>
            <a:r>
              <a:rPr lang="en-US" dirty="0" err="1">
                <a:latin typeface="Calibri" pitchFamily="34" charset="0"/>
              </a:rPr>
              <a:t>outfile.write</a:t>
            </a:r>
            <a:r>
              <a:rPr lang="en-US" dirty="0">
                <a:latin typeface="Calibri" pitchFamily="34" charset="0"/>
              </a:rPr>
              <a:t>(block)                            # write blocks of binary data to file</a:t>
            </a:r>
          </a:p>
        </p:txBody>
      </p:sp>
      <p:sp>
        <p:nvSpPr>
          <p:cNvPr id="7" name="Date Placeholder 6"/>
          <p:cNvSpPr>
            <a:spLocks noGrp="1"/>
          </p:cNvSpPr>
          <p:nvPr>
            <p:ph type="dt" sz="half" idx="10"/>
          </p:nvPr>
        </p:nvSpPr>
        <p:spPr/>
        <p:txBody>
          <a:bodyPr/>
          <a:lstStyle/>
          <a:p>
            <a:pPr>
              <a:defRPr/>
            </a:pPr>
            <a:r>
              <a:rPr lang="en-US"/>
              <a:t>© 2019 C. Nguyen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Requests Exceptions</a:t>
            </a:r>
          </a:p>
        </p:txBody>
      </p:sp>
      <p:sp>
        <p:nvSpPr>
          <p:cNvPr id="3075" name="Rectangle 3"/>
          <p:cNvSpPr>
            <a:spLocks noGrp="1" noChangeArrowheads="1"/>
          </p:cNvSpPr>
          <p:nvPr>
            <p:ph type="body" idx="1"/>
          </p:nvPr>
        </p:nvSpPr>
        <p:spPr>
          <a:xfrm>
            <a:off x="381000" y="685800"/>
            <a:ext cx="8305800" cy="5562600"/>
          </a:xfrm>
        </p:spPr>
        <p:txBody>
          <a:bodyPr/>
          <a:lstStyle/>
          <a:p>
            <a:pPr eaLnBrk="1" hangingPunct="1">
              <a:spcBef>
                <a:spcPts val="0"/>
              </a:spcBef>
            </a:pPr>
            <a:r>
              <a:rPr lang="en-US" sz="1800" dirty="0"/>
              <a:t>Requests </a:t>
            </a:r>
            <a:r>
              <a:rPr lang="en-US" sz="1800" dirty="0">
                <a:solidFill>
                  <a:srgbClr val="0070C0"/>
                </a:solidFill>
              </a:rPr>
              <a:t>get</a:t>
            </a:r>
            <a:r>
              <a:rPr lang="en-US" sz="1800" dirty="0"/>
              <a:t> can raise several exceptions while downloading the web page if we ask it to raise the exception by calling the </a:t>
            </a:r>
            <a:r>
              <a:rPr lang="en-US" sz="1800" dirty="0" err="1">
                <a:solidFill>
                  <a:srgbClr val="0070C0"/>
                </a:solidFill>
              </a:rPr>
              <a:t>raise_for_status</a:t>
            </a:r>
            <a:r>
              <a:rPr lang="en-US" sz="1800" dirty="0"/>
              <a:t> method.</a:t>
            </a:r>
          </a:p>
          <a:p>
            <a:pPr eaLnBrk="1" hangingPunct="1">
              <a:spcBef>
                <a:spcPts val="432"/>
              </a:spcBef>
            </a:pPr>
            <a:r>
              <a:rPr lang="en-US" sz="1800" dirty="0"/>
              <a:t>Here is an example of some common exceptions:</a:t>
            </a:r>
          </a:p>
          <a:p>
            <a:pPr eaLnBrk="1" hangingPunct="1">
              <a:spcBef>
                <a:spcPts val="432"/>
              </a:spcBef>
            </a:pPr>
            <a:endParaRPr lang="en-US" sz="1800" dirty="0"/>
          </a:p>
          <a:p>
            <a:pPr eaLnBrk="1" hangingPunct="1">
              <a:spcBef>
                <a:spcPts val="432"/>
              </a:spcBef>
            </a:pPr>
            <a:endParaRPr lang="en-US" sz="1800" dirty="0"/>
          </a:p>
          <a:p>
            <a:pPr eaLnBrk="1" hangingPunct="1">
              <a:spcBef>
                <a:spcPts val="432"/>
              </a:spcBef>
            </a:pPr>
            <a:endParaRPr lang="en-US" sz="1800" dirty="0"/>
          </a:p>
          <a:p>
            <a:pPr eaLnBrk="1" hangingPunct="1">
              <a:spcBef>
                <a:spcPts val="432"/>
              </a:spcBef>
            </a:pPr>
            <a:endParaRPr lang="en-US" sz="1800" dirty="0"/>
          </a:p>
          <a:p>
            <a:pPr eaLnBrk="1" hangingPunct="1">
              <a:spcBef>
                <a:spcPts val="432"/>
              </a:spcBef>
            </a:pPr>
            <a:endParaRPr lang="en-US" sz="1800" dirty="0"/>
          </a:p>
          <a:p>
            <a:pPr eaLnBrk="1" hangingPunct="1">
              <a:spcBef>
                <a:spcPts val="432"/>
              </a:spcBef>
            </a:pPr>
            <a:endParaRPr lang="en-US" sz="1800" dirty="0"/>
          </a:p>
          <a:p>
            <a:pPr eaLnBrk="1" hangingPunct="1">
              <a:spcBef>
                <a:spcPts val="432"/>
              </a:spcBef>
            </a:pPr>
            <a:endParaRPr lang="en-US" sz="1800" dirty="0"/>
          </a:p>
          <a:p>
            <a:pPr eaLnBrk="1" hangingPunct="1">
              <a:spcBef>
                <a:spcPts val="432"/>
              </a:spcBef>
            </a:pPr>
            <a:endParaRPr lang="en-US" sz="1800" dirty="0"/>
          </a:p>
          <a:p>
            <a:pPr eaLnBrk="1" hangingPunct="1">
              <a:spcBef>
                <a:spcPts val="432"/>
              </a:spcBef>
            </a:pPr>
            <a:endParaRPr lang="en-US" sz="1800" dirty="0"/>
          </a:p>
          <a:p>
            <a:pPr eaLnBrk="1" hangingPunct="1">
              <a:spcBef>
                <a:spcPts val="432"/>
              </a:spcBef>
            </a:pPr>
            <a:endParaRPr lang="en-US" sz="1800" dirty="0"/>
          </a:p>
          <a:p>
            <a:pPr eaLnBrk="1" hangingPunct="1">
              <a:spcBef>
                <a:spcPts val="432"/>
              </a:spcBef>
            </a:pPr>
            <a:endParaRPr lang="en-US" sz="1800" dirty="0"/>
          </a:p>
          <a:p>
            <a:pPr eaLnBrk="1" hangingPunct="1">
              <a:spcBef>
                <a:spcPts val="432"/>
              </a:spcBef>
            </a:pPr>
            <a:r>
              <a:rPr lang="en-US" sz="1800" dirty="0"/>
              <a:t>In addition, we can ask for the status of the request: </a:t>
            </a:r>
          </a:p>
          <a:p>
            <a:pPr eaLnBrk="1" hangingPunct="1">
              <a:spcBef>
                <a:spcPts val="0"/>
              </a:spcBef>
              <a:buNone/>
            </a:pPr>
            <a:r>
              <a:rPr lang="en-US" sz="1800" dirty="0"/>
              <a:t>	where 200 means ‘good’, 404 means ‘not found’, etc.</a:t>
            </a:r>
          </a:p>
          <a:p>
            <a:pPr eaLnBrk="1" hangingPunct="1">
              <a:spcBef>
                <a:spcPts val="432"/>
              </a:spcBef>
            </a:pPr>
            <a:r>
              <a:rPr lang="en-US" sz="1800" dirty="0"/>
              <a:t>The list of HTTP status code and their meaning can be found </a:t>
            </a:r>
            <a:r>
              <a:rPr lang="en-US" sz="1800" dirty="0">
                <a:hlinkClick r:id="rId2"/>
              </a:rPr>
              <a:t>here</a:t>
            </a:r>
            <a:r>
              <a:rPr lang="en-US" sz="1800" dirty="0"/>
              <a:t>.</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12</a:t>
            </a:fld>
            <a:endParaRPr lang="en-US" dirty="0"/>
          </a:p>
        </p:txBody>
      </p:sp>
      <p:sp>
        <p:nvSpPr>
          <p:cNvPr id="12" name="TextBox 11"/>
          <p:cNvSpPr txBox="1"/>
          <p:nvPr/>
        </p:nvSpPr>
        <p:spPr>
          <a:xfrm>
            <a:off x="990600" y="1600200"/>
            <a:ext cx="7391400" cy="3493264"/>
          </a:xfrm>
          <a:prstGeom prst="rect">
            <a:avLst/>
          </a:prstGeom>
          <a:solidFill>
            <a:schemeClr val="bg1">
              <a:lumMod val="85000"/>
            </a:schemeClr>
          </a:solidFill>
        </p:spPr>
        <p:txBody>
          <a:bodyPr wrap="square" rtlCol="0">
            <a:spAutoFit/>
          </a:bodyPr>
          <a:lstStyle/>
          <a:p>
            <a:r>
              <a:rPr lang="en-US" dirty="0">
                <a:latin typeface="Calibri" pitchFamily="34" charset="0"/>
              </a:rPr>
              <a:t>try: </a:t>
            </a:r>
          </a:p>
          <a:p>
            <a:r>
              <a:rPr lang="en-US" dirty="0">
                <a:latin typeface="Calibri" pitchFamily="34" charset="0"/>
              </a:rPr>
              <a:t>       page = </a:t>
            </a:r>
            <a:r>
              <a:rPr lang="en-US" dirty="0" err="1">
                <a:latin typeface="Calibri" pitchFamily="34" charset="0"/>
              </a:rPr>
              <a:t>requests.get</a:t>
            </a:r>
            <a:r>
              <a:rPr lang="en-US" dirty="0">
                <a:latin typeface="Calibri" pitchFamily="34" charset="0"/>
              </a:rPr>
              <a:t>(</a:t>
            </a:r>
            <a:r>
              <a:rPr lang="en-US" dirty="0" err="1">
                <a:latin typeface="Calibri" pitchFamily="34" charset="0"/>
              </a:rPr>
              <a:t>url</a:t>
            </a:r>
            <a:r>
              <a:rPr lang="en-US" dirty="0">
                <a:latin typeface="Calibri" pitchFamily="34" charset="0"/>
              </a:rPr>
              <a:t>, timeout=3) </a:t>
            </a:r>
          </a:p>
          <a:p>
            <a:r>
              <a:rPr lang="en-US" dirty="0">
                <a:latin typeface="Calibri" pitchFamily="34" charset="0"/>
              </a:rPr>
              <a:t>       </a:t>
            </a:r>
            <a:r>
              <a:rPr lang="en-US" dirty="0" err="1">
                <a:latin typeface="Calibri" pitchFamily="34" charset="0"/>
              </a:rPr>
              <a:t>page.</a:t>
            </a:r>
            <a:r>
              <a:rPr lang="en-US" dirty="0" err="1">
                <a:solidFill>
                  <a:srgbClr val="0070C0"/>
                </a:solidFill>
                <a:latin typeface="Calibri" pitchFamily="34" charset="0"/>
              </a:rPr>
              <a:t>raise_for_status</a:t>
            </a:r>
            <a:r>
              <a:rPr lang="en-US" dirty="0">
                <a:solidFill>
                  <a:srgbClr val="0070C0"/>
                </a:solidFill>
                <a:latin typeface="Calibri" pitchFamily="34" charset="0"/>
              </a:rPr>
              <a:t>()    </a:t>
            </a:r>
            <a:r>
              <a:rPr lang="en-US" dirty="0">
                <a:latin typeface="Calibri" pitchFamily="34" charset="0"/>
              </a:rPr>
              <a:t># ask Requests to raise any exception it finds</a:t>
            </a:r>
          </a:p>
          <a:p>
            <a:r>
              <a:rPr lang="en-US" dirty="0">
                <a:latin typeface="Calibri" pitchFamily="34" charset="0"/>
              </a:rPr>
              <a:t>       # do work, status is no error if we get here</a:t>
            </a:r>
          </a:p>
          <a:p>
            <a:pPr>
              <a:spcBef>
                <a:spcPts val="600"/>
              </a:spcBef>
            </a:pPr>
            <a:r>
              <a:rPr lang="en-US" dirty="0">
                <a:latin typeface="Calibri" pitchFamily="34" charset="0"/>
              </a:rPr>
              <a:t>except </a:t>
            </a:r>
            <a:r>
              <a:rPr lang="en-US" dirty="0" err="1">
                <a:solidFill>
                  <a:srgbClr val="0070C0"/>
                </a:solidFill>
                <a:latin typeface="Calibri" pitchFamily="34" charset="0"/>
              </a:rPr>
              <a:t>requests.exceptions.HTTPError</a:t>
            </a:r>
            <a:r>
              <a:rPr lang="en-US" dirty="0">
                <a:latin typeface="Calibri" pitchFamily="34" charset="0"/>
              </a:rPr>
              <a:t> as e: </a:t>
            </a:r>
          </a:p>
          <a:p>
            <a:r>
              <a:rPr lang="en-US" dirty="0">
                <a:latin typeface="Calibri" pitchFamily="34" charset="0"/>
              </a:rPr>
              <a:t>        print ("HTTP Error:", e) </a:t>
            </a:r>
          </a:p>
          <a:p>
            <a:r>
              <a:rPr lang="en-US" dirty="0">
                <a:latin typeface="Calibri" pitchFamily="34" charset="0"/>
              </a:rPr>
              <a:t>except </a:t>
            </a:r>
            <a:r>
              <a:rPr lang="en-US" dirty="0" err="1">
                <a:solidFill>
                  <a:srgbClr val="0070C0"/>
                </a:solidFill>
                <a:latin typeface="Calibri" pitchFamily="34" charset="0"/>
              </a:rPr>
              <a:t>requests.exceptions.ConnectionError</a:t>
            </a:r>
            <a:r>
              <a:rPr lang="en-US" dirty="0">
                <a:latin typeface="Calibri" pitchFamily="34" charset="0"/>
              </a:rPr>
              <a:t> as e: </a:t>
            </a:r>
          </a:p>
          <a:p>
            <a:r>
              <a:rPr lang="en-US" dirty="0">
                <a:latin typeface="Calibri" pitchFamily="34" charset="0"/>
              </a:rPr>
              <a:t>        print ("Error Connecting:", e) </a:t>
            </a:r>
          </a:p>
          <a:p>
            <a:r>
              <a:rPr lang="en-US" dirty="0">
                <a:latin typeface="Calibri" pitchFamily="34" charset="0"/>
              </a:rPr>
              <a:t>except </a:t>
            </a:r>
            <a:r>
              <a:rPr lang="en-US" dirty="0" err="1">
                <a:solidFill>
                  <a:srgbClr val="0070C0"/>
                </a:solidFill>
                <a:latin typeface="Calibri" pitchFamily="34" charset="0"/>
              </a:rPr>
              <a:t>requests.exceptions.Timeout</a:t>
            </a:r>
            <a:r>
              <a:rPr lang="en-US" dirty="0">
                <a:latin typeface="Calibri" pitchFamily="34" charset="0"/>
              </a:rPr>
              <a:t> as e: </a:t>
            </a:r>
          </a:p>
          <a:p>
            <a:r>
              <a:rPr lang="en-US" dirty="0">
                <a:latin typeface="Calibri" pitchFamily="34" charset="0"/>
              </a:rPr>
              <a:t>        print ("Timeout Error:", e) </a:t>
            </a:r>
          </a:p>
          <a:p>
            <a:r>
              <a:rPr lang="en-US" dirty="0">
                <a:latin typeface="Calibri" pitchFamily="34" charset="0"/>
              </a:rPr>
              <a:t>except </a:t>
            </a:r>
            <a:r>
              <a:rPr lang="en-US" dirty="0" err="1">
                <a:solidFill>
                  <a:srgbClr val="0070C0"/>
                </a:solidFill>
                <a:latin typeface="Calibri" pitchFamily="34" charset="0"/>
              </a:rPr>
              <a:t>requests.exceptions.RequestException</a:t>
            </a:r>
            <a:r>
              <a:rPr lang="en-US" dirty="0">
                <a:latin typeface="Calibri" pitchFamily="34" charset="0"/>
              </a:rPr>
              <a:t> as e:     # any Requests error</a:t>
            </a:r>
          </a:p>
          <a:p>
            <a:r>
              <a:rPr lang="en-US" dirty="0">
                <a:latin typeface="Calibri" pitchFamily="34" charset="0"/>
              </a:rPr>
              <a:t>       print (“Request exception: ", e)</a:t>
            </a:r>
          </a:p>
        </p:txBody>
      </p:sp>
      <p:sp>
        <p:nvSpPr>
          <p:cNvPr id="6" name="TextBox 5"/>
          <p:cNvSpPr txBox="1"/>
          <p:nvPr/>
        </p:nvSpPr>
        <p:spPr>
          <a:xfrm>
            <a:off x="6172200" y="5181600"/>
            <a:ext cx="2133600" cy="369332"/>
          </a:xfrm>
          <a:prstGeom prst="rect">
            <a:avLst/>
          </a:prstGeom>
          <a:solidFill>
            <a:schemeClr val="bg1">
              <a:lumMod val="85000"/>
            </a:schemeClr>
          </a:solidFill>
        </p:spPr>
        <p:txBody>
          <a:bodyPr wrap="square" rtlCol="0">
            <a:spAutoFit/>
          </a:bodyPr>
          <a:lstStyle/>
          <a:p>
            <a:r>
              <a:rPr lang="en-US" dirty="0"/>
              <a:t> </a:t>
            </a:r>
            <a:r>
              <a:rPr lang="en-US" dirty="0" err="1">
                <a:latin typeface="Calibri" pitchFamily="34" charset="0"/>
              </a:rPr>
              <a:t>page.</a:t>
            </a:r>
            <a:r>
              <a:rPr lang="en-US" dirty="0" err="1">
                <a:solidFill>
                  <a:srgbClr val="0070C0"/>
                </a:solidFill>
                <a:latin typeface="Calibri" pitchFamily="34" charset="0"/>
              </a:rPr>
              <a:t>status_code</a:t>
            </a:r>
            <a:endParaRPr lang="en-US" dirty="0">
              <a:solidFill>
                <a:srgbClr val="0070C0"/>
              </a:solidFill>
              <a:latin typeface="Calibri" pitchFamily="34" charset="0"/>
            </a:endParaRPr>
          </a:p>
        </p:txBody>
      </p:sp>
      <p:sp>
        <p:nvSpPr>
          <p:cNvPr id="7" name="Date Placeholder 6"/>
          <p:cNvSpPr>
            <a:spLocks noGrp="1"/>
          </p:cNvSpPr>
          <p:nvPr>
            <p:ph type="dt" sz="half" idx="10"/>
          </p:nvPr>
        </p:nvSpPr>
        <p:spPr/>
        <p:txBody>
          <a:bodyPr/>
          <a:lstStyle/>
          <a:p>
            <a:pPr>
              <a:defRPr/>
            </a:pPr>
            <a:r>
              <a:rPr lang="en-US"/>
              <a:t>© 2019 C. Nguyen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Parsing Data </a:t>
            </a:r>
            <a:r>
              <a:rPr lang="en-US" sz="2400" dirty="0"/>
              <a:t>(1 of 2)</a:t>
            </a:r>
            <a:endParaRPr lang="en-US" sz="3200" dirty="0"/>
          </a:p>
        </p:txBody>
      </p:sp>
      <p:sp>
        <p:nvSpPr>
          <p:cNvPr id="3075" name="Rectangle 3"/>
          <p:cNvSpPr>
            <a:spLocks noGrp="1" noChangeArrowheads="1"/>
          </p:cNvSpPr>
          <p:nvPr>
            <p:ph type="body" idx="1"/>
          </p:nvPr>
        </p:nvSpPr>
        <p:spPr>
          <a:xfrm>
            <a:off x="381000" y="609600"/>
            <a:ext cx="8305800" cy="5791200"/>
          </a:xfrm>
        </p:spPr>
        <p:txBody>
          <a:bodyPr/>
          <a:lstStyle/>
          <a:p>
            <a:pPr eaLnBrk="1" hangingPunct="1">
              <a:lnSpc>
                <a:spcPct val="110000"/>
              </a:lnSpc>
            </a:pPr>
            <a:r>
              <a:rPr lang="en-US" sz="1800" dirty="0"/>
              <a:t>Because the data in an HTML page is embedded among the HTML tags, and the tags don’t follow strict syntax, it can be difficult to use basic Python techniques (string methods, </a:t>
            </a:r>
            <a:r>
              <a:rPr lang="en-US" sz="1800" dirty="0" err="1"/>
              <a:t>regex</a:t>
            </a:r>
            <a:r>
              <a:rPr lang="en-US" sz="1800" dirty="0"/>
              <a:t>, etc.) to parse data out of an HTML page.</a:t>
            </a:r>
          </a:p>
          <a:p>
            <a:pPr eaLnBrk="1" hangingPunct="1">
              <a:lnSpc>
                <a:spcPct val="110000"/>
              </a:lnSpc>
            </a:pPr>
            <a:r>
              <a:rPr lang="en-US" sz="1800" dirty="0"/>
              <a:t>Fortunately there is a flexible HTML parser called </a:t>
            </a:r>
            <a:r>
              <a:rPr lang="en-US" sz="1800" dirty="0" err="1">
                <a:hlinkClick r:id="rId2"/>
              </a:rPr>
              <a:t>BeautifulSoup</a:t>
            </a:r>
            <a:r>
              <a:rPr lang="en-US" sz="1800" dirty="0"/>
              <a:t>.</a:t>
            </a:r>
          </a:p>
          <a:p>
            <a:pPr eaLnBrk="1" hangingPunct="1">
              <a:lnSpc>
                <a:spcPct val="110000"/>
              </a:lnSpc>
            </a:pPr>
            <a:r>
              <a:rPr lang="en-US" sz="1800" dirty="0" err="1">
                <a:solidFill>
                  <a:srgbClr val="0070C0"/>
                </a:solidFill>
              </a:rPr>
              <a:t>BeautifulSoup</a:t>
            </a:r>
            <a:r>
              <a:rPr lang="en-US" sz="1800" dirty="0"/>
              <a:t> is already in the Anaconda package and can be imported into our code:</a:t>
            </a:r>
          </a:p>
          <a:p>
            <a:pPr eaLnBrk="1" hangingPunct="1">
              <a:lnSpc>
                <a:spcPct val="110000"/>
              </a:lnSpc>
              <a:buNone/>
            </a:pPr>
            <a:endParaRPr lang="en-US" sz="1800" dirty="0"/>
          </a:p>
          <a:p>
            <a:pPr eaLnBrk="1" hangingPunct="1">
              <a:lnSpc>
                <a:spcPct val="110000"/>
              </a:lnSpc>
              <a:spcBef>
                <a:spcPts val="1200"/>
              </a:spcBef>
            </a:pPr>
            <a:r>
              <a:rPr lang="en-US" sz="1800" dirty="0" err="1">
                <a:solidFill>
                  <a:srgbClr val="0070C0"/>
                </a:solidFill>
              </a:rPr>
              <a:t>BeautifulSoup</a:t>
            </a:r>
            <a:r>
              <a:rPr lang="en-US" sz="1800" dirty="0"/>
              <a:t> accepts a Response object byte string, either from </a:t>
            </a:r>
            <a:r>
              <a:rPr lang="en-US" sz="1800" dirty="0" err="1"/>
              <a:t>urllib</a:t>
            </a:r>
            <a:r>
              <a:rPr lang="en-US" sz="1800" dirty="0"/>
              <a:t> or from Requests, and a parser choice. “</a:t>
            </a:r>
            <a:r>
              <a:rPr lang="en-US" sz="1800" dirty="0" err="1">
                <a:solidFill>
                  <a:srgbClr val="0070C0"/>
                </a:solidFill>
              </a:rPr>
              <a:t>lxml</a:t>
            </a:r>
            <a:r>
              <a:rPr lang="en-US" sz="1800" dirty="0"/>
              <a:t>” is the recommended parser for its speed and flexibility with HTML / XML standards.</a:t>
            </a:r>
          </a:p>
          <a:p>
            <a:pPr eaLnBrk="1" hangingPunct="1">
              <a:lnSpc>
                <a:spcPct val="110000"/>
              </a:lnSpc>
              <a:spcBef>
                <a:spcPts val="432"/>
              </a:spcBef>
            </a:pPr>
            <a:r>
              <a:rPr lang="en-US" sz="1800" dirty="0" err="1">
                <a:solidFill>
                  <a:srgbClr val="0070C0"/>
                </a:solidFill>
              </a:rPr>
              <a:t>BeaufifulSoup</a:t>
            </a:r>
            <a:r>
              <a:rPr lang="en-US" sz="1800" dirty="0"/>
              <a:t> returns a </a:t>
            </a:r>
            <a:r>
              <a:rPr lang="en-US" sz="1800" dirty="0" err="1">
                <a:solidFill>
                  <a:srgbClr val="0070C0"/>
                </a:solidFill>
              </a:rPr>
              <a:t>BeautifulSoup</a:t>
            </a:r>
            <a:r>
              <a:rPr lang="en-US" sz="1800" dirty="0"/>
              <a:t> object, which has methods that can help us get data from the Response object byte string.</a:t>
            </a:r>
          </a:p>
          <a:p>
            <a:pPr eaLnBrk="1" hangingPunct="1">
              <a:lnSpc>
                <a:spcPct val="110000"/>
              </a:lnSpc>
              <a:spcBef>
                <a:spcPts val="600"/>
              </a:spcBef>
            </a:pPr>
            <a:r>
              <a:rPr lang="en-US" sz="1800" dirty="0"/>
              <a:t>To print a portion of the page</a:t>
            </a:r>
          </a:p>
          <a:p>
            <a:pPr eaLnBrk="1" hangingPunct="1">
              <a:lnSpc>
                <a:spcPct val="110000"/>
              </a:lnSpc>
              <a:spcBef>
                <a:spcPts val="600"/>
              </a:spcBef>
              <a:buNone/>
            </a:pPr>
            <a:r>
              <a:rPr lang="en-US" sz="1800" dirty="0"/>
              <a:t>	</a:t>
            </a:r>
            <a:r>
              <a:rPr lang="en-US" sz="1800" dirty="0">
                <a:solidFill>
                  <a:srgbClr val="0070C0"/>
                </a:solidFill>
              </a:rPr>
              <a:t>prettify</a:t>
            </a:r>
            <a:r>
              <a:rPr lang="en-US" sz="1800" dirty="0"/>
              <a:t> converts the bytes in the Response object into a list of characters, which we can index to select the portion we want.</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13</a:t>
            </a:fld>
            <a:endParaRPr lang="en-US" dirty="0"/>
          </a:p>
        </p:txBody>
      </p:sp>
      <p:sp>
        <p:nvSpPr>
          <p:cNvPr id="7" name="TextBox 6"/>
          <p:cNvSpPr txBox="1"/>
          <p:nvPr/>
        </p:nvSpPr>
        <p:spPr>
          <a:xfrm>
            <a:off x="2362200" y="2332166"/>
            <a:ext cx="4343400" cy="646331"/>
          </a:xfrm>
          <a:prstGeom prst="rect">
            <a:avLst/>
          </a:prstGeom>
          <a:solidFill>
            <a:schemeClr val="bg1">
              <a:lumMod val="85000"/>
            </a:schemeClr>
          </a:solidFill>
        </p:spPr>
        <p:txBody>
          <a:bodyPr wrap="square" rtlCol="0">
            <a:spAutoFit/>
          </a:bodyPr>
          <a:lstStyle/>
          <a:p>
            <a:r>
              <a:rPr lang="en-US" dirty="0">
                <a:latin typeface="Calibri" pitchFamily="34" charset="0"/>
              </a:rPr>
              <a:t> </a:t>
            </a:r>
            <a:r>
              <a:rPr lang="en-US" dirty="0">
                <a:solidFill>
                  <a:srgbClr val="0070C0"/>
                </a:solidFill>
                <a:latin typeface="Calibri" pitchFamily="34" charset="0"/>
              </a:rPr>
              <a:t>from  bs4  import </a:t>
            </a:r>
            <a:r>
              <a:rPr lang="en-US" dirty="0" err="1">
                <a:solidFill>
                  <a:srgbClr val="0070C0"/>
                </a:solidFill>
                <a:latin typeface="Calibri" pitchFamily="34" charset="0"/>
              </a:rPr>
              <a:t>BeautifulSoup</a:t>
            </a:r>
            <a:endParaRPr lang="en-US" dirty="0">
              <a:solidFill>
                <a:srgbClr val="0070C0"/>
              </a:solidFill>
              <a:latin typeface="Calibri" pitchFamily="34" charset="0"/>
            </a:endParaRPr>
          </a:p>
          <a:p>
            <a:r>
              <a:rPr lang="en-US" dirty="0">
                <a:latin typeface="Calibri" pitchFamily="34" charset="0"/>
              </a:rPr>
              <a:t> soup = </a:t>
            </a:r>
            <a:r>
              <a:rPr lang="en-US" dirty="0" err="1">
                <a:solidFill>
                  <a:srgbClr val="0070C0"/>
                </a:solidFill>
                <a:latin typeface="Calibri" pitchFamily="34" charset="0"/>
              </a:rPr>
              <a:t>BeautifulSoup</a:t>
            </a:r>
            <a:r>
              <a:rPr lang="en-US" dirty="0">
                <a:solidFill>
                  <a:srgbClr val="0070C0"/>
                </a:solidFill>
                <a:latin typeface="Calibri" pitchFamily="34" charset="0"/>
              </a:rPr>
              <a:t>(</a:t>
            </a:r>
            <a:r>
              <a:rPr lang="en-US" dirty="0" err="1">
                <a:latin typeface="Calibri" pitchFamily="34" charset="0"/>
              </a:rPr>
              <a:t>page.</a:t>
            </a:r>
            <a:r>
              <a:rPr lang="en-US" dirty="0" err="1">
                <a:solidFill>
                  <a:srgbClr val="0070C0"/>
                </a:solidFill>
                <a:latin typeface="Calibri" pitchFamily="34" charset="0"/>
              </a:rPr>
              <a:t>content</a:t>
            </a:r>
            <a:r>
              <a:rPr lang="en-US" dirty="0">
                <a:solidFill>
                  <a:srgbClr val="0070C0"/>
                </a:solidFill>
                <a:latin typeface="Calibri" pitchFamily="34" charset="0"/>
              </a:rPr>
              <a:t>, "</a:t>
            </a:r>
            <a:r>
              <a:rPr lang="en-US" dirty="0" err="1">
                <a:solidFill>
                  <a:srgbClr val="0070C0"/>
                </a:solidFill>
                <a:latin typeface="Calibri" pitchFamily="34" charset="0"/>
              </a:rPr>
              <a:t>lxml</a:t>
            </a:r>
            <a:r>
              <a:rPr lang="en-US" dirty="0">
                <a:solidFill>
                  <a:srgbClr val="0070C0"/>
                </a:solidFill>
                <a:latin typeface="Calibri" pitchFamily="34" charset="0"/>
              </a:rPr>
              <a:t>")  </a:t>
            </a:r>
          </a:p>
        </p:txBody>
      </p:sp>
      <p:sp>
        <p:nvSpPr>
          <p:cNvPr id="8" name="TextBox 7"/>
          <p:cNvSpPr txBox="1"/>
          <p:nvPr/>
        </p:nvSpPr>
        <p:spPr>
          <a:xfrm>
            <a:off x="3886200" y="4724400"/>
            <a:ext cx="4572000" cy="369332"/>
          </a:xfrm>
          <a:prstGeom prst="rect">
            <a:avLst/>
          </a:prstGeom>
          <a:solidFill>
            <a:schemeClr val="bg1">
              <a:lumMod val="85000"/>
            </a:schemeClr>
          </a:solidFill>
        </p:spPr>
        <p:txBody>
          <a:bodyPr wrap="square" rtlCol="0">
            <a:spAutoFit/>
          </a:bodyPr>
          <a:lstStyle/>
          <a:p>
            <a:r>
              <a:rPr lang="en-US" dirty="0">
                <a:latin typeface="Calibri" pitchFamily="34" charset="0"/>
              </a:rPr>
              <a:t> </a:t>
            </a:r>
            <a:r>
              <a:rPr lang="en-US" dirty="0" err="1">
                <a:latin typeface="Calibri" pitchFamily="34" charset="0"/>
              </a:rPr>
              <a:t>soup.</a:t>
            </a:r>
            <a:r>
              <a:rPr lang="en-US" dirty="0" err="1">
                <a:solidFill>
                  <a:srgbClr val="0070C0"/>
                </a:solidFill>
                <a:latin typeface="Calibri" pitchFamily="34" charset="0"/>
              </a:rPr>
              <a:t>prettify</a:t>
            </a:r>
            <a:r>
              <a:rPr lang="en-US" spc="120" dirty="0">
                <a:solidFill>
                  <a:srgbClr val="0070C0"/>
                </a:solidFill>
                <a:latin typeface="Calibri" pitchFamily="34" charset="0"/>
              </a:rPr>
              <a:t>()[</a:t>
            </a:r>
            <a:r>
              <a:rPr lang="en-US" dirty="0">
                <a:latin typeface="Calibri" pitchFamily="34" charset="0"/>
              </a:rPr>
              <a:t>0:n</a:t>
            </a:r>
            <a:r>
              <a:rPr lang="en-US" dirty="0">
                <a:solidFill>
                  <a:srgbClr val="0070C0"/>
                </a:solidFill>
                <a:latin typeface="Calibri" pitchFamily="34" charset="0"/>
              </a:rPr>
              <a:t>]</a:t>
            </a:r>
            <a:r>
              <a:rPr lang="en-US" dirty="0">
                <a:latin typeface="Calibri" pitchFamily="34" charset="0"/>
              </a:rPr>
              <a:t>       # from byte 0 to n-1   </a:t>
            </a:r>
          </a:p>
        </p:txBody>
      </p:sp>
      <p:sp>
        <p:nvSpPr>
          <p:cNvPr id="11" name="Date Placeholder 10"/>
          <p:cNvSpPr>
            <a:spLocks noGrp="1"/>
          </p:cNvSpPr>
          <p:nvPr>
            <p:ph type="dt" sz="half" idx="10"/>
          </p:nvPr>
        </p:nvSpPr>
        <p:spPr/>
        <p:txBody>
          <a:bodyPr/>
          <a:lstStyle/>
          <a:p>
            <a:pPr>
              <a:defRPr/>
            </a:pPr>
            <a:r>
              <a:rPr lang="en-US"/>
              <a:t>© 2019 C. Nguyen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Parsing Data </a:t>
            </a:r>
            <a:r>
              <a:rPr lang="en-US" sz="2400" dirty="0"/>
              <a:t>(2 of 2)</a:t>
            </a:r>
            <a:endParaRPr lang="en-US" sz="3200" dirty="0"/>
          </a:p>
        </p:txBody>
      </p:sp>
      <p:sp>
        <p:nvSpPr>
          <p:cNvPr id="3075" name="Rectangle 3"/>
          <p:cNvSpPr>
            <a:spLocks noGrp="1" noChangeArrowheads="1"/>
          </p:cNvSpPr>
          <p:nvPr>
            <p:ph type="body" idx="1"/>
          </p:nvPr>
        </p:nvSpPr>
        <p:spPr>
          <a:xfrm>
            <a:off x="381000" y="685800"/>
            <a:ext cx="8305800" cy="5715000"/>
          </a:xfrm>
        </p:spPr>
        <p:txBody>
          <a:bodyPr/>
          <a:lstStyle/>
          <a:p>
            <a:pPr eaLnBrk="1" hangingPunct="1">
              <a:lnSpc>
                <a:spcPct val="110000"/>
              </a:lnSpc>
              <a:spcBef>
                <a:spcPts val="600"/>
              </a:spcBef>
            </a:pPr>
            <a:r>
              <a:rPr lang="en-US" sz="1800" dirty="0"/>
              <a:t>To print the data only (without HTML tags):</a:t>
            </a:r>
          </a:p>
          <a:p>
            <a:pPr marL="0" indent="0" eaLnBrk="1" hangingPunct="1">
              <a:lnSpc>
                <a:spcPct val="110000"/>
              </a:lnSpc>
              <a:spcBef>
                <a:spcPts val="600"/>
              </a:spcBef>
              <a:buNone/>
            </a:pPr>
            <a:endParaRPr lang="en-US" sz="1800" dirty="0"/>
          </a:p>
          <a:p>
            <a:pPr eaLnBrk="1" hangingPunct="1">
              <a:lnSpc>
                <a:spcPct val="110000"/>
              </a:lnSpc>
              <a:spcBef>
                <a:spcPts val="600"/>
              </a:spcBef>
            </a:pPr>
            <a:r>
              <a:rPr lang="en-US" sz="1800" dirty="0"/>
              <a:t>If the text contains characters that can’t be read by our Python code, we can set the encoding:</a:t>
            </a:r>
          </a:p>
          <a:p>
            <a:pPr eaLnBrk="1" hangingPunct="1">
              <a:lnSpc>
                <a:spcPct val="110000"/>
              </a:lnSpc>
              <a:spcBef>
                <a:spcPts val="600"/>
              </a:spcBef>
            </a:pPr>
            <a:endParaRPr lang="en-US" sz="1800" dirty="0"/>
          </a:p>
          <a:p>
            <a:pPr eaLnBrk="1" hangingPunct="1">
              <a:lnSpc>
                <a:spcPct val="110000"/>
              </a:lnSpc>
              <a:spcBef>
                <a:spcPts val="600"/>
              </a:spcBef>
            </a:pPr>
            <a:endParaRPr lang="en-US" sz="1800" dirty="0"/>
          </a:p>
          <a:p>
            <a:pPr eaLnBrk="1" hangingPunct="1">
              <a:lnSpc>
                <a:spcPct val="110000"/>
              </a:lnSpc>
              <a:spcBef>
                <a:spcPts val="600"/>
              </a:spcBef>
            </a:pPr>
            <a:endParaRPr lang="en-US" sz="1800" dirty="0"/>
          </a:p>
          <a:p>
            <a:pPr lvl="1" eaLnBrk="1" hangingPunct="1">
              <a:lnSpc>
                <a:spcPct val="110000"/>
              </a:lnSpc>
              <a:spcBef>
                <a:spcPts val="600"/>
              </a:spcBef>
            </a:pPr>
            <a:r>
              <a:rPr lang="en-US" sz="1800" dirty="0">
                <a:solidFill>
                  <a:srgbClr val="0070C0"/>
                </a:solidFill>
              </a:rPr>
              <a:t>utf8</a:t>
            </a:r>
            <a:r>
              <a:rPr lang="en-US" sz="1800" dirty="0"/>
              <a:t> is used with most displays</a:t>
            </a:r>
            <a:br>
              <a:rPr lang="en-US" sz="1800" dirty="0"/>
            </a:br>
            <a:r>
              <a:rPr lang="en-US" sz="1800" dirty="0">
                <a:solidFill>
                  <a:srgbClr val="0070C0"/>
                </a:solidFill>
              </a:rPr>
              <a:t>ascii</a:t>
            </a:r>
            <a:r>
              <a:rPr lang="en-US" sz="1800" dirty="0"/>
              <a:t> is used with Python print()</a:t>
            </a:r>
          </a:p>
          <a:p>
            <a:pPr lvl="1" eaLnBrk="1" hangingPunct="1">
              <a:lnSpc>
                <a:spcPct val="110000"/>
              </a:lnSpc>
              <a:spcBef>
                <a:spcPts val="600"/>
              </a:spcBef>
            </a:pPr>
            <a:r>
              <a:rPr lang="en-US" sz="1800" dirty="0"/>
              <a:t>The </a:t>
            </a:r>
            <a:r>
              <a:rPr lang="en-US" sz="1800" dirty="0">
                <a:solidFill>
                  <a:srgbClr val="0070C0"/>
                </a:solidFill>
              </a:rPr>
              <a:t>text</a:t>
            </a:r>
            <a:r>
              <a:rPr lang="en-US" sz="1800" dirty="0"/>
              <a:t> result is a Python string, which gets </a:t>
            </a:r>
            <a:r>
              <a:rPr lang="en-US" sz="1800" dirty="0">
                <a:solidFill>
                  <a:srgbClr val="0070C0"/>
                </a:solidFill>
              </a:rPr>
              <a:t>encode</a:t>
            </a:r>
            <a:r>
              <a:rPr lang="en-US" sz="1800" dirty="0"/>
              <a:t>d to a </a:t>
            </a:r>
            <a:r>
              <a:rPr lang="en-US" sz="1800" dirty="0">
                <a:solidFill>
                  <a:srgbClr val="0070C0"/>
                </a:solidFill>
              </a:rPr>
              <a:t>UTF8</a:t>
            </a:r>
            <a:r>
              <a:rPr lang="en-US" sz="1800" dirty="0"/>
              <a:t> format byte string while </a:t>
            </a:r>
            <a:r>
              <a:rPr lang="en-US" sz="1800" dirty="0">
                <a:solidFill>
                  <a:srgbClr val="0070C0"/>
                </a:solidFill>
              </a:rPr>
              <a:t>ignori</a:t>
            </a:r>
            <a:r>
              <a:rPr lang="en-US" sz="1800" dirty="0"/>
              <a:t>ng any non-UTF8 character. Then the byte string is </a:t>
            </a:r>
            <a:r>
              <a:rPr lang="en-US" sz="1800" dirty="0">
                <a:solidFill>
                  <a:srgbClr val="0070C0"/>
                </a:solidFill>
              </a:rPr>
              <a:t>decode</a:t>
            </a:r>
            <a:r>
              <a:rPr lang="en-US" sz="1800" dirty="0"/>
              <a:t>d back to a Python string.</a:t>
            </a:r>
            <a:endParaRPr lang="en-US" sz="14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14</a:t>
            </a:fld>
            <a:endParaRPr lang="en-US" dirty="0"/>
          </a:p>
        </p:txBody>
      </p:sp>
      <p:sp>
        <p:nvSpPr>
          <p:cNvPr id="9" name="TextBox 8"/>
          <p:cNvSpPr txBox="1"/>
          <p:nvPr/>
        </p:nvSpPr>
        <p:spPr>
          <a:xfrm>
            <a:off x="2667000" y="1051848"/>
            <a:ext cx="3657600" cy="369332"/>
          </a:xfrm>
          <a:prstGeom prst="rect">
            <a:avLst/>
          </a:prstGeom>
          <a:solidFill>
            <a:schemeClr val="bg1">
              <a:lumMod val="85000"/>
            </a:schemeClr>
          </a:solidFill>
        </p:spPr>
        <p:txBody>
          <a:bodyPr wrap="square" rtlCol="0">
            <a:spAutoFit/>
          </a:bodyPr>
          <a:lstStyle/>
          <a:p>
            <a:r>
              <a:rPr lang="en-US" dirty="0">
                <a:latin typeface="Calibri" pitchFamily="34" charset="0"/>
              </a:rPr>
              <a:t> </a:t>
            </a:r>
            <a:r>
              <a:rPr lang="en-US" dirty="0" err="1">
                <a:latin typeface="Calibri" pitchFamily="34" charset="0"/>
              </a:rPr>
              <a:t>soup.</a:t>
            </a:r>
            <a:r>
              <a:rPr lang="en-US" dirty="0" err="1">
                <a:solidFill>
                  <a:srgbClr val="0070C0"/>
                </a:solidFill>
                <a:latin typeface="Calibri" pitchFamily="34" charset="0"/>
              </a:rPr>
              <a:t>get_text</a:t>
            </a:r>
            <a:r>
              <a:rPr lang="en-US" spc="120" dirty="0">
                <a:solidFill>
                  <a:srgbClr val="0070C0"/>
                </a:solidFill>
                <a:latin typeface="Calibri" pitchFamily="34" charset="0"/>
              </a:rPr>
              <a:t>()    </a:t>
            </a:r>
            <a:r>
              <a:rPr lang="en-US" spc="120" dirty="0">
                <a:latin typeface="Calibri" pitchFamily="34" charset="0"/>
              </a:rPr>
              <a:t>or</a:t>
            </a:r>
            <a:r>
              <a:rPr lang="en-US" spc="120" dirty="0">
                <a:solidFill>
                  <a:srgbClr val="0070C0"/>
                </a:solidFill>
                <a:latin typeface="Calibri" pitchFamily="34" charset="0"/>
              </a:rPr>
              <a:t>     </a:t>
            </a:r>
            <a:r>
              <a:rPr lang="en-US" spc="120" dirty="0" err="1">
                <a:latin typeface="Calibri" pitchFamily="34" charset="0"/>
              </a:rPr>
              <a:t>soup</a:t>
            </a:r>
            <a:r>
              <a:rPr lang="en-US" spc="120" dirty="0" err="1">
                <a:solidFill>
                  <a:srgbClr val="0070C0"/>
                </a:solidFill>
                <a:latin typeface="Calibri" pitchFamily="34" charset="0"/>
              </a:rPr>
              <a:t>.text</a:t>
            </a:r>
            <a:endParaRPr lang="en-US" spc="120" dirty="0">
              <a:solidFill>
                <a:srgbClr val="0070C0"/>
              </a:solidFill>
              <a:latin typeface="Calibri" pitchFamily="34" charset="0"/>
            </a:endParaRPr>
          </a:p>
        </p:txBody>
      </p:sp>
      <p:sp>
        <p:nvSpPr>
          <p:cNvPr id="10" name="TextBox 9"/>
          <p:cNvSpPr txBox="1"/>
          <p:nvPr/>
        </p:nvSpPr>
        <p:spPr>
          <a:xfrm>
            <a:off x="2057400" y="2209800"/>
            <a:ext cx="5181600" cy="923330"/>
          </a:xfrm>
          <a:prstGeom prst="rect">
            <a:avLst/>
          </a:prstGeom>
          <a:solidFill>
            <a:schemeClr val="bg1">
              <a:lumMod val="85000"/>
            </a:schemeClr>
          </a:solidFill>
        </p:spPr>
        <p:txBody>
          <a:bodyPr wrap="square" rtlCol="0">
            <a:spAutoFit/>
          </a:bodyPr>
          <a:lstStyle/>
          <a:p>
            <a:r>
              <a:rPr lang="en-US" dirty="0">
                <a:latin typeface="Calibri" pitchFamily="34" charset="0"/>
              </a:rPr>
              <a:t> </a:t>
            </a:r>
            <a:r>
              <a:rPr lang="en-US" dirty="0" err="1">
                <a:latin typeface="Calibri" pitchFamily="34" charset="0"/>
              </a:rPr>
              <a:t>soup.</a:t>
            </a:r>
            <a:r>
              <a:rPr lang="en-US" dirty="0" err="1">
                <a:solidFill>
                  <a:srgbClr val="0070C0"/>
                </a:solidFill>
                <a:latin typeface="Calibri" pitchFamily="34" charset="0"/>
              </a:rPr>
              <a:t>text.encode</a:t>
            </a:r>
            <a:r>
              <a:rPr lang="en-US" dirty="0">
                <a:solidFill>
                  <a:srgbClr val="0070C0"/>
                </a:solidFill>
                <a:latin typeface="Calibri" pitchFamily="34" charset="0"/>
              </a:rPr>
              <a:t>("utf8“, “ignore”).decode()</a:t>
            </a:r>
          </a:p>
          <a:p>
            <a:r>
              <a:rPr lang="en-US" dirty="0">
                <a:solidFill>
                  <a:srgbClr val="0070C0"/>
                </a:solidFill>
                <a:latin typeface="Calibri" pitchFamily="34" charset="0"/>
              </a:rPr>
              <a:t>                                          </a:t>
            </a:r>
            <a:r>
              <a:rPr lang="en-US" dirty="0">
                <a:latin typeface="Calibri" pitchFamily="34" charset="0"/>
              </a:rPr>
              <a:t>or</a:t>
            </a:r>
          </a:p>
          <a:p>
            <a:r>
              <a:rPr lang="en-US" dirty="0" err="1">
                <a:latin typeface="Calibri" pitchFamily="34" charset="0"/>
              </a:rPr>
              <a:t>soup.</a:t>
            </a:r>
            <a:r>
              <a:rPr lang="en-US" dirty="0" err="1">
                <a:solidFill>
                  <a:srgbClr val="0070C0"/>
                </a:solidFill>
                <a:latin typeface="Calibri" pitchFamily="34" charset="0"/>
              </a:rPr>
              <a:t>text.encode</a:t>
            </a:r>
            <a:r>
              <a:rPr lang="en-US" dirty="0">
                <a:solidFill>
                  <a:srgbClr val="0070C0"/>
                </a:solidFill>
                <a:latin typeface="Calibri" pitchFamily="34" charset="0"/>
              </a:rPr>
              <a:t>(“ascii“, “ignore”).decode(“ascii”)</a:t>
            </a:r>
          </a:p>
        </p:txBody>
      </p:sp>
      <p:sp>
        <p:nvSpPr>
          <p:cNvPr id="11" name="Date Placeholder 10"/>
          <p:cNvSpPr>
            <a:spLocks noGrp="1"/>
          </p:cNvSpPr>
          <p:nvPr>
            <p:ph type="dt" sz="half" idx="10"/>
          </p:nvPr>
        </p:nvSpPr>
        <p:spPr/>
        <p:txBody>
          <a:bodyPr/>
          <a:lstStyle/>
          <a:p>
            <a:pPr>
              <a:defRPr/>
            </a:pPr>
            <a:r>
              <a:rPr lang="en-US"/>
              <a:t>© 2019 C. Nguyen </a:t>
            </a:r>
          </a:p>
        </p:txBody>
      </p:sp>
    </p:spTree>
    <p:extLst>
      <p:ext uri="{BB962C8B-B14F-4D97-AF65-F5344CB8AC3E}">
        <p14:creationId xmlns:p14="http://schemas.microsoft.com/office/powerpoint/2010/main" val="1950473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Parse Data: Find Tags</a:t>
            </a:r>
          </a:p>
        </p:txBody>
      </p:sp>
      <p:sp>
        <p:nvSpPr>
          <p:cNvPr id="3075" name="Rectangle 3"/>
          <p:cNvSpPr>
            <a:spLocks noGrp="1" noChangeArrowheads="1"/>
          </p:cNvSpPr>
          <p:nvPr>
            <p:ph type="body" idx="1"/>
          </p:nvPr>
        </p:nvSpPr>
        <p:spPr>
          <a:xfrm>
            <a:off x="381000" y="692150"/>
            <a:ext cx="8305800" cy="5791200"/>
          </a:xfrm>
        </p:spPr>
        <p:txBody>
          <a:bodyPr/>
          <a:lstStyle/>
          <a:p>
            <a:pPr eaLnBrk="1" hangingPunct="1"/>
            <a:r>
              <a:rPr lang="en-US" sz="1800" dirty="0"/>
              <a:t>An HTML element is a block of text starting with </a:t>
            </a:r>
            <a:r>
              <a:rPr lang="en-US" sz="1800" dirty="0">
                <a:solidFill>
                  <a:srgbClr val="0070C0"/>
                </a:solidFill>
              </a:rPr>
              <a:t>&lt;</a:t>
            </a:r>
            <a:r>
              <a:rPr lang="en-US" sz="1800" dirty="0" err="1"/>
              <a:t>tag_name</a:t>
            </a:r>
            <a:r>
              <a:rPr lang="en-US" sz="1800" dirty="0">
                <a:solidFill>
                  <a:srgbClr val="0070C0"/>
                </a:solidFill>
              </a:rPr>
              <a:t>&gt;</a:t>
            </a:r>
            <a:r>
              <a:rPr lang="en-US" sz="1800" dirty="0"/>
              <a:t>  and ending with a matching </a:t>
            </a:r>
            <a:r>
              <a:rPr lang="en-US" sz="1800" dirty="0">
                <a:solidFill>
                  <a:srgbClr val="0070C0"/>
                </a:solidFill>
              </a:rPr>
              <a:t>&lt;/</a:t>
            </a:r>
            <a:r>
              <a:rPr lang="en-US" sz="1800" dirty="0" err="1"/>
              <a:t>tag_name</a:t>
            </a:r>
            <a:r>
              <a:rPr lang="en-US" sz="1800" dirty="0">
                <a:solidFill>
                  <a:srgbClr val="0070C0"/>
                </a:solidFill>
              </a:rPr>
              <a:t>&gt;</a:t>
            </a:r>
          </a:p>
          <a:p>
            <a:pPr eaLnBrk="1" hangingPunct="1"/>
            <a:r>
              <a:rPr lang="en-US" sz="1800" dirty="0"/>
              <a:t>To find the first element with a particular tag:</a:t>
            </a:r>
          </a:p>
          <a:p>
            <a:pPr eaLnBrk="1" hangingPunct="1">
              <a:buNone/>
            </a:pPr>
            <a:r>
              <a:rPr lang="en-US" sz="1800" dirty="0"/>
              <a:t>	                                                   or </a:t>
            </a:r>
          </a:p>
          <a:p>
            <a:pPr eaLnBrk="1" hangingPunct="1">
              <a:spcBef>
                <a:spcPts val="1800"/>
              </a:spcBef>
            </a:pPr>
            <a:r>
              <a:rPr lang="en-US" sz="1800" dirty="0"/>
              <a:t>To find all elements with a particular tag:</a:t>
            </a:r>
          </a:p>
          <a:p>
            <a:pPr eaLnBrk="1" hangingPunct="1">
              <a:buNone/>
            </a:pPr>
            <a:endParaRPr lang="en-US" sz="1800" dirty="0"/>
          </a:p>
          <a:p>
            <a:pPr eaLnBrk="1" hangingPunct="1">
              <a:spcBef>
                <a:spcPts val="600"/>
              </a:spcBef>
            </a:pPr>
            <a:endParaRPr lang="en-US" sz="1800" dirty="0"/>
          </a:p>
          <a:p>
            <a:pPr eaLnBrk="1" hangingPunct="1">
              <a:spcBef>
                <a:spcPts val="600"/>
              </a:spcBef>
            </a:pPr>
            <a:r>
              <a:rPr lang="en-US" sz="1800" dirty="0" err="1">
                <a:solidFill>
                  <a:srgbClr val="0070C0"/>
                </a:solidFill>
              </a:rPr>
              <a:t>find_all</a:t>
            </a:r>
            <a:r>
              <a:rPr lang="en-US" sz="1800" dirty="0"/>
              <a:t> can check for a list of tags:</a:t>
            </a:r>
          </a:p>
          <a:p>
            <a:pPr eaLnBrk="1" hangingPunct="1">
              <a:spcBef>
                <a:spcPts val="0"/>
              </a:spcBef>
              <a:buNone/>
            </a:pPr>
            <a:endParaRPr lang="en-US" sz="1800" dirty="0"/>
          </a:p>
          <a:p>
            <a:pPr eaLnBrk="1" hangingPunct="1">
              <a:spcBef>
                <a:spcPts val="0"/>
              </a:spcBef>
              <a:buNone/>
            </a:pPr>
            <a:endParaRPr lang="en-US" sz="1800" dirty="0"/>
          </a:p>
          <a:p>
            <a:pPr eaLnBrk="1" hangingPunct="1">
              <a:spcBef>
                <a:spcPts val="0"/>
              </a:spcBef>
              <a:buNone/>
            </a:pPr>
            <a:endParaRPr lang="en-US" sz="1800" dirty="0"/>
          </a:p>
          <a:p>
            <a:pPr eaLnBrk="1" hangingPunct="1">
              <a:spcBef>
                <a:spcPts val="0"/>
              </a:spcBef>
            </a:pPr>
            <a:r>
              <a:rPr lang="en-US" sz="1800" dirty="0"/>
              <a:t>We can also use regular expression with </a:t>
            </a:r>
            <a:r>
              <a:rPr lang="en-US" sz="1800" dirty="0" err="1">
                <a:solidFill>
                  <a:srgbClr val="0070C0"/>
                </a:solidFill>
              </a:rPr>
              <a:t>find_all</a:t>
            </a:r>
            <a:r>
              <a:rPr lang="en-US" sz="1800" dirty="0"/>
              <a:t>:</a:t>
            </a:r>
          </a:p>
          <a:p>
            <a:pPr eaLnBrk="1" hangingPunct="1">
              <a:spcBef>
                <a:spcPts val="0"/>
              </a:spcBef>
              <a:buNone/>
            </a:pPr>
            <a:endParaRPr lang="en-US" sz="1800" dirty="0"/>
          </a:p>
          <a:p>
            <a:pPr eaLnBrk="1" hangingPunct="1">
              <a:spcBef>
                <a:spcPts val="0"/>
              </a:spcBef>
              <a:buNone/>
            </a:pPr>
            <a:endParaRPr lang="en-US" sz="1800" dirty="0"/>
          </a:p>
          <a:p>
            <a:pPr eaLnBrk="1" hangingPunct="1">
              <a:spcBef>
                <a:spcPts val="0"/>
              </a:spcBef>
              <a:buNone/>
            </a:pPr>
            <a:endParaRPr lang="en-US" sz="1800" dirty="0"/>
          </a:p>
          <a:p>
            <a:pPr eaLnBrk="1" hangingPunct="1">
              <a:spcBef>
                <a:spcPts val="0"/>
              </a:spcBef>
            </a:pPr>
            <a:r>
              <a:rPr lang="en-US" sz="1800" dirty="0" err="1">
                <a:solidFill>
                  <a:srgbClr val="0070C0"/>
                </a:solidFill>
              </a:rPr>
              <a:t>find_all</a:t>
            </a:r>
            <a:r>
              <a:rPr lang="en-US" sz="1800" dirty="0"/>
              <a:t> is a generator that yields </a:t>
            </a:r>
            <a:r>
              <a:rPr lang="en-US" sz="1800" dirty="0" err="1"/>
              <a:t>BeautifulSoup</a:t>
            </a:r>
            <a:r>
              <a:rPr lang="en-US" sz="1800" dirty="0"/>
              <a:t> objects, the same data type as the object soup.</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15</a:t>
            </a:fld>
            <a:endParaRPr lang="en-US" dirty="0"/>
          </a:p>
        </p:txBody>
      </p:sp>
      <p:sp>
        <p:nvSpPr>
          <p:cNvPr id="6" name="TextBox 5"/>
          <p:cNvSpPr txBox="1"/>
          <p:nvPr/>
        </p:nvSpPr>
        <p:spPr>
          <a:xfrm>
            <a:off x="1981200" y="1684893"/>
            <a:ext cx="1828800" cy="369332"/>
          </a:xfrm>
          <a:prstGeom prst="rect">
            <a:avLst/>
          </a:prstGeom>
          <a:solidFill>
            <a:schemeClr val="bg1">
              <a:lumMod val="85000"/>
            </a:schemeClr>
          </a:solidFill>
        </p:spPr>
        <p:txBody>
          <a:bodyPr wrap="square" rtlCol="0">
            <a:spAutoFit/>
          </a:bodyPr>
          <a:lstStyle/>
          <a:p>
            <a:r>
              <a:rPr lang="en-US" dirty="0">
                <a:latin typeface="Calibri" pitchFamily="34" charset="0"/>
              </a:rPr>
              <a:t>  </a:t>
            </a:r>
            <a:r>
              <a:rPr lang="en-US" dirty="0" err="1">
                <a:latin typeface="Calibri" pitchFamily="34" charset="0"/>
              </a:rPr>
              <a:t>soup.</a:t>
            </a:r>
            <a:r>
              <a:rPr lang="en-US" dirty="0" err="1">
                <a:solidFill>
                  <a:srgbClr val="0070C0"/>
                </a:solidFill>
                <a:latin typeface="Calibri" pitchFamily="34" charset="0"/>
              </a:rPr>
              <a:t>tag_name</a:t>
            </a:r>
            <a:endParaRPr lang="en-US" dirty="0">
              <a:solidFill>
                <a:srgbClr val="0070C0"/>
              </a:solidFill>
              <a:latin typeface="Calibri" pitchFamily="34" charset="0"/>
            </a:endParaRPr>
          </a:p>
        </p:txBody>
      </p:sp>
      <p:sp>
        <p:nvSpPr>
          <p:cNvPr id="8" name="TextBox 7"/>
          <p:cNvSpPr txBox="1"/>
          <p:nvPr/>
        </p:nvSpPr>
        <p:spPr>
          <a:xfrm>
            <a:off x="4648200" y="1682743"/>
            <a:ext cx="2514600" cy="369332"/>
          </a:xfrm>
          <a:prstGeom prst="rect">
            <a:avLst/>
          </a:prstGeom>
          <a:solidFill>
            <a:schemeClr val="bg1">
              <a:lumMod val="85000"/>
            </a:schemeClr>
          </a:solidFill>
        </p:spPr>
        <p:txBody>
          <a:bodyPr wrap="square" rtlCol="0">
            <a:spAutoFit/>
          </a:bodyPr>
          <a:lstStyle/>
          <a:p>
            <a:r>
              <a:rPr lang="en-US" dirty="0">
                <a:latin typeface="Calibri" pitchFamily="34" charset="0"/>
              </a:rPr>
              <a:t>  </a:t>
            </a:r>
            <a:r>
              <a:rPr lang="en-US" dirty="0" err="1">
                <a:latin typeface="Calibri" pitchFamily="34" charset="0"/>
              </a:rPr>
              <a:t>soup.</a:t>
            </a:r>
            <a:r>
              <a:rPr lang="en-US" dirty="0" err="1">
                <a:solidFill>
                  <a:srgbClr val="0070C0"/>
                </a:solidFill>
                <a:latin typeface="Calibri" pitchFamily="34" charset="0"/>
              </a:rPr>
              <a:t>find</a:t>
            </a:r>
            <a:r>
              <a:rPr lang="en-US" dirty="0">
                <a:solidFill>
                  <a:srgbClr val="0070C0"/>
                </a:solidFill>
                <a:latin typeface="Calibri" pitchFamily="34" charset="0"/>
              </a:rPr>
              <a:t>( ‘</a:t>
            </a:r>
            <a:r>
              <a:rPr lang="en-US" dirty="0" err="1">
                <a:solidFill>
                  <a:srgbClr val="0070C0"/>
                </a:solidFill>
                <a:latin typeface="Calibri" pitchFamily="34" charset="0"/>
              </a:rPr>
              <a:t>tag_name</a:t>
            </a:r>
            <a:r>
              <a:rPr lang="en-US" dirty="0">
                <a:solidFill>
                  <a:srgbClr val="0070C0"/>
                </a:solidFill>
                <a:latin typeface="Calibri" pitchFamily="34" charset="0"/>
              </a:rPr>
              <a:t>’)</a:t>
            </a:r>
          </a:p>
        </p:txBody>
      </p:sp>
      <p:sp>
        <p:nvSpPr>
          <p:cNvPr id="9" name="TextBox 8"/>
          <p:cNvSpPr txBox="1"/>
          <p:nvPr/>
        </p:nvSpPr>
        <p:spPr>
          <a:xfrm>
            <a:off x="914400" y="2467018"/>
            <a:ext cx="7239000" cy="646331"/>
          </a:xfrm>
          <a:prstGeom prst="rect">
            <a:avLst/>
          </a:prstGeom>
          <a:solidFill>
            <a:schemeClr val="bg1">
              <a:lumMod val="85000"/>
            </a:schemeClr>
          </a:solidFill>
        </p:spPr>
        <p:txBody>
          <a:bodyPr wrap="square" rtlCol="0">
            <a:spAutoFit/>
          </a:bodyPr>
          <a:lstStyle/>
          <a:p>
            <a:r>
              <a:rPr lang="en-US" dirty="0"/>
              <a:t>   </a:t>
            </a:r>
            <a:r>
              <a:rPr lang="en-US" dirty="0">
                <a:latin typeface="Calibri" pitchFamily="34" charset="0"/>
              </a:rPr>
              <a:t>for  </a:t>
            </a:r>
            <a:r>
              <a:rPr lang="en-US" dirty="0" err="1">
                <a:latin typeface="Calibri" pitchFamily="34" charset="0"/>
              </a:rPr>
              <a:t>elem</a:t>
            </a:r>
            <a:r>
              <a:rPr lang="en-US" dirty="0">
                <a:latin typeface="Calibri" pitchFamily="34" charset="0"/>
              </a:rPr>
              <a:t>  in </a:t>
            </a:r>
            <a:r>
              <a:rPr lang="en-US" dirty="0" err="1">
                <a:latin typeface="Calibri" pitchFamily="34" charset="0"/>
              </a:rPr>
              <a:t>soup.</a:t>
            </a:r>
            <a:r>
              <a:rPr lang="en-US" dirty="0" err="1">
                <a:solidFill>
                  <a:srgbClr val="0070C0"/>
                </a:solidFill>
                <a:latin typeface="Calibri" pitchFamily="34" charset="0"/>
              </a:rPr>
              <a:t>find_all</a:t>
            </a:r>
            <a:r>
              <a:rPr lang="en-US" dirty="0">
                <a:solidFill>
                  <a:srgbClr val="0070C0"/>
                </a:solidFill>
                <a:latin typeface="Calibri" pitchFamily="34" charset="0"/>
              </a:rPr>
              <a:t>(‘</a:t>
            </a:r>
            <a:r>
              <a:rPr lang="en-US" dirty="0" err="1">
                <a:latin typeface="Calibri" pitchFamily="34" charset="0"/>
              </a:rPr>
              <a:t>tag_name</a:t>
            </a:r>
            <a:r>
              <a:rPr lang="en-US" dirty="0">
                <a:latin typeface="Calibri" pitchFamily="34" charset="0"/>
              </a:rPr>
              <a:t>’</a:t>
            </a:r>
            <a:r>
              <a:rPr lang="en-US" dirty="0">
                <a:solidFill>
                  <a:srgbClr val="0070C0"/>
                </a:solidFill>
                <a:latin typeface="Calibri" pitchFamily="34" charset="0"/>
              </a:rPr>
              <a:t>)</a:t>
            </a:r>
            <a:r>
              <a:rPr lang="en-US" dirty="0">
                <a:latin typeface="Calibri" pitchFamily="34" charset="0"/>
              </a:rPr>
              <a:t> :</a:t>
            </a:r>
          </a:p>
          <a:p>
            <a:r>
              <a:rPr lang="en-US" dirty="0">
                <a:latin typeface="Calibri" pitchFamily="34" charset="0"/>
              </a:rPr>
              <a:t>           print(elem.name)          # print tag names only</a:t>
            </a:r>
          </a:p>
        </p:txBody>
      </p:sp>
      <p:sp>
        <p:nvSpPr>
          <p:cNvPr id="10" name="TextBox 9"/>
          <p:cNvSpPr txBox="1"/>
          <p:nvPr/>
        </p:nvSpPr>
        <p:spPr>
          <a:xfrm>
            <a:off x="914400" y="3541494"/>
            <a:ext cx="7239000" cy="646331"/>
          </a:xfrm>
          <a:prstGeom prst="rect">
            <a:avLst/>
          </a:prstGeom>
          <a:solidFill>
            <a:schemeClr val="bg1">
              <a:lumMod val="85000"/>
            </a:schemeClr>
          </a:solidFill>
        </p:spPr>
        <p:txBody>
          <a:bodyPr wrap="square" rtlCol="0">
            <a:spAutoFit/>
          </a:bodyPr>
          <a:lstStyle/>
          <a:p>
            <a:r>
              <a:rPr lang="en-US" dirty="0"/>
              <a:t>  </a:t>
            </a:r>
            <a:r>
              <a:rPr lang="en-US" dirty="0">
                <a:latin typeface="Calibri" pitchFamily="34" charset="0"/>
              </a:rPr>
              <a:t>for  </a:t>
            </a:r>
            <a:r>
              <a:rPr lang="en-US" dirty="0" err="1">
                <a:latin typeface="Calibri" pitchFamily="34" charset="0"/>
              </a:rPr>
              <a:t>elem</a:t>
            </a:r>
            <a:r>
              <a:rPr lang="en-US" dirty="0">
                <a:latin typeface="Calibri" pitchFamily="34" charset="0"/>
              </a:rPr>
              <a:t> in </a:t>
            </a:r>
            <a:r>
              <a:rPr lang="en-US" dirty="0" err="1">
                <a:latin typeface="Calibri" pitchFamily="34" charset="0"/>
              </a:rPr>
              <a:t>soup.</a:t>
            </a:r>
            <a:r>
              <a:rPr lang="en-US" dirty="0" err="1">
                <a:solidFill>
                  <a:srgbClr val="0070C0"/>
                </a:solidFill>
                <a:latin typeface="Calibri" pitchFamily="34" charset="0"/>
              </a:rPr>
              <a:t>find_all</a:t>
            </a:r>
            <a:r>
              <a:rPr lang="en-US" dirty="0">
                <a:solidFill>
                  <a:srgbClr val="0070C0"/>
                </a:solidFill>
                <a:latin typeface="Calibri" pitchFamily="34" charset="0"/>
              </a:rPr>
              <a:t>( </a:t>
            </a:r>
            <a:r>
              <a:rPr lang="en-US" dirty="0">
                <a:latin typeface="Calibri" pitchFamily="34" charset="0"/>
              </a:rPr>
              <a:t>[‘tag_name1', ‘tag_name2‘, ‘tag_name3’] </a:t>
            </a:r>
            <a:r>
              <a:rPr lang="en-US" dirty="0">
                <a:solidFill>
                  <a:srgbClr val="0070C0"/>
                </a:solidFill>
                <a:latin typeface="Calibri" pitchFamily="34" charset="0"/>
              </a:rPr>
              <a:t>)</a:t>
            </a:r>
            <a:r>
              <a:rPr lang="en-US" dirty="0">
                <a:latin typeface="Calibri" pitchFamily="34" charset="0"/>
              </a:rPr>
              <a:t> :</a:t>
            </a:r>
          </a:p>
          <a:p>
            <a:r>
              <a:rPr lang="en-US" dirty="0">
                <a:latin typeface="Calibri" pitchFamily="34" charset="0"/>
              </a:rPr>
              <a:t>          print(</a:t>
            </a:r>
            <a:r>
              <a:rPr lang="en-US" dirty="0" err="1">
                <a:latin typeface="Calibri" pitchFamily="34" charset="0"/>
              </a:rPr>
              <a:t>elem</a:t>
            </a:r>
            <a:r>
              <a:rPr lang="en-US" dirty="0">
                <a:latin typeface="Calibri" pitchFamily="34" charset="0"/>
              </a:rPr>
              <a:t>)            # print entire element for any of the tags in the list</a:t>
            </a:r>
          </a:p>
        </p:txBody>
      </p:sp>
      <p:sp>
        <p:nvSpPr>
          <p:cNvPr id="11" name="TextBox 10"/>
          <p:cNvSpPr txBox="1"/>
          <p:nvPr/>
        </p:nvSpPr>
        <p:spPr>
          <a:xfrm>
            <a:off x="914400" y="4689256"/>
            <a:ext cx="7239000" cy="646331"/>
          </a:xfrm>
          <a:prstGeom prst="rect">
            <a:avLst/>
          </a:prstGeom>
          <a:solidFill>
            <a:schemeClr val="bg1">
              <a:lumMod val="85000"/>
            </a:schemeClr>
          </a:solidFill>
        </p:spPr>
        <p:txBody>
          <a:bodyPr wrap="square" rtlCol="0">
            <a:spAutoFit/>
          </a:bodyPr>
          <a:lstStyle/>
          <a:p>
            <a:r>
              <a:rPr lang="en-US" dirty="0"/>
              <a:t>  </a:t>
            </a:r>
            <a:r>
              <a:rPr lang="en-US" dirty="0">
                <a:latin typeface="Calibri" pitchFamily="34" charset="0"/>
              </a:rPr>
              <a:t>for  </a:t>
            </a:r>
            <a:r>
              <a:rPr lang="en-US" dirty="0" err="1">
                <a:latin typeface="Calibri" pitchFamily="34" charset="0"/>
              </a:rPr>
              <a:t>elem</a:t>
            </a:r>
            <a:r>
              <a:rPr lang="en-US" dirty="0">
                <a:latin typeface="Calibri" pitchFamily="34" charset="0"/>
              </a:rPr>
              <a:t> in </a:t>
            </a:r>
            <a:r>
              <a:rPr lang="en-US" dirty="0" err="1">
                <a:latin typeface="Calibri" pitchFamily="34" charset="0"/>
              </a:rPr>
              <a:t>soup.</a:t>
            </a:r>
            <a:r>
              <a:rPr lang="en-US" dirty="0" err="1">
                <a:solidFill>
                  <a:srgbClr val="0070C0"/>
                </a:solidFill>
                <a:latin typeface="Calibri" pitchFamily="34" charset="0"/>
              </a:rPr>
              <a:t>find_all</a:t>
            </a:r>
            <a:r>
              <a:rPr lang="en-US" dirty="0">
                <a:solidFill>
                  <a:srgbClr val="0070C0"/>
                </a:solidFill>
                <a:latin typeface="Calibri" pitchFamily="34" charset="0"/>
              </a:rPr>
              <a:t>( </a:t>
            </a:r>
            <a:r>
              <a:rPr lang="en-US" dirty="0" err="1">
                <a:solidFill>
                  <a:srgbClr val="0070C0"/>
                </a:solidFill>
                <a:latin typeface="Calibri" pitchFamily="34" charset="0"/>
              </a:rPr>
              <a:t>re.compile</a:t>
            </a:r>
            <a:r>
              <a:rPr lang="en-US" dirty="0">
                <a:solidFill>
                  <a:srgbClr val="0070C0"/>
                </a:solidFill>
                <a:latin typeface="Calibri" pitchFamily="34" charset="0"/>
              </a:rPr>
              <a:t>(‘</a:t>
            </a:r>
            <a:r>
              <a:rPr lang="en-US" dirty="0">
                <a:latin typeface="Calibri" pitchFamily="34" charset="0"/>
              </a:rPr>
              <a:t>b</a:t>
            </a:r>
            <a:r>
              <a:rPr lang="en-US" dirty="0">
                <a:solidFill>
                  <a:srgbClr val="0070C0"/>
                </a:solidFill>
                <a:latin typeface="Calibri" pitchFamily="34" charset="0"/>
              </a:rPr>
              <a:t>’)</a:t>
            </a:r>
            <a:r>
              <a:rPr lang="en-US" dirty="0">
                <a:latin typeface="Calibri" pitchFamily="34" charset="0"/>
              </a:rPr>
              <a:t> </a:t>
            </a:r>
            <a:r>
              <a:rPr lang="en-US" dirty="0">
                <a:solidFill>
                  <a:srgbClr val="0070C0"/>
                </a:solidFill>
                <a:latin typeface="Calibri" pitchFamily="34" charset="0"/>
              </a:rPr>
              <a:t>)</a:t>
            </a:r>
            <a:r>
              <a:rPr lang="en-US" dirty="0">
                <a:latin typeface="Calibri" pitchFamily="34" charset="0"/>
              </a:rPr>
              <a:t> :     # any tag name with ‘b’ in it</a:t>
            </a:r>
          </a:p>
          <a:p>
            <a:r>
              <a:rPr lang="en-US" dirty="0">
                <a:latin typeface="Calibri" pitchFamily="34" charset="0"/>
              </a:rPr>
              <a:t>         print(</a:t>
            </a:r>
            <a:r>
              <a:rPr lang="en-US" dirty="0" err="1">
                <a:latin typeface="Calibri" pitchFamily="34" charset="0"/>
              </a:rPr>
              <a:t>elem.get_text</a:t>
            </a:r>
            <a:r>
              <a:rPr lang="en-US" dirty="0">
                <a:latin typeface="Calibri" pitchFamily="34" charset="0"/>
              </a:rPr>
              <a:t>())             # print only the text part of the tag</a:t>
            </a:r>
          </a:p>
        </p:txBody>
      </p:sp>
      <p:sp>
        <p:nvSpPr>
          <p:cNvPr id="12" name="Date Placeholder 11"/>
          <p:cNvSpPr>
            <a:spLocks noGrp="1"/>
          </p:cNvSpPr>
          <p:nvPr>
            <p:ph type="dt" sz="half" idx="10"/>
          </p:nvPr>
        </p:nvSpPr>
        <p:spPr/>
        <p:txBody>
          <a:bodyPr/>
          <a:lstStyle/>
          <a:p>
            <a:pPr>
              <a:defRPr/>
            </a:pPr>
            <a:r>
              <a:rPr lang="en-US"/>
              <a:t>© 2019 C. Nguyen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Parse Data: Find Text and Links</a:t>
            </a:r>
          </a:p>
        </p:txBody>
      </p:sp>
      <p:sp>
        <p:nvSpPr>
          <p:cNvPr id="3075" name="Rectangle 3"/>
          <p:cNvSpPr>
            <a:spLocks noGrp="1" noChangeArrowheads="1"/>
          </p:cNvSpPr>
          <p:nvPr>
            <p:ph type="body" idx="1"/>
          </p:nvPr>
        </p:nvSpPr>
        <p:spPr>
          <a:xfrm>
            <a:off x="381000" y="609600"/>
            <a:ext cx="8305800" cy="5791200"/>
          </a:xfrm>
        </p:spPr>
        <p:txBody>
          <a:bodyPr/>
          <a:lstStyle/>
          <a:p>
            <a:pPr eaLnBrk="1" hangingPunct="1">
              <a:lnSpc>
                <a:spcPct val="110000"/>
              </a:lnSpc>
            </a:pPr>
            <a:r>
              <a:rPr lang="en-US" sz="1800" dirty="0"/>
              <a:t>Sometimes we want to search for data and not a tag. </a:t>
            </a:r>
          </a:p>
          <a:p>
            <a:pPr eaLnBrk="1" hangingPunct="1">
              <a:lnSpc>
                <a:spcPct val="110000"/>
              </a:lnSpc>
            </a:pPr>
            <a:r>
              <a:rPr lang="en-US" sz="1800" dirty="0"/>
              <a:t>To find an exact data text string:</a:t>
            </a:r>
          </a:p>
          <a:p>
            <a:pPr eaLnBrk="1" hangingPunct="1">
              <a:lnSpc>
                <a:spcPct val="110000"/>
              </a:lnSpc>
              <a:spcBef>
                <a:spcPts val="1200"/>
              </a:spcBef>
            </a:pPr>
            <a:r>
              <a:rPr lang="en-US" sz="1800" dirty="0"/>
              <a:t>To find strings that match a regular expression:</a:t>
            </a:r>
          </a:p>
          <a:p>
            <a:pPr eaLnBrk="1" hangingPunct="1">
              <a:lnSpc>
                <a:spcPct val="110000"/>
              </a:lnSpc>
              <a:buNone/>
            </a:pPr>
            <a:endParaRPr lang="en-US" sz="1800" dirty="0"/>
          </a:p>
          <a:p>
            <a:pPr eaLnBrk="1" hangingPunct="1">
              <a:lnSpc>
                <a:spcPct val="110000"/>
              </a:lnSpc>
              <a:spcBef>
                <a:spcPts val="1200"/>
              </a:spcBef>
            </a:pPr>
            <a:endParaRPr lang="en-US" sz="1800" dirty="0"/>
          </a:p>
          <a:p>
            <a:pPr eaLnBrk="1" hangingPunct="1">
              <a:lnSpc>
                <a:spcPct val="110000"/>
              </a:lnSpc>
              <a:spcBef>
                <a:spcPts val="0"/>
              </a:spcBef>
            </a:pPr>
            <a:r>
              <a:rPr lang="en-US" sz="1800" dirty="0"/>
              <a:t>To find strings that match a </a:t>
            </a:r>
            <a:r>
              <a:rPr lang="en-US" sz="1800" dirty="0" err="1"/>
              <a:t>regex</a:t>
            </a:r>
            <a:r>
              <a:rPr lang="en-US" sz="1800" dirty="0"/>
              <a:t> and are in a particular tag:</a:t>
            </a:r>
          </a:p>
          <a:p>
            <a:pPr eaLnBrk="1" hangingPunct="1">
              <a:lnSpc>
                <a:spcPct val="110000"/>
              </a:lnSpc>
              <a:spcBef>
                <a:spcPts val="0"/>
              </a:spcBef>
            </a:pPr>
            <a:endParaRPr lang="en-US" sz="1800" dirty="0"/>
          </a:p>
          <a:p>
            <a:pPr eaLnBrk="1" hangingPunct="1">
              <a:lnSpc>
                <a:spcPct val="110000"/>
              </a:lnSpc>
              <a:spcBef>
                <a:spcPts val="0"/>
              </a:spcBef>
            </a:pPr>
            <a:endParaRPr lang="en-US" sz="1800" dirty="0"/>
          </a:p>
          <a:p>
            <a:pPr eaLnBrk="1" hangingPunct="1">
              <a:lnSpc>
                <a:spcPct val="110000"/>
              </a:lnSpc>
              <a:spcBef>
                <a:spcPts val="0"/>
              </a:spcBef>
            </a:pPr>
            <a:endParaRPr lang="en-US" sz="1800" dirty="0"/>
          </a:p>
          <a:p>
            <a:pPr eaLnBrk="1" hangingPunct="1">
              <a:lnSpc>
                <a:spcPct val="110000"/>
              </a:lnSpc>
              <a:spcBef>
                <a:spcPts val="0"/>
              </a:spcBef>
            </a:pPr>
            <a:r>
              <a:rPr lang="en-US" sz="1800" dirty="0"/>
              <a:t>To find all links, which is the ‘</a:t>
            </a:r>
            <a:r>
              <a:rPr lang="en-US" sz="1800" dirty="0" err="1"/>
              <a:t>href</a:t>
            </a:r>
            <a:r>
              <a:rPr lang="en-US" sz="1800" dirty="0"/>
              <a:t>’ field of tag ‘a’:</a:t>
            </a:r>
          </a:p>
          <a:p>
            <a:pPr eaLnBrk="1" hangingPunct="1">
              <a:lnSpc>
                <a:spcPct val="110000"/>
              </a:lnSpc>
              <a:spcBef>
                <a:spcPts val="0"/>
              </a:spcBef>
            </a:pPr>
            <a:endParaRPr lang="en-US" sz="1800" dirty="0"/>
          </a:p>
          <a:p>
            <a:pPr eaLnBrk="1" hangingPunct="1">
              <a:lnSpc>
                <a:spcPct val="110000"/>
              </a:lnSpc>
              <a:spcBef>
                <a:spcPts val="0"/>
              </a:spcBef>
            </a:pPr>
            <a:endParaRPr lang="en-US" sz="1800" dirty="0"/>
          </a:p>
          <a:p>
            <a:pPr eaLnBrk="1" hangingPunct="1">
              <a:lnSpc>
                <a:spcPct val="110000"/>
              </a:lnSpc>
              <a:spcBef>
                <a:spcPts val="0"/>
              </a:spcBef>
            </a:pPr>
            <a:endParaRPr lang="en-US" sz="1800" dirty="0"/>
          </a:p>
          <a:p>
            <a:pPr eaLnBrk="1" hangingPunct="1">
              <a:lnSpc>
                <a:spcPct val="110000"/>
              </a:lnSpc>
              <a:spcBef>
                <a:spcPts val="0"/>
              </a:spcBef>
            </a:pPr>
            <a:r>
              <a:rPr lang="en-US" sz="1800" dirty="0"/>
              <a:t>To access a field within a tag, use the same format as with the ‘</a:t>
            </a:r>
            <a:r>
              <a:rPr lang="en-US" sz="1800" dirty="0" err="1"/>
              <a:t>href</a:t>
            </a:r>
            <a:r>
              <a:rPr lang="en-US" sz="1800" dirty="0"/>
              <a:t>’ field above: </a:t>
            </a:r>
          </a:p>
          <a:p>
            <a:pPr eaLnBrk="1" hangingPunct="1">
              <a:spcBef>
                <a:spcPts val="0"/>
              </a:spcBef>
            </a:pPr>
            <a:endParaRPr lang="en-US" sz="1800" dirty="0"/>
          </a:p>
          <a:p>
            <a:pPr eaLnBrk="1" hangingPunct="1">
              <a:spcBef>
                <a:spcPts val="0"/>
              </a:spcBef>
              <a:buNone/>
            </a:pPr>
            <a:endParaRPr lang="en-US" sz="1800" dirty="0"/>
          </a:p>
          <a:p>
            <a:pPr eaLnBrk="1" hangingPunct="1">
              <a:spcBef>
                <a:spcPts val="0"/>
              </a:spcBef>
              <a:buNone/>
            </a:pPr>
            <a:endParaRPr lang="en-US" sz="1800" dirty="0"/>
          </a:p>
          <a:p>
            <a:pPr eaLnBrk="1" hangingPunct="1">
              <a:spcBef>
                <a:spcPts val="0"/>
              </a:spcBef>
              <a:buNone/>
            </a:pPr>
            <a:r>
              <a:rPr lang="en-US" sz="1800" dirty="0"/>
              <a:t>	</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16</a:t>
            </a:fld>
            <a:endParaRPr lang="en-US" dirty="0"/>
          </a:p>
        </p:txBody>
      </p:sp>
      <p:sp>
        <p:nvSpPr>
          <p:cNvPr id="9" name="TextBox 8"/>
          <p:cNvSpPr txBox="1"/>
          <p:nvPr/>
        </p:nvSpPr>
        <p:spPr>
          <a:xfrm>
            <a:off x="4191000" y="990600"/>
            <a:ext cx="3733800" cy="369332"/>
          </a:xfrm>
          <a:prstGeom prst="rect">
            <a:avLst/>
          </a:prstGeom>
          <a:solidFill>
            <a:schemeClr val="bg1">
              <a:lumMod val="85000"/>
            </a:schemeClr>
          </a:solidFill>
        </p:spPr>
        <p:txBody>
          <a:bodyPr wrap="square" rtlCol="0">
            <a:spAutoFit/>
          </a:bodyPr>
          <a:lstStyle/>
          <a:p>
            <a:r>
              <a:rPr lang="en-US" dirty="0" err="1">
                <a:latin typeface="Calibri" pitchFamily="34" charset="0"/>
              </a:rPr>
              <a:t>soup.</a:t>
            </a:r>
            <a:r>
              <a:rPr lang="en-US" dirty="0" err="1">
                <a:solidFill>
                  <a:srgbClr val="0070C0"/>
                </a:solidFill>
                <a:latin typeface="Calibri" pitchFamily="34" charset="0"/>
              </a:rPr>
              <a:t>find_all</a:t>
            </a:r>
            <a:r>
              <a:rPr lang="en-US" dirty="0">
                <a:solidFill>
                  <a:srgbClr val="0070C0"/>
                </a:solidFill>
                <a:latin typeface="Calibri" pitchFamily="34" charset="0"/>
              </a:rPr>
              <a:t>( string=‘</a:t>
            </a:r>
            <a:r>
              <a:rPr lang="en-US" dirty="0" err="1">
                <a:latin typeface="Calibri" pitchFamily="34" charset="0"/>
              </a:rPr>
              <a:t>search_string</a:t>
            </a:r>
            <a:r>
              <a:rPr lang="en-US" dirty="0">
                <a:latin typeface="Calibri" pitchFamily="34" charset="0"/>
              </a:rPr>
              <a:t>’ </a:t>
            </a:r>
            <a:r>
              <a:rPr lang="en-US" dirty="0">
                <a:solidFill>
                  <a:srgbClr val="0070C0"/>
                </a:solidFill>
                <a:latin typeface="Calibri" pitchFamily="34" charset="0"/>
              </a:rPr>
              <a:t>)</a:t>
            </a:r>
            <a:r>
              <a:rPr lang="en-US" dirty="0">
                <a:latin typeface="Calibri" pitchFamily="34" charset="0"/>
              </a:rPr>
              <a:t> </a:t>
            </a:r>
          </a:p>
        </p:txBody>
      </p:sp>
      <p:sp>
        <p:nvSpPr>
          <p:cNvPr id="10" name="TextBox 9"/>
          <p:cNvSpPr txBox="1"/>
          <p:nvPr/>
        </p:nvSpPr>
        <p:spPr>
          <a:xfrm>
            <a:off x="914400" y="2923401"/>
            <a:ext cx="7543800" cy="646331"/>
          </a:xfrm>
          <a:prstGeom prst="rect">
            <a:avLst/>
          </a:prstGeom>
          <a:solidFill>
            <a:schemeClr val="bg1">
              <a:lumMod val="85000"/>
            </a:schemeClr>
          </a:solidFill>
        </p:spPr>
        <p:txBody>
          <a:bodyPr wrap="square" rtlCol="0">
            <a:spAutoFit/>
          </a:bodyPr>
          <a:lstStyle/>
          <a:p>
            <a:r>
              <a:rPr lang="en-US" dirty="0" err="1">
                <a:latin typeface="Calibri" pitchFamily="34" charset="0"/>
              </a:rPr>
              <a:t>soup.</a:t>
            </a:r>
            <a:r>
              <a:rPr lang="en-US" dirty="0" err="1">
                <a:solidFill>
                  <a:srgbClr val="0070C0"/>
                </a:solidFill>
                <a:latin typeface="Calibri" pitchFamily="34" charset="0"/>
              </a:rPr>
              <a:t>find_all</a:t>
            </a:r>
            <a:r>
              <a:rPr lang="en-US" dirty="0">
                <a:solidFill>
                  <a:srgbClr val="0070C0"/>
                </a:solidFill>
                <a:latin typeface="Calibri" pitchFamily="34" charset="0"/>
              </a:rPr>
              <a:t>( </a:t>
            </a:r>
            <a:r>
              <a:rPr lang="en-US" dirty="0">
                <a:latin typeface="Calibri" pitchFamily="34" charset="0"/>
              </a:rPr>
              <a:t>‘a</a:t>
            </a:r>
            <a:r>
              <a:rPr lang="en-US" dirty="0">
                <a:solidFill>
                  <a:srgbClr val="0070C0"/>
                </a:solidFill>
                <a:latin typeface="Calibri" pitchFamily="34" charset="0"/>
              </a:rPr>
              <a:t>’, string = </a:t>
            </a:r>
            <a:r>
              <a:rPr lang="en-US" dirty="0" err="1">
                <a:solidFill>
                  <a:srgbClr val="0070C0"/>
                </a:solidFill>
                <a:latin typeface="Calibri" pitchFamily="34" charset="0"/>
              </a:rPr>
              <a:t>re.compile</a:t>
            </a:r>
            <a:r>
              <a:rPr lang="en-US" dirty="0">
                <a:solidFill>
                  <a:srgbClr val="0070C0"/>
                </a:solidFill>
                <a:latin typeface="Calibri" pitchFamily="34" charset="0"/>
              </a:rPr>
              <a:t>(‘</a:t>
            </a:r>
            <a:r>
              <a:rPr lang="en-US" dirty="0">
                <a:latin typeface="Calibri" pitchFamily="34" charset="0"/>
              </a:rPr>
              <a:t>b</a:t>
            </a:r>
            <a:r>
              <a:rPr lang="en-US" dirty="0">
                <a:solidFill>
                  <a:srgbClr val="0070C0"/>
                </a:solidFill>
                <a:latin typeface="Calibri" pitchFamily="34" charset="0"/>
              </a:rPr>
              <a:t>’,</a:t>
            </a:r>
            <a:r>
              <a:rPr lang="en-US" dirty="0">
                <a:latin typeface="Calibri" pitchFamily="34" charset="0"/>
              </a:rPr>
              <a:t> </a:t>
            </a:r>
            <a:r>
              <a:rPr lang="en-US" dirty="0" err="1">
                <a:latin typeface="Calibri" pitchFamily="34" charset="0"/>
              </a:rPr>
              <a:t>re.I</a:t>
            </a:r>
            <a:r>
              <a:rPr lang="en-US" dirty="0">
                <a:solidFill>
                  <a:srgbClr val="0070C0"/>
                </a:solidFill>
                <a:latin typeface="Calibri" pitchFamily="34" charset="0"/>
              </a:rPr>
              <a:t>), )     </a:t>
            </a:r>
            <a:r>
              <a:rPr lang="en-US" dirty="0">
                <a:latin typeface="Calibri" pitchFamily="34" charset="0"/>
              </a:rPr>
              <a:t># any text in tag ‘a’ 	                                                                                   </a:t>
            </a:r>
          </a:p>
          <a:p>
            <a:r>
              <a:rPr lang="en-US" dirty="0">
                <a:latin typeface="Calibri" pitchFamily="34" charset="0"/>
              </a:rPr>
              <a:t>                                                            # where the text contains ‘b’, case insensitive</a:t>
            </a:r>
          </a:p>
        </p:txBody>
      </p:sp>
      <p:sp>
        <p:nvSpPr>
          <p:cNvPr id="11" name="TextBox 10"/>
          <p:cNvSpPr txBox="1"/>
          <p:nvPr/>
        </p:nvSpPr>
        <p:spPr>
          <a:xfrm>
            <a:off x="896471" y="1830169"/>
            <a:ext cx="7543800" cy="646331"/>
          </a:xfrm>
          <a:prstGeom prst="rect">
            <a:avLst/>
          </a:prstGeom>
          <a:solidFill>
            <a:schemeClr val="bg1">
              <a:lumMod val="85000"/>
            </a:schemeClr>
          </a:solidFill>
        </p:spPr>
        <p:txBody>
          <a:bodyPr wrap="square" rtlCol="0">
            <a:spAutoFit/>
          </a:bodyPr>
          <a:lstStyle/>
          <a:p>
            <a:r>
              <a:rPr lang="en-US" dirty="0" err="1">
                <a:latin typeface="Calibri" pitchFamily="34" charset="0"/>
              </a:rPr>
              <a:t>soup.</a:t>
            </a:r>
            <a:r>
              <a:rPr lang="en-US" dirty="0" err="1">
                <a:solidFill>
                  <a:srgbClr val="0070C0"/>
                </a:solidFill>
                <a:latin typeface="Calibri" pitchFamily="34" charset="0"/>
              </a:rPr>
              <a:t>find_all</a:t>
            </a:r>
            <a:r>
              <a:rPr lang="en-US" dirty="0">
                <a:solidFill>
                  <a:srgbClr val="0070C0"/>
                </a:solidFill>
                <a:latin typeface="Calibri" pitchFamily="34" charset="0"/>
              </a:rPr>
              <a:t>( string = </a:t>
            </a:r>
            <a:r>
              <a:rPr lang="en-US" dirty="0" err="1">
                <a:solidFill>
                  <a:srgbClr val="0070C0"/>
                </a:solidFill>
                <a:latin typeface="Calibri" pitchFamily="34" charset="0"/>
              </a:rPr>
              <a:t>re.compile</a:t>
            </a:r>
            <a:r>
              <a:rPr lang="en-US" dirty="0">
                <a:solidFill>
                  <a:srgbClr val="0070C0"/>
                </a:solidFill>
                <a:latin typeface="Calibri" pitchFamily="34" charset="0"/>
              </a:rPr>
              <a:t>(‘</a:t>
            </a:r>
            <a:r>
              <a:rPr lang="en-US" dirty="0">
                <a:latin typeface="Calibri" pitchFamily="34" charset="0"/>
              </a:rPr>
              <a:t>b</a:t>
            </a:r>
            <a:r>
              <a:rPr lang="en-US" dirty="0">
                <a:solidFill>
                  <a:srgbClr val="0070C0"/>
                </a:solidFill>
                <a:latin typeface="Calibri" pitchFamily="34" charset="0"/>
              </a:rPr>
              <a:t>’,</a:t>
            </a:r>
            <a:r>
              <a:rPr lang="en-US" dirty="0">
                <a:latin typeface="Calibri" pitchFamily="34" charset="0"/>
              </a:rPr>
              <a:t> </a:t>
            </a:r>
            <a:r>
              <a:rPr lang="en-US" dirty="0" err="1">
                <a:latin typeface="Calibri" pitchFamily="34" charset="0"/>
              </a:rPr>
              <a:t>re.I</a:t>
            </a:r>
            <a:r>
              <a:rPr lang="en-US" dirty="0">
                <a:solidFill>
                  <a:srgbClr val="0070C0"/>
                </a:solidFill>
                <a:latin typeface="Calibri" pitchFamily="34" charset="0"/>
              </a:rPr>
              <a:t>) )      </a:t>
            </a:r>
            <a:r>
              <a:rPr lang="en-US" dirty="0">
                <a:latin typeface="Calibri" pitchFamily="34" charset="0"/>
              </a:rPr>
              <a:t># any text with ‘b’ in it, 					            # case insensitive</a:t>
            </a:r>
          </a:p>
        </p:txBody>
      </p:sp>
      <p:sp>
        <p:nvSpPr>
          <p:cNvPr id="8" name="TextBox 7"/>
          <p:cNvSpPr txBox="1"/>
          <p:nvPr/>
        </p:nvSpPr>
        <p:spPr>
          <a:xfrm>
            <a:off x="914400" y="4103132"/>
            <a:ext cx="7543800" cy="646331"/>
          </a:xfrm>
          <a:prstGeom prst="rect">
            <a:avLst/>
          </a:prstGeom>
          <a:solidFill>
            <a:schemeClr val="bg1">
              <a:lumMod val="85000"/>
            </a:schemeClr>
          </a:solidFill>
        </p:spPr>
        <p:txBody>
          <a:bodyPr wrap="square" rtlCol="0">
            <a:spAutoFit/>
          </a:bodyPr>
          <a:lstStyle/>
          <a:p>
            <a:r>
              <a:rPr lang="en-US" dirty="0">
                <a:latin typeface="Calibri" pitchFamily="34" charset="0"/>
              </a:rPr>
              <a:t>for link in </a:t>
            </a:r>
            <a:r>
              <a:rPr lang="en-US" dirty="0" err="1">
                <a:solidFill>
                  <a:srgbClr val="0070C0"/>
                </a:solidFill>
                <a:latin typeface="Calibri" pitchFamily="34" charset="0"/>
              </a:rPr>
              <a:t>soup.find_all</a:t>
            </a:r>
            <a:r>
              <a:rPr lang="en-US" dirty="0">
                <a:solidFill>
                  <a:srgbClr val="0070C0"/>
                </a:solidFill>
                <a:latin typeface="Calibri" pitchFamily="34" charset="0"/>
              </a:rPr>
              <a:t>(</a:t>
            </a:r>
            <a:r>
              <a:rPr lang="en-US" dirty="0">
                <a:latin typeface="Calibri" pitchFamily="34" charset="0"/>
              </a:rPr>
              <a:t>'a'</a:t>
            </a:r>
            <a:r>
              <a:rPr lang="en-US" dirty="0">
                <a:solidFill>
                  <a:srgbClr val="0070C0"/>
                </a:solidFill>
                <a:latin typeface="Calibri" pitchFamily="34" charset="0"/>
              </a:rPr>
              <a:t>)</a:t>
            </a:r>
            <a:r>
              <a:rPr lang="en-US" dirty="0">
                <a:latin typeface="Calibri" pitchFamily="34" charset="0"/>
              </a:rPr>
              <a:t> :                   # find all tags ‘a’, </a:t>
            </a:r>
          </a:p>
          <a:p>
            <a:r>
              <a:rPr lang="en-US" dirty="0">
                <a:latin typeface="Calibri" pitchFamily="34" charset="0"/>
              </a:rPr>
              <a:t>     print( link</a:t>
            </a:r>
            <a:r>
              <a:rPr lang="en-US" dirty="0">
                <a:solidFill>
                  <a:srgbClr val="0070C0"/>
                </a:solidFill>
                <a:latin typeface="Calibri" pitchFamily="34" charset="0"/>
              </a:rPr>
              <a:t>[</a:t>
            </a:r>
            <a:r>
              <a:rPr lang="en-US" dirty="0">
                <a:latin typeface="Calibri" pitchFamily="34" charset="0"/>
              </a:rPr>
              <a:t>‘</a:t>
            </a:r>
            <a:r>
              <a:rPr lang="en-US" dirty="0" err="1">
                <a:latin typeface="Calibri" pitchFamily="34" charset="0"/>
              </a:rPr>
              <a:t>href</a:t>
            </a:r>
            <a:r>
              <a:rPr lang="en-US" dirty="0">
                <a:latin typeface="Calibri" pitchFamily="34" charset="0"/>
              </a:rPr>
              <a:t>’</a:t>
            </a:r>
            <a:r>
              <a:rPr lang="en-US" dirty="0">
                <a:solidFill>
                  <a:srgbClr val="0070C0"/>
                </a:solidFill>
                <a:latin typeface="Calibri" pitchFamily="34" charset="0"/>
              </a:rPr>
              <a:t>]</a:t>
            </a:r>
            <a:r>
              <a:rPr lang="en-US" dirty="0">
                <a:latin typeface="Calibri" pitchFamily="34" charset="0"/>
              </a:rPr>
              <a:t> )                               #  print ‘</a:t>
            </a:r>
            <a:r>
              <a:rPr lang="en-US" dirty="0" err="1">
                <a:latin typeface="Calibri" pitchFamily="34" charset="0"/>
              </a:rPr>
              <a:t>href</a:t>
            </a:r>
            <a:r>
              <a:rPr lang="en-US" dirty="0">
                <a:latin typeface="Calibri" pitchFamily="34" charset="0"/>
              </a:rPr>
              <a:t>’ field of tag ‘a’</a:t>
            </a:r>
          </a:p>
        </p:txBody>
      </p:sp>
      <p:sp>
        <p:nvSpPr>
          <p:cNvPr id="12" name="Date Placeholder 11"/>
          <p:cNvSpPr>
            <a:spLocks noGrp="1"/>
          </p:cNvSpPr>
          <p:nvPr>
            <p:ph type="dt" sz="half" idx="10"/>
          </p:nvPr>
        </p:nvSpPr>
        <p:spPr/>
        <p:txBody>
          <a:bodyPr/>
          <a:lstStyle/>
          <a:p>
            <a:pPr>
              <a:defRPr/>
            </a:pPr>
            <a:r>
              <a:rPr lang="en-US"/>
              <a:t>© 2019 C. Nguyen </a:t>
            </a:r>
          </a:p>
        </p:txBody>
      </p:sp>
      <p:sp>
        <p:nvSpPr>
          <p:cNvPr id="13" name="TextBox 12"/>
          <p:cNvSpPr txBox="1"/>
          <p:nvPr/>
        </p:nvSpPr>
        <p:spPr>
          <a:xfrm>
            <a:off x="2819400" y="5381500"/>
            <a:ext cx="3505200" cy="369332"/>
          </a:xfrm>
          <a:prstGeom prst="rect">
            <a:avLst/>
          </a:prstGeom>
          <a:solidFill>
            <a:schemeClr val="bg1">
              <a:lumMod val="85000"/>
            </a:schemeClr>
          </a:solidFill>
        </p:spPr>
        <p:txBody>
          <a:bodyPr wrap="square" rtlCol="0">
            <a:spAutoFit/>
          </a:bodyPr>
          <a:lstStyle/>
          <a:p>
            <a:r>
              <a:rPr lang="en-US" dirty="0">
                <a:latin typeface="Calibri" pitchFamily="34" charset="0"/>
              </a:rPr>
              <a:t>print( </a:t>
            </a:r>
            <a:r>
              <a:rPr lang="en-US" dirty="0" err="1">
                <a:latin typeface="Calibri" pitchFamily="34" charset="0"/>
              </a:rPr>
              <a:t>tag_name</a:t>
            </a:r>
            <a:r>
              <a:rPr lang="en-US" dirty="0">
                <a:solidFill>
                  <a:srgbClr val="0070C0"/>
                </a:solidFill>
                <a:latin typeface="Calibri" pitchFamily="34" charset="0"/>
              </a:rPr>
              <a:t>[</a:t>
            </a:r>
            <a:r>
              <a:rPr lang="en-US" dirty="0">
                <a:latin typeface="Calibri" pitchFamily="34" charset="0"/>
              </a:rPr>
              <a:t>‘</a:t>
            </a:r>
            <a:r>
              <a:rPr lang="en-US" dirty="0" err="1">
                <a:latin typeface="Calibri" pitchFamily="34" charset="0"/>
              </a:rPr>
              <a:t>field_name</a:t>
            </a:r>
            <a:r>
              <a:rPr lang="en-US" dirty="0">
                <a:latin typeface="Calibri" pitchFamily="34" charset="0"/>
              </a:rPr>
              <a:t>’</a:t>
            </a:r>
            <a:r>
              <a:rPr lang="en-US" dirty="0">
                <a:solidFill>
                  <a:srgbClr val="0070C0"/>
                </a:solidFill>
                <a:latin typeface="Calibri" pitchFamily="34" charset="0"/>
              </a:rPr>
              <a:t>]</a:t>
            </a:r>
            <a:r>
              <a:rPr lang="en-US" dirty="0">
                <a:latin typeface="Calibri" pitchFamily="34" charset="0"/>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Parse Data: Using Identifiers</a:t>
            </a:r>
          </a:p>
        </p:txBody>
      </p:sp>
      <p:sp>
        <p:nvSpPr>
          <p:cNvPr id="3075" name="Rectangle 3"/>
          <p:cNvSpPr>
            <a:spLocks noGrp="1" noChangeArrowheads="1"/>
          </p:cNvSpPr>
          <p:nvPr>
            <p:ph type="body" idx="1"/>
          </p:nvPr>
        </p:nvSpPr>
        <p:spPr>
          <a:xfrm>
            <a:off x="381000" y="685800"/>
            <a:ext cx="8382000" cy="5638800"/>
          </a:xfrm>
        </p:spPr>
        <p:txBody>
          <a:bodyPr/>
          <a:lstStyle/>
          <a:p>
            <a:pPr eaLnBrk="1" hangingPunct="1">
              <a:lnSpc>
                <a:spcPct val="110000"/>
              </a:lnSpc>
            </a:pPr>
            <a:r>
              <a:rPr lang="en-US" sz="1800" dirty="0"/>
              <a:t>Since there can be many tags that are the same type, to narrow our search, we can choose tags with a particular CSS class or with a particular ID.</a:t>
            </a:r>
          </a:p>
          <a:p>
            <a:pPr eaLnBrk="1" hangingPunct="1">
              <a:lnSpc>
                <a:spcPct val="110000"/>
              </a:lnSpc>
            </a:pPr>
            <a:r>
              <a:rPr lang="en-US" sz="1800" dirty="0"/>
              <a:t>To find tags with a particular class:</a:t>
            </a:r>
          </a:p>
          <a:p>
            <a:pPr eaLnBrk="1" hangingPunct="1">
              <a:lnSpc>
                <a:spcPct val="110000"/>
              </a:lnSpc>
              <a:spcBef>
                <a:spcPts val="1200"/>
              </a:spcBef>
            </a:pPr>
            <a:endParaRPr lang="en-US" sz="1800" dirty="0"/>
          </a:p>
          <a:p>
            <a:pPr eaLnBrk="1" hangingPunct="1">
              <a:lnSpc>
                <a:spcPct val="110000"/>
              </a:lnSpc>
              <a:spcBef>
                <a:spcPts val="600"/>
              </a:spcBef>
            </a:pPr>
            <a:r>
              <a:rPr lang="en-US" sz="1800" dirty="0"/>
              <a:t>To find a tag with a particular ID:</a:t>
            </a:r>
          </a:p>
          <a:p>
            <a:pPr eaLnBrk="1" hangingPunct="1">
              <a:lnSpc>
                <a:spcPct val="110000"/>
              </a:lnSpc>
              <a:spcBef>
                <a:spcPts val="600"/>
              </a:spcBef>
              <a:buNone/>
            </a:pPr>
            <a:r>
              <a:rPr lang="en-US" sz="1800" dirty="0"/>
              <a:t>	</a:t>
            </a:r>
          </a:p>
          <a:p>
            <a:pPr eaLnBrk="1" hangingPunct="1">
              <a:lnSpc>
                <a:spcPct val="110000"/>
              </a:lnSpc>
              <a:spcBef>
                <a:spcPts val="600"/>
              </a:spcBef>
              <a:buNone/>
            </a:pPr>
            <a:r>
              <a:rPr lang="en-US" sz="1800" dirty="0"/>
              <a:t>	This is the most precise search because an ID uniquely identifies a tag, so only one tag will match.</a:t>
            </a:r>
          </a:p>
          <a:p>
            <a:pPr eaLnBrk="1" hangingPunct="1">
              <a:lnSpc>
                <a:spcPct val="110000"/>
              </a:lnSpc>
              <a:spcBef>
                <a:spcPts val="0"/>
              </a:spcBef>
              <a:buNone/>
            </a:pPr>
            <a:r>
              <a:rPr lang="en-US" sz="1800" dirty="0"/>
              <a:t>	</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17</a:t>
            </a:fld>
            <a:endParaRPr lang="en-US" dirty="0"/>
          </a:p>
        </p:txBody>
      </p:sp>
      <p:sp>
        <p:nvSpPr>
          <p:cNvPr id="9" name="TextBox 8"/>
          <p:cNvSpPr txBox="1"/>
          <p:nvPr/>
        </p:nvSpPr>
        <p:spPr>
          <a:xfrm>
            <a:off x="2209800" y="1753478"/>
            <a:ext cx="4724400" cy="369332"/>
          </a:xfrm>
          <a:prstGeom prst="rect">
            <a:avLst/>
          </a:prstGeom>
          <a:solidFill>
            <a:schemeClr val="bg1">
              <a:lumMod val="85000"/>
            </a:schemeClr>
          </a:solidFill>
        </p:spPr>
        <p:txBody>
          <a:bodyPr wrap="square" rtlCol="0">
            <a:spAutoFit/>
          </a:bodyPr>
          <a:lstStyle/>
          <a:p>
            <a:r>
              <a:rPr lang="en-US" dirty="0" err="1">
                <a:latin typeface="Calibri" pitchFamily="34" charset="0"/>
              </a:rPr>
              <a:t>soup.</a:t>
            </a:r>
            <a:r>
              <a:rPr lang="en-US" dirty="0" err="1">
                <a:solidFill>
                  <a:srgbClr val="0070C0"/>
                </a:solidFill>
                <a:latin typeface="Calibri" pitchFamily="34" charset="0"/>
              </a:rPr>
              <a:t>find_all</a:t>
            </a:r>
            <a:r>
              <a:rPr lang="en-US" dirty="0">
                <a:solidFill>
                  <a:srgbClr val="0070C0"/>
                </a:solidFill>
                <a:latin typeface="Calibri" pitchFamily="34" charset="0"/>
              </a:rPr>
              <a:t>( ‘</a:t>
            </a:r>
            <a:r>
              <a:rPr lang="en-US" dirty="0" err="1">
                <a:latin typeface="Calibri" pitchFamily="34" charset="0"/>
              </a:rPr>
              <a:t>tag_name</a:t>
            </a:r>
            <a:r>
              <a:rPr lang="en-US" dirty="0">
                <a:solidFill>
                  <a:srgbClr val="0070C0"/>
                </a:solidFill>
                <a:latin typeface="Calibri" pitchFamily="34" charset="0"/>
              </a:rPr>
              <a:t>’, class_= ‘</a:t>
            </a:r>
            <a:r>
              <a:rPr lang="en-US" dirty="0" err="1">
                <a:latin typeface="Calibri" pitchFamily="34" charset="0"/>
              </a:rPr>
              <a:t>class_name</a:t>
            </a:r>
            <a:r>
              <a:rPr lang="en-US" dirty="0">
                <a:solidFill>
                  <a:srgbClr val="0070C0"/>
                </a:solidFill>
                <a:latin typeface="Calibri" pitchFamily="34" charset="0"/>
              </a:rPr>
              <a:t>’ ) </a:t>
            </a:r>
          </a:p>
        </p:txBody>
      </p:sp>
      <p:sp>
        <p:nvSpPr>
          <p:cNvPr id="11" name="TextBox 10"/>
          <p:cNvSpPr txBox="1"/>
          <p:nvPr/>
        </p:nvSpPr>
        <p:spPr>
          <a:xfrm>
            <a:off x="3200400" y="2539717"/>
            <a:ext cx="2743200" cy="369332"/>
          </a:xfrm>
          <a:prstGeom prst="rect">
            <a:avLst/>
          </a:prstGeom>
          <a:solidFill>
            <a:schemeClr val="bg1">
              <a:lumMod val="85000"/>
            </a:schemeClr>
          </a:solidFill>
        </p:spPr>
        <p:txBody>
          <a:bodyPr wrap="square" rtlCol="0">
            <a:spAutoFit/>
          </a:bodyPr>
          <a:lstStyle/>
          <a:p>
            <a:r>
              <a:rPr lang="en-US" dirty="0" err="1">
                <a:latin typeface="Calibri" pitchFamily="34" charset="0"/>
              </a:rPr>
              <a:t>soup.</a:t>
            </a:r>
            <a:r>
              <a:rPr lang="en-US" dirty="0" err="1">
                <a:solidFill>
                  <a:srgbClr val="0070C0"/>
                </a:solidFill>
                <a:latin typeface="Calibri" pitchFamily="34" charset="0"/>
              </a:rPr>
              <a:t>find_all</a:t>
            </a:r>
            <a:r>
              <a:rPr lang="en-US" dirty="0">
                <a:solidFill>
                  <a:srgbClr val="0070C0"/>
                </a:solidFill>
                <a:latin typeface="Calibri" pitchFamily="34" charset="0"/>
              </a:rPr>
              <a:t>( id = ‘</a:t>
            </a:r>
            <a:r>
              <a:rPr lang="en-US" dirty="0" err="1">
                <a:latin typeface="Calibri" pitchFamily="34" charset="0"/>
              </a:rPr>
              <a:t>the_id</a:t>
            </a:r>
            <a:r>
              <a:rPr lang="en-US" dirty="0">
                <a:solidFill>
                  <a:srgbClr val="0070C0"/>
                </a:solidFill>
                <a:latin typeface="Calibri" pitchFamily="34" charset="0"/>
              </a:rPr>
              <a:t>’ )</a:t>
            </a:r>
            <a:r>
              <a:rPr lang="en-US" dirty="0">
                <a:latin typeface="Calibri" pitchFamily="34" charset="0"/>
              </a:rPr>
              <a:t>     </a:t>
            </a:r>
          </a:p>
        </p:txBody>
      </p:sp>
      <p:sp>
        <p:nvSpPr>
          <p:cNvPr id="10" name="Date Placeholder 9"/>
          <p:cNvSpPr>
            <a:spLocks noGrp="1"/>
          </p:cNvSpPr>
          <p:nvPr>
            <p:ph type="dt" sz="half" idx="10"/>
          </p:nvPr>
        </p:nvSpPr>
        <p:spPr/>
        <p:txBody>
          <a:bodyPr/>
          <a:lstStyle/>
          <a:p>
            <a:pPr>
              <a:defRPr/>
            </a:pPr>
            <a:r>
              <a:rPr lang="en-US"/>
              <a:t>© 2019 C. Nguyen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Parse Data: Find CSS Fields</a:t>
            </a:r>
          </a:p>
        </p:txBody>
      </p:sp>
      <p:sp>
        <p:nvSpPr>
          <p:cNvPr id="3075" name="Rectangle 3"/>
          <p:cNvSpPr>
            <a:spLocks noGrp="1" noChangeArrowheads="1"/>
          </p:cNvSpPr>
          <p:nvPr>
            <p:ph type="body" idx="1"/>
          </p:nvPr>
        </p:nvSpPr>
        <p:spPr>
          <a:xfrm>
            <a:off x="381000" y="685799"/>
            <a:ext cx="8382000" cy="5410201"/>
          </a:xfrm>
        </p:spPr>
        <p:txBody>
          <a:bodyPr/>
          <a:lstStyle/>
          <a:p>
            <a:pPr eaLnBrk="1" hangingPunct="1">
              <a:spcBef>
                <a:spcPts val="600"/>
              </a:spcBef>
            </a:pPr>
            <a:r>
              <a:rPr lang="en-US" sz="1800" dirty="0"/>
              <a:t>We can also take advantage of CSS selectors, which is a format that the CSS files used to select HTML elements.</a:t>
            </a:r>
          </a:p>
          <a:p>
            <a:pPr eaLnBrk="1" hangingPunct="1">
              <a:spcBef>
                <a:spcPts val="600"/>
              </a:spcBef>
            </a:pPr>
            <a:r>
              <a:rPr lang="en-US" sz="1800" dirty="0"/>
              <a:t>A CSS selector can be a sequence of tags or a tag with a CSS field:</a:t>
            </a:r>
          </a:p>
          <a:p>
            <a:pPr eaLnBrk="1" hangingPunct="1">
              <a:spcBef>
                <a:spcPts val="600"/>
              </a:spcBef>
            </a:pPr>
            <a:endParaRPr lang="en-US" sz="1800" dirty="0"/>
          </a:p>
          <a:p>
            <a:pPr eaLnBrk="1" hangingPunct="1">
              <a:spcBef>
                <a:spcPts val="600"/>
              </a:spcBef>
            </a:pPr>
            <a:endParaRPr lang="en-US" sz="1800" dirty="0"/>
          </a:p>
          <a:p>
            <a:pPr eaLnBrk="1" hangingPunct="1">
              <a:spcBef>
                <a:spcPts val="0"/>
              </a:spcBef>
            </a:pPr>
            <a:endParaRPr lang="en-US" sz="1800" dirty="0"/>
          </a:p>
          <a:p>
            <a:pPr eaLnBrk="1" hangingPunct="1">
              <a:spcBef>
                <a:spcPts val="600"/>
              </a:spcBef>
            </a:pPr>
            <a:endParaRPr lang="en-US" sz="1800" dirty="0"/>
          </a:p>
          <a:p>
            <a:pPr eaLnBrk="1" hangingPunct="1">
              <a:spcBef>
                <a:spcPts val="0"/>
              </a:spcBef>
            </a:pPr>
            <a:endParaRPr lang="en-US" sz="1800" dirty="0"/>
          </a:p>
          <a:p>
            <a:pPr eaLnBrk="1" hangingPunct="1">
              <a:spcBef>
                <a:spcPts val="0"/>
              </a:spcBef>
              <a:buNone/>
            </a:pPr>
            <a:endParaRPr lang="en-US" sz="1800" dirty="0"/>
          </a:p>
          <a:p>
            <a:pPr eaLnBrk="1" hangingPunct="1">
              <a:spcBef>
                <a:spcPts val="1200"/>
              </a:spcBef>
            </a:pPr>
            <a:r>
              <a:rPr lang="en-US" sz="1800" dirty="0"/>
              <a:t>Note that class names are preceded by </a:t>
            </a:r>
            <a:r>
              <a:rPr lang="en-US" sz="1800" b="1" dirty="0"/>
              <a:t>. </a:t>
            </a:r>
            <a:br>
              <a:rPr lang="en-US" sz="1800" dirty="0"/>
            </a:br>
            <a:r>
              <a:rPr lang="en-US" sz="1800" dirty="0"/>
              <a:t>And ID names are preceded by #</a:t>
            </a:r>
          </a:p>
          <a:p>
            <a:pPr eaLnBrk="1" hangingPunct="1">
              <a:spcBef>
                <a:spcPts val="1200"/>
              </a:spcBef>
            </a:pPr>
            <a:r>
              <a:rPr lang="en-US" sz="1800" dirty="0"/>
              <a:t>If a class name contains a space in between words, use a </a:t>
            </a:r>
            <a:r>
              <a:rPr lang="en-US" sz="1800" b="1" dirty="0"/>
              <a:t>.</a:t>
            </a:r>
            <a:r>
              <a:rPr lang="en-US" sz="1800" dirty="0"/>
              <a:t> for each space</a:t>
            </a:r>
          </a:p>
          <a:p>
            <a:pPr eaLnBrk="1" hangingPunct="1">
              <a:spcBef>
                <a:spcPts val="1200"/>
              </a:spcBef>
            </a:pPr>
            <a:r>
              <a:rPr lang="en-US" sz="1800" dirty="0"/>
              <a:t>To use CSS selector to search: </a:t>
            </a:r>
          </a:p>
          <a:p>
            <a:pPr eaLnBrk="1" hangingPunct="1">
              <a:spcBef>
                <a:spcPts val="600"/>
              </a:spcBef>
              <a:buNone/>
            </a:pPr>
            <a:r>
              <a:rPr lang="en-US" sz="1800" dirty="0"/>
              <a:t>	</a:t>
            </a:r>
            <a:r>
              <a:rPr lang="en-US" sz="1800" dirty="0">
                <a:solidFill>
                  <a:srgbClr val="0070C0"/>
                </a:solidFill>
              </a:rPr>
              <a:t>select</a:t>
            </a:r>
            <a:r>
              <a:rPr lang="en-US" sz="1800" dirty="0"/>
              <a:t> returns a list of </a:t>
            </a:r>
            <a:r>
              <a:rPr lang="en-US" sz="1800" dirty="0" err="1"/>
              <a:t>BeautifulSoup</a:t>
            </a:r>
            <a:r>
              <a:rPr lang="en-US" sz="1800" dirty="0"/>
              <a:t> objects, just like </a:t>
            </a:r>
            <a:r>
              <a:rPr lang="en-US" sz="1800" dirty="0" err="1">
                <a:solidFill>
                  <a:srgbClr val="0070C0"/>
                </a:solidFill>
              </a:rPr>
              <a:t>find_all</a:t>
            </a:r>
            <a:r>
              <a:rPr lang="en-US" sz="1800" dirty="0">
                <a:solidFill>
                  <a:srgbClr val="0070C0"/>
                </a:solidFill>
              </a:rPr>
              <a:t> </a:t>
            </a:r>
            <a:r>
              <a:rPr lang="en-US" sz="1800" dirty="0"/>
              <a:t>and</a:t>
            </a:r>
            <a:r>
              <a:rPr lang="en-US" sz="1800" dirty="0">
                <a:solidFill>
                  <a:srgbClr val="0070C0"/>
                </a:solidFill>
              </a:rPr>
              <a:t> find</a:t>
            </a:r>
          </a:p>
          <a:p>
            <a:pPr eaLnBrk="1" hangingPunct="1">
              <a:spcBef>
                <a:spcPts val="600"/>
              </a:spcBef>
            </a:pPr>
            <a:r>
              <a:rPr lang="en-US" sz="1800" dirty="0"/>
              <a:t>To select the first instance of the list only, use  </a:t>
            </a:r>
            <a:r>
              <a:rPr lang="en-US" sz="1800" dirty="0" err="1">
                <a:solidFill>
                  <a:srgbClr val="0070C0"/>
                </a:solidFill>
              </a:rPr>
              <a:t>select_one</a:t>
            </a:r>
            <a:r>
              <a:rPr lang="en-US" sz="1800" dirty="0">
                <a:solidFill>
                  <a:srgbClr val="0070C0"/>
                </a:solidFill>
              </a:rPr>
              <a:t>()</a:t>
            </a:r>
            <a:endParaRPr lang="en-US" sz="1800" dirty="0"/>
          </a:p>
          <a:p>
            <a:pPr eaLnBrk="1" hangingPunct="1">
              <a:spcBef>
                <a:spcPts val="0"/>
              </a:spcBef>
              <a:buNone/>
            </a:pPr>
            <a:r>
              <a:rPr lang="en-US" sz="1800" dirty="0"/>
              <a:t>	</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18</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526131886"/>
              </p:ext>
            </p:extLst>
          </p:nvPr>
        </p:nvGraphicFramePr>
        <p:xfrm>
          <a:off x="838200" y="1704181"/>
          <a:ext cx="7772400" cy="1854200"/>
        </p:xfrm>
        <a:graphic>
          <a:graphicData uri="http://schemas.openxmlformats.org/drawingml/2006/table">
            <a:tbl>
              <a:tblPr firstRow="1" bandRow="1">
                <a:tableStyleId>{5C22544A-7EE6-4342-B048-85BDC9FD1C3A}</a:tableStyleId>
              </a:tblPr>
              <a:tblGrid>
                <a:gridCol w="1677176">
                  <a:extLst>
                    <a:ext uri="{9D8B030D-6E8A-4147-A177-3AD203B41FA5}">
                      <a16:colId xmlns:a16="http://schemas.microsoft.com/office/drawing/2014/main" val="20000"/>
                    </a:ext>
                  </a:extLst>
                </a:gridCol>
                <a:gridCol w="6095224">
                  <a:extLst>
                    <a:ext uri="{9D8B030D-6E8A-4147-A177-3AD203B41FA5}">
                      <a16:colId xmlns:a16="http://schemas.microsoft.com/office/drawing/2014/main" val="20001"/>
                    </a:ext>
                  </a:extLst>
                </a:gridCol>
              </a:tblGrid>
              <a:tr h="370840">
                <a:tc>
                  <a:txBody>
                    <a:bodyPr/>
                    <a:lstStyle/>
                    <a:p>
                      <a:r>
                        <a:rPr lang="en-US" dirty="0">
                          <a:latin typeface="Calibri" pitchFamily="34" charset="0"/>
                        </a:rPr>
                        <a:t>CSS Selector</a:t>
                      </a:r>
                    </a:p>
                  </a:txBody>
                  <a:tcPr>
                    <a:solidFill>
                      <a:schemeClr val="bg1">
                        <a:lumMod val="85000"/>
                      </a:schemeClr>
                    </a:solidFill>
                  </a:tcPr>
                </a:tc>
                <a:tc>
                  <a:txBody>
                    <a:bodyPr/>
                    <a:lstStyle/>
                    <a:p>
                      <a:r>
                        <a:rPr lang="en-US" dirty="0">
                          <a:latin typeface="Calibri" pitchFamily="34" charset="0"/>
                        </a:rPr>
                        <a:t>What it will select</a:t>
                      </a:r>
                    </a:p>
                  </a:txBody>
                  <a:tcPr>
                    <a:solidFill>
                      <a:schemeClr val="bg1">
                        <a:lumMod val="85000"/>
                      </a:schemeClr>
                    </a:solidFill>
                  </a:tcPr>
                </a:tc>
                <a:extLst>
                  <a:ext uri="{0D108BD9-81ED-4DB2-BD59-A6C34878D82A}">
                    <a16:rowId xmlns:a16="http://schemas.microsoft.com/office/drawing/2014/main" val="10000"/>
                  </a:ext>
                </a:extLst>
              </a:tr>
              <a:tr h="370840">
                <a:tc>
                  <a:txBody>
                    <a:bodyPr/>
                    <a:lstStyle/>
                    <a:p>
                      <a:r>
                        <a:rPr lang="en-US" dirty="0">
                          <a:latin typeface="Calibri" pitchFamily="34" charset="0"/>
                        </a:rPr>
                        <a:t>body</a:t>
                      </a:r>
                      <a:r>
                        <a:rPr lang="en-US" baseline="0" dirty="0">
                          <a:latin typeface="Calibri" pitchFamily="34" charset="0"/>
                        </a:rPr>
                        <a:t>  p   a</a:t>
                      </a:r>
                      <a:endParaRPr lang="en-US" dirty="0">
                        <a:latin typeface="Calibri" pitchFamily="34" charset="0"/>
                      </a:endParaRPr>
                    </a:p>
                  </a:txBody>
                  <a:tcPr>
                    <a:solidFill>
                      <a:schemeClr val="bg1">
                        <a:lumMod val="85000"/>
                      </a:schemeClr>
                    </a:solidFill>
                  </a:tcPr>
                </a:tc>
                <a:tc>
                  <a:txBody>
                    <a:bodyPr/>
                    <a:lstStyle/>
                    <a:p>
                      <a:r>
                        <a:rPr lang="en-US" baseline="0" dirty="0">
                          <a:latin typeface="Calibri" pitchFamily="34" charset="0"/>
                        </a:rPr>
                        <a:t>‘a’ tags that are in ‘p’ tags that are in ‘body’ tag</a:t>
                      </a:r>
                      <a:endParaRPr lang="en-US" dirty="0">
                        <a:latin typeface="Calibri" pitchFamily="34" charset="0"/>
                      </a:endParaRPr>
                    </a:p>
                  </a:txBody>
                  <a:tcPr>
                    <a:solidFill>
                      <a:schemeClr val="bg1">
                        <a:lumMod val="85000"/>
                      </a:schemeClr>
                    </a:solidFill>
                  </a:tcPr>
                </a:tc>
                <a:extLst>
                  <a:ext uri="{0D108BD9-81ED-4DB2-BD59-A6C34878D82A}">
                    <a16:rowId xmlns:a16="http://schemas.microsoft.com/office/drawing/2014/main" val="10001"/>
                  </a:ext>
                </a:extLst>
              </a:tr>
              <a:tr h="370840">
                <a:tc>
                  <a:txBody>
                    <a:bodyPr/>
                    <a:lstStyle/>
                    <a:p>
                      <a:r>
                        <a:rPr lang="en-US" dirty="0" err="1">
                          <a:latin typeface="Calibri" pitchFamily="34" charset="0"/>
                        </a:rPr>
                        <a:t>p</a:t>
                      </a:r>
                      <a:r>
                        <a:rPr lang="en-US" baseline="0" dirty="0" err="1">
                          <a:latin typeface="Calibri" pitchFamily="34" charset="0"/>
                        </a:rPr>
                        <a:t>.outer</a:t>
                      </a:r>
                      <a:endParaRPr lang="en-US" dirty="0">
                        <a:latin typeface="Calibri" pitchFamily="34" charset="0"/>
                      </a:endParaRPr>
                    </a:p>
                  </a:txBody>
                  <a:tcPr>
                    <a:solidFill>
                      <a:schemeClr val="bg1">
                        <a:lumMod val="85000"/>
                      </a:schemeClr>
                    </a:solidFill>
                  </a:tcPr>
                </a:tc>
                <a:tc>
                  <a:txBody>
                    <a:bodyPr/>
                    <a:lstStyle/>
                    <a:p>
                      <a:r>
                        <a:rPr lang="en-US" dirty="0">
                          <a:latin typeface="Calibri" pitchFamily="34" charset="0"/>
                        </a:rPr>
                        <a:t>‘p’ tags with</a:t>
                      </a:r>
                      <a:r>
                        <a:rPr lang="en-US" baseline="0" dirty="0">
                          <a:latin typeface="Calibri" pitchFamily="34" charset="0"/>
                        </a:rPr>
                        <a:t> class = ‘outer’</a:t>
                      </a:r>
                      <a:endParaRPr lang="en-US" dirty="0">
                        <a:latin typeface="Calibri" pitchFamily="34" charset="0"/>
                      </a:endParaRPr>
                    </a:p>
                  </a:txBody>
                  <a:tcPr>
                    <a:solidFill>
                      <a:schemeClr val="bg1">
                        <a:lumMod val="85000"/>
                      </a:schemeClr>
                    </a:solidFill>
                  </a:tcPr>
                </a:tc>
                <a:extLst>
                  <a:ext uri="{0D108BD9-81ED-4DB2-BD59-A6C34878D82A}">
                    <a16:rowId xmlns:a16="http://schemas.microsoft.com/office/drawing/2014/main" val="10002"/>
                  </a:ext>
                </a:extLst>
              </a:tr>
              <a:tr h="370840">
                <a:tc>
                  <a:txBody>
                    <a:bodyPr/>
                    <a:lstStyle/>
                    <a:p>
                      <a:r>
                        <a:rPr lang="en-US" dirty="0">
                          <a:latin typeface="Calibri" pitchFamily="34" charset="0"/>
                        </a:rPr>
                        <a:t>.up   .left</a:t>
                      </a:r>
                    </a:p>
                  </a:txBody>
                  <a:tcPr>
                    <a:solidFill>
                      <a:schemeClr val="bg1">
                        <a:lumMod val="85000"/>
                      </a:schemeClr>
                    </a:solidFill>
                  </a:tcPr>
                </a:tc>
                <a:tc>
                  <a:txBody>
                    <a:bodyPr/>
                    <a:lstStyle/>
                    <a:p>
                      <a:r>
                        <a:rPr lang="en-US" dirty="0">
                          <a:latin typeface="Calibri" pitchFamily="34" charset="0"/>
                        </a:rPr>
                        <a:t>Tags with class = ‘left’ that are in elements where</a:t>
                      </a:r>
                      <a:r>
                        <a:rPr lang="en-US" baseline="0" dirty="0">
                          <a:latin typeface="Calibri" pitchFamily="34" charset="0"/>
                        </a:rPr>
                        <a:t> class  = ‘up’</a:t>
                      </a:r>
                      <a:endParaRPr lang="en-US" dirty="0">
                        <a:latin typeface="Calibri" pitchFamily="34" charset="0"/>
                      </a:endParaRPr>
                    </a:p>
                  </a:txBody>
                  <a:tcPr>
                    <a:solidFill>
                      <a:schemeClr val="bg1">
                        <a:lumMod val="85000"/>
                      </a:schemeClr>
                    </a:solidFill>
                  </a:tcPr>
                </a:tc>
                <a:extLst>
                  <a:ext uri="{0D108BD9-81ED-4DB2-BD59-A6C34878D82A}">
                    <a16:rowId xmlns:a16="http://schemas.microsoft.com/office/drawing/2014/main" val="10003"/>
                  </a:ext>
                </a:extLst>
              </a:tr>
              <a:tr h="370840">
                <a:tc>
                  <a:txBody>
                    <a:bodyPr/>
                    <a:lstStyle/>
                    <a:p>
                      <a:r>
                        <a:rPr lang="en-US" dirty="0" err="1">
                          <a:latin typeface="Calibri" pitchFamily="34" charset="0"/>
                        </a:rPr>
                        <a:t>p#first_elem</a:t>
                      </a:r>
                      <a:endParaRPr lang="en-US" dirty="0">
                        <a:latin typeface="Calibri" pitchFamily="34" charset="0"/>
                      </a:endParaRPr>
                    </a:p>
                  </a:txBody>
                  <a:tcPr>
                    <a:solidFill>
                      <a:schemeClr val="bg1">
                        <a:lumMod val="85000"/>
                      </a:schemeClr>
                    </a:solidFill>
                  </a:tcPr>
                </a:tc>
                <a:tc>
                  <a:txBody>
                    <a:bodyPr/>
                    <a:lstStyle/>
                    <a:p>
                      <a:r>
                        <a:rPr lang="en-US" dirty="0">
                          <a:latin typeface="Calibri" pitchFamily="34" charset="0"/>
                        </a:rPr>
                        <a:t>‘p’ tag where id is ‘</a:t>
                      </a:r>
                      <a:r>
                        <a:rPr lang="en-US" dirty="0" err="1">
                          <a:latin typeface="Calibri" pitchFamily="34" charset="0"/>
                        </a:rPr>
                        <a:t>first_elem</a:t>
                      </a:r>
                      <a:r>
                        <a:rPr lang="en-US" dirty="0">
                          <a:latin typeface="Calibri" pitchFamily="34" charset="0"/>
                        </a:rPr>
                        <a:t>’</a:t>
                      </a:r>
                    </a:p>
                  </a:txBody>
                  <a:tcPr>
                    <a:solidFill>
                      <a:schemeClr val="bg1">
                        <a:lumMod val="85000"/>
                      </a:schemeClr>
                    </a:solidFill>
                  </a:tcPr>
                </a:tc>
                <a:extLst>
                  <a:ext uri="{0D108BD9-81ED-4DB2-BD59-A6C34878D82A}">
                    <a16:rowId xmlns:a16="http://schemas.microsoft.com/office/drawing/2014/main" val="10004"/>
                  </a:ext>
                </a:extLst>
              </a:tr>
            </a:tbl>
          </a:graphicData>
        </a:graphic>
      </p:graphicFrame>
      <p:sp>
        <p:nvSpPr>
          <p:cNvPr id="13" name="TextBox 12"/>
          <p:cNvSpPr txBox="1"/>
          <p:nvPr/>
        </p:nvSpPr>
        <p:spPr>
          <a:xfrm>
            <a:off x="4114800" y="4754927"/>
            <a:ext cx="1981200" cy="369332"/>
          </a:xfrm>
          <a:prstGeom prst="rect">
            <a:avLst/>
          </a:prstGeom>
          <a:solidFill>
            <a:schemeClr val="bg1">
              <a:lumMod val="85000"/>
            </a:schemeClr>
          </a:solidFill>
        </p:spPr>
        <p:txBody>
          <a:bodyPr wrap="square" rtlCol="0">
            <a:spAutoFit/>
          </a:bodyPr>
          <a:lstStyle/>
          <a:p>
            <a:r>
              <a:rPr lang="en-US" dirty="0" err="1">
                <a:latin typeface="Calibri" pitchFamily="34" charset="0"/>
              </a:rPr>
              <a:t>soup.</a:t>
            </a:r>
            <a:r>
              <a:rPr lang="en-US" dirty="0" err="1">
                <a:solidFill>
                  <a:srgbClr val="0070C0"/>
                </a:solidFill>
                <a:latin typeface="Calibri" pitchFamily="34" charset="0"/>
              </a:rPr>
              <a:t>select</a:t>
            </a:r>
            <a:r>
              <a:rPr lang="en-US" dirty="0">
                <a:solidFill>
                  <a:srgbClr val="0070C0"/>
                </a:solidFill>
                <a:latin typeface="Calibri" pitchFamily="34" charset="0"/>
              </a:rPr>
              <a:t>( ‘</a:t>
            </a:r>
            <a:r>
              <a:rPr lang="en-US" dirty="0">
                <a:latin typeface="Calibri" pitchFamily="34" charset="0"/>
              </a:rPr>
              <a:t>p  a</a:t>
            </a:r>
            <a:r>
              <a:rPr lang="en-US" dirty="0">
                <a:solidFill>
                  <a:srgbClr val="0070C0"/>
                </a:solidFill>
                <a:latin typeface="Calibri" pitchFamily="34" charset="0"/>
              </a:rPr>
              <a:t>’)</a:t>
            </a:r>
            <a:r>
              <a:rPr lang="en-US" dirty="0">
                <a:latin typeface="Calibri" pitchFamily="34" charset="0"/>
              </a:rPr>
              <a:t>     </a:t>
            </a:r>
          </a:p>
        </p:txBody>
      </p:sp>
      <p:sp>
        <p:nvSpPr>
          <p:cNvPr id="10" name="Date Placeholder 9"/>
          <p:cNvSpPr>
            <a:spLocks noGrp="1"/>
          </p:cNvSpPr>
          <p:nvPr>
            <p:ph type="dt" sz="half" idx="10"/>
          </p:nvPr>
        </p:nvSpPr>
        <p:spPr/>
        <p:txBody>
          <a:bodyPr/>
          <a:lstStyle/>
          <a:p>
            <a:pPr>
              <a:defRPr/>
            </a:pPr>
            <a:r>
              <a:rPr lang="en-US"/>
              <a:t>© 2019 C. Nguyen </a:t>
            </a:r>
          </a:p>
        </p:txBody>
      </p:sp>
    </p:spTree>
    <p:extLst>
      <p:ext uri="{BB962C8B-B14F-4D97-AF65-F5344CB8AC3E}">
        <p14:creationId xmlns:p14="http://schemas.microsoft.com/office/powerpoint/2010/main" val="1265899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The Web API</a:t>
            </a:r>
          </a:p>
        </p:txBody>
      </p:sp>
      <p:sp>
        <p:nvSpPr>
          <p:cNvPr id="3075" name="Rectangle 3"/>
          <p:cNvSpPr>
            <a:spLocks noGrp="1" noChangeArrowheads="1"/>
          </p:cNvSpPr>
          <p:nvPr>
            <p:ph type="body" idx="1"/>
          </p:nvPr>
        </p:nvSpPr>
        <p:spPr>
          <a:xfrm>
            <a:off x="381000" y="685800"/>
            <a:ext cx="8305800" cy="5715000"/>
          </a:xfrm>
        </p:spPr>
        <p:txBody>
          <a:bodyPr/>
          <a:lstStyle/>
          <a:p>
            <a:pPr eaLnBrk="1" hangingPunct="1"/>
            <a:r>
              <a:rPr lang="en-US" sz="1800" dirty="0"/>
              <a:t>Instead of writing code to web scrape, if a website provides an API, then it is the recommended way to get to the data easily and always legally.</a:t>
            </a:r>
          </a:p>
          <a:p>
            <a:pPr eaLnBrk="1" hangingPunct="1"/>
            <a:r>
              <a:rPr lang="en-US" sz="1800" dirty="0"/>
              <a:t>A web API is the way that a company or organization shares their data with web clients. </a:t>
            </a:r>
          </a:p>
          <a:p>
            <a:pPr eaLnBrk="1" hangingPunct="1"/>
            <a:r>
              <a:rPr lang="en-US" sz="1800" dirty="0"/>
              <a:t>An API organizes and packs data that are on the server so that the data can be easily downloaded and read by the web clients.</a:t>
            </a:r>
          </a:p>
          <a:p>
            <a:pPr eaLnBrk="1" hangingPunct="1"/>
            <a:r>
              <a:rPr lang="en-US" sz="1800" dirty="0"/>
              <a:t>A web API is useful when data changes quickly, such as with stock prices. We may not have the bandwidth to constantly download data and calculate the result in order to keep up with the latest changes. </a:t>
            </a:r>
          </a:p>
          <a:p>
            <a:pPr eaLnBrk="1" hangingPunct="1"/>
            <a:r>
              <a:rPr lang="en-US" sz="1800" dirty="0"/>
              <a:t>An API is also useful when a large data set needs to be downloaded, such as map data. We don’t necessarily want to download and search through a lot of data just to get to one data point, such as a location on the map.</a:t>
            </a:r>
          </a:p>
          <a:p>
            <a:pPr eaLnBrk="1" hangingPunct="1">
              <a:spcBef>
                <a:spcPts val="432"/>
              </a:spcBef>
            </a:pPr>
            <a:r>
              <a:rPr lang="en-US" sz="1800" dirty="0"/>
              <a:t>A web API has a particular URL and several endpoints. </a:t>
            </a:r>
          </a:p>
          <a:p>
            <a:pPr lvl="1" eaLnBrk="1" hangingPunct="1">
              <a:spcBef>
                <a:spcPts val="432"/>
              </a:spcBef>
            </a:pPr>
            <a:r>
              <a:rPr lang="en-US" sz="1800" dirty="0"/>
              <a:t>The URL lets us get to the API in the same way that we get to a particular website. </a:t>
            </a:r>
          </a:p>
          <a:p>
            <a:pPr lvl="1" eaLnBrk="1" hangingPunct="1">
              <a:spcBef>
                <a:spcPts val="432"/>
              </a:spcBef>
            </a:pPr>
            <a:r>
              <a:rPr lang="en-US" sz="1800" dirty="0"/>
              <a:t>The endpoint has a particular set of data that we can retrieve from the API.</a:t>
            </a:r>
          </a:p>
          <a:p>
            <a:pPr eaLnBrk="1" hangingPunct="1">
              <a:buNone/>
            </a:pPr>
            <a:endParaRPr lang="en-US" sz="1800" dirty="0"/>
          </a:p>
          <a:p>
            <a:pPr eaLnBrk="1" hangingPunct="1">
              <a:spcBef>
                <a:spcPts val="600"/>
              </a:spcBef>
              <a:buNone/>
            </a:pPr>
            <a:r>
              <a:rPr lang="en-US" sz="1800" dirty="0"/>
              <a:t>	</a:t>
            </a:r>
          </a:p>
          <a:p>
            <a:pPr eaLnBrk="1" hangingPunct="1">
              <a:spcBef>
                <a:spcPts val="0"/>
              </a:spcBef>
              <a:buNone/>
            </a:pPr>
            <a:endParaRPr lang="en-US" sz="1800" dirty="0"/>
          </a:p>
          <a:p>
            <a:pPr eaLnBrk="1" hangingPunct="1">
              <a:spcBef>
                <a:spcPts val="0"/>
              </a:spcBef>
              <a:buNone/>
            </a:pPr>
            <a:r>
              <a:rPr lang="en-US" sz="1800" dirty="0"/>
              <a:t>	</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19</a:t>
            </a:fld>
            <a:endParaRPr lang="en-US" dirty="0"/>
          </a:p>
        </p:txBody>
      </p:sp>
      <p:sp>
        <p:nvSpPr>
          <p:cNvPr id="6" name="Date Placeholder 5"/>
          <p:cNvSpPr>
            <a:spLocks noGrp="1"/>
          </p:cNvSpPr>
          <p:nvPr>
            <p:ph type="dt" sz="half" idx="10"/>
          </p:nvPr>
        </p:nvSpPr>
        <p:spPr/>
        <p:txBody>
          <a:bodyPr/>
          <a:lstStyle/>
          <a:p>
            <a:pPr>
              <a:defRPr/>
            </a:pPr>
            <a:r>
              <a:rPr lang="en-US"/>
              <a:t>© 2019 C. Nguyen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Common Web Terminology</a:t>
            </a:r>
          </a:p>
        </p:txBody>
      </p:sp>
      <p:sp>
        <p:nvSpPr>
          <p:cNvPr id="3075" name="Rectangle 3"/>
          <p:cNvSpPr>
            <a:spLocks noGrp="1" noChangeArrowheads="1"/>
          </p:cNvSpPr>
          <p:nvPr>
            <p:ph type="body" idx="1"/>
          </p:nvPr>
        </p:nvSpPr>
        <p:spPr>
          <a:xfrm>
            <a:off x="457200" y="790575"/>
            <a:ext cx="8229600" cy="5456238"/>
          </a:xfrm>
        </p:spPr>
        <p:txBody>
          <a:bodyPr/>
          <a:lstStyle/>
          <a:p>
            <a:pPr eaLnBrk="1" hangingPunct="1"/>
            <a:r>
              <a:rPr lang="en-US" sz="1800" dirty="0"/>
              <a:t>The world wide web was built on 3 main ideas:</a:t>
            </a:r>
          </a:p>
          <a:p>
            <a:pPr lvl="1" eaLnBrk="1" hangingPunct="1">
              <a:spcBef>
                <a:spcPts val="200"/>
              </a:spcBef>
              <a:buFont typeface="+mj-lt"/>
              <a:buAutoNum type="arabicPeriod"/>
            </a:pPr>
            <a:r>
              <a:rPr lang="en-US" sz="1800" dirty="0">
                <a:solidFill>
                  <a:srgbClr val="0070C0"/>
                </a:solidFill>
              </a:rPr>
              <a:t>HTTP</a:t>
            </a:r>
            <a:r>
              <a:rPr lang="en-US" sz="1800" dirty="0"/>
              <a:t> (Hypertext Transfer Protocol): A specification for web clients and servers to communicate</a:t>
            </a:r>
          </a:p>
          <a:p>
            <a:pPr lvl="1" eaLnBrk="1" hangingPunct="1">
              <a:spcBef>
                <a:spcPts val="200"/>
              </a:spcBef>
              <a:buFont typeface="+mj-lt"/>
              <a:buAutoNum type="arabicPeriod"/>
            </a:pPr>
            <a:r>
              <a:rPr lang="en-US" sz="1800" dirty="0">
                <a:solidFill>
                  <a:srgbClr val="0070C0"/>
                </a:solidFill>
              </a:rPr>
              <a:t>HTML</a:t>
            </a:r>
            <a:r>
              <a:rPr lang="en-US" sz="1800" dirty="0"/>
              <a:t> (Hypertext Markup Language): A format to present data</a:t>
            </a:r>
          </a:p>
          <a:p>
            <a:pPr lvl="1" eaLnBrk="1" hangingPunct="1">
              <a:spcBef>
                <a:spcPts val="200"/>
              </a:spcBef>
              <a:buFont typeface="+mj-lt"/>
              <a:buAutoNum type="arabicPeriod"/>
            </a:pPr>
            <a:r>
              <a:rPr lang="en-US" sz="1800" dirty="0">
                <a:solidFill>
                  <a:srgbClr val="0070C0"/>
                </a:solidFill>
              </a:rPr>
              <a:t>URL</a:t>
            </a:r>
            <a:r>
              <a:rPr lang="en-US" sz="1800" dirty="0"/>
              <a:t> (Uniform Resource Locator): A way to uniquely identify a server and a resource on that server.</a:t>
            </a:r>
          </a:p>
          <a:p>
            <a:pPr eaLnBrk="1" hangingPunct="1"/>
            <a:r>
              <a:rPr lang="en-US" sz="1800" dirty="0"/>
              <a:t>A web client:</a:t>
            </a:r>
          </a:p>
          <a:p>
            <a:pPr lvl="1" eaLnBrk="1" hangingPunct="1">
              <a:spcBef>
                <a:spcPts val="0"/>
              </a:spcBef>
            </a:pPr>
            <a:r>
              <a:rPr lang="en-US" sz="1800" dirty="0"/>
              <a:t>connects to a web server by using </a:t>
            </a:r>
            <a:r>
              <a:rPr lang="en-US" sz="1800" dirty="0">
                <a:solidFill>
                  <a:srgbClr val="0070C0"/>
                </a:solidFill>
              </a:rPr>
              <a:t>HTTP</a:t>
            </a:r>
          </a:p>
          <a:p>
            <a:pPr lvl="1" eaLnBrk="1" hangingPunct="1">
              <a:spcBef>
                <a:spcPts val="0"/>
              </a:spcBef>
            </a:pPr>
            <a:r>
              <a:rPr lang="en-US" sz="1800" dirty="0"/>
              <a:t>requests a server’s resource at a </a:t>
            </a:r>
            <a:r>
              <a:rPr lang="en-US" sz="1800" dirty="0">
                <a:solidFill>
                  <a:srgbClr val="0070C0"/>
                </a:solidFill>
              </a:rPr>
              <a:t>URL</a:t>
            </a:r>
            <a:endParaRPr lang="en-US" sz="1800" dirty="0"/>
          </a:p>
          <a:p>
            <a:pPr lvl="1" eaLnBrk="1" hangingPunct="1">
              <a:spcBef>
                <a:spcPts val="0"/>
              </a:spcBef>
            </a:pPr>
            <a:r>
              <a:rPr lang="en-US" sz="1800" dirty="0"/>
              <a:t>receives data in </a:t>
            </a:r>
            <a:r>
              <a:rPr lang="en-US" sz="1800" dirty="0">
                <a:solidFill>
                  <a:srgbClr val="0070C0"/>
                </a:solidFill>
              </a:rPr>
              <a:t>HTML </a:t>
            </a:r>
            <a:r>
              <a:rPr lang="en-US" sz="1800" dirty="0"/>
              <a:t>format</a:t>
            </a:r>
            <a:endParaRPr lang="en-US" sz="1800" dirty="0">
              <a:solidFill>
                <a:srgbClr val="0070C0"/>
              </a:solidFill>
            </a:endParaRPr>
          </a:p>
          <a:p>
            <a:pPr eaLnBrk="1" hangingPunct="1"/>
            <a:r>
              <a:rPr lang="en-US" sz="1800" dirty="0"/>
              <a:t>Traditionally web clients are mostly web browsers that work with the </a:t>
            </a:r>
            <a:r>
              <a:rPr lang="en-US" sz="1800" dirty="0">
                <a:solidFill>
                  <a:srgbClr val="0070C0"/>
                </a:solidFill>
              </a:rPr>
              <a:t>HTML</a:t>
            </a:r>
            <a:r>
              <a:rPr lang="en-US" sz="1800" dirty="0"/>
              <a:t> format to display the data for the users to view.</a:t>
            </a:r>
          </a:p>
          <a:p>
            <a:pPr eaLnBrk="1" hangingPunct="1"/>
            <a:r>
              <a:rPr lang="en-US" sz="1800" dirty="0"/>
              <a:t>In more recent times many web clients are software applications (called </a:t>
            </a:r>
            <a:r>
              <a:rPr lang="en-US" sz="1800" dirty="0">
                <a:solidFill>
                  <a:srgbClr val="0070C0"/>
                </a:solidFill>
              </a:rPr>
              <a:t>web bots</a:t>
            </a:r>
            <a:r>
              <a:rPr lang="en-US" sz="1800" dirty="0"/>
              <a:t>, short for web robots) that are written to retrieve the server data for analysis purpose, but not to display the data.</a:t>
            </a:r>
          </a:p>
          <a:p>
            <a:pPr eaLnBrk="1" hangingPunct="1"/>
            <a:r>
              <a:rPr lang="en-US" sz="1800" dirty="0"/>
              <a:t>As a result, many servers now also provide an </a:t>
            </a:r>
            <a:r>
              <a:rPr lang="en-US" sz="1800" dirty="0">
                <a:solidFill>
                  <a:srgbClr val="0070C0"/>
                </a:solidFill>
              </a:rPr>
              <a:t>API</a:t>
            </a:r>
            <a:r>
              <a:rPr lang="en-US" sz="1800" dirty="0"/>
              <a:t> (Application Programming Interface) for web bots to retrieve data.</a:t>
            </a:r>
          </a:p>
          <a:p>
            <a:pPr eaLnBrk="1" hangingPunct="1"/>
            <a:r>
              <a:rPr lang="en-US" sz="1800" dirty="0"/>
              <a:t>The data format of most </a:t>
            </a:r>
            <a:r>
              <a:rPr lang="en-US" sz="1800" dirty="0">
                <a:solidFill>
                  <a:srgbClr val="0070C0"/>
                </a:solidFill>
              </a:rPr>
              <a:t>API</a:t>
            </a:r>
            <a:r>
              <a:rPr lang="en-US" sz="1800" dirty="0"/>
              <a:t>s is </a:t>
            </a:r>
            <a:r>
              <a:rPr lang="en-US" sz="1800" dirty="0">
                <a:solidFill>
                  <a:srgbClr val="0070C0"/>
                </a:solidFill>
              </a:rPr>
              <a:t>JSON</a:t>
            </a:r>
            <a:r>
              <a:rPr lang="en-US" sz="1800" dirty="0"/>
              <a:t> (</a:t>
            </a:r>
            <a:r>
              <a:rPr lang="en-US" sz="1800" dirty="0" err="1"/>
              <a:t>Javascript</a:t>
            </a:r>
            <a:r>
              <a:rPr lang="en-US" sz="1800" dirty="0"/>
              <a:t> Object Notation).</a:t>
            </a:r>
          </a:p>
          <a:p>
            <a:pPr eaLnBrk="1" hangingPunct="1"/>
            <a:endParaRPr lang="en-US" sz="1800" dirty="0"/>
          </a:p>
          <a:p>
            <a:pPr eaLnBrk="1" hangingPunct="1"/>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a:t>
            </a:fld>
            <a:endParaRPr lang="en-US" dirty="0"/>
          </a:p>
        </p:txBody>
      </p:sp>
      <p:sp>
        <p:nvSpPr>
          <p:cNvPr id="6" name="Date Placeholder 5"/>
          <p:cNvSpPr>
            <a:spLocks noGrp="1"/>
          </p:cNvSpPr>
          <p:nvPr>
            <p:ph type="dt" sz="half" idx="10"/>
          </p:nvPr>
        </p:nvSpPr>
        <p:spPr/>
        <p:txBody>
          <a:bodyPr/>
          <a:lstStyle/>
          <a:p>
            <a:pPr>
              <a:defRPr/>
            </a:pPr>
            <a:r>
              <a:rPr lang="en-US"/>
              <a:t>© 2019 C. Nguyen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Using the Web API</a:t>
            </a:r>
          </a:p>
        </p:txBody>
      </p:sp>
      <p:sp>
        <p:nvSpPr>
          <p:cNvPr id="3075" name="Rectangle 3"/>
          <p:cNvSpPr>
            <a:spLocks noGrp="1" noChangeArrowheads="1"/>
          </p:cNvSpPr>
          <p:nvPr>
            <p:ph type="body" idx="1"/>
          </p:nvPr>
        </p:nvSpPr>
        <p:spPr>
          <a:xfrm>
            <a:off x="381000" y="685800"/>
            <a:ext cx="8305800" cy="5715000"/>
          </a:xfrm>
        </p:spPr>
        <p:txBody>
          <a:bodyPr/>
          <a:lstStyle/>
          <a:p>
            <a:pPr eaLnBrk="1" hangingPunct="1">
              <a:spcBef>
                <a:spcPts val="432"/>
              </a:spcBef>
            </a:pPr>
            <a:r>
              <a:rPr lang="en-US" sz="1800" dirty="0"/>
              <a:t>To access a web API, we use Requests with the API’s URL:</a:t>
            </a:r>
          </a:p>
          <a:p>
            <a:pPr eaLnBrk="1" hangingPunct="1">
              <a:buNone/>
            </a:pPr>
            <a:endParaRPr lang="en-US" sz="1800" dirty="0"/>
          </a:p>
          <a:p>
            <a:pPr eaLnBrk="1" hangingPunct="1">
              <a:spcBef>
                <a:spcPts val="1200"/>
              </a:spcBef>
            </a:pPr>
            <a:r>
              <a:rPr lang="en-US" sz="1800" dirty="0"/>
              <a:t>The downloaded data will most likely be in JSON format, and Requests can convert JSON data into a Python dictionary.</a:t>
            </a:r>
          </a:p>
          <a:p>
            <a:pPr eaLnBrk="1" hangingPunct="1">
              <a:spcBef>
                <a:spcPts val="1200"/>
              </a:spcBef>
            </a:pPr>
            <a:endParaRPr lang="en-US" sz="1800" dirty="0"/>
          </a:p>
          <a:p>
            <a:pPr eaLnBrk="1" hangingPunct="1">
              <a:spcBef>
                <a:spcPts val="600"/>
              </a:spcBef>
            </a:pPr>
            <a:r>
              <a:rPr lang="en-US" sz="1800" dirty="0"/>
              <a:t>In the resulting dictionary:</a:t>
            </a:r>
          </a:p>
          <a:p>
            <a:pPr lvl="1" eaLnBrk="1" hangingPunct="1">
              <a:spcBef>
                <a:spcPts val="0"/>
              </a:spcBef>
            </a:pPr>
            <a:r>
              <a:rPr lang="en-US" sz="1800" dirty="0"/>
              <a:t>Each key is a field name and the data is the value of the field.</a:t>
            </a:r>
          </a:p>
          <a:p>
            <a:pPr lvl="1" eaLnBrk="1" hangingPunct="1">
              <a:spcBef>
                <a:spcPts val="0"/>
              </a:spcBef>
            </a:pPr>
            <a:r>
              <a:rPr lang="en-US" sz="1800" dirty="0"/>
              <a:t>There are no tags to deal with because the API has removed them and has packed the data into a more readable JSON format. </a:t>
            </a:r>
          </a:p>
          <a:p>
            <a:pPr lvl="1" eaLnBrk="1" hangingPunct="1">
              <a:spcBef>
                <a:spcPts val="0"/>
              </a:spcBef>
              <a:buNone/>
            </a:pPr>
            <a:r>
              <a:rPr lang="en-US" sz="1800" dirty="0"/>
              <a:t>This makes the Web API an easier way to get data from a website.</a:t>
            </a:r>
          </a:p>
          <a:p>
            <a:pPr eaLnBrk="1" hangingPunct="1">
              <a:spcBef>
                <a:spcPts val="600"/>
              </a:spcBef>
            </a:pPr>
            <a:r>
              <a:rPr lang="en-US" sz="1800" dirty="0"/>
              <a:t>Some organizations will ask users to register and get a key, which is used to access the API.</a:t>
            </a:r>
            <a:br>
              <a:rPr lang="en-US" sz="1800" dirty="0"/>
            </a:br>
            <a:r>
              <a:rPr lang="en-US" sz="1800" dirty="0"/>
              <a:t>Some organizations will ask users to pay to access to their API.</a:t>
            </a:r>
            <a:br>
              <a:rPr lang="en-US" sz="1800" dirty="0"/>
            </a:br>
            <a:r>
              <a:rPr lang="en-US" sz="1800" dirty="0"/>
              <a:t>Many other APIs are free and don’t require registration.</a:t>
            </a:r>
          </a:p>
          <a:p>
            <a:pPr eaLnBrk="1" hangingPunct="1">
              <a:spcBef>
                <a:spcPts val="600"/>
              </a:spcBef>
            </a:pPr>
            <a:r>
              <a:rPr lang="en-US" sz="1800" dirty="0"/>
              <a:t>Here are two sample collections of APIs on </a:t>
            </a:r>
            <a:r>
              <a:rPr lang="en-US" sz="1800" dirty="0" err="1">
                <a:hlinkClick r:id="rId2"/>
              </a:rPr>
              <a:t>github</a:t>
            </a:r>
            <a:r>
              <a:rPr lang="en-US" sz="1800" dirty="0"/>
              <a:t> and </a:t>
            </a:r>
            <a:r>
              <a:rPr lang="en-US" sz="1800" dirty="0">
                <a:hlinkClick r:id="rId3"/>
              </a:rPr>
              <a:t>medium</a:t>
            </a:r>
            <a:endParaRPr lang="en-US" sz="1800" dirty="0"/>
          </a:p>
          <a:p>
            <a:pPr eaLnBrk="1" hangingPunct="1">
              <a:spcBef>
                <a:spcPts val="600"/>
              </a:spcBef>
              <a:buNone/>
            </a:pPr>
            <a:endParaRPr lang="en-US" sz="1800" dirty="0"/>
          </a:p>
          <a:p>
            <a:pPr eaLnBrk="1" hangingPunct="1">
              <a:spcBef>
                <a:spcPts val="0"/>
              </a:spcBef>
              <a:buNone/>
            </a:pPr>
            <a:endParaRPr lang="en-US" sz="1800" dirty="0"/>
          </a:p>
          <a:p>
            <a:pPr eaLnBrk="1" hangingPunct="1">
              <a:spcBef>
                <a:spcPts val="0"/>
              </a:spcBef>
              <a:buNone/>
            </a:pPr>
            <a:r>
              <a:rPr lang="en-US" sz="1800" dirty="0"/>
              <a:t>	</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20</a:t>
            </a:fld>
            <a:endParaRPr lang="en-US" dirty="0"/>
          </a:p>
        </p:txBody>
      </p:sp>
      <p:sp>
        <p:nvSpPr>
          <p:cNvPr id="11" name="TextBox 10"/>
          <p:cNvSpPr txBox="1"/>
          <p:nvPr/>
        </p:nvSpPr>
        <p:spPr>
          <a:xfrm>
            <a:off x="3124200" y="1066800"/>
            <a:ext cx="3048000" cy="369332"/>
          </a:xfrm>
          <a:prstGeom prst="rect">
            <a:avLst/>
          </a:prstGeom>
          <a:solidFill>
            <a:schemeClr val="bg1">
              <a:lumMod val="85000"/>
            </a:schemeClr>
          </a:solidFill>
        </p:spPr>
        <p:txBody>
          <a:bodyPr wrap="square" rtlCol="0">
            <a:spAutoFit/>
          </a:bodyPr>
          <a:lstStyle/>
          <a:p>
            <a:r>
              <a:rPr lang="fr-FR" dirty="0">
                <a:latin typeface="Calibri" pitchFamily="34" charset="0"/>
              </a:rPr>
              <a:t>page = </a:t>
            </a:r>
            <a:r>
              <a:rPr lang="fr-FR" dirty="0">
                <a:solidFill>
                  <a:srgbClr val="0070C0"/>
                </a:solidFill>
                <a:latin typeface="Calibri" pitchFamily="34" charset="0"/>
              </a:rPr>
              <a:t>requests.get(‘</a:t>
            </a:r>
            <a:r>
              <a:rPr lang="fr-FR" dirty="0" err="1">
                <a:latin typeface="Calibri" pitchFamily="34" charset="0"/>
              </a:rPr>
              <a:t>a_URL</a:t>
            </a:r>
            <a:r>
              <a:rPr lang="fr-FR" dirty="0">
                <a:solidFill>
                  <a:srgbClr val="0070C0"/>
                </a:solidFill>
                <a:latin typeface="Calibri" pitchFamily="34" charset="0"/>
              </a:rPr>
              <a:t>’)</a:t>
            </a:r>
          </a:p>
        </p:txBody>
      </p:sp>
      <p:sp>
        <p:nvSpPr>
          <p:cNvPr id="7" name="TextBox 6"/>
          <p:cNvSpPr txBox="1"/>
          <p:nvPr/>
        </p:nvSpPr>
        <p:spPr>
          <a:xfrm>
            <a:off x="3124200" y="2057400"/>
            <a:ext cx="3048000" cy="369332"/>
          </a:xfrm>
          <a:prstGeom prst="rect">
            <a:avLst/>
          </a:prstGeom>
          <a:solidFill>
            <a:schemeClr val="bg1">
              <a:lumMod val="85000"/>
            </a:schemeClr>
          </a:solidFill>
        </p:spPr>
        <p:txBody>
          <a:bodyPr wrap="square" rtlCol="0">
            <a:spAutoFit/>
          </a:bodyPr>
          <a:lstStyle/>
          <a:p>
            <a:r>
              <a:rPr lang="fr-FR" dirty="0">
                <a:latin typeface="Calibri" pitchFamily="34" charset="0"/>
              </a:rPr>
              <a:t>      </a:t>
            </a:r>
            <a:r>
              <a:rPr lang="fr-FR" dirty="0" err="1">
                <a:latin typeface="Calibri" pitchFamily="34" charset="0"/>
              </a:rPr>
              <a:t>resultDict</a:t>
            </a:r>
            <a:r>
              <a:rPr lang="fr-FR" dirty="0">
                <a:latin typeface="Calibri" pitchFamily="34" charset="0"/>
              </a:rPr>
              <a:t> = </a:t>
            </a:r>
            <a:r>
              <a:rPr lang="fr-FR" dirty="0" err="1">
                <a:latin typeface="Calibri" pitchFamily="34" charset="0"/>
              </a:rPr>
              <a:t>page.</a:t>
            </a:r>
            <a:r>
              <a:rPr lang="fr-FR" dirty="0" err="1">
                <a:solidFill>
                  <a:srgbClr val="0070C0"/>
                </a:solidFill>
                <a:latin typeface="Calibri" pitchFamily="34" charset="0"/>
              </a:rPr>
              <a:t>json</a:t>
            </a:r>
            <a:r>
              <a:rPr lang="fr-FR" dirty="0">
                <a:solidFill>
                  <a:srgbClr val="0070C0"/>
                </a:solidFill>
                <a:latin typeface="Calibri" pitchFamily="34" charset="0"/>
              </a:rPr>
              <a:t>()</a:t>
            </a:r>
          </a:p>
        </p:txBody>
      </p:sp>
      <p:sp>
        <p:nvSpPr>
          <p:cNvPr id="8" name="Date Placeholder 7"/>
          <p:cNvSpPr>
            <a:spLocks noGrp="1"/>
          </p:cNvSpPr>
          <p:nvPr>
            <p:ph type="dt" sz="half" idx="10"/>
          </p:nvPr>
        </p:nvSpPr>
        <p:spPr/>
        <p:txBody>
          <a:bodyPr/>
          <a:lstStyle/>
          <a:p>
            <a:pPr>
              <a:defRPr/>
            </a:pPr>
            <a:r>
              <a:rPr lang="en-US"/>
              <a:t>© 2019 C. Nguyen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Web Scraping Policy (1)</a:t>
            </a:r>
          </a:p>
        </p:txBody>
      </p:sp>
      <p:sp>
        <p:nvSpPr>
          <p:cNvPr id="3075" name="Rectangle 3"/>
          <p:cNvSpPr>
            <a:spLocks noGrp="1" noChangeArrowheads="1"/>
          </p:cNvSpPr>
          <p:nvPr>
            <p:ph type="body" idx="1"/>
          </p:nvPr>
        </p:nvSpPr>
        <p:spPr>
          <a:xfrm>
            <a:off x="381000" y="685800"/>
            <a:ext cx="8153400" cy="5715000"/>
          </a:xfrm>
        </p:spPr>
        <p:txBody>
          <a:bodyPr/>
          <a:lstStyle/>
          <a:p>
            <a:pPr eaLnBrk="1" hangingPunct="1"/>
            <a:r>
              <a:rPr lang="en-US" sz="1800" dirty="0"/>
              <a:t>Web scraping means going to a website and downloading data that belong to that website. </a:t>
            </a:r>
          </a:p>
          <a:p>
            <a:pPr eaLnBrk="1" hangingPunct="1"/>
            <a:r>
              <a:rPr lang="en-US" sz="1800" dirty="0"/>
              <a:t>Web scraping also involves </a:t>
            </a:r>
            <a:r>
              <a:rPr lang="en-US" sz="1800" dirty="0">
                <a:solidFill>
                  <a:srgbClr val="0070C0"/>
                </a:solidFill>
              </a:rPr>
              <a:t>web crawling</a:t>
            </a:r>
            <a:r>
              <a:rPr lang="en-US" sz="1800" dirty="0"/>
              <a:t>, which is the act of following links on a web page to get to other pages of the website. It doesn’t take much to find all the ‘a’ tags’ </a:t>
            </a:r>
            <a:r>
              <a:rPr lang="en-US" sz="1800" dirty="0" err="1">
                <a:solidFill>
                  <a:srgbClr val="0070C0"/>
                </a:solidFill>
              </a:rPr>
              <a:t>href</a:t>
            </a:r>
            <a:r>
              <a:rPr lang="en-US" sz="1800" dirty="0"/>
              <a:t> fields, and then go to each of those links to download more data at those web pages.</a:t>
            </a:r>
          </a:p>
          <a:p>
            <a:pPr eaLnBrk="1" hangingPunct="1"/>
            <a:r>
              <a:rPr lang="en-US" sz="1800" dirty="0"/>
              <a:t>When we write a web scraping application, we create a </a:t>
            </a:r>
            <a:r>
              <a:rPr lang="en-US" sz="1800" dirty="0" err="1"/>
              <a:t>bot</a:t>
            </a:r>
            <a:r>
              <a:rPr lang="en-US" sz="1800" dirty="0"/>
              <a:t> that goes to a website through the back door. We’re not visiting the website and viewing the content as the site intends for us to do.</a:t>
            </a:r>
          </a:p>
          <a:p>
            <a:pPr eaLnBrk="1" hangingPunct="1"/>
            <a:r>
              <a:rPr lang="en-US" sz="1800" dirty="0"/>
              <a:t>Therefore it is understandable that companies and organizations want to limit the type of data and who can download the data from their website.</a:t>
            </a:r>
          </a:p>
          <a:p>
            <a:pPr eaLnBrk="1" hangingPunct="1"/>
            <a:r>
              <a:rPr lang="en-US" sz="1800" dirty="0"/>
              <a:t>Most websites have a </a:t>
            </a:r>
            <a:r>
              <a:rPr lang="en-US" sz="1800" dirty="0">
                <a:solidFill>
                  <a:srgbClr val="0070C0"/>
                </a:solidFill>
              </a:rPr>
              <a:t>robots.txt</a:t>
            </a:r>
            <a:r>
              <a:rPr lang="en-US" sz="1800" dirty="0"/>
              <a:t> file at their top level URL or their front page. This file specifies what </a:t>
            </a:r>
            <a:r>
              <a:rPr lang="en-US" sz="1800" dirty="0" err="1"/>
              <a:t>bot</a:t>
            </a:r>
            <a:r>
              <a:rPr lang="en-US" sz="1800" dirty="0"/>
              <a:t> or </a:t>
            </a:r>
            <a:r>
              <a:rPr lang="en-US" sz="1800" dirty="0">
                <a:solidFill>
                  <a:srgbClr val="0070C0"/>
                </a:solidFill>
              </a:rPr>
              <a:t>User-agent</a:t>
            </a:r>
            <a:r>
              <a:rPr lang="en-US" sz="1800" dirty="0"/>
              <a:t> can access the website. It also has a list of which directories or links are </a:t>
            </a:r>
            <a:r>
              <a:rPr lang="en-US" sz="1800" dirty="0">
                <a:solidFill>
                  <a:srgbClr val="0070C0"/>
                </a:solidFill>
              </a:rPr>
              <a:t>allowed</a:t>
            </a:r>
            <a:r>
              <a:rPr lang="en-US" sz="1800" dirty="0"/>
              <a:t> (bots can visit) and which are </a:t>
            </a:r>
            <a:r>
              <a:rPr lang="en-US" sz="1800" dirty="0">
                <a:solidFill>
                  <a:srgbClr val="0070C0"/>
                </a:solidFill>
              </a:rPr>
              <a:t>disallowed</a:t>
            </a:r>
            <a:r>
              <a:rPr lang="en-US" sz="1800" dirty="0"/>
              <a:t> (bots cannot visit).</a:t>
            </a:r>
          </a:p>
          <a:p>
            <a:pPr eaLnBrk="1" hangingPunct="1"/>
            <a:r>
              <a:rPr lang="en-US" sz="1800" dirty="0"/>
              <a:t>A programmer who writes a well-behaved </a:t>
            </a:r>
            <a:r>
              <a:rPr lang="en-US" sz="1800" dirty="0" err="1"/>
              <a:t>bot</a:t>
            </a:r>
            <a:r>
              <a:rPr lang="en-US" sz="1800" dirty="0"/>
              <a:t> should always look up the </a:t>
            </a:r>
            <a:r>
              <a:rPr lang="en-US" sz="1800" dirty="0">
                <a:solidFill>
                  <a:srgbClr val="0070C0"/>
                </a:solidFill>
              </a:rPr>
              <a:t>robots.txt</a:t>
            </a:r>
            <a:r>
              <a:rPr lang="en-US" sz="1800" dirty="0"/>
              <a:t> file and not write code that goes down a </a:t>
            </a:r>
            <a:r>
              <a:rPr lang="en-US" sz="1800" dirty="0">
                <a:solidFill>
                  <a:srgbClr val="0070C0"/>
                </a:solidFill>
              </a:rPr>
              <a:t>disallowed</a:t>
            </a:r>
            <a:r>
              <a:rPr lang="en-US" sz="1800" dirty="0"/>
              <a:t> directory.</a:t>
            </a:r>
          </a:p>
          <a:p>
            <a:pPr eaLnBrk="1" hangingPunct="1">
              <a:spcBef>
                <a:spcPts val="0"/>
              </a:spcBef>
              <a:buNone/>
            </a:pPr>
            <a:endParaRPr lang="en-US" sz="1800" dirty="0"/>
          </a:p>
          <a:p>
            <a:pPr eaLnBrk="1" hangingPunct="1">
              <a:spcBef>
                <a:spcPts val="0"/>
              </a:spcBef>
              <a:buNone/>
            </a:pPr>
            <a:r>
              <a:rPr lang="en-US" sz="1800" dirty="0"/>
              <a:t>	</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21</a:t>
            </a:fld>
            <a:endParaRPr lang="en-US" dirty="0"/>
          </a:p>
        </p:txBody>
      </p:sp>
      <p:sp>
        <p:nvSpPr>
          <p:cNvPr id="6" name="Date Placeholder 5"/>
          <p:cNvSpPr>
            <a:spLocks noGrp="1"/>
          </p:cNvSpPr>
          <p:nvPr>
            <p:ph type="dt" sz="half" idx="10"/>
          </p:nvPr>
        </p:nvSpPr>
        <p:spPr/>
        <p:txBody>
          <a:bodyPr/>
          <a:lstStyle/>
          <a:p>
            <a:pPr>
              <a:defRPr/>
            </a:pPr>
            <a:r>
              <a:rPr lang="en-US"/>
              <a:t>© 2019 C. Nguyen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Web Scraping Policy (2)</a:t>
            </a:r>
          </a:p>
        </p:txBody>
      </p:sp>
      <p:sp>
        <p:nvSpPr>
          <p:cNvPr id="3075" name="Rectangle 3"/>
          <p:cNvSpPr>
            <a:spLocks noGrp="1" noChangeArrowheads="1"/>
          </p:cNvSpPr>
          <p:nvPr>
            <p:ph type="body" idx="1"/>
          </p:nvPr>
        </p:nvSpPr>
        <p:spPr>
          <a:xfrm>
            <a:off x="381000" y="685800"/>
            <a:ext cx="8153400" cy="5715000"/>
          </a:xfrm>
        </p:spPr>
        <p:txBody>
          <a:bodyPr/>
          <a:lstStyle/>
          <a:p>
            <a:pPr eaLnBrk="1" hangingPunct="1"/>
            <a:r>
              <a:rPr lang="en-US" sz="1800" dirty="0"/>
              <a:t>Even though the </a:t>
            </a:r>
            <a:r>
              <a:rPr lang="en-US" sz="1800" dirty="0">
                <a:solidFill>
                  <a:srgbClr val="0070C0"/>
                </a:solidFill>
              </a:rPr>
              <a:t>robots.txt</a:t>
            </a:r>
            <a:r>
              <a:rPr lang="en-US" sz="1800" dirty="0"/>
              <a:t> policy should be followed, not surprisingly there are bad bots that will try to bypass them. Therefore most websites also have a firewall with more advanced techniques at identifying bad bots and blocking them. </a:t>
            </a:r>
          </a:p>
          <a:p>
            <a:pPr eaLnBrk="1" hangingPunct="1"/>
            <a:r>
              <a:rPr lang="en-US" sz="1800" dirty="0">
                <a:hlinkClick r:id="rId2"/>
              </a:rPr>
              <a:t>Here </a:t>
            </a:r>
            <a:r>
              <a:rPr lang="en-US" sz="1800" dirty="0"/>
              <a:t>is an example discussion of a firewall for web applications.</a:t>
            </a:r>
            <a:br>
              <a:rPr lang="en-US" sz="1800" dirty="0"/>
            </a:br>
            <a:r>
              <a:rPr lang="en-US" sz="1800" dirty="0"/>
              <a:t>It gives reasons for necessary protection against bad bots and it discusses common protection for web services. </a:t>
            </a:r>
            <a:br>
              <a:rPr lang="en-US" sz="1800" dirty="0"/>
            </a:br>
            <a:r>
              <a:rPr lang="en-US" sz="1800" dirty="0"/>
              <a:t>The protections include verifying the IP address of the requestor, setting traps (</a:t>
            </a:r>
            <a:r>
              <a:rPr lang="en-US" sz="1800" dirty="0" err="1"/>
              <a:t>honeypots</a:t>
            </a:r>
            <a:r>
              <a:rPr lang="en-US" sz="1800" dirty="0"/>
              <a:t>) to catch bots but not humans, and setting delays in response time.</a:t>
            </a:r>
          </a:p>
          <a:p>
            <a:pPr eaLnBrk="1" hangingPunct="1">
              <a:spcBef>
                <a:spcPts val="0"/>
              </a:spcBef>
              <a:buNone/>
            </a:pPr>
            <a:endParaRPr lang="en-US" sz="1800" dirty="0"/>
          </a:p>
          <a:p>
            <a:pPr eaLnBrk="1" hangingPunct="1">
              <a:spcBef>
                <a:spcPts val="0"/>
              </a:spcBef>
              <a:buNone/>
            </a:pPr>
            <a:r>
              <a:rPr lang="en-US" sz="1800" dirty="0"/>
              <a:t>	</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22</a:t>
            </a:fld>
            <a:endParaRPr lang="en-US" dirty="0"/>
          </a:p>
        </p:txBody>
      </p:sp>
      <p:sp>
        <p:nvSpPr>
          <p:cNvPr id="6" name="Date Placeholder 5"/>
          <p:cNvSpPr>
            <a:spLocks noGrp="1"/>
          </p:cNvSpPr>
          <p:nvPr>
            <p:ph type="dt" sz="half" idx="10"/>
          </p:nvPr>
        </p:nvSpPr>
        <p:spPr/>
        <p:txBody>
          <a:bodyPr/>
          <a:lstStyle/>
          <a:p>
            <a:pPr>
              <a:defRPr/>
            </a:pPr>
            <a:r>
              <a:rPr lang="en-US"/>
              <a:t>© 2019 C. Nguyen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Web Scraping Recommendation</a:t>
            </a:r>
          </a:p>
        </p:txBody>
      </p:sp>
      <p:sp>
        <p:nvSpPr>
          <p:cNvPr id="3075" name="Rectangle 3"/>
          <p:cNvSpPr>
            <a:spLocks noGrp="1" noChangeArrowheads="1"/>
          </p:cNvSpPr>
          <p:nvPr>
            <p:ph type="body" idx="1"/>
          </p:nvPr>
        </p:nvSpPr>
        <p:spPr>
          <a:xfrm>
            <a:off x="381000" y="685800"/>
            <a:ext cx="8305800" cy="5715000"/>
          </a:xfrm>
        </p:spPr>
        <p:txBody>
          <a:bodyPr/>
          <a:lstStyle/>
          <a:p>
            <a:pPr eaLnBrk="1" hangingPunct="1"/>
            <a:r>
              <a:rPr lang="en-US" sz="1800" dirty="0"/>
              <a:t>It goes without saying that before we write a web scraper for a particular website, we should read the policy of the site’s robot.txt and follow it when we code.</a:t>
            </a:r>
          </a:p>
          <a:p>
            <a:pPr eaLnBrk="1" hangingPunct="1"/>
            <a:r>
              <a:rPr lang="en-US" sz="1800" dirty="0"/>
              <a:t>In addition, our web scraper should access a website at a reasonable rate:    1 access every 5-10 seconds at most, or follow the access delay time if it’s shown in the site’s robot.txt file. </a:t>
            </a:r>
            <a:br>
              <a:rPr lang="en-US" sz="1800" dirty="0"/>
            </a:br>
            <a:r>
              <a:rPr lang="en-US" sz="1800" dirty="0"/>
              <a:t>If our </a:t>
            </a:r>
            <a:r>
              <a:rPr lang="en-US" sz="1800" dirty="0" err="1"/>
              <a:t>bot</a:t>
            </a:r>
            <a:r>
              <a:rPr lang="en-US" sz="1800" dirty="0"/>
              <a:t> attempts to access the website at a faster rate, even within a short period of time, it can be flagged as a Denial of Service attack (</a:t>
            </a:r>
            <a:r>
              <a:rPr lang="en-US" sz="1800" dirty="0" err="1"/>
              <a:t>DDoS</a:t>
            </a:r>
            <a:r>
              <a:rPr lang="en-US" sz="1800" dirty="0"/>
              <a:t>).</a:t>
            </a:r>
          </a:p>
          <a:p>
            <a:pPr eaLnBrk="1" hangingPunct="1"/>
            <a:r>
              <a:rPr lang="en-US" sz="1800" dirty="0"/>
              <a:t>Whether we write our own web scraper or use one of the web scraping tools, here are some points to consider. Can we can answer ‘yes’ to all of them?</a:t>
            </a:r>
          </a:p>
          <a:p>
            <a:pPr lvl="1"/>
            <a:r>
              <a:rPr lang="en-US" sz="1800" dirty="0"/>
              <a:t>Do I identify myself? (Do I not spoof an IP address?)</a:t>
            </a:r>
          </a:p>
          <a:p>
            <a:pPr lvl="1"/>
            <a:r>
              <a:rPr lang="en-US" sz="1800" dirty="0"/>
              <a:t>Do I document the downloading steps?</a:t>
            </a:r>
          </a:p>
          <a:p>
            <a:pPr lvl="1"/>
            <a:r>
              <a:rPr lang="en-US" sz="1800" dirty="0"/>
              <a:t>Is my work reproducible?</a:t>
            </a:r>
          </a:p>
          <a:p>
            <a:pPr lvl="1"/>
            <a:r>
              <a:rPr lang="en-US" sz="1800" dirty="0"/>
              <a:t>Do I protect and document my sources?</a:t>
            </a:r>
          </a:p>
          <a:p>
            <a:pPr lvl="1"/>
            <a:r>
              <a:rPr lang="en-US" sz="1800" dirty="0"/>
              <a:t>Do I give credit to my sources?</a:t>
            </a:r>
          </a:p>
          <a:p>
            <a:pPr eaLnBrk="1" hangingPunct="1"/>
            <a:r>
              <a:rPr lang="en-US" sz="1800" dirty="0">
                <a:hlinkClick r:id="rId2"/>
              </a:rPr>
              <a:t>Here </a:t>
            </a:r>
            <a:r>
              <a:rPr lang="en-US" sz="1800" dirty="0"/>
              <a:t>is a discussion of the ethics of web scraping.</a:t>
            </a:r>
          </a:p>
          <a:p>
            <a:pPr eaLnBrk="1" hangingPunct="1"/>
            <a:endParaRPr lang="en-US" sz="1800" dirty="0"/>
          </a:p>
          <a:p>
            <a:pPr eaLnBrk="1" hangingPunct="1"/>
            <a:endParaRPr lang="en-US" sz="1800" dirty="0"/>
          </a:p>
          <a:p>
            <a:pPr eaLnBrk="1" hangingPunct="1">
              <a:spcBef>
                <a:spcPts val="0"/>
              </a:spcBef>
              <a:buNone/>
            </a:pPr>
            <a:endParaRPr lang="en-US" sz="1800" dirty="0"/>
          </a:p>
          <a:p>
            <a:pPr eaLnBrk="1" hangingPunct="1">
              <a:spcBef>
                <a:spcPts val="0"/>
              </a:spcBef>
              <a:buNone/>
            </a:pPr>
            <a:r>
              <a:rPr lang="en-US" sz="1800" dirty="0"/>
              <a:t>	</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23</a:t>
            </a:fld>
            <a:endParaRPr lang="en-US" dirty="0"/>
          </a:p>
        </p:txBody>
      </p:sp>
      <p:sp>
        <p:nvSpPr>
          <p:cNvPr id="6" name="Date Placeholder 5"/>
          <p:cNvSpPr>
            <a:spLocks noGrp="1"/>
          </p:cNvSpPr>
          <p:nvPr>
            <p:ph type="dt" sz="half" idx="10"/>
          </p:nvPr>
        </p:nvSpPr>
        <p:spPr/>
        <p:txBody>
          <a:bodyPr/>
          <a:lstStyle/>
          <a:p>
            <a:pPr>
              <a:defRPr/>
            </a:pPr>
            <a:r>
              <a:rPr lang="en-US"/>
              <a:t>© 2019 C. Nguyen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Going further…</a:t>
            </a:r>
          </a:p>
        </p:txBody>
      </p:sp>
      <p:sp>
        <p:nvSpPr>
          <p:cNvPr id="3075" name="Rectangle 3"/>
          <p:cNvSpPr>
            <a:spLocks noGrp="1" noChangeArrowheads="1"/>
          </p:cNvSpPr>
          <p:nvPr>
            <p:ph type="body" idx="1"/>
          </p:nvPr>
        </p:nvSpPr>
        <p:spPr>
          <a:xfrm>
            <a:off x="457200" y="685800"/>
            <a:ext cx="8153400" cy="5791200"/>
          </a:xfrm>
        </p:spPr>
        <p:txBody>
          <a:bodyPr/>
          <a:lstStyle/>
          <a:p>
            <a:pPr eaLnBrk="1" hangingPunct="1"/>
            <a:r>
              <a:rPr lang="en-US" sz="1800" dirty="0"/>
              <a:t>In this module we explored downloading data from HTML pages, but Requests can also download files, images, videos that are on the web pages.</a:t>
            </a:r>
          </a:p>
          <a:p>
            <a:pPr eaLnBrk="1" hangingPunct="1"/>
            <a:r>
              <a:rPr lang="en-US" sz="1800" dirty="0"/>
              <a:t>Web scrapers are controversial because many of them are misused, but they are an effective way to mine data or collect information from the web.</a:t>
            </a:r>
          </a:p>
          <a:p>
            <a:pPr eaLnBrk="1" hangingPunct="1"/>
            <a:r>
              <a:rPr lang="en-US" sz="1800" dirty="0"/>
              <a:t>There are many web scraping tools such as </a:t>
            </a:r>
            <a:r>
              <a:rPr lang="en-US" sz="1800" dirty="0" err="1"/>
              <a:t>cURL</a:t>
            </a:r>
            <a:r>
              <a:rPr lang="en-US" sz="1800" dirty="0"/>
              <a:t>, Selenium, Node.js, </a:t>
            </a:r>
            <a:r>
              <a:rPr lang="en-US" sz="1800" dirty="0" err="1"/>
              <a:t>jQuery</a:t>
            </a:r>
            <a:r>
              <a:rPr lang="en-US" sz="1800" dirty="0"/>
              <a:t>, etc. Most notably in Python is </a:t>
            </a:r>
            <a:r>
              <a:rPr lang="en-US" sz="1800" dirty="0" err="1">
                <a:hlinkClick r:id="rId2"/>
              </a:rPr>
              <a:t>Scrapy</a:t>
            </a:r>
            <a:r>
              <a:rPr lang="en-US" sz="1800" dirty="0"/>
              <a:t>, a tool that lets us create and customize a web scraper, all in Python.</a:t>
            </a:r>
          </a:p>
          <a:p>
            <a:pPr eaLnBrk="1" hangingPunct="1"/>
            <a:endParaRPr lang="en-US" sz="1800" dirty="0"/>
          </a:p>
          <a:p>
            <a:pPr eaLnBrk="1" hangingPunct="1">
              <a:buNone/>
            </a:pPr>
            <a:endParaRPr lang="en-US" sz="1800" dirty="0"/>
          </a:p>
          <a:p>
            <a:pPr eaLnBrk="1" hangingPunct="1">
              <a:buNone/>
            </a:pPr>
            <a:endParaRPr lang="en-US" sz="1800" dirty="0"/>
          </a:p>
          <a:p>
            <a:pPr eaLnBrk="1" hangingPunct="1">
              <a:buNone/>
            </a:pPr>
            <a:endParaRPr lang="en-US" sz="1800" dirty="0"/>
          </a:p>
          <a:p>
            <a:pPr eaLnBrk="1" hangingPunct="1">
              <a:buNone/>
            </a:pPr>
            <a:endParaRPr lang="en-US" sz="1800" dirty="0"/>
          </a:p>
          <a:p>
            <a:pPr eaLnBrk="1" hangingPunct="1">
              <a:buNone/>
            </a:pPr>
            <a:endParaRPr lang="en-US" sz="1800" dirty="0"/>
          </a:p>
          <a:p>
            <a:pPr eaLnBrk="1" hangingPunct="1">
              <a:buNone/>
            </a:pPr>
            <a:endParaRPr lang="en-US" sz="1800" dirty="0"/>
          </a:p>
          <a:p>
            <a:pPr eaLnBrk="1" hangingPunct="1">
              <a:buNone/>
            </a:pPr>
            <a:endParaRPr lang="en-US" sz="1800" dirty="0"/>
          </a:p>
          <a:p>
            <a:pPr eaLnBrk="1" hangingPunct="1">
              <a:buNone/>
            </a:pPr>
            <a:endParaRPr lang="en-US" sz="1800" dirty="0"/>
          </a:p>
          <a:p>
            <a:pPr algn="ctr" eaLnBrk="1" hangingPunct="1">
              <a:buNone/>
            </a:pPr>
            <a:r>
              <a:rPr lang="en-US" sz="1800" dirty="0"/>
              <a:t>Up next: Database</a:t>
            </a:r>
          </a:p>
          <a:p>
            <a:pPr algn="ctr" eaLnBrk="1" hangingPunct="1">
              <a:buNone/>
            </a:pPr>
            <a:endParaRPr lang="en-US" sz="1800" dirty="0"/>
          </a:p>
          <a:p>
            <a:pPr eaLnBrk="1" hangingPunct="1">
              <a:buNone/>
            </a:pPr>
            <a:r>
              <a:rPr lang="en-US" sz="1800" dirty="0"/>
              <a:t>	</a:t>
            </a:r>
          </a:p>
          <a:p>
            <a:pPr eaLnBrk="1" hangingPunct="1">
              <a:spcBef>
                <a:spcPts val="1200"/>
              </a:spcBef>
              <a:buNone/>
            </a:pPr>
            <a:endParaRPr lang="en-US" sz="1800" dirty="0"/>
          </a:p>
          <a:p>
            <a:pPr eaLnBrk="1" hangingPunct="1">
              <a:spcBef>
                <a:spcPts val="1200"/>
              </a:spcBef>
              <a:buNone/>
            </a:pPr>
            <a:endParaRPr lang="en-US" sz="1800" dirty="0"/>
          </a:p>
          <a:p>
            <a:pPr eaLnBrk="1" hangingPunct="1">
              <a:spcBef>
                <a:spcPts val="1200"/>
              </a:spcBef>
              <a:buNone/>
            </a:pPr>
            <a:endParaRPr lang="en-US" sz="1800" dirty="0"/>
          </a:p>
          <a:p>
            <a:pPr eaLnBrk="1" hangingPunct="1">
              <a:spcBef>
                <a:spcPts val="1200"/>
              </a:spcBef>
              <a:buNone/>
            </a:pPr>
            <a:endParaRPr lang="en-US" sz="1800" dirty="0"/>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24</a:t>
            </a:fld>
            <a:endParaRPr lang="en-US" dirty="0"/>
          </a:p>
        </p:txBody>
      </p:sp>
      <p:sp>
        <p:nvSpPr>
          <p:cNvPr id="5" name="Date Placeholder 4"/>
          <p:cNvSpPr>
            <a:spLocks noGrp="1"/>
          </p:cNvSpPr>
          <p:nvPr>
            <p:ph type="dt" sz="half" idx="10"/>
          </p:nvPr>
        </p:nvSpPr>
        <p:spPr/>
        <p:txBody>
          <a:bodyPr/>
          <a:lstStyle/>
          <a:p>
            <a:pPr>
              <a:defRPr/>
            </a:pPr>
            <a:r>
              <a:rPr lang="en-US"/>
              <a:t>© 2019 C. Nguyen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Client Server Communication</a:t>
            </a:r>
          </a:p>
        </p:txBody>
      </p:sp>
      <p:sp>
        <p:nvSpPr>
          <p:cNvPr id="3075" name="Rectangle 3"/>
          <p:cNvSpPr>
            <a:spLocks noGrp="1" noChangeArrowheads="1"/>
          </p:cNvSpPr>
          <p:nvPr>
            <p:ph type="body" idx="1"/>
          </p:nvPr>
        </p:nvSpPr>
        <p:spPr>
          <a:xfrm>
            <a:off x="533400" y="685800"/>
            <a:ext cx="8077200" cy="5559425"/>
          </a:xfrm>
        </p:spPr>
        <p:txBody>
          <a:bodyPr/>
          <a:lstStyle/>
          <a:p>
            <a:pPr eaLnBrk="1" hangingPunct="1"/>
            <a:r>
              <a:rPr lang="en-US" sz="1800" dirty="0"/>
              <a:t>The web is a client-server system: </a:t>
            </a:r>
          </a:p>
          <a:p>
            <a:pPr lvl="1" eaLnBrk="1" hangingPunct="1">
              <a:spcBef>
                <a:spcPts val="200"/>
              </a:spcBef>
            </a:pPr>
            <a:r>
              <a:rPr lang="en-US" sz="1800" dirty="0"/>
              <a:t>Web clients access remote websites to send a </a:t>
            </a:r>
            <a:r>
              <a:rPr lang="en-US" sz="1800" i="1" dirty="0">
                <a:solidFill>
                  <a:srgbClr val="0070C0"/>
                </a:solidFill>
              </a:rPr>
              <a:t>request</a:t>
            </a:r>
            <a:r>
              <a:rPr lang="en-US" sz="1800" dirty="0"/>
              <a:t> for the data.</a:t>
            </a:r>
          </a:p>
          <a:p>
            <a:pPr lvl="1" eaLnBrk="1" hangingPunct="1">
              <a:spcBef>
                <a:spcPts val="200"/>
              </a:spcBef>
            </a:pPr>
            <a:r>
              <a:rPr lang="en-US" sz="1800" dirty="0"/>
              <a:t>Web servers send a </a:t>
            </a:r>
            <a:r>
              <a:rPr lang="en-US" sz="1800" i="1" dirty="0">
                <a:solidFill>
                  <a:srgbClr val="0070C0"/>
                </a:solidFill>
              </a:rPr>
              <a:t>response</a:t>
            </a:r>
            <a:r>
              <a:rPr lang="en-US" sz="1800" dirty="0"/>
              <a:t> to the request that it receives.</a:t>
            </a:r>
          </a:p>
          <a:p>
            <a:pPr eaLnBrk="1" hangingPunct="1"/>
            <a:r>
              <a:rPr lang="en-US" sz="1800" dirty="0"/>
              <a:t>The clients, servers, and server APIs strive to follow the REST (</a:t>
            </a:r>
            <a:r>
              <a:rPr lang="en-US" sz="1800" u="sng" dirty="0"/>
              <a:t>Re</a:t>
            </a:r>
            <a:r>
              <a:rPr lang="en-US" sz="1800" dirty="0"/>
              <a:t>presentational </a:t>
            </a:r>
            <a:r>
              <a:rPr lang="en-US" sz="1800" u="sng" dirty="0"/>
              <a:t>S</a:t>
            </a:r>
            <a:r>
              <a:rPr lang="en-US" sz="1800" dirty="0"/>
              <a:t>tate </a:t>
            </a:r>
            <a:r>
              <a:rPr lang="en-US" sz="1800" u="sng" dirty="0"/>
              <a:t>T</a:t>
            </a:r>
            <a:r>
              <a:rPr lang="en-US" sz="1800" dirty="0"/>
              <a:t>ransfer) principle, which states that:</a:t>
            </a:r>
          </a:p>
          <a:p>
            <a:pPr lvl="1" eaLnBrk="1" hangingPunct="1"/>
            <a:r>
              <a:rPr lang="en-US" sz="1800" dirty="0"/>
              <a:t>Clients and servers communicate through a uniform interface. </a:t>
            </a:r>
            <a:br>
              <a:rPr lang="en-US" sz="1800" dirty="0"/>
            </a:br>
            <a:r>
              <a:rPr lang="en-US" sz="1800" dirty="0"/>
              <a:t>For example, data will be transferred only in standard formats such as HTML or JSON.</a:t>
            </a:r>
          </a:p>
          <a:p>
            <a:pPr lvl="1" eaLnBrk="1" hangingPunct="1"/>
            <a:r>
              <a:rPr lang="en-US" sz="1800" dirty="0"/>
              <a:t>All requests are stateless.</a:t>
            </a:r>
            <a:br>
              <a:rPr lang="en-US" sz="1800" dirty="0"/>
            </a:br>
            <a:r>
              <a:rPr lang="en-US" sz="1800" dirty="0"/>
              <a:t>Each request / response transaction is independent of the previous transactions. There is no referring back to a previous transaction.</a:t>
            </a:r>
          </a:p>
          <a:p>
            <a:pPr lvl="1" eaLnBrk="1" hangingPunct="1"/>
            <a:r>
              <a:rPr lang="en-US" sz="1800" dirty="0"/>
              <a:t>Cache-able data are clearly marked. </a:t>
            </a:r>
            <a:br>
              <a:rPr lang="en-US" sz="1800" dirty="0"/>
            </a:br>
            <a:r>
              <a:rPr lang="en-US" sz="1800" dirty="0"/>
              <a:t>The client may cache data that are received in order to improve performance, but at the risk of having stale data. Therefore the server will clearly mark data that can be cached.</a:t>
            </a:r>
          </a:p>
          <a:p>
            <a:pPr lvl="1" eaLnBrk="1" hangingPunct="1"/>
            <a:r>
              <a:rPr lang="en-US" sz="1800" dirty="0"/>
              <a:t>Servers can be distributed and layered independently of the interface. </a:t>
            </a:r>
            <a:br>
              <a:rPr lang="en-US" sz="1800" dirty="0"/>
            </a:br>
            <a:r>
              <a:rPr lang="en-US" sz="1800" dirty="0"/>
              <a:t>The client does not know or need to know which of the networked servers at a URL will provide the data that it requests.</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3</a:t>
            </a:fld>
            <a:endParaRPr lang="en-US" dirty="0"/>
          </a:p>
        </p:txBody>
      </p:sp>
      <p:sp>
        <p:nvSpPr>
          <p:cNvPr id="6" name="Date Placeholder 5"/>
          <p:cNvSpPr>
            <a:spLocks noGrp="1"/>
          </p:cNvSpPr>
          <p:nvPr>
            <p:ph type="dt" sz="half" idx="10"/>
          </p:nvPr>
        </p:nvSpPr>
        <p:spPr/>
        <p:txBody>
          <a:bodyPr/>
          <a:lstStyle/>
          <a:p>
            <a:pPr>
              <a:defRPr/>
            </a:pPr>
            <a:r>
              <a:rPr lang="en-US"/>
              <a:t>© 2019 C. Nguyen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Components of a Web Page</a:t>
            </a:r>
          </a:p>
        </p:txBody>
      </p:sp>
      <p:sp>
        <p:nvSpPr>
          <p:cNvPr id="3075" name="Rectangle 3"/>
          <p:cNvSpPr>
            <a:spLocks noGrp="1" noChangeArrowheads="1"/>
          </p:cNvSpPr>
          <p:nvPr>
            <p:ph type="body" idx="1"/>
          </p:nvPr>
        </p:nvSpPr>
        <p:spPr>
          <a:xfrm>
            <a:off x="457200" y="685800"/>
            <a:ext cx="8077200" cy="5715000"/>
          </a:xfrm>
        </p:spPr>
        <p:txBody>
          <a:bodyPr/>
          <a:lstStyle/>
          <a:p>
            <a:pPr eaLnBrk="1" hangingPunct="1"/>
            <a:r>
              <a:rPr lang="en-US" sz="1800" dirty="0"/>
              <a:t>When we use a browser to visit a web page, the browser makes a request to the server at a particular URL. </a:t>
            </a:r>
          </a:p>
          <a:p>
            <a:pPr eaLnBrk="1" hangingPunct="1"/>
            <a:r>
              <a:rPr lang="en-US" sz="1800" dirty="0"/>
              <a:t>The server responds by sending back files that tell the browser how to display the data.</a:t>
            </a:r>
          </a:p>
          <a:p>
            <a:pPr eaLnBrk="1" hangingPunct="1"/>
            <a:r>
              <a:rPr lang="en-US" sz="1800" dirty="0"/>
              <a:t>The files that the server sends can be in these formats:</a:t>
            </a:r>
          </a:p>
          <a:p>
            <a:pPr lvl="1" eaLnBrk="1" hangingPunct="1">
              <a:spcBef>
                <a:spcPts val="0"/>
              </a:spcBef>
            </a:pPr>
            <a:r>
              <a:rPr lang="en-US" sz="1800" dirty="0"/>
              <a:t>HTML: the main content of the page</a:t>
            </a:r>
          </a:p>
          <a:p>
            <a:pPr lvl="1" eaLnBrk="1" hangingPunct="1">
              <a:spcBef>
                <a:spcPts val="0"/>
              </a:spcBef>
            </a:pPr>
            <a:r>
              <a:rPr lang="en-US" sz="1800" dirty="0"/>
              <a:t>CSS: a way to style the page to make it look nicer</a:t>
            </a:r>
          </a:p>
          <a:p>
            <a:pPr lvl="1" eaLnBrk="1" hangingPunct="1">
              <a:spcBef>
                <a:spcPts val="0"/>
              </a:spcBef>
            </a:pPr>
            <a:r>
              <a:rPr lang="en-US" sz="1800" dirty="0"/>
              <a:t>JS or </a:t>
            </a:r>
            <a:r>
              <a:rPr lang="en-US" sz="1800" dirty="0" err="1"/>
              <a:t>Javascript</a:t>
            </a:r>
            <a:r>
              <a:rPr lang="en-US" sz="1800" dirty="0"/>
              <a:t>: files to make the page interactive</a:t>
            </a:r>
          </a:p>
          <a:p>
            <a:pPr lvl="1" eaLnBrk="1" hangingPunct="1">
              <a:spcBef>
                <a:spcPts val="0"/>
              </a:spcBef>
            </a:pPr>
            <a:r>
              <a:rPr lang="en-US" sz="1800" dirty="0"/>
              <a:t>Image format: to allow the browser to show pictures and videos</a:t>
            </a:r>
          </a:p>
          <a:p>
            <a:pPr eaLnBrk="1" hangingPunct="1"/>
            <a:r>
              <a:rPr lang="en-US" sz="1800" dirty="0"/>
              <a:t>A browser uses all the files that the server sends in order to produce the web page, but in our Python code we’re mainly interested in the data that’s in the HTML files.</a:t>
            </a:r>
          </a:p>
          <a:p>
            <a:pPr eaLnBrk="1" hangingPunct="1"/>
            <a:r>
              <a:rPr lang="en-US" sz="1800" dirty="0"/>
              <a:t>The work we do in our code is called </a:t>
            </a:r>
            <a:r>
              <a:rPr lang="en-US" sz="1800" dirty="0">
                <a:solidFill>
                  <a:srgbClr val="0070C0"/>
                </a:solidFill>
              </a:rPr>
              <a:t>web scraping</a:t>
            </a:r>
            <a:r>
              <a:rPr lang="en-US" sz="1800" dirty="0"/>
              <a:t>. We extract data that are embedded among the formatting information that are used by the browser.</a:t>
            </a:r>
          </a:p>
          <a:p>
            <a:pPr eaLnBrk="1" hangingPunct="1"/>
            <a:r>
              <a:rPr lang="en-US" sz="1800" dirty="0"/>
              <a:t>The Python script that we write for this work is a web bot.</a:t>
            </a:r>
          </a:p>
          <a:p>
            <a:pPr eaLnBrk="1" hangingPunct="1"/>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4</a:t>
            </a:fld>
            <a:endParaRPr lang="en-US" dirty="0"/>
          </a:p>
        </p:txBody>
      </p:sp>
      <p:sp>
        <p:nvSpPr>
          <p:cNvPr id="6" name="Date Placeholder 5"/>
          <p:cNvSpPr>
            <a:spLocks noGrp="1"/>
          </p:cNvSpPr>
          <p:nvPr>
            <p:ph type="dt" sz="half" idx="10"/>
          </p:nvPr>
        </p:nvSpPr>
        <p:spPr/>
        <p:txBody>
          <a:bodyPr/>
          <a:lstStyle/>
          <a:p>
            <a:pPr>
              <a:defRPr/>
            </a:pPr>
            <a:r>
              <a:rPr lang="en-US"/>
              <a:t>© 2019 C. Nguyen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Web Scraping</a:t>
            </a:r>
          </a:p>
        </p:txBody>
      </p:sp>
      <p:sp>
        <p:nvSpPr>
          <p:cNvPr id="3075" name="Rectangle 3"/>
          <p:cNvSpPr>
            <a:spLocks noGrp="1" noChangeArrowheads="1"/>
          </p:cNvSpPr>
          <p:nvPr>
            <p:ph type="body" idx="1"/>
          </p:nvPr>
        </p:nvSpPr>
        <p:spPr>
          <a:xfrm>
            <a:off x="457200" y="685800"/>
            <a:ext cx="8077200" cy="5715000"/>
          </a:xfrm>
        </p:spPr>
        <p:txBody>
          <a:bodyPr/>
          <a:lstStyle/>
          <a:p>
            <a:pPr eaLnBrk="1" hangingPunct="1"/>
            <a:r>
              <a:rPr lang="en-US" sz="1800" dirty="0"/>
              <a:t>When we web scrape, we extract data from an HTML page.</a:t>
            </a:r>
          </a:p>
          <a:p>
            <a:pPr eaLnBrk="1" hangingPunct="1"/>
            <a:r>
              <a:rPr lang="en-US" sz="1800" dirty="0"/>
              <a:t>The HTML page is made of both data and formatting mark ups that tell the browser how to display the data.</a:t>
            </a:r>
          </a:p>
          <a:p>
            <a:pPr eaLnBrk="1" hangingPunct="1"/>
            <a:r>
              <a:rPr lang="en-US" sz="1800" dirty="0"/>
              <a:t>Here is a part of the HTML for the CIS Class Schedule web page for the CIS 22C class. The data that we want to extract is in green, and the rest are the mark ups:</a:t>
            </a:r>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buNone/>
            </a:pPr>
            <a:endParaRPr lang="en-US" sz="1800" dirty="0"/>
          </a:p>
          <a:p>
            <a:pPr eaLnBrk="1" hangingPunct="1"/>
            <a:r>
              <a:rPr lang="en-US" sz="1800" dirty="0"/>
              <a:t>The mark ups tell the browser to display the above HTML code as:</a:t>
            </a:r>
          </a:p>
          <a:p>
            <a:pPr eaLnBrk="1" hangingPunct="1"/>
            <a:endParaRPr lang="en-US" sz="1800" dirty="0"/>
          </a:p>
          <a:p>
            <a:pPr eaLnBrk="1" hangingPunct="1"/>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5</a:t>
            </a:fld>
            <a:endParaRPr lang="en-US" dirty="0"/>
          </a:p>
        </p:txBody>
      </p:sp>
      <p:sp>
        <p:nvSpPr>
          <p:cNvPr id="6" name="TextBox 5"/>
          <p:cNvSpPr txBox="1"/>
          <p:nvPr/>
        </p:nvSpPr>
        <p:spPr>
          <a:xfrm>
            <a:off x="914400" y="2514600"/>
            <a:ext cx="7351308" cy="2554545"/>
          </a:xfrm>
          <a:prstGeom prst="rect">
            <a:avLst/>
          </a:prstGeom>
          <a:noFill/>
          <a:ln>
            <a:solidFill>
              <a:schemeClr val="tx1"/>
            </a:solidFill>
          </a:ln>
        </p:spPr>
        <p:txBody>
          <a:bodyPr wrap="none" rtlCol="0">
            <a:spAutoFit/>
          </a:bodyPr>
          <a:lstStyle/>
          <a:p>
            <a:r>
              <a:rPr lang="en-US" sz="1600" dirty="0">
                <a:latin typeface="Calibri" pitchFamily="34" charset="0"/>
              </a:rPr>
              <a:t>&lt;</a:t>
            </a:r>
            <a:r>
              <a:rPr lang="en-US" sz="1600" dirty="0" err="1">
                <a:latin typeface="Calibri" pitchFamily="34" charset="0"/>
              </a:rPr>
              <a:t>tr</a:t>
            </a:r>
            <a:r>
              <a:rPr lang="en-US" sz="1600" dirty="0">
                <a:latin typeface="Calibri" pitchFamily="34" charset="0"/>
              </a:rPr>
              <a:t>&gt; </a:t>
            </a:r>
          </a:p>
          <a:p>
            <a:r>
              <a:rPr lang="en-US" sz="1600" dirty="0">
                <a:latin typeface="Calibri" pitchFamily="34" charset="0"/>
              </a:rPr>
              <a:t>   &lt;td&gt;&lt;strong&gt;</a:t>
            </a:r>
            <a:r>
              <a:rPr lang="en-US" sz="1600" dirty="0">
                <a:solidFill>
                  <a:srgbClr val="00B050"/>
                </a:solidFill>
                <a:latin typeface="Calibri" pitchFamily="34" charset="0"/>
              </a:rPr>
              <a:t>CIS 22C</a:t>
            </a:r>
            <a:r>
              <a:rPr lang="en-US" sz="1600" dirty="0">
                <a:latin typeface="Calibri" pitchFamily="34" charset="0"/>
              </a:rPr>
              <a:t>&lt;/strong&gt;&lt;/td&gt; </a:t>
            </a:r>
          </a:p>
          <a:p>
            <a:r>
              <a:rPr lang="en-US" sz="1600" dirty="0">
                <a:latin typeface="Calibri" pitchFamily="34" charset="0"/>
              </a:rPr>
              <a:t>   &lt;td&gt;&lt;a title="View Course Description" </a:t>
            </a:r>
          </a:p>
          <a:p>
            <a:r>
              <a:rPr lang="en-US" sz="1600" dirty="0">
                <a:latin typeface="Calibri" pitchFamily="34" charset="0"/>
              </a:rPr>
              <a:t>              </a:t>
            </a:r>
            <a:r>
              <a:rPr lang="en-US" sz="1600" dirty="0" err="1">
                <a:latin typeface="Calibri" pitchFamily="34" charset="0"/>
              </a:rPr>
              <a:t>href</a:t>
            </a:r>
            <a:r>
              <a:rPr lang="en-US" sz="1600" dirty="0">
                <a:latin typeface="Calibri" pitchFamily="34" charset="0"/>
              </a:rPr>
              <a:t>="</a:t>
            </a:r>
            <a:r>
              <a:rPr lang="en-US" sz="1600" dirty="0">
                <a:solidFill>
                  <a:srgbClr val="00B050"/>
                </a:solidFill>
                <a:latin typeface="Calibri" pitchFamily="34" charset="0"/>
              </a:rPr>
              <a:t>http://ecms.deanza.edu/outlineprogresspublic.html?catalogID=12393</a:t>
            </a:r>
            <a:r>
              <a:rPr lang="en-US" sz="1600" dirty="0">
                <a:latin typeface="Calibri" pitchFamily="34" charset="0"/>
              </a:rPr>
              <a:t>"&gt;</a:t>
            </a:r>
          </a:p>
          <a:p>
            <a:r>
              <a:rPr lang="en-US" sz="1600" dirty="0">
                <a:latin typeface="Calibri" pitchFamily="34" charset="0"/>
              </a:rPr>
              <a:t>              </a:t>
            </a:r>
            <a:r>
              <a:rPr lang="en-US" sz="1600" dirty="0">
                <a:solidFill>
                  <a:srgbClr val="00B050"/>
                </a:solidFill>
                <a:latin typeface="Calibri" pitchFamily="34" charset="0"/>
              </a:rPr>
              <a:t>Data Abstraction and Structures</a:t>
            </a:r>
            <a:r>
              <a:rPr lang="en-US" sz="1600" dirty="0">
                <a:latin typeface="Calibri" pitchFamily="34" charset="0"/>
              </a:rPr>
              <a:t>&lt;/a&gt;&lt;/td&gt; </a:t>
            </a:r>
          </a:p>
          <a:p>
            <a:r>
              <a:rPr lang="en-US" sz="1600" dirty="0">
                <a:latin typeface="Calibri" pitchFamily="34" charset="0"/>
              </a:rPr>
              <a:t>   &lt;td align="center" </a:t>
            </a:r>
            <a:r>
              <a:rPr lang="en-US" sz="1600" dirty="0" err="1">
                <a:latin typeface="Calibri" pitchFamily="34" charset="0"/>
              </a:rPr>
              <a:t>valign</a:t>
            </a:r>
            <a:r>
              <a:rPr lang="en-US" sz="1600" dirty="0">
                <a:latin typeface="Calibri" pitchFamily="34" charset="0"/>
              </a:rPr>
              <a:t>="middle"&gt;&lt;strong&gt;</a:t>
            </a:r>
            <a:r>
              <a:rPr lang="en-US" sz="1600" dirty="0">
                <a:solidFill>
                  <a:srgbClr val="00B050"/>
                </a:solidFill>
                <a:latin typeface="Calibri" pitchFamily="34" charset="0"/>
              </a:rPr>
              <a:t>x</a:t>
            </a:r>
            <a:r>
              <a:rPr lang="en-US" sz="1600" dirty="0">
                <a:latin typeface="Calibri" pitchFamily="34" charset="0"/>
              </a:rPr>
              <a:t>&lt;/strong&gt;&lt;/td&gt;</a:t>
            </a:r>
          </a:p>
          <a:p>
            <a:r>
              <a:rPr lang="en-US" sz="1600" dirty="0">
                <a:latin typeface="Calibri" pitchFamily="34" charset="0"/>
              </a:rPr>
              <a:t>   &lt;td align="center" </a:t>
            </a:r>
            <a:r>
              <a:rPr lang="en-US" sz="1600" dirty="0" err="1">
                <a:latin typeface="Calibri" pitchFamily="34" charset="0"/>
              </a:rPr>
              <a:t>valign</a:t>
            </a:r>
            <a:r>
              <a:rPr lang="en-US" sz="1600" dirty="0">
                <a:latin typeface="Calibri" pitchFamily="34" charset="0"/>
              </a:rPr>
              <a:t>="middle"&gt;&lt;strong&gt;</a:t>
            </a:r>
            <a:r>
              <a:rPr lang="en-US" sz="1600" dirty="0">
                <a:solidFill>
                  <a:srgbClr val="00B050"/>
                </a:solidFill>
                <a:latin typeface="Calibri" pitchFamily="34" charset="0"/>
              </a:rPr>
              <a:t>x</a:t>
            </a:r>
            <a:r>
              <a:rPr lang="en-US" sz="1600" dirty="0">
                <a:latin typeface="Calibri" pitchFamily="34" charset="0"/>
              </a:rPr>
              <a:t>&lt;/strong&gt;&lt;/td&gt; </a:t>
            </a:r>
          </a:p>
          <a:p>
            <a:r>
              <a:rPr lang="en-US" sz="1600" dirty="0">
                <a:latin typeface="Calibri" pitchFamily="34" charset="0"/>
              </a:rPr>
              <a:t>   &lt;td align="center" </a:t>
            </a:r>
            <a:r>
              <a:rPr lang="en-US" sz="1600" dirty="0" err="1">
                <a:latin typeface="Calibri" pitchFamily="34" charset="0"/>
              </a:rPr>
              <a:t>valign</a:t>
            </a:r>
            <a:r>
              <a:rPr lang="en-US" sz="1600" dirty="0">
                <a:latin typeface="Calibri" pitchFamily="34" charset="0"/>
              </a:rPr>
              <a:t>="middle"&gt;&lt;strong&gt;</a:t>
            </a:r>
            <a:r>
              <a:rPr lang="en-US" sz="1600" dirty="0">
                <a:solidFill>
                  <a:srgbClr val="00B050"/>
                </a:solidFill>
                <a:latin typeface="Calibri" pitchFamily="34" charset="0"/>
              </a:rPr>
              <a:t>x</a:t>
            </a:r>
            <a:r>
              <a:rPr lang="en-US" sz="1600" dirty="0">
                <a:latin typeface="Calibri" pitchFamily="34" charset="0"/>
              </a:rPr>
              <a:t>&lt;/strong&gt;&lt;/td&gt;  </a:t>
            </a:r>
          </a:p>
          <a:p>
            <a:r>
              <a:rPr lang="en-US" sz="1600" dirty="0">
                <a:latin typeface="Calibri" pitchFamily="34" charset="0"/>
              </a:rPr>
              <a:t>   &lt;td align="center" </a:t>
            </a:r>
            <a:r>
              <a:rPr lang="en-US" sz="1600" dirty="0" err="1">
                <a:latin typeface="Calibri" pitchFamily="34" charset="0"/>
              </a:rPr>
              <a:t>valign</a:t>
            </a:r>
            <a:r>
              <a:rPr lang="en-US" sz="1600" dirty="0">
                <a:latin typeface="Calibri" pitchFamily="34" charset="0"/>
              </a:rPr>
              <a:t>="middle"&gt;&lt;strong&gt;</a:t>
            </a:r>
            <a:r>
              <a:rPr lang="en-US" sz="1600" dirty="0">
                <a:solidFill>
                  <a:srgbClr val="00B050"/>
                </a:solidFill>
                <a:latin typeface="Calibri" pitchFamily="34" charset="0"/>
              </a:rPr>
              <a:t>x</a:t>
            </a:r>
            <a:r>
              <a:rPr lang="en-US" sz="1600" dirty="0">
                <a:latin typeface="Calibri" pitchFamily="34" charset="0"/>
              </a:rPr>
              <a:t>&lt;/strong&gt;&lt;/td&gt; </a:t>
            </a:r>
          </a:p>
          <a:p>
            <a:r>
              <a:rPr lang="en-US" sz="1600" dirty="0">
                <a:latin typeface="Calibri" pitchFamily="34" charset="0"/>
              </a:rPr>
              <a:t>&lt;/</a:t>
            </a:r>
            <a:r>
              <a:rPr lang="en-US" sz="1600" dirty="0" err="1">
                <a:latin typeface="Calibri" pitchFamily="34" charset="0"/>
              </a:rPr>
              <a:t>tr</a:t>
            </a:r>
            <a:r>
              <a:rPr lang="en-US" sz="1600" dirty="0">
                <a:latin typeface="Calibri" pitchFamily="34" charset="0"/>
              </a:rPr>
              <a:t>&gt;</a:t>
            </a:r>
          </a:p>
        </p:txBody>
      </p:sp>
      <p:pic>
        <p:nvPicPr>
          <p:cNvPr id="7" name="Picture 6" descr="Capture.PNG"/>
          <p:cNvPicPr>
            <a:picLocks noChangeAspect="1"/>
          </p:cNvPicPr>
          <p:nvPr/>
        </p:nvPicPr>
        <p:blipFill>
          <a:blip r:embed="rId2" cstate="print"/>
          <a:stretch>
            <a:fillRect/>
          </a:stretch>
        </p:blipFill>
        <p:spPr>
          <a:xfrm>
            <a:off x="757518" y="5477797"/>
            <a:ext cx="7772400" cy="514350"/>
          </a:xfrm>
          <a:prstGeom prst="rect">
            <a:avLst/>
          </a:prstGeom>
        </p:spPr>
      </p:pic>
      <p:sp>
        <p:nvSpPr>
          <p:cNvPr id="8" name="Date Placeholder 7"/>
          <p:cNvSpPr>
            <a:spLocks noGrp="1"/>
          </p:cNvSpPr>
          <p:nvPr>
            <p:ph type="dt" sz="half" idx="10"/>
          </p:nvPr>
        </p:nvSpPr>
        <p:spPr/>
        <p:txBody>
          <a:bodyPr/>
          <a:lstStyle/>
          <a:p>
            <a:pPr>
              <a:defRPr/>
            </a:pPr>
            <a:r>
              <a:rPr lang="en-US"/>
              <a:t>© 2019 C. Nguyen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HTML Basics (1)</a:t>
            </a:r>
          </a:p>
        </p:txBody>
      </p:sp>
      <p:sp>
        <p:nvSpPr>
          <p:cNvPr id="3075" name="Rectangle 3"/>
          <p:cNvSpPr>
            <a:spLocks noGrp="1" noChangeArrowheads="1"/>
          </p:cNvSpPr>
          <p:nvPr>
            <p:ph type="body" idx="1"/>
          </p:nvPr>
        </p:nvSpPr>
        <p:spPr>
          <a:xfrm>
            <a:off x="457200" y="609600"/>
            <a:ext cx="8153400" cy="5791200"/>
          </a:xfrm>
        </p:spPr>
        <p:txBody>
          <a:bodyPr/>
          <a:lstStyle/>
          <a:p>
            <a:pPr eaLnBrk="1" hangingPunct="1">
              <a:spcBef>
                <a:spcPts val="432"/>
              </a:spcBef>
            </a:pPr>
            <a:r>
              <a:rPr lang="en-US" sz="1800" dirty="0"/>
              <a:t>HTML is not a programming language, it’s a mark up language that tells the browser how to display data.</a:t>
            </a:r>
          </a:p>
          <a:p>
            <a:pPr eaLnBrk="1" hangingPunct="1">
              <a:spcBef>
                <a:spcPts val="432"/>
              </a:spcBef>
            </a:pPr>
            <a:r>
              <a:rPr lang="en-US" sz="1800" dirty="0"/>
              <a:t>HTML consists of </a:t>
            </a:r>
            <a:r>
              <a:rPr lang="en-US" sz="1800" dirty="0">
                <a:solidFill>
                  <a:srgbClr val="0070C0"/>
                </a:solidFill>
              </a:rPr>
              <a:t>tags</a:t>
            </a:r>
            <a:r>
              <a:rPr lang="en-US" sz="1800" dirty="0"/>
              <a:t> that are the markers for the start and end of a block of data or an </a:t>
            </a:r>
            <a:r>
              <a:rPr lang="en-US" sz="1800" dirty="0">
                <a:solidFill>
                  <a:srgbClr val="0070C0"/>
                </a:solidFill>
              </a:rPr>
              <a:t>element</a:t>
            </a:r>
            <a:r>
              <a:rPr lang="en-US" sz="1800" dirty="0"/>
              <a:t> that needs to be displayed a certain way.</a:t>
            </a:r>
          </a:p>
          <a:p>
            <a:pPr eaLnBrk="1" hangingPunct="1">
              <a:spcBef>
                <a:spcPts val="432"/>
              </a:spcBef>
            </a:pPr>
            <a:r>
              <a:rPr lang="en-US" sz="1800" dirty="0"/>
              <a:t>Tags are in the format:  </a:t>
            </a:r>
            <a:r>
              <a:rPr lang="en-US" sz="1800" dirty="0">
                <a:solidFill>
                  <a:srgbClr val="0070C0"/>
                </a:solidFill>
              </a:rPr>
              <a:t>&lt;</a:t>
            </a:r>
            <a:r>
              <a:rPr lang="en-US" sz="1800" dirty="0" err="1"/>
              <a:t>tagName</a:t>
            </a:r>
            <a:r>
              <a:rPr lang="en-US" sz="1800" dirty="0">
                <a:solidFill>
                  <a:srgbClr val="0070C0"/>
                </a:solidFill>
              </a:rPr>
              <a:t>&gt;   </a:t>
            </a:r>
            <a:r>
              <a:rPr lang="en-US" sz="1800" dirty="0"/>
              <a:t>for the start of the block</a:t>
            </a:r>
            <a:br>
              <a:rPr lang="en-US" sz="1800" dirty="0"/>
            </a:br>
            <a:r>
              <a:rPr lang="en-US" sz="1800" dirty="0"/>
              <a:t>                                      </a:t>
            </a:r>
            <a:r>
              <a:rPr lang="en-US" sz="1800" dirty="0">
                <a:solidFill>
                  <a:srgbClr val="0070C0"/>
                </a:solidFill>
              </a:rPr>
              <a:t>&lt;/</a:t>
            </a:r>
            <a:r>
              <a:rPr lang="en-US" sz="1800" dirty="0" err="1"/>
              <a:t>tagName</a:t>
            </a:r>
            <a:r>
              <a:rPr lang="en-US" sz="1800" dirty="0">
                <a:solidFill>
                  <a:srgbClr val="0070C0"/>
                </a:solidFill>
              </a:rPr>
              <a:t>&gt;</a:t>
            </a:r>
            <a:r>
              <a:rPr lang="en-US" sz="1800" dirty="0"/>
              <a:t>  for the end of the block</a:t>
            </a:r>
          </a:p>
          <a:p>
            <a:pPr eaLnBrk="1" hangingPunct="1">
              <a:spcBef>
                <a:spcPts val="432"/>
              </a:spcBef>
            </a:pPr>
            <a:r>
              <a:rPr lang="en-US" sz="1800" dirty="0"/>
              <a:t>Here’s how the basic </a:t>
            </a:r>
            <a:r>
              <a:rPr lang="en-US" sz="1800" dirty="0">
                <a:solidFill>
                  <a:srgbClr val="0070C0"/>
                </a:solidFill>
              </a:rPr>
              <a:t>tags</a:t>
            </a:r>
            <a:r>
              <a:rPr lang="en-US" sz="1800" dirty="0"/>
              <a:t> form a simple HTML page:</a:t>
            </a:r>
          </a:p>
          <a:p>
            <a:pPr lvl="7">
              <a:spcBef>
                <a:spcPts val="432"/>
              </a:spcBef>
              <a:buFont typeface="Arial" pitchFamily="34" charset="0"/>
              <a:buChar char="•"/>
            </a:pPr>
            <a:r>
              <a:rPr lang="en-US" sz="1800" dirty="0"/>
              <a:t>The </a:t>
            </a:r>
            <a:r>
              <a:rPr lang="en-US" sz="1800" dirty="0">
                <a:solidFill>
                  <a:srgbClr val="0070C0"/>
                </a:solidFill>
              </a:rPr>
              <a:t>head</a:t>
            </a:r>
            <a:r>
              <a:rPr lang="en-US" sz="1800" dirty="0"/>
              <a:t> element contains identification information such as the title, encoding type, links to the CSS and JS files, etc.</a:t>
            </a:r>
          </a:p>
          <a:p>
            <a:pPr lvl="7">
              <a:spcBef>
                <a:spcPts val="432"/>
              </a:spcBef>
              <a:buFont typeface="Arial" pitchFamily="34" charset="0"/>
              <a:buChar char="•"/>
            </a:pPr>
            <a:r>
              <a:rPr lang="en-US" sz="1800" dirty="0"/>
              <a:t>The </a:t>
            </a:r>
            <a:r>
              <a:rPr lang="en-US" sz="1800" dirty="0">
                <a:solidFill>
                  <a:srgbClr val="0070C0"/>
                </a:solidFill>
              </a:rPr>
              <a:t>body</a:t>
            </a:r>
            <a:r>
              <a:rPr lang="en-US" sz="1800" dirty="0"/>
              <a:t> element contains the data (the text) that we’re interested in.</a:t>
            </a:r>
          </a:p>
          <a:p>
            <a:pPr lvl="7">
              <a:spcBef>
                <a:spcPts val="432"/>
              </a:spcBef>
              <a:buFont typeface="Arial" pitchFamily="34" charset="0"/>
              <a:buChar char="•"/>
            </a:pPr>
            <a:r>
              <a:rPr lang="en-US" sz="1800" dirty="0"/>
              <a:t>The </a:t>
            </a:r>
            <a:r>
              <a:rPr lang="en-US" sz="1800" dirty="0">
                <a:solidFill>
                  <a:srgbClr val="0070C0"/>
                </a:solidFill>
              </a:rPr>
              <a:t>tags</a:t>
            </a:r>
            <a:r>
              <a:rPr lang="en-US" sz="1800" dirty="0"/>
              <a:t> are </a:t>
            </a:r>
            <a:r>
              <a:rPr lang="en-US" sz="1800" i="1" dirty="0"/>
              <a:t>nested</a:t>
            </a:r>
            <a:r>
              <a:rPr lang="en-US" sz="1800" dirty="0"/>
              <a:t> and therefore are </a:t>
            </a:r>
            <a:r>
              <a:rPr lang="en-US" sz="1800" i="1" dirty="0"/>
              <a:t>indented</a:t>
            </a:r>
            <a:r>
              <a:rPr lang="en-US" sz="1800" dirty="0"/>
              <a:t>. </a:t>
            </a:r>
          </a:p>
          <a:p>
            <a:pPr lvl="7">
              <a:spcBef>
                <a:spcPts val="432"/>
              </a:spcBef>
              <a:buFont typeface="Arial" pitchFamily="34" charset="0"/>
              <a:buChar char="•"/>
            </a:pPr>
            <a:r>
              <a:rPr lang="en-US" sz="1800" dirty="0"/>
              <a:t>Indented tags are child tags, and tags that contain child tags are parent tags.</a:t>
            </a:r>
            <a:br>
              <a:rPr lang="en-US" sz="1800" dirty="0"/>
            </a:br>
            <a:r>
              <a:rPr lang="en-US" sz="1800" dirty="0"/>
              <a:t>In this example, the </a:t>
            </a:r>
            <a:r>
              <a:rPr lang="en-US" sz="1800" dirty="0">
                <a:solidFill>
                  <a:srgbClr val="0070C0"/>
                </a:solidFill>
              </a:rPr>
              <a:t>&lt;p&gt; </a:t>
            </a:r>
            <a:r>
              <a:rPr lang="en-US" sz="1800" dirty="0"/>
              <a:t>tags are child tags of </a:t>
            </a:r>
            <a:r>
              <a:rPr lang="en-US" sz="1800" dirty="0">
                <a:solidFill>
                  <a:srgbClr val="0070C0"/>
                </a:solidFill>
              </a:rPr>
              <a:t>&lt;body&gt;</a:t>
            </a:r>
            <a:r>
              <a:rPr lang="en-US" sz="1800" dirty="0"/>
              <a:t>,</a:t>
            </a:r>
            <a:r>
              <a:rPr lang="en-US" sz="1800" dirty="0">
                <a:solidFill>
                  <a:srgbClr val="0070C0"/>
                </a:solidFill>
              </a:rPr>
              <a:t> </a:t>
            </a:r>
            <a:r>
              <a:rPr lang="en-US" sz="1800" dirty="0"/>
              <a:t>and </a:t>
            </a:r>
            <a:r>
              <a:rPr lang="en-US" sz="1800" dirty="0">
                <a:solidFill>
                  <a:srgbClr val="0070C0"/>
                </a:solidFill>
              </a:rPr>
              <a:t>&lt;html&gt; </a:t>
            </a:r>
            <a:r>
              <a:rPr lang="en-US" sz="1800" dirty="0"/>
              <a:t>is the parent tag of </a:t>
            </a:r>
            <a:r>
              <a:rPr lang="en-US" sz="1800" dirty="0">
                <a:solidFill>
                  <a:srgbClr val="0070C0"/>
                </a:solidFill>
              </a:rPr>
              <a:t>&lt;body&gt;</a:t>
            </a:r>
            <a:r>
              <a:rPr lang="en-US" sz="1800" dirty="0"/>
              <a:t>.</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6</a:t>
            </a:fld>
            <a:endParaRPr lang="en-US" dirty="0"/>
          </a:p>
        </p:txBody>
      </p:sp>
      <p:sp>
        <p:nvSpPr>
          <p:cNvPr id="6" name="TextBox 5"/>
          <p:cNvSpPr txBox="1"/>
          <p:nvPr/>
        </p:nvSpPr>
        <p:spPr>
          <a:xfrm>
            <a:off x="457200" y="2743200"/>
            <a:ext cx="3124200" cy="3416320"/>
          </a:xfrm>
          <a:prstGeom prst="rect">
            <a:avLst/>
          </a:prstGeom>
          <a:solidFill>
            <a:schemeClr val="bg1">
              <a:lumMod val="85000"/>
            </a:schemeClr>
          </a:solidFill>
        </p:spPr>
        <p:txBody>
          <a:bodyPr wrap="square" rtlCol="0">
            <a:spAutoFit/>
          </a:bodyPr>
          <a:lstStyle/>
          <a:p>
            <a:r>
              <a:rPr lang="en-US" dirty="0">
                <a:solidFill>
                  <a:srgbClr val="0070C0"/>
                </a:solidFill>
                <a:latin typeface="Calibri" pitchFamily="34" charset="0"/>
              </a:rPr>
              <a:t>&lt;html&gt;</a:t>
            </a:r>
          </a:p>
          <a:p>
            <a:r>
              <a:rPr lang="en-US" dirty="0">
                <a:solidFill>
                  <a:srgbClr val="0070C0"/>
                </a:solidFill>
                <a:latin typeface="Calibri" pitchFamily="34" charset="0"/>
              </a:rPr>
              <a:t>     &lt;head&gt;</a:t>
            </a:r>
          </a:p>
          <a:p>
            <a:r>
              <a:rPr lang="en-US" dirty="0">
                <a:solidFill>
                  <a:srgbClr val="0070C0"/>
                </a:solidFill>
                <a:latin typeface="Calibri" pitchFamily="34" charset="0"/>
              </a:rPr>
              <a:t>     &lt;/head&gt;</a:t>
            </a:r>
          </a:p>
          <a:p>
            <a:r>
              <a:rPr lang="en-US" dirty="0">
                <a:solidFill>
                  <a:srgbClr val="0070C0"/>
                </a:solidFill>
                <a:latin typeface="Calibri" pitchFamily="34" charset="0"/>
              </a:rPr>
              <a:t>     &lt;body&gt;</a:t>
            </a:r>
          </a:p>
          <a:p>
            <a:r>
              <a:rPr lang="en-US" dirty="0">
                <a:solidFill>
                  <a:srgbClr val="0070C0"/>
                </a:solidFill>
                <a:latin typeface="Calibri" pitchFamily="34" charset="0"/>
              </a:rPr>
              <a:t>          &lt;p&gt;</a:t>
            </a:r>
          </a:p>
          <a:p>
            <a:r>
              <a:rPr lang="en-US" dirty="0">
                <a:latin typeface="Calibri" pitchFamily="34" charset="0"/>
              </a:rPr>
              <a:t>                First paragraph of text</a:t>
            </a:r>
          </a:p>
          <a:p>
            <a:r>
              <a:rPr lang="en-US" dirty="0">
                <a:latin typeface="Calibri" pitchFamily="34" charset="0"/>
              </a:rPr>
              <a:t>           </a:t>
            </a:r>
            <a:r>
              <a:rPr lang="en-US" dirty="0">
                <a:solidFill>
                  <a:srgbClr val="0070C0"/>
                </a:solidFill>
                <a:latin typeface="Calibri" pitchFamily="34" charset="0"/>
              </a:rPr>
              <a:t>&lt;/p&gt;</a:t>
            </a:r>
          </a:p>
          <a:p>
            <a:r>
              <a:rPr lang="en-US" dirty="0">
                <a:solidFill>
                  <a:srgbClr val="0070C0"/>
                </a:solidFill>
                <a:latin typeface="Calibri" pitchFamily="34" charset="0"/>
              </a:rPr>
              <a:t>           &lt;p&gt;</a:t>
            </a:r>
          </a:p>
          <a:p>
            <a:r>
              <a:rPr lang="en-US" dirty="0">
                <a:solidFill>
                  <a:schemeClr val="accent1">
                    <a:lumMod val="50000"/>
                  </a:schemeClr>
                </a:solidFill>
                <a:latin typeface="Calibri" pitchFamily="34" charset="0"/>
              </a:rPr>
              <a:t>                 </a:t>
            </a:r>
            <a:r>
              <a:rPr lang="en-US" dirty="0">
                <a:latin typeface="Calibri" pitchFamily="34" charset="0"/>
              </a:rPr>
              <a:t>Second paragraph</a:t>
            </a:r>
          </a:p>
          <a:p>
            <a:r>
              <a:rPr lang="en-US" dirty="0">
                <a:latin typeface="Calibri" pitchFamily="34" charset="0"/>
              </a:rPr>
              <a:t>           </a:t>
            </a:r>
            <a:r>
              <a:rPr lang="en-US" dirty="0">
                <a:solidFill>
                  <a:srgbClr val="0070C0"/>
                </a:solidFill>
                <a:latin typeface="Calibri" pitchFamily="34" charset="0"/>
              </a:rPr>
              <a:t>&lt;/p&gt;</a:t>
            </a:r>
          </a:p>
          <a:p>
            <a:r>
              <a:rPr lang="en-US" dirty="0">
                <a:solidFill>
                  <a:srgbClr val="0070C0"/>
                </a:solidFill>
                <a:latin typeface="Calibri" pitchFamily="34" charset="0"/>
              </a:rPr>
              <a:t>     &lt;/body&gt;</a:t>
            </a:r>
          </a:p>
          <a:p>
            <a:r>
              <a:rPr lang="en-US" dirty="0">
                <a:solidFill>
                  <a:srgbClr val="0070C0"/>
                </a:solidFill>
                <a:latin typeface="Calibri" pitchFamily="34" charset="0"/>
              </a:rPr>
              <a:t>&lt;/html&gt;</a:t>
            </a:r>
          </a:p>
        </p:txBody>
      </p:sp>
      <p:sp>
        <p:nvSpPr>
          <p:cNvPr id="7" name="Date Placeholder 6"/>
          <p:cNvSpPr>
            <a:spLocks noGrp="1"/>
          </p:cNvSpPr>
          <p:nvPr>
            <p:ph type="dt" sz="half" idx="10"/>
          </p:nvPr>
        </p:nvSpPr>
        <p:spPr/>
        <p:txBody>
          <a:bodyPr/>
          <a:lstStyle/>
          <a:p>
            <a:pPr>
              <a:defRPr/>
            </a:pPr>
            <a:r>
              <a:rPr lang="en-US"/>
              <a:t>© 2019 C. Nguyen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HTML Basics (2)</a:t>
            </a:r>
          </a:p>
        </p:txBody>
      </p:sp>
      <p:sp>
        <p:nvSpPr>
          <p:cNvPr id="3075" name="Rectangle 3"/>
          <p:cNvSpPr>
            <a:spLocks noGrp="1" noChangeArrowheads="1"/>
          </p:cNvSpPr>
          <p:nvPr>
            <p:ph type="body" idx="1"/>
          </p:nvPr>
        </p:nvSpPr>
        <p:spPr>
          <a:xfrm>
            <a:off x="457200" y="609600"/>
            <a:ext cx="8153400" cy="5791200"/>
          </a:xfrm>
        </p:spPr>
        <p:txBody>
          <a:bodyPr/>
          <a:lstStyle/>
          <a:p>
            <a:pPr eaLnBrk="1" hangingPunct="1">
              <a:spcBef>
                <a:spcPts val="0"/>
              </a:spcBef>
            </a:pPr>
            <a:r>
              <a:rPr lang="en-US" sz="1800" dirty="0"/>
              <a:t>Some common tags in the &lt;body&gt; section of the HTML page:</a:t>
            </a:r>
          </a:p>
          <a:p>
            <a:pPr eaLnBrk="1" hangingPunct="1">
              <a:spcBef>
                <a:spcPts val="0"/>
              </a:spcBef>
            </a:pPr>
            <a:endParaRPr lang="en-US" sz="1800" dirty="0"/>
          </a:p>
          <a:p>
            <a:pPr eaLnBrk="1" hangingPunct="1">
              <a:spcBef>
                <a:spcPts val="0"/>
              </a:spcBef>
            </a:pPr>
            <a:endParaRPr lang="en-US" sz="1800" dirty="0"/>
          </a:p>
          <a:p>
            <a:pPr eaLnBrk="1" hangingPunct="1">
              <a:spcBef>
                <a:spcPts val="0"/>
              </a:spcBef>
            </a:pPr>
            <a:endParaRPr lang="en-US" sz="1800" dirty="0"/>
          </a:p>
          <a:p>
            <a:pPr eaLnBrk="1" hangingPunct="1">
              <a:spcBef>
                <a:spcPts val="0"/>
              </a:spcBef>
            </a:pPr>
            <a:endParaRPr lang="en-US" sz="1800" dirty="0"/>
          </a:p>
          <a:p>
            <a:pPr eaLnBrk="1" hangingPunct="1">
              <a:spcBef>
                <a:spcPts val="0"/>
              </a:spcBef>
            </a:pPr>
            <a:endParaRPr lang="en-US" sz="1800" dirty="0"/>
          </a:p>
          <a:p>
            <a:pPr eaLnBrk="1" hangingPunct="1">
              <a:spcBef>
                <a:spcPts val="0"/>
              </a:spcBef>
            </a:pPr>
            <a:endParaRPr lang="en-US" sz="1800" dirty="0"/>
          </a:p>
          <a:p>
            <a:pPr eaLnBrk="1" hangingPunct="1">
              <a:spcBef>
                <a:spcPts val="0"/>
              </a:spcBef>
            </a:pPr>
            <a:endParaRPr lang="en-US" sz="1800" dirty="0"/>
          </a:p>
          <a:p>
            <a:pPr eaLnBrk="1" hangingPunct="1">
              <a:spcBef>
                <a:spcPts val="0"/>
              </a:spcBef>
            </a:pPr>
            <a:endParaRPr lang="en-US" sz="1800" dirty="0"/>
          </a:p>
          <a:p>
            <a:pPr eaLnBrk="1" hangingPunct="1">
              <a:spcBef>
                <a:spcPts val="0"/>
              </a:spcBef>
            </a:pPr>
            <a:endParaRPr lang="en-US" sz="1800" dirty="0"/>
          </a:p>
          <a:p>
            <a:pPr eaLnBrk="1" hangingPunct="1">
              <a:spcBef>
                <a:spcPts val="0"/>
              </a:spcBef>
            </a:pPr>
            <a:endParaRPr lang="en-US" sz="1800" dirty="0"/>
          </a:p>
          <a:p>
            <a:pPr eaLnBrk="1" hangingPunct="1">
              <a:spcBef>
                <a:spcPts val="0"/>
              </a:spcBef>
              <a:buNone/>
            </a:pPr>
            <a:endParaRPr lang="en-US" sz="1800" dirty="0"/>
          </a:p>
          <a:p>
            <a:pPr eaLnBrk="1" hangingPunct="1">
              <a:spcBef>
                <a:spcPts val="1200"/>
              </a:spcBef>
            </a:pPr>
            <a:r>
              <a:rPr lang="en-US" sz="1800" dirty="0">
                <a:hlinkClick r:id="rId2"/>
              </a:rPr>
              <a:t>Here </a:t>
            </a:r>
            <a:r>
              <a:rPr lang="en-US" sz="1800" dirty="0"/>
              <a:t>is a complete list of HTML tags.</a:t>
            </a:r>
          </a:p>
          <a:p>
            <a:pPr eaLnBrk="1" hangingPunct="1">
              <a:spcBef>
                <a:spcPts val="600"/>
              </a:spcBef>
            </a:pPr>
            <a:r>
              <a:rPr lang="en-US" sz="1800" dirty="0"/>
              <a:t>Some tags also come with </a:t>
            </a:r>
            <a:r>
              <a:rPr lang="en-US" sz="1800" dirty="0">
                <a:solidFill>
                  <a:srgbClr val="0070C0"/>
                </a:solidFill>
              </a:rPr>
              <a:t>id</a:t>
            </a:r>
            <a:r>
              <a:rPr lang="en-US" sz="1800" dirty="0"/>
              <a:t> and </a:t>
            </a:r>
            <a:r>
              <a:rPr lang="en-US" sz="1800" dirty="0">
                <a:solidFill>
                  <a:srgbClr val="0070C0"/>
                </a:solidFill>
              </a:rPr>
              <a:t>class</a:t>
            </a:r>
            <a:r>
              <a:rPr lang="en-US" sz="1800" dirty="0"/>
              <a:t> fields, which are used by the CSS files to determine which specific style to apply to the elements.</a:t>
            </a:r>
          </a:p>
          <a:p>
            <a:pPr eaLnBrk="1" hangingPunct="1">
              <a:spcBef>
                <a:spcPts val="600"/>
              </a:spcBef>
            </a:pPr>
            <a:r>
              <a:rPr lang="en-US" sz="1800" dirty="0"/>
              <a:t>The </a:t>
            </a:r>
            <a:r>
              <a:rPr lang="en-US" sz="1800" dirty="0">
                <a:solidFill>
                  <a:srgbClr val="0070C0"/>
                </a:solidFill>
              </a:rPr>
              <a:t>id</a:t>
            </a:r>
            <a:r>
              <a:rPr lang="en-US" sz="1800" dirty="0"/>
              <a:t> uniquely identifies an element, and the </a:t>
            </a:r>
            <a:r>
              <a:rPr lang="en-US" sz="1800" dirty="0">
                <a:solidFill>
                  <a:srgbClr val="0070C0"/>
                </a:solidFill>
              </a:rPr>
              <a:t>class</a:t>
            </a:r>
            <a:r>
              <a:rPr lang="en-US" sz="1800" dirty="0"/>
              <a:t> is shared by a group of elements that are similar.</a:t>
            </a:r>
          </a:p>
          <a:p>
            <a:pPr eaLnBrk="1" hangingPunct="1">
              <a:spcBef>
                <a:spcPts val="600"/>
              </a:spcBef>
            </a:pPr>
            <a:r>
              <a:rPr lang="en-US" sz="1800" dirty="0"/>
              <a:t>Example:</a:t>
            </a:r>
          </a:p>
          <a:p>
            <a:pPr eaLnBrk="1" hangingPunct="1">
              <a:spcBef>
                <a:spcPts val="0"/>
              </a:spcBef>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7</a:t>
            </a:fld>
            <a:endParaRPr lang="en-US" dirty="0"/>
          </a:p>
        </p:txBody>
      </p:sp>
      <p:graphicFrame>
        <p:nvGraphicFramePr>
          <p:cNvPr id="6" name="Table 5"/>
          <p:cNvGraphicFramePr>
            <a:graphicFrameLocks noGrp="1"/>
          </p:cNvGraphicFramePr>
          <p:nvPr/>
        </p:nvGraphicFramePr>
        <p:xfrm>
          <a:off x="1066800" y="990600"/>
          <a:ext cx="7010400" cy="29667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370840">
                <a:tc>
                  <a:txBody>
                    <a:bodyPr/>
                    <a:lstStyle/>
                    <a:p>
                      <a:r>
                        <a:rPr lang="en-US" dirty="0"/>
                        <a:t>HTML Tags</a:t>
                      </a:r>
                    </a:p>
                  </a:txBody>
                  <a:tcPr>
                    <a:solidFill>
                      <a:schemeClr val="bg1">
                        <a:lumMod val="85000"/>
                      </a:schemeClr>
                    </a:solidFill>
                  </a:tcPr>
                </a:tc>
                <a:tc>
                  <a:txBody>
                    <a:bodyPr/>
                    <a:lstStyle/>
                    <a:p>
                      <a:r>
                        <a:rPr lang="en-US" dirty="0"/>
                        <a:t>Functionality</a:t>
                      </a:r>
                    </a:p>
                  </a:txBody>
                  <a:tcPr>
                    <a:solidFill>
                      <a:schemeClr val="bg1">
                        <a:lumMod val="85000"/>
                      </a:schemeClr>
                    </a:solidFill>
                  </a:tcPr>
                </a:tc>
                <a:extLst>
                  <a:ext uri="{0D108BD9-81ED-4DB2-BD59-A6C34878D82A}">
                    <a16:rowId xmlns:a16="http://schemas.microsoft.com/office/drawing/2014/main" val="10000"/>
                  </a:ext>
                </a:extLst>
              </a:tr>
              <a:tr h="370840">
                <a:tc>
                  <a:txBody>
                    <a:bodyPr/>
                    <a:lstStyle/>
                    <a:p>
                      <a:r>
                        <a:rPr lang="en-US" sz="1800" dirty="0">
                          <a:solidFill>
                            <a:srgbClr val="0070C0"/>
                          </a:solidFill>
                          <a:latin typeface="Calibri" pitchFamily="34" charset="0"/>
                        </a:rPr>
                        <a:t>&lt;p&gt;</a:t>
                      </a:r>
                      <a:r>
                        <a:rPr lang="en-US" sz="1800" dirty="0">
                          <a:latin typeface="Calibri" pitchFamily="34" charset="0"/>
                        </a:rPr>
                        <a:t> some text </a:t>
                      </a:r>
                      <a:r>
                        <a:rPr lang="en-US" sz="1800" dirty="0">
                          <a:solidFill>
                            <a:srgbClr val="0070C0"/>
                          </a:solidFill>
                          <a:latin typeface="Calibri" pitchFamily="34" charset="0"/>
                        </a:rPr>
                        <a:t>&lt;/p&gt;</a:t>
                      </a:r>
                      <a:r>
                        <a:rPr lang="en-US" sz="1800" dirty="0">
                          <a:latin typeface="Calibri" pitchFamily="34" charset="0"/>
                        </a:rPr>
                        <a:t> </a:t>
                      </a:r>
                      <a:endParaRPr lang="en-US" dirty="0"/>
                    </a:p>
                  </a:txBody>
                  <a:tcPr>
                    <a:solidFill>
                      <a:schemeClr val="bg1">
                        <a:lumMod val="85000"/>
                      </a:schemeClr>
                    </a:solidFill>
                  </a:tcPr>
                </a:tc>
                <a:tc>
                  <a:txBody>
                    <a:bodyPr/>
                    <a:lstStyle/>
                    <a:p>
                      <a:r>
                        <a:rPr lang="en-US" sz="1800" dirty="0">
                          <a:latin typeface="Calibri" pitchFamily="34" charset="0"/>
                        </a:rPr>
                        <a:t>Display “some text” as a paragraph</a:t>
                      </a:r>
                      <a:endParaRPr lang="en-US" dirty="0">
                        <a:latin typeface="Calibri" pitchFamily="34" charset="0"/>
                      </a:endParaRPr>
                    </a:p>
                  </a:txBody>
                  <a:tcPr>
                    <a:solidFill>
                      <a:schemeClr val="bg1">
                        <a:lumMod val="85000"/>
                      </a:schemeClr>
                    </a:solidFill>
                  </a:tcPr>
                </a:tc>
                <a:extLst>
                  <a:ext uri="{0D108BD9-81ED-4DB2-BD59-A6C34878D82A}">
                    <a16:rowId xmlns:a16="http://schemas.microsoft.com/office/drawing/2014/main" val="10001"/>
                  </a:ext>
                </a:extLst>
              </a:tr>
              <a:tr h="370840">
                <a:tc>
                  <a:txBody>
                    <a:bodyPr/>
                    <a:lstStyle/>
                    <a:p>
                      <a:r>
                        <a:rPr lang="en-US" sz="1800" dirty="0">
                          <a:solidFill>
                            <a:srgbClr val="0070C0"/>
                          </a:solidFill>
                          <a:latin typeface="Calibri" pitchFamily="34" charset="0"/>
                        </a:rPr>
                        <a:t>&lt;a </a:t>
                      </a:r>
                      <a:r>
                        <a:rPr lang="en-US" sz="1800" dirty="0" err="1">
                          <a:solidFill>
                            <a:srgbClr val="0070C0"/>
                          </a:solidFill>
                          <a:latin typeface="Calibri" pitchFamily="34" charset="0"/>
                        </a:rPr>
                        <a:t>href</a:t>
                      </a:r>
                      <a:r>
                        <a:rPr lang="en-US" sz="1800" dirty="0">
                          <a:solidFill>
                            <a:srgbClr val="0070C0"/>
                          </a:solidFill>
                          <a:latin typeface="Calibri" pitchFamily="34" charset="0"/>
                        </a:rPr>
                        <a:t>=“</a:t>
                      </a:r>
                      <a:r>
                        <a:rPr lang="en-US" sz="1800" dirty="0">
                          <a:latin typeface="Calibri" pitchFamily="34" charset="0"/>
                        </a:rPr>
                        <a:t>URL</a:t>
                      </a:r>
                      <a:r>
                        <a:rPr lang="en-US" sz="1800" dirty="0">
                          <a:solidFill>
                            <a:srgbClr val="0070C0"/>
                          </a:solidFill>
                          <a:latin typeface="Calibri" pitchFamily="34" charset="0"/>
                        </a:rPr>
                        <a:t>”&gt;</a:t>
                      </a:r>
                      <a:r>
                        <a:rPr lang="en-US" sz="1800" dirty="0">
                          <a:latin typeface="Calibri" pitchFamily="34" charset="0"/>
                        </a:rPr>
                        <a:t> link name </a:t>
                      </a:r>
                      <a:r>
                        <a:rPr lang="en-US" sz="1800" dirty="0">
                          <a:solidFill>
                            <a:srgbClr val="0070C0"/>
                          </a:solidFill>
                          <a:latin typeface="Calibri" pitchFamily="34" charset="0"/>
                        </a:rPr>
                        <a:t>&lt;/a&gt;</a:t>
                      </a:r>
                      <a:r>
                        <a:rPr lang="en-US" sz="1800" dirty="0">
                          <a:latin typeface="Calibri" pitchFamily="34" charset="0"/>
                        </a:rPr>
                        <a:t> </a:t>
                      </a:r>
                      <a:endParaRPr lang="en-US" dirty="0"/>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Display a link to another page</a:t>
                      </a:r>
                    </a:p>
                  </a:txBody>
                  <a:tcPr>
                    <a:solidFill>
                      <a:schemeClr val="bg1">
                        <a:lumMod val="85000"/>
                      </a:schemeClr>
                    </a:solidFill>
                  </a:tcPr>
                </a:tc>
                <a:extLst>
                  <a:ext uri="{0D108BD9-81ED-4DB2-BD59-A6C34878D82A}">
                    <a16:rowId xmlns:a16="http://schemas.microsoft.com/office/drawing/2014/main" val="10002"/>
                  </a:ext>
                </a:extLst>
              </a:tr>
              <a:tr h="370840">
                <a:tc>
                  <a:txBody>
                    <a:bodyPr/>
                    <a:lstStyle/>
                    <a:p>
                      <a:r>
                        <a:rPr lang="en-US" sz="1800" dirty="0">
                          <a:solidFill>
                            <a:srgbClr val="0070C0"/>
                          </a:solidFill>
                          <a:latin typeface="Calibri" pitchFamily="34" charset="0"/>
                        </a:rPr>
                        <a:t>&lt;div&gt;  </a:t>
                      </a:r>
                      <a:r>
                        <a:rPr lang="en-US" sz="1800" dirty="0">
                          <a:latin typeface="Calibri" pitchFamily="34" charset="0"/>
                        </a:rPr>
                        <a:t>…  </a:t>
                      </a:r>
                      <a:r>
                        <a:rPr lang="en-US" sz="1800" dirty="0">
                          <a:solidFill>
                            <a:srgbClr val="0070C0"/>
                          </a:solidFill>
                          <a:latin typeface="Calibri" pitchFamily="34" charset="0"/>
                        </a:rPr>
                        <a:t>&lt;/div&gt;</a:t>
                      </a:r>
                      <a:r>
                        <a:rPr lang="en-US" sz="1800" dirty="0">
                          <a:solidFill>
                            <a:srgbClr val="0070C0"/>
                          </a:solidFill>
                        </a:rPr>
                        <a:t> </a:t>
                      </a:r>
                      <a:endParaRPr lang="en-US" dirty="0">
                        <a:solidFill>
                          <a:srgbClr val="0070C0"/>
                        </a:solidFill>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Create a division or area of the page</a:t>
                      </a:r>
                    </a:p>
                  </a:txBody>
                  <a:tcPr>
                    <a:solidFill>
                      <a:schemeClr val="bg1">
                        <a:lumMod val="85000"/>
                      </a:schemeClr>
                    </a:solidFill>
                  </a:tcPr>
                </a:tc>
                <a:extLst>
                  <a:ext uri="{0D108BD9-81ED-4DB2-BD59-A6C34878D82A}">
                    <a16:rowId xmlns:a16="http://schemas.microsoft.com/office/drawing/2014/main" val="10003"/>
                  </a:ext>
                </a:extLst>
              </a:tr>
              <a:tr h="370840">
                <a:tc>
                  <a:txBody>
                    <a:bodyPr/>
                    <a:lstStyle/>
                    <a:p>
                      <a:r>
                        <a:rPr lang="en-US" sz="1800" dirty="0">
                          <a:solidFill>
                            <a:srgbClr val="0070C0"/>
                          </a:solidFill>
                          <a:latin typeface="Calibri" pitchFamily="34" charset="0"/>
                        </a:rPr>
                        <a:t>&lt;b&gt;</a:t>
                      </a:r>
                      <a:r>
                        <a:rPr lang="en-US" sz="1800" dirty="0">
                          <a:latin typeface="Calibri" pitchFamily="34" charset="0"/>
                        </a:rPr>
                        <a:t> some text </a:t>
                      </a:r>
                      <a:r>
                        <a:rPr lang="en-US" sz="1800" dirty="0">
                          <a:solidFill>
                            <a:srgbClr val="0070C0"/>
                          </a:solidFill>
                          <a:latin typeface="Calibri" pitchFamily="34" charset="0"/>
                        </a:rPr>
                        <a:t>&lt;/b&gt;</a:t>
                      </a:r>
                      <a:r>
                        <a:rPr lang="en-US" sz="1800" dirty="0">
                          <a:latin typeface="Calibri" pitchFamily="34" charset="0"/>
                        </a:rPr>
                        <a:t> </a:t>
                      </a:r>
                      <a:endParaRPr lang="en-US" dirty="0">
                        <a:latin typeface="Calibri" pitchFamily="34" charset="0"/>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Display “some text” in bold</a:t>
                      </a:r>
                    </a:p>
                  </a:txBody>
                  <a:tcPr>
                    <a:solidFill>
                      <a:schemeClr val="bg1">
                        <a:lumMod val="85000"/>
                      </a:schemeClr>
                    </a:solidFill>
                  </a:tcPr>
                </a:tc>
                <a:extLst>
                  <a:ext uri="{0D108BD9-81ED-4DB2-BD59-A6C34878D82A}">
                    <a16:rowId xmlns:a16="http://schemas.microsoft.com/office/drawing/2014/main" val="10004"/>
                  </a:ext>
                </a:extLst>
              </a:tr>
              <a:tr h="370840">
                <a:tc>
                  <a:txBody>
                    <a:bodyPr/>
                    <a:lstStyle/>
                    <a:p>
                      <a:r>
                        <a:rPr lang="en-US" sz="1800" dirty="0">
                          <a:solidFill>
                            <a:srgbClr val="0070C0"/>
                          </a:solidFill>
                          <a:latin typeface="Calibri" pitchFamily="34" charset="0"/>
                        </a:rPr>
                        <a:t>&lt;</a:t>
                      </a:r>
                      <a:r>
                        <a:rPr lang="en-US" sz="1800" dirty="0" err="1">
                          <a:solidFill>
                            <a:srgbClr val="0070C0"/>
                          </a:solidFill>
                          <a:latin typeface="Calibri" pitchFamily="34" charset="0"/>
                        </a:rPr>
                        <a:t>i</a:t>
                      </a:r>
                      <a:r>
                        <a:rPr lang="en-US" sz="1800" dirty="0">
                          <a:solidFill>
                            <a:srgbClr val="0070C0"/>
                          </a:solidFill>
                          <a:latin typeface="Calibri" pitchFamily="34" charset="0"/>
                        </a:rPr>
                        <a:t>&gt;</a:t>
                      </a:r>
                      <a:r>
                        <a:rPr lang="en-US" sz="1800" dirty="0">
                          <a:latin typeface="Calibri" pitchFamily="34" charset="0"/>
                        </a:rPr>
                        <a:t> some text </a:t>
                      </a:r>
                      <a:r>
                        <a:rPr lang="en-US" sz="1800" dirty="0">
                          <a:solidFill>
                            <a:srgbClr val="0070C0"/>
                          </a:solidFill>
                          <a:latin typeface="Calibri" pitchFamily="34" charset="0"/>
                        </a:rPr>
                        <a:t>&lt;/</a:t>
                      </a:r>
                      <a:r>
                        <a:rPr lang="en-US" sz="1800" dirty="0" err="1">
                          <a:solidFill>
                            <a:srgbClr val="0070C0"/>
                          </a:solidFill>
                          <a:latin typeface="Calibri" pitchFamily="34" charset="0"/>
                        </a:rPr>
                        <a:t>i</a:t>
                      </a:r>
                      <a:r>
                        <a:rPr lang="en-US" sz="1800" dirty="0">
                          <a:solidFill>
                            <a:srgbClr val="0070C0"/>
                          </a:solidFill>
                          <a:latin typeface="Calibri" pitchFamily="34" charset="0"/>
                        </a:rPr>
                        <a:t>&gt; </a:t>
                      </a:r>
                      <a:endParaRPr lang="en-US" dirty="0">
                        <a:solidFill>
                          <a:srgbClr val="0070C0"/>
                        </a:solidFill>
                        <a:latin typeface="Calibri" pitchFamily="34" charset="0"/>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Display “some text” in italics</a:t>
                      </a:r>
                    </a:p>
                  </a:txBody>
                  <a:tcPr>
                    <a:solidFill>
                      <a:schemeClr val="bg1">
                        <a:lumMod val="85000"/>
                      </a:schemeClr>
                    </a:solidFill>
                  </a:tcPr>
                </a:tc>
                <a:extLst>
                  <a:ext uri="{0D108BD9-81ED-4DB2-BD59-A6C34878D82A}">
                    <a16:rowId xmlns:a16="http://schemas.microsoft.com/office/drawing/2014/main" val="10005"/>
                  </a:ext>
                </a:extLst>
              </a:tr>
              <a:tr h="370840">
                <a:tc>
                  <a:txBody>
                    <a:bodyPr/>
                    <a:lstStyle/>
                    <a:p>
                      <a:r>
                        <a:rPr lang="en-US" sz="1800" dirty="0">
                          <a:solidFill>
                            <a:srgbClr val="0070C0"/>
                          </a:solidFill>
                          <a:latin typeface="Calibri" pitchFamily="34" charset="0"/>
                        </a:rPr>
                        <a:t>&lt;table&gt; </a:t>
                      </a:r>
                      <a:r>
                        <a:rPr lang="en-US" sz="1800" dirty="0">
                          <a:latin typeface="Calibri" pitchFamily="34" charset="0"/>
                        </a:rPr>
                        <a:t>… </a:t>
                      </a:r>
                      <a:r>
                        <a:rPr lang="en-US" sz="1800" dirty="0">
                          <a:solidFill>
                            <a:srgbClr val="0070C0"/>
                          </a:solidFill>
                          <a:latin typeface="Calibri" pitchFamily="34" charset="0"/>
                        </a:rPr>
                        <a:t>&lt;/table&gt; </a:t>
                      </a:r>
                      <a:endParaRPr lang="en-US" dirty="0">
                        <a:solidFill>
                          <a:srgbClr val="0070C0"/>
                        </a:solidFill>
                        <a:latin typeface="Calibri" pitchFamily="34" charset="0"/>
                      </a:endParaRPr>
                    </a:p>
                  </a:txBody>
                  <a:tcPr>
                    <a:solidFill>
                      <a:schemeClr val="bg1">
                        <a:lumMod val="85000"/>
                      </a:schemeClr>
                    </a:solidFill>
                  </a:tcPr>
                </a:tc>
                <a:tc>
                  <a:txBody>
                    <a:bodyPr/>
                    <a:lstStyle/>
                    <a:p>
                      <a:r>
                        <a:rPr lang="en-US" dirty="0">
                          <a:latin typeface="Calibri" pitchFamily="34" charset="0"/>
                        </a:rPr>
                        <a:t>Display a table</a:t>
                      </a:r>
                    </a:p>
                  </a:txBody>
                  <a:tcPr>
                    <a:solidFill>
                      <a:schemeClr val="bg1">
                        <a:lumMod val="85000"/>
                      </a:schemeClr>
                    </a:solidFill>
                  </a:tcPr>
                </a:tc>
                <a:extLst>
                  <a:ext uri="{0D108BD9-81ED-4DB2-BD59-A6C34878D82A}">
                    <a16:rowId xmlns:a16="http://schemas.microsoft.com/office/drawing/2014/main" val="10006"/>
                  </a:ext>
                </a:extLst>
              </a:tr>
              <a:tr h="370840">
                <a:tc>
                  <a:txBody>
                    <a:bodyPr/>
                    <a:lstStyle/>
                    <a:p>
                      <a:r>
                        <a:rPr lang="en-US" sz="1800" dirty="0">
                          <a:solidFill>
                            <a:srgbClr val="0070C0"/>
                          </a:solidFill>
                          <a:latin typeface="Calibri" pitchFamily="34" charset="0"/>
                        </a:rPr>
                        <a:t>&lt;</a:t>
                      </a:r>
                      <a:r>
                        <a:rPr lang="en-US" sz="1800" dirty="0" err="1">
                          <a:solidFill>
                            <a:srgbClr val="0070C0"/>
                          </a:solidFill>
                          <a:latin typeface="Calibri" pitchFamily="34" charset="0"/>
                        </a:rPr>
                        <a:t>li</a:t>
                      </a:r>
                      <a:r>
                        <a:rPr lang="en-US" sz="1800" dirty="0">
                          <a:solidFill>
                            <a:srgbClr val="0070C0"/>
                          </a:solidFill>
                          <a:latin typeface="Calibri" pitchFamily="34" charset="0"/>
                        </a:rPr>
                        <a:t>&gt; </a:t>
                      </a:r>
                      <a:r>
                        <a:rPr lang="en-US" sz="1800" dirty="0">
                          <a:latin typeface="Calibri" pitchFamily="34" charset="0"/>
                        </a:rPr>
                        <a:t>some</a:t>
                      </a:r>
                      <a:r>
                        <a:rPr lang="en-US" sz="1800" baseline="0" dirty="0">
                          <a:latin typeface="Calibri" pitchFamily="34" charset="0"/>
                        </a:rPr>
                        <a:t> text</a:t>
                      </a:r>
                      <a:r>
                        <a:rPr lang="en-US" sz="1800" dirty="0">
                          <a:latin typeface="Calibri" pitchFamily="34" charset="0"/>
                        </a:rPr>
                        <a:t> </a:t>
                      </a:r>
                      <a:r>
                        <a:rPr lang="en-US" sz="1800" dirty="0">
                          <a:solidFill>
                            <a:srgbClr val="0070C0"/>
                          </a:solidFill>
                          <a:latin typeface="Calibri" pitchFamily="34" charset="0"/>
                        </a:rPr>
                        <a:t>&lt;/</a:t>
                      </a:r>
                      <a:r>
                        <a:rPr lang="en-US" sz="1800" dirty="0" err="1">
                          <a:solidFill>
                            <a:srgbClr val="0070C0"/>
                          </a:solidFill>
                          <a:latin typeface="Calibri" pitchFamily="34" charset="0"/>
                        </a:rPr>
                        <a:t>li</a:t>
                      </a:r>
                      <a:r>
                        <a:rPr lang="en-US" sz="1800" dirty="0">
                          <a:solidFill>
                            <a:srgbClr val="0070C0"/>
                          </a:solidFill>
                          <a:latin typeface="Calibri" pitchFamily="34" charset="0"/>
                        </a:rPr>
                        <a:t>&gt; </a:t>
                      </a:r>
                      <a:endParaRPr lang="en-US" dirty="0">
                        <a:solidFill>
                          <a:srgbClr val="0070C0"/>
                        </a:solidFill>
                        <a:latin typeface="Calibri" pitchFamily="34" charset="0"/>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Display</a:t>
                      </a:r>
                      <a:r>
                        <a:rPr lang="en-US" sz="1800" baseline="0" dirty="0">
                          <a:latin typeface="Calibri" pitchFamily="34" charset="0"/>
                        </a:rPr>
                        <a:t> “some text” as an item in a list</a:t>
                      </a:r>
                      <a:endParaRPr lang="en-US" sz="1800" dirty="0">
                        <a:latin typeface="Calibri" pitchFamily="34" charset="0"/>
                      </a:endParaRPr>
                    </a:p>
                  </a:txBody>
                  <a:tcPr>
                    <a:solidFill>
                      <a:schemeClr val="bg1">
                        <a:lumMod val="85000"/>
                      </a:schemeClr>
                    </a:solidFill>
                  </a:tcPr>
                </a:tc>
                <a:extLst>
                  <a:ext uri="{0D108BD9-81ED-4DB2-BD59-A6C34878D82A}">
                    <a16:rowId xmlns:a16="http://schemas.microsoft.com/office/drawing/2014/main" val="10007"/>
                  </a:ext>
                </a:extLst>
              </a:tr>
            </a:tbl>
          </a:graphicData>
        </a:graphic>
      </p:graphicFrame>
      <p:sp>
        <p:nvSpPr>
          <p:cNvPr id="7" name="TextBox 6"/>
          <p:cNvSpPr txBox="1"/>
          <p:nvPr/>
        </p:nvSpPr>
        <p:spPr>
          <a:xfrm>
            <a:off x="1981200" y="5638800"/>
            <a:ext cx="6324600" cy="369332"/>
          </a:xfrm>
          <a:prstGeom prst="rect">
            <a:avLst/>
          </a:prstGeom>
          <a:solidFill>
            <a:schemeClr val="bg1">
              <a:lumMod val="85000"/>
            </a:schemeClr>
          </a:solidFill>
        </p:spPr>
        <p:txBody>
          <a:bodyPr wrap="square" rtlCol="0">
            <a:spAutoFit/>
          </a:bodyPr>
          <a:lstStyle/>
          <a:p>
            <a:r>
              <a:rPr lang="en-US" dirty="0">
                <a:latin typeface="Calibri" pitchFamily="34" charset="0"/>
              </a:rPr>
              <a:t>&lt;p </a:t>
            </a:r>
            <a:r>
              <a:rPr lang="en-US" dirty="0">
                <a:solidFill>
                  <a:srgbClr val="0070C0"/>
                </a:solidFill>
                <a:latin typeface="Calibri" pitchFamily="34" charset="0"/>
              </a:rPr>
              <a:t>class</a:t>
            </a:r>
            <a:r>
              <a:rPr lang="en-US" dirty="0">
                <a:latin typeface="Calibri" pitchFamily="34" charset="0"/>
              </a:rPr>
              <a:t>=“announcement”  </a:t>
            </a:r>
            <a:r>
              <a:rPr lang="en-US" dirty="0">
                <a:solidFill>
                  <a:srgbClr val="0070C0"/>
                </a:solidFill>
                <a:latin typeface="Calibri" pitchFamily="34" charset="0"/>
              </a:rPr>
              <a:t>id</a:t>
            </a:r>
            <a:r>
              <a:rPr lang="en-US" dirty="0">
                <a:latin typeface="Calibri" pitchFamily="34" charset="0"/>
              </a:rPr>
              <a:t>=“meeting1”&gt; Weekly Meeting &lt;/p&gt;</a:t>
            </a:r>
          </a:p>
        </p:txBody>
      </p:sp>
      <p:sp>
        <p:nvSpPr>
          <p:cNvPr id="8" name="Date Placeholder 7"/>
          <p:cNvSpPr>
            <a:spLocks noGrp="1"/>
          </p:cNvSpPr>
          <p:nvPr>
            <p:ph type="dt" sz="half" idx="10"/>
          </p:nvPr>
        </p:nvSpPr>
        <p:spPr/>
        <p:txBody>
          <a:bodyPr/>
          <a:lstStyle/>
          <a:p>
            <a:pPr>
              <a:defRPr/>
            </a:pPr>
            <a:r>
              <a:rPr lang="en-US"/>
              <a:t>© 2019 C. Nguyen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Download a Web Page: </a:t>
            </a:r>
            <a:r>
              <a:rPr lang="en-US" sz="3200" dirty="0" err="1">
                <a:solidFill>
                  <a:srgbClr val="0070C0"/>
                </a:solidFill>
              </a:rPr>
              <a:t>urllib</a:t>
            </a:r>
            <a:endParaRPr lang="en-US" sz="3200" dirty="0">
              <a:solidFill>
                <a:srgbClr val="0070C0"/>
              </a:solidFill>
            </a:endParaRPr>
          </a:p>
        </p:txBody>
      </p:sp>
      <p:sp>
        <p:nvSpPr>
          <p:cNvPr id="3075" name="Rectangle 3"/>
          <p:cNvSpPr>
            <a:spLocks noGrp="1" noChangeArrowheads="1"/>
          </p:cNvSpPr>
          <p:nvPr>
            <p:ph type="body" idx="1"/>
          </p:nvPr>
        </p:nvSpPr>
        <p:spPr>
          <a:xfrm>
            <a:off x="457200" y="685800"/>
            <a:ext cx="8229600" cy="5715000"/>
          </a:xfrm>
        </p:spPr>
        <p:txBody>
          <a:bodyPr/>
          <a:lstStyle/>
          <a:p>
            <a:pPr eaLnBrk="1" hangingPunct="1"/>
            <a:r>
              <a:rPr lang="en-US" sz="1800" dirty="0"/>
              <a:t>There are 2 common ways to download a web page.</a:t>
            </a:r>
          </a:p>
          <a:p>
            <a:pPr eaLnBrk="1" hangingPunct="1"/>
            <a:r>
              <a:rPr lang="en-US" sz="1800" dirty="0"/>
              <a:t>The </a:t>
            </a:r>
            <a:r>
              <a:rPr lang="en-US" sz="1800" dirty="0" err="1">
                <a:solidFill>
                  <a:srgbClr val="0070C0"/>
                </a:solidFill>
              </a:rPr>
              <a:t>urllib</a:t>
            </a:r>
            <a:r>
              <a:rPr lang="en-US" sz="1800" dirty="0"/>
              <a:t> package has a request module that is the ‘classic’ Python module for accessing HTTP web servers.  </a:t>
            </a:r>
          </a:p>
          <a:p>
            <a:pPr eaLnBrk="1" hangingPunct="1"/>
            <a:r>
              <a:rPr lang="en-US" sz="1800" dirty="0"/>
              <a:t>Using the </a:t>
            </a:r>
            <a:r>
              <a:rPr lang="en-US" sz="1800" dirty="0" err="1">
                <a:solidFill>
                  <a:srgbClr val="0070C0"/>
                </a:solidFill>
              </a:rPr>
              <a:t>urllib</a:t>
            </a:r>
            <a:r>
              <a:rPr lang="en-US" sz="1800" dirty="0"/>
              <a:t> module:</a:t>
            </a:r>
          </a:p>
          <a:p>
            <a:pPr eaLnBrk="1" hangingPunct="1">
              <a:buNone/>
            </a:pPr>
            <a:endParaRPr lang="en-US" sz="1800" dirty="0"/>
          </a:p>
          <a:p>
            <a:pPr eaLnBrk="1" hangingPunct="1">
              <a:spcBef>
                <a:spcPts val="1200"/>
              </a:spcBef>
            </a:pPr>
            <a:r>
              <a:rPr lang="en-US" sz="1800" dirty="0"/>
              <a:t>The returned object, page, is a </a:t>
            </a:r>
            <a:r>
              <a:rPr lang="en-US" sz="1800" dirty="0">
                <a:solidFill>
                  <a:srgbClr val="0070C0"/>
                </a:solidFill>
              </a:rPr>
              <a:t>Response</a:t>
            </a:r>
            <a:r>
              <a:rPr lang="en-US" sz="1800" dirty="0"/>
              <a:t> object, it has the content of the HTML page.</a:t>
            </a:r>
          </a:p>
          <a:p>
            <a:pPr eaLnBrk="1" hangingPunct="1">
              <a:spcBef>
                <a:spcPts val="600"/>
              </a:spcBef>
            </a:pPr>
            <a:r>
              <a:rPr lang="en-US" sz="1800" dirty="0"/>
              <a:t>We can access the page:                               </a:t>
            </a:r>
          </a:p>
          <a:p>
            <a:pPr eaLnBrk="1" hangingPunct="1">
              <a:spcBef>
                <a:spcPts val="600"/>
              </a:spcBef>
              <a:buNone/>
            </a:pPr>
            <a:r>
              <a:rPr lang="en-US" sz="1800" dirty="0"/>
              <a:t>	which returns the entire content of the HTML page as a </a:t>
            </a:r>
            <a:r>
              <a:rPr lang="en-US" sz="1800" dirty="0">
                <a:solidFill>
                  <a:srgbClr val="0070C0"/>
                </a:solidFill>
              </a:rPr>
              <a:t>byte string</a:t>
            </a:r>
            <a:r>
              <a:rPr lang="en-US" sz="1800" dirty="0"/>
              <a:t>.</a:t>
            </a:r>
          </a:p>
          <a:p>
            <a:pPr eaLnBrk="1" hangingPunct="1">
              <a:spcBef>
                <a:spcPts val="600"/>
              </a:spcBef>
            </a:pPr>
            <a:r>
              <a:rPr lang="en-US" sz="1800" dirty="0"/>
              <a:t>A </a:t>
            </a:r>
            <a:r>
              <a:rPr lang="en-US" sz="1800" dirty="0">
                <a:solidFill>
                  <a:srgbClr val="0070C0"/>
                </a:solidFill>
              </a:rPr>
              <a:t>byte string </a:t>
            </a:r>
            <a:r>
              <a:rPr lang="en-US" sz="1800" dirty="0"/>
              <a:t>is a sequence of bytes, it’s the raw data form that’s stored on disk. When we call:  print(</a:t>
            </a:r>
            <a:r>
              <a:rPr lang="en-US" sz="1800" dirty="0" err="1"/>
              <a:t>page.read</a:t>
            </a:r>
            <a:r>
              <a:rPr lang="en-US" sz="1800" dirty="0"/>
              <a:t>())   the bytes are encoded in </a:t>
            </a:r>
            <a:r>
              <a:rPr lang="en-US" sz="1800" dirty="0">
                <a:solidFill>
                  <a:srgbClr val="0070C0"/>
                </a:solidFill>
              </a:rPr>
              <a:t>‘utf-8’ </a:t>
            </a:r>
            <a:r>
              <a:rPr lang="en-US" sz="1800" dirty="0"/>
              <a:t>format and printed as text characters.</a:t>
            </a:r>
          </a:p>
          <a:p>
            <a:pPr eaLnBrk="1" hangingPunct="1">
              <a:spcBef>
                <a:spcPts val="1000"/>
              </a:spcBef>
            </a:pPr>
            <a:r>
              <a:rPr lang="en-US" sz="1800" dirty="0"/>
              <a:t>For file header information:                                        or</a:t>
            </a:r>
          </a:p>
          <a:p>
            <a:pPr eaLnBrk="1" hangingPunct="1">
              <a:spcBef>
                <a:spcPts val="400"/>
              </a:spcBef>
              <a:buNone/>
            </a:pPr>
            <a:r>
              <a:rPr lang="en-US" sz="1800" dirty="0"/>
              <a:t>	displays the type of data, encoding format, server type, domain name, etc.</a:t>
            </a:r>
            <a:br>
              <a:rPr lang="en-US" sz="1800" dirty="0"/>
            </a:br>
            <a:r>
              <a:rPr lang="en-US" sz="1800" dirty="0">
                <a:hlinkClick r:id="rId2"/>
              </a:rPr>
              <a:t>Here</a:t>
            </a:r>
            <a:r>
              <a:rPr lang="en-US" sz="1800" dirty="0"/>
              <a:t> is the complete description of HTTP header fields.</a:t>
            </a:r>
          </a:p>
          <a:p>
            <a:pPr eaLnBrk="1" hangingPunct="1">
              <a:spcBef>
                <a:spcPts val="800"/>
              </a:spcBef>
            </a:pPr>
            <a:r>
              <a:rPr lang="en-US" sz="1800" dirty="0"/>
              <a:t>In case the open request fails, we can use try except to handle the </a:t>
            </a:r>
            <a:r>
              <a:rPr lang="en-US" sz="1800" dirty="0" err="1">
                <a:solidFill>
                  <a:srgbClr val="0070C0"/>
                </a:solidFill>
              </a:rPr>
              <a:t>urllib.error.HTTPError</a:t>
            </a:r>
            <a:r>
              <a:rPr lang="en-US" sz="1800" dirty="0">
                <a:solidFill>
                  <a:srgbClr val="0070C0"/>
                </a:solidFill>
              </a:rPr>
              <a:t> </a:t>
            </a:r>
            <a:r>
              <a:rPr lang="en-US" sz="1800" dirty="0"/>
              <a:t>exception.</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8</a:t>
            </a:fld>
            <a:endParaRPr lang="en-US" dirty="0"/>
          </a:p>
        </p:txBody>
      </p:sp>
      <p:sp>
        <p:nvSpPr>
          <p:cNvPr id="6" name="TextBox 5"/>
          <p:cNvSpPr txBox="1"/>
          <p:nvPr/>
        </p:nvSpPr>
        <p:spPr>
          <a:xfrm>
            <a:off x="3657600" y="1676400"/>
            <a:ext cx="3740896" cy="646331"/>
          </a:xfrm>
          <a:prstGeom prst="rect">
            <a:avLst/>
          </a:prstGeom>
          <a:solidFill>
            <a:schemeClr val="bg1">
              <a:lumMod val="85000"/>
            </a:schemeClr>
          </a:solidFill>
        </p:spPr>
        <p:txBody>
          <a:bodyPr wrap="none" rtlCol="0">
            <a:spAutoFit/>
          </a:bodyPr>
          <a:lstStyle/>
          <a:p>
            <a:r>
              <a:rPr lang="en-US" dirty="0">
                <a:latin typeface="Calibri" pitchFamily="34" charset="0"/>
              </a:rPr>
              <a:t>import </a:t>
            </a:r>
            <a:r>
              <a:rPr lang="en-US" dirty="0" err="1">
                <a:solidFill>
                  <a:srgbClr val="0070C0"/>
                </a:solidFill>
                <a:latin typeface="Calibri" pitchFamily="34" charset="0"/>
              </a:rPr>
              <a:t>urllib.request</a:t>
            </a:r>
            <a:endParaRPr lang="en-US" dirty="0">
              <a:solidFill>
                <a:srgbClr val="0070C0"/>
              </a:solidFill>
              <a:latin typeface="Calibri" pitchFamily="34" charset="0"/>
            </a:endParaRPr>
          </a:p>
          <a:p>
            <a:r>
              <a:rPr lang="en-US" dirty="0">
                <a:latin typeface="Calibri" pitchFamily="34" charset="0"/>
              </a:rPr>
              <a:t>page = </a:t>
            </a:r>
            <a:r>
              <a:rPr lang="en-US" dirty="0" err="1">
                <a:solidFill>
                  <a:srgbClr val="0070C0"/>
                </a:solidFill>
                <a:latin typeface="Calibri" pitchFamily="34" charset="0"/>
              </a:rPr>
              <a:t>urllib.request.urlopen</a:t>
            </a:r>
            <a:r>
              <a:rPr lang="en-US" dirty="0">
                <a:solidFill>
                  <a:srgbClr val="0070C0"/>
                </a:solidFill>
                <a:latin typeface="Calibri" pitchFamily="34" charset="0"/>
              </a:rPr>
              <a:t>(</a:t>
            </a:r>
            <a:r>
              <a:rPr lang="en-US" dirty="0">
                <a:latin typeface="Calibri" pitchFamily="34" charset="0"/>
              </a:rPr>
              <a:t>‘</a:t>
            </a:r>
            <a:r>
              <a:rPr lang="en-US" dirty="0" err="1">
                <a:latin typeface="Calibri" pitchFamily="34" charset="0"/>
              </a:rPr>
              <a:t>a_URL</a:t>
            </a:r>
            <a:r>
              <a:rPr lang="en-US" dirty="0">
                <a:solidFill>
                  <a:srgbClr val="0070C0"/>
                </a:solidFill>
                <a:latin typeface="Calibri" pitchFamily="34" charset="0"/>
              </a:rPr>
              <a:t>’)</a:t>
            </a:r>
          </a:p>
        </p:txBody>
      </p:sp>
      <p:sp>
        <p:nvSpPr>
          <p:cNvPr id="7" name="TextBox 6"/>
          <p:cNvSpPr txBox="1"/>
          <p:nvPr/>
        </p:nvSpPr>
        <p:spPr>
          <a:xfrm>
            <a:off x="3657600" y="2971800"/>
            <a:ext cx="1447800" cy="369332"/>
          </a:xfrm>
          <a:prstGeom prst="rect">
            <a:avLst/>
          </a:prstGeom>
          <a:solidFill>
            <a:schemeClr val="bg1">
              <a:lumMod val="85000"/>
            </a:schemeClr>
          </a:solidFill>
        </p:spPr>
        <p:txBody>
          <a:bodyPr wrap="square" rtlCol="0">
            <a:spAutoFit/>
          </a:bodyPr>
          <a:lstStyle/>
          <a:p>
            <a:r>
              <a:rPr lang="en-US" dirty="0" err="1">
                <a:latin typeface="Calibri" pitchFamily="34" charset="0"/>
              </a:rPr>
              <a:t>page.</a:t>
            </a:r>
            <a:r>
              <a:rPr lang="en-US" dirty="0" err="1">
                <a:solidFill>
                  <a:srgbClr val="0070C0"/>
                </a:solidFill>
                <a:latin typeface="Calibri" pitchFamily="34" charset="0"/>
              </a:rPr>
              <a:t>read</a:t>
            </a:r>
            <a:r>
              <a:rPr lang="en-US" dirty="0">
                <a:solidFill>
                  <a:srgbClr val="0070C0"/>
                </a:solidFill>
                <a:latin typeface="Calibri" pitchFamily="34" charset="0"/>
              </a:rPr>
              <a:t>()</a:t>
            </a:r>
          </a:p>
        </p:txBody>
      </p:sp>
      <p:sp>
        <p:nvSpPr>
          <p:cNvPr id="8" name="TextBox 7"/>
          <p:cNvSpPr txBox="1"/>
          <p:nvPr/>
        </p:nvSpPr>
        <p:spPr>
          <a:xfrm>
            <a:off x="3657600" y="4648200"/>
            <a:ext cx="2209800" cy="369332"/>
          </a:xfrm>
          <a:prstGeom prst="rect">
            <a:avLst/>
          </a:prstGeom>
          <a:solidFill>
            <a:schemeClr val="bg1">
              <a:lumMod val="85000"/>
            </a:schemeClr>
          </a:solidFill>
        </p:spPr>
        <p:txBody>
          <a:bodyPr wrap="square" rtlCol="0">
            <a:spAutoFit/>
          </a:bodyPr>
          <a:lstStyle/>
          <a:p>
            <a:r>
              <a:rPr lang="en-US" dirty="0">
                <a:latin typeface="Calibri" pitchFamily="34" charset="0"/>
              </a:rPr>
              <a:t>  </a:t>
            </a:r>
            <a:r>
              <a:rPr lang="en-US" dirty="0" err="1">
                <a:latin typeface="Calibri" pitchFamily="34" charset="0"/>
              </a:rPr>
              <a:t>page.</a:t>
            </a:r>
            <a:r>
              <a:rPr lang="en-US" dirty="0" err="1">
                <a:solidFill>
                  <a:srgbClr val="0070C0"/>
                </a:solidFill>
                <a:latin typeface="Calibri" pitchFamily="34" charset="0"/>
              </a:rPr>
              <a:t>getheaders</a:t>
            </a:r>
            <a:r>
              <a:rPr lang="en-US" dirty="0">
                <a:solidFill>
                  <a:srgbClr val="0070C0"/>
                </a:solidFill>
                <a:latin typeface="Calibri" pitchFamily="34" charset="0"/>
              </a:rPr>
              <a:t>()</a:t>
            </a:r>
          </a:p>
        </p:txBody>
      </p:sp>
      <p:sp>
        <p:nvSpPr>
          <p:cNvPr id="10" name="TextBox 9"/>
          <p:cNvSpPr txBox="1"/>
          <p:nvPr/>
        </p:nvSpPr>
        <p:spPr>
          <a:xfrm>
            <a:off x="6629400" y="4648200"/>
            <a:ext cx="1447800" cy="369332"/>
          </a:xfrm>
          <a:prstGeom prst="rect">
            <a:avLst/>
          </a:prstGeom>
          <a:solidFill>
            <a:schemeClr val="bg1">
              <a:lumMod val="85000"/>
            </a:schemeClr>
          </a:solidFill>
        </p:spPr>
        <p:txBody>
          <a:bodyPr wrap="square" rtlCol="0">
            <a:spAutoFit/>
          </a:bodyPr>
          <a:lstStyle/>
          <a:p>
            <a:r>
              <a:rPr lang="en-US" dirty="0">
                <a:latin typeface="Calibri" pitchFamily="34" charset="0"/>
              </a:rPr>
              <a:t>  page.</a:t>
            </a:r>
            <a:r>
              <a:rPr lang="en-US" dirty="0">
                <a:solidFill>
                  <a:srgbClr val="0070C0"/>
                </a:solidFill>
                <a:latin typeface="Calibri" pitchFamily="34" charset="0"/>
              </a:rPr>
              <a:t>info()</a:t>
            </a:r>
          </a:p>
        </p:txBody>
      </p:sp>
      <p:sp>
        <p:nvSpPr>
          <p:cNvPr id="9" name="Date Placeholder 8"/>
          <p:cNvSpPr>
            <a:spLocks noGrp="1"/>
          </p:cNvSpPr>
          <p:nvPr>
            <p:ph type="dt" sz="half" idx="10"/>
          </p:nvPr>
        </p:nvSpPr>
        <p:spPr/>
        <p:txBody>
          <a:bodyPr/>
          <a:lstStyle/>
          <a:p>
            <a:pPr>
              <a:defRPr/>
            </a:pPr>
            <a:r>
              <a:rPr lang="en-US"/>
              <a:t>© 2019 C. Nguyen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Download a Web Page: </a:t>
            </a:r>
            <a:r>
              <a:rPr lang="en-US" sz="3200" dirty="0">
                <a:solidFill>
                  <a:srgbClr val="0070C0"/>
                </a:solidFill>
              </a:rPr>
              <a:t>Requests</a:t>
            </a:r>
            <a:r>
              <a:rPr lang="en-US" sz="3200" dirty="0"/>
              <a:t> (1)</a:t>
            </a:r>
          </a:p>
        </p:txBody>
      </p:sp>
      <p:sp>
        <p:nvSpPr>
          <p:cNvPr id="3075" name="Rectangle 3"/>
          <p:cNvSpPr>
            <a:spLocks noGrp="1" noChangeArrowheads="1"/>
          </p:cNvSpPr>
          <p:nvPr>
            <p:ph type="body" idx="1"/>
          </p:nvPr>
        </p:nvSpPr>
        <p:spPr>
          <a:xfrm>
            <a:off x="381000" y="685800"/>
            <a:ext cx="8305800" cy="5559425"/>
          </a:xfrm>
        </p:spPr>
        <p:txBody>
          <a:bodyPr/>
          <a:lstStyle/>
          <a:p>
            <a:pPr eaLnBrk="1" hangingPunct="1"/>
            <a:r>
              <a:rPr lang="en-US" sz="1800" dirty="0"/>
              <a:t>Unlike </a:t>
            </a:r>
            <a:r>
              <a:rPr lang="en-US" sz="1800" dirty="0" err="1"/>
              <a:t>urllib</a:t>
            </a:r>
            <a:r>
              <a:rPr lang="en-US" sz="1800" dirty="0"/>
              <a:t>, which is a Python package, </a:t>
            </a:r>
            <a:r>
              <a:rPr lang="en-US" sz="1800" dirty="0">
                <a:solidFill>
                  <a:srgbClr val="0070C0"/>
                </a:solidFill>
                <a:hlinkClick r:id="rId2"/>
              </a:rPr>
              <a:t>Requests</a:t>
            </a:r>
            <a:r>
              <a:rPr lang="en-US" sz="1800" dirty="0"/>
              <a:t> is a third-party package.  </a:t>
            </a:r>
            <a:r>
              <a:rPr lang="en-US" sz="1800" dirty="0">
                <a:solidFill>
                  <a:srgbClr val="0070C0"/>
                </a:solidFill>
              </a:rPr>
              <a:t>Requests</a:t>
            </a:r>
            <a:r>
              <a:rPr lang="en-US" sz="1800" dirty="0"/>
              <a:t> is a higher level interface to the web servers than </a:t>
            </a:r>
            <a:r>
              <a:rPr lang="en-US" sz="1800" dirty="0" err="1"/>
              <a:t>urllib</a:t>
            </a:r>
            <a:r>
              <a:rPr lang="en-US" sz="1800" dirty="0"/>
              <a:t>, therefore it is simpler to use than </a:t>
            </a:r>
            <a:r>
              <a:rPr lang="en-US" sz="1800" dirty="0" err="1"/>
              <a:t>urllib</a:t>
            </a:r>
            <a:r>
              <a:rPr lang="en-US" sz="1800" dirty="0"/>
              <a:t>.</a:t>
            </a:r>
          </a:p>
          <a:p>
            <a:pPr eaLnBrk="1" hangingPunct="1">
              <a:spcBef>
                <a:spcPts val="432"/>
              </a:spcBef>
            </a:pPr>
            <a:r>
              <a:rPr lang="en-US" sz="1800" dirty="0">
                <a:solidFill>
                  <a:srgbClr val="0070C0"/>
                </a:solidFill>
              </a:rPr>
              <a:t>Requests</a:t>
            </a:r>
            <a:r>
              <a:rPr lang="en-US" sz="1800" dirty="0"/>
              <a:t> is already in the Anaconda package. To use the </a:t>
            </a:r>
            <a:r>
              <a:rPr lang="en-US" sz="1800" dirty="0">
                <a:solidFill>
                  <a:srgbClr val="0070C0"/>
                </a:solidFill>
              </a:rPr>
              <a:t>Requests</a:t>
            </a:r>
            <a:r>
              <a:rPr lang="en-US" sz="1800" dirty="0"/>
              <a:t> module:</a:t>
            </a:r>
          </a:p>
          <a:p>
            <a:pPr eaLnBrk="1" hangingPunct="1">
              <a:spcBef>
                <a:spcPts val="0"/>
              </a:spcBef>
              <a:buNone/>
            </a:pPr>
            <a:endParaRPr lang="en-US" sz="1800" dirty="0"/>
          </a:p>
          <a:p>
            <a:pPr eaLnBrk="1" hangingPunct="1">
              <a:spcBef>
                <a:spcPts val="0"/>
              </a:spcBef>
              <a:buNone/>
            </a:pPr>
            <a:r>
              <a:rPr lang="en-US" sz="1800" dirty="0"/>
              <a:t>	</a:t>
            </a:r>
          </a:p>
          <a:p>
            <a:pPr eaLnBrk="1" hangingPunct="1">
              <a:spcBef>
                <a:spcPts val="1200"/>
              </a:spcBef>
              <a:buNone/>
            </a:pPr>
            <a:r>
              <a:rPr lang="en-US" sz="1800" dirty="0"/>
              <a:t>	The returned object, page, is a Response object.</a:t>
            </a:r>
          </a:p>
          <a:p>
            <a:pPr eaLnBrk="1" hangingPunct="1">
              <a:spcBef>
                <a:spcPts val="600"/>
              </a:spcBef>
            </a:pPr>
            <a:r>
              <a:rPr lang="en-US" sz="1800" dirty="0"/>
              <a:t>We can access data in the Response object:                               </a:t>
            </a:r>
          </a:p>
          <a:p>
            <a:pPr eaLnBrk="1" hangingPunct="1">
              <a:spcBef>
                <a:spcPts val="1000"/>
              </a:spcBef>
              <a:buNone/>
            </a:pPr>
            <a:r>
              <a:rPr lang="en-US" sz="1800" dirty="0"/>
              <a:t>			     return the content of the HTML page as a Python string</a:t>
            </a:r>
          </a:p>
          <a:p>
            <a:pPr eaLnBrk="1" hangingPunct="1">
              <a:spcBef>
                <a:spcPts val="1400"/>
              </a:spcBef>
              <a:buNone/>
            </a:pPr>
            <a:r>
              <a:rPr lang="en-US" sz="1800" dirty="0"/>
              <a:t>			     return the content of the HTML page as a byte string</a:t>
            </a:r>
          </a:p>
          <a:p>
            <a:pPr eaLnBrk="1" hangingPunct="1">
              <a:spcBef>
                <a:spcPts val="1200"/>
              </a:spcBef>
              <a:buNone/>
            </a:pPr>
            <a:r>
              <a:rPr lang="en-US" sz="1800" dirty="0"/>
              <a:t>			     return the content of the HTML page in JSON format</a:t>
            </a:r>
          </a:p>
          <a:p>
            <a:pPr eaLnBrk="1" hangingPunct="1">
              <a:spcBef>
                <a:spcPts val="1800"/>
              </a:spcBef>
            </a:pPr>
            <a:r>
              <a:rPr lang="en-US" sz="1800" dirty="0"/>
              <a:t>To get the header information:</a:t>
            </a:r>
          </a:p>
          <a:p>
            <a:pPr eaLnBrk="1" hangingPunct="1">
              <a:spcBef>
                <a:spcPts val="1000"/>
              </a:spcBef>
            </a:pPr>
            <a:r>
              <a:rPr lang="en-US" sz="1800" dirty="0"/>
              <a:t>The ‘</a:t>
            </a:r>
            <a:r>
              <a:rPr lang="en-US" sz="1800" dirty="0">
                <a:solidFill>
                  <a:srgbClr val="0070C0"/>
                </a:solidFill>
              </a:rPr>
              <a:t>Content-Type</a:t>
            </a:r>
            <a:r>
              <a:rPr lang="en-US" sz="1800" dirty="0"/>
              <a:t>’ field of the HTTP header can be important to check before we work with a web page. It shows whether the format of the web page is HTML or JSON or some other type data, which can help us read the downloaded data correctly.</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9</a:t>
            </a:fld>
            <a:endParaRPr lang="en-US" dirty="0"/>
          </a:p>
        </p:txBody>
      </p:sp>
      <p:sp>
        <p:nvSpPr>
          <p:cNvPr id="6" name="TextBox 5"/>
          <p:cNvSpPr txBox="1"/>
          <p:nvPr/>
        </p:nvSpPr>
        <p:spPr>
          <a:xfrm>
            <a:off x="3106201" y="1901715"/>
            <a:ext cx="2855397" cy="646331"/>
          </a:xfrm>
          <a:prstGeom prst="rect">
            <a:avLst/>
          </a:prstGeom>
          <a:solidFill>
            <a:schemeClr val="bg1">
              <a:lumMod val="85000"/>
            </a:schemeClr>
          </a:solidFill>
        </p:spPr>
        <p:txBody>
          <a:bodyPr wrap="none" rtlCol="0">
            <a:spAutoFit/>
          </a:bodyPr>
          <a:lstStyle/>
          <a:p>
            <a:r>
              <a:rPr lang="en-US" dirty="0">
                <a:solidFill>
                  <a:srgbClr val="0070C0"/>
                </a:solidFill>
                <a:latin typeface="Calibri" pitchFamily="34" charset="0"/>
              </a:rPr>
              <a:t>import requests</a:t>
            </a:r>
          </a:p>
          <a:p>
            <a:r>
              <a:rPr lang="en-US" dirty="0">
                <a:latin typeface="Calibri" pitchFamily="34" charset="0"/>
              </a:rPr>
              <a:t>page = </a:t>
            </a:r>
            <a:r>
              <a:rPr lang="en-US" dirty="0" err="1">
                <a:solidFill>
                  <a:srgbClr val="0070C0"/>
                </a:solidFill>
                <a:latin typeface="Calibri" pitchFamily="34" charset="0"/>
              </a:rPr>
              <a:t>requests.get</a:t>
            </a:r>
            <a:r>
              <a:rPr lang="en-US" dirty="0">
                <a:solidFill>
                  <a:srgbClr val="0070C0"/>
                </a:solidFill>
                <a:latin typeface="Calibri" pitchFamily="34" charset="0"/>
              </a:rPr>
              <a:t>(‘</a:t>
            </a:r>
            <a:r>
              <a:rPr lang="en-US" dirty="0" err="1">
                <a:latin typeface="Calibri" pitchFamily="34" charset="0"/>
              </a:rPr>
              <a:t>a_URL</a:t>
            </a:r>
            <a:r>
              <a:rPr lang="en-US" dirty="0">
                <a:latin typeface="Calibri" pitchFamily="34" charset="0"/>
              </a:rPr>
              <a:t>’</a:t>
            </a:r>
            <a:r>
              <a:rPr lang="en-US" dirty="0">
                <a:solidFill>
                  <a:srgbClr val="0070C0"/>
                </a:solidFill>
                <a:latin typeface="Calibri" pitchFamily="34" charset="0"/>
              </a:rPr>
              <a:t>)</a:t>
            </a:r>
          </a:p>
        </p:txBody>
      </p:sp>
      <p:sp>
        <p:nvSpPr>
          <p:cNvPr id="7" name="TextBox 6"/>
          <p:cNvSpPr txBox="1"/>
          <p:nvPr/>
        </p:nvSpPr>
        <p:spPr>
          <a:xfrm>
            <a:off x="990600" y="3200400"/>
            <a:ext cx="1524000" cy="369332"/>
          </a:xfrm>
          <a:prstGeom prst="rect">
            <a:avLst/>
          </a:prstGeom>
          <a:solidFill>
            <a:schemeClr val="bg1">
              <a:lumMod val="85000"/>
            </a:schemeClr>
          </a:solidFill>
        </p:spPr>
        <p:txBody>
          <a:bodyPr wrap="square" rtlCol="0">
            <a:spAutoFit/>
          </a:bodyPr>
          <a:lstStyle/>
          <a:p>
            <a:r>
              <a:rPr lang="en-US" dirty="0">
                <a:latin typeface="Calibri" pitchFamily="34" charset="0"/>
              </a:rPr>
              <a:t> </a:t>
            </a:r>
            <a:r>
              <a:rPr lang="en-US" dirty="0" err="1">
                <a:latin typeface="Calibri" pitchFamily="34" charset="0"/>
              </a:rPr>
              <a:t>page.</a:t>
            </a:r>
            <a:r>
              <a:rPr lang="en-US" dirty="0" err="1">
                <a:solidFill>
                  <a:srgbClr val="0070C0"/>
                </a:solidFill>
                <a:latin typeface="Calibri" pitchFamily="34" charset="0"/>
              </a:rPr>
              <a:t>text</a:t>
            </a:r>
            <a:endParaRPr lang="en-US" dirty="0">
              <a:solidFill>
                <a:srgbClr val="0070C0"/>
              </a:solidFill>
              <a:latin typeface="Calibri" pitchFamily="34" charset="0"/>
            </a:endParaRPr>
          </a:p>
        </p:txBody>
      </p:sp>
      <p:sp>
        <p:nvSpPr>
          <p:cNvPr id="11" name="TextBox 10"/>
          <p:cNvSpPr txBox="1"/>
          <p:nvPr/>
        </p:nvSpPr>
        <p:spPr>
          <a:xfrm>
            <a:off x="990600" y="3657600"/>
            <a:ext cx="1524000" cy="369332"/>
          </a:xfrm>
          <a:prstGeom prst="rect">
            <a:avLst/>
          </a:prstGeom>
          <a:solidFill>
            <a:schemeClr val="bg1">
              <a:lumMod val="85000"/>
            </a:schemeClr>
          </a:solidFill>
        </p:spPr>
        <p:txBody>
          <a:bodyPr wrap="square" rtlCol="0">
            <a:spAutoFit/>
          </a:bodyPr>
          <a:lstStyle/>
          <a:p>
            <a:r>
              <a:rPr lang="en-US" dirty="0">
                <a:latin typeface="Calibri" pitchFamily="34" charset="0"/>
              </a:rPr>
              <a:t> </a:t>
            </a:r>
            <a:r>
              <a:rPr lang="en-US" dirty="0" err="1">
                <a:latin typeface="Calibri" pitchFamily="34" charset="0"/>
              </a:rPr>
              <a:t>page.</a:t>
            </a:r>
            <a:r>
              <a:rPr lang="en-US" dirty="0" err="1">
                <a:solidFill>
                  <a:srgbClr val="0070C0"/>
                </a:solidFill>
                <a:latin typeface="Calibri" pitchFamily="34" charset="0"/>
              </a:rPr>
              <a:t>content</a:t>
            </a:r>
            <a:endParaRPr lang="en-US" dirty="0">
              <a:solidFill>
                <a:srgbClr val="0070C0"/>
              </a:solidFill>
              <a:latin typeface="Calibri" pitchFamily="34" charset="0"/>
            </a:endParaRPr>
          </a:p>
        </p:txBody>
      </p:sp>
      <p:sp>
        <p:nvSpPr>
          <p:cNvPr id="15" name="TextBox 14"/>
          <p:cNvSpPr txBox="1"/>
          <p:nvPr/>
        </p:nvSpPr>
        <p:spPr>
          <a:xfrm>
            <a:off x="990600" y="4114800"/>
            <a:ext cx="1524000" cy="369332"/>
          </a:xfrm>
          <a:prstGeom prst="rect">
            <a:avLst/>
          </a:prstGeom>
          <a:solidFill>
            <a:schemeClr val="bg1">
              <a:lumMod val="85000"/>
            </a:schemeClr>
          </a:solidFill>
        </p:spPr>
        <p:txBody>
          <a:bodyPr wrap="square" rtlCol="0">
            <a:spAutoFit/>
          </a:bodyPr>
          <a:lstStyle/>
          <a:p>
            <a:r>
              <a:rPr lang="en-US" dirty="0">
                <a:latin typeface="Calibri" pitchFamily="34" charset="0"/>
              </a:rPr>
              <a:t> </a:t>
            </a:r>
            <a:r>
              <a:rPr lang="en-US" dirty="0" err="1">
                <a:latin typeface="Calibri" pitchFamily="34" charset="0"/>
              </a:rPr>
              <a:t>page.</a:t>
            </a:r>
            <a:r>
              <a:rPr lang="en-US" dirty="0" err="1">
                <a:solidFill>
                  <a:srgbClr val="0070C0"/>
                </a:solidFill>
                <a:latin typeface="Calibri" pitchFamily="34" charset="0"/>
              </a:rPr>
              <a:t>json</a:t>
            </a:r>
            <a:r>
              <a:rPr lang="en-US" dirty="0">
                <a:solidFill>
                  <a:srgbClr val="0070C0"/>
                </a:solidFill>
                <a:latin typeface="Calibri" pitchFamily="34" charset="0"/>
              </a:rPr>
              <a:t>()</a:t>
            </a:r>
          </a:p>
        </p:txBody>
      </p:sp>
      <p:sp>
        <p:nvSpPr>
          <p:cNvPr id="16" name="TextBox 15"/>
          <p:cNvSpPr txBox="1"/>
          <p:nvPr/>
        </p:nvSpPr>
        <p:spPr>
          <a:xfrm>
            <a:off x="4038600" y="4572000"/>
            <a:ext cx="3276600" cy="369332"/>
          </a:xfrm>
          <a:prstGeom prst="rect">
            <a:avLst/>
          </a:prstGeom>
          <a:solidFill>
            <a:schemeClr val="bg1">
              <a:lumMod val="85000"/>
            </a:schemeClr>
          </a:solidFill>
        </p:spPr>
        <p:txBody>
          <a:bodyPr wrap="square" rtlCol="0">
            <a:spAutoFit/>
          </a:bodyPr>
          <a:lstStyle/>
          <a:p>
            <a:r>
              <a:rPr lang="en-US" dirty="0">
                <a:latin typeface="Calibri" pitchFamily="34" charset="0"/>
              </a:rPr>
              <a:t> </a:t>
            </a:r>
            <a:r>
              <a:rPr lang="en-US" dirty="0" err="1">
                <a:latin typeface="Calibri" pitchFamily="34" charset="0"/>
              </a:rPr>
              <a:t>page.</a:t>
            </a:r>
            <a:r>
              <a:rPr lang="en-US" dirty="0" err="1">
                <a:solidFill>
                  <a:srgbClr val="0070C0"/>
                </a:solidFill>
                <a:latin typeface="Calibri" pitchFamily="34" charset="0"/>
              </a:rPr>
              <a:t>headers</a:t>
            </a:r>
            <a:r>
              <a:rPr lang="en-US" dirty="0">
                <a:solidFill>
                  <a:srgbClr val="0070C0"/>
                </a:solidFill>
                <a:latin typeface="Calibri" pitchFamily="34" charset="0"/>
              </a:rPr>
              <a:t>[‘</a:t>
            </a:r>
            <a:r>
              <a:rPr lang="en-US" dirty="0" err="1">
                <a:solidFill>
                  <a:srgbClr val="0070C0"/>
                </a:solidFill>
                <a:latin typeface="Calibri" pitchFamily="34" charset="0"/>
              </a:rPr>
              <a:t>header_field</a:t>
            </a:r>
            <a:r>
              <a:rPr lang="en-US" dirty="0">
                <a:solidFill>
                  <a:srgbClr val="0070C0"/>
                </a:solidFill>
                <a:latin typeface="Calibri" pitchFamily="34" charset="0"/>
              </a:rPr>
              <a:t>’]</a:t>
            </a:r>
          </a:p>
        </p:txBody>
      </p:sp>
      <p:sp>
        <p:nvSpPr>
          <p:cNvPr id="10" name="Date Placeholder 9"/>
          <p:cNvSpPr>
            <a:spLocks noGrp="1"/>
          </p:cNvSpPr>
          <p:nvPr>
            <p:ph type="dt" sz="half" idx="10"/>
          </p:nvPr>
        </p:nvSpPr>
        <p:spPr/>
        <p:txBody>
          <a:bodyPr/>
          <a:lstStyle/>
          <a:p>
            <a:pPr>
              <a:defRPr/>
            </a:pPr>
            <a:r>
              <a:rPr lang="en-US"/>
              <a:t>© 2019 C. Nguyen </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23361</TotalTime>
  <Words>4618</Words>
  <Application>Microsoft Office PowerPoint</Application>
  <PresentationFormat>On-screen Show (4:3)</PresentationFormat>
  <Paragraphs>438</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Default Design</vt:lpstr>
      <vt:lpstr>PowerPoint Presentation</vt:lpstr>
      <vt:lpstr>Common Web Terminology</vt:lpstr>
      <vt:lpstr>Client Server Communication</vt:lpstr>
      <vt:lpstr>Components of a Web Page</vt:lpstr>
      <vt:lpstr>Web Scraping</vt:lpstr>
      <vt:lpstr>HTML Basics (1)</vt:lpstr>
      <vt:lpstr>HTML Basics (2)</vt:lpstr>
      <vt:lpstr>Download a Web Page: urllib</vt:lpstr>
      <vt:lpstr>Download a Web Page: Requests (1)</vt:lpstr>
      <vt:lpstr>Download a Web Page: Requests (2)</vt:lpstr>
      <vt:lpstr>Downloading Constraints</vt:lpstr>
      <vt:lpstr>Requests Exceptions</vt:lpstr>
      <vt:lpstr>Parsing Data (1 of 2)</vt:lpstr>
      <vt:lpstr>Parsing Data (2 of 2)</vt:lpstr>
      <vt:lpstr>Parse Data: Find Tags</vt:lpstr>
      <vt:lpstr>Parse Data: Find Text and Links</vt:lpstr>
      <vt:lpstr>Parse Data: Using Identifiers</vt:lpstr>
      <vt:lpstr>Parse Data: Find CSS Fields</vt:lpstr>
      <vt:lpstr>The Web API</vt:lpstr>
      <vt:lpstr>Using the Web API</vt:lpstr>
      <vt:lpstr>Web Scraping Policy (1)</vt:lpstr>
      <vt:lpstr>Web Scraping Policy (2)</vt:lpstr>
      <vt:lpstr>Web Scraping Recommendation</vt:lpstr>
      <vt:lpstr>Going further…</vt:lpstr>
    </vt:vector>
  </TitlesOfParts>
  <Company>De Anza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18A Introduction to Linux / Unix</dc:title>
  <dc:creator>cnguyen</dc:creator>
  <cp:lastModifiedBy>Clare Nguyen</cp:lastModifiedBy>
  <cp:revision>115</cp:revision>
  <dcterms:created xsi:type="dcterms:W3CDTF">2008-07-16T21:48:08Z</dcterms:created>
  <dcterms:modified xsi:type="dcterms:W3CDTF">2023-05-02T02:14:51Z</dcterms:modified>
</cp:coreProperties>
</file>