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7"/>
  </p:notesMasterIdLst>
  <p:sldIdLst>
    <p:sldId id="256" r:id="rId3"/>
    <p:sldId id="376" r:id="rId4"/>
    <p:sldId id="368" r:id="rId5"/>
    <p:sldId id="381" r:id="rId6"/>
    <p:sldId id="377" r:id="rId7"/>
    <p:sldId id="380" r:id="rId8"/>
    <p:sldId id="378" r:id="rId9"/>
    <p:sldId id="369" r:id="rId10"/>
    <p:sldId id="379" r:id="rId11"/>
    <p:sldId id="374" r:id="rId12"/>
    <p:sldId id="370" r:id="rId13"/>
    <p:sldId id="382" r:id="rId14"/>
    <p:sldId id="373" r:id="rId15"/>
    <p:sldId id="349"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406" autoAdjust="0"/>
    <p:restoredTop sz="94660"/>
  </p:normalViewPr>
  <p:slideViewPr>
    <p:cSldViewPr>
      <p:cViewPr varScale="1">
        <p:scale>
          <a:sx n="88" d="100"/>
          <a:sy n="88" d="100"/>
        </p:scale>
        <p:origin x="53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D07040-3598-4B34-89CA-00F4D2CA7D8F}" type="datetimeFigureOut">
              <a:rPr lang="en-US" smtClean="0"/>
              <a:pPr/>
              <a:t>6/7/2023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A43ADE-B254-496B-AE8B-0016B9C968F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 2021 C. Nguyen </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843432D-2D09-40CB-AD13-794E1EB6448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2021 C. Nguyen </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E0907B7-58FD-4244-9CBA-89E46B74A04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2021 C. Nguyen </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AB9D3B-35DE-4311-A0BB-CD8DA6CB60B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 2021 C. Nguyen </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F0CDE-E631-4826-BF8E-6EB8DD7ED21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 2021 C. Nguyen </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F0CDE-E631-4826-BF8E-6EB8DD7ED212}"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 2021 C. Nguyen </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F0CDE-E631-4826-BF8E-6EB8DD7ED212}"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 2021 C. Nguyen </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F0CDE-E631-4826-BF8E-6EB8DD7ED212}"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 2021 C. Nguyen </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FF0CDE-E631-4826-BF8E-6EB8DD7ED212}"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 2021 C. Nguyen </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FF0CDE-E631-4826-BF8E-6EB8DD7ED212}"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 2021 C. Nguyen </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FF0CDE-E631-4826-BF8E-6EB8DD7ED212}"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 2021 C. Nguyen </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F0CDE-E631-4826-BF8E-6EB8DD7ED21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sz="1200">
                <a:solidFill>
                  <a:schemeClr val="bg1">
                    <a:lumMod val="50000"/>
                  </a:schemeClr>
                </a:solidFill>
              </a:defRPr>
            </a:lvl1pPr>
          </a:lstStyle>
          <a:p>
            <a:pPr>
              <a:defRPr/>
            </a:pPr>
            <a:r>
              <a:rPr lang="en-US"/>
              <a:t>© 2021 C. Nguyen </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sz="1200">
                <a:solidFill>
                  <a:schemeClr val="bg1">
                    <a:lumMod val="50000"/>
                  </a:schemeClr>
                </a:solidFill>
              </a:defRPr>
            </a:lvl1pPr>
          </a:lstStyle>
          <a:p>
            <a:pPr>
              <a:defRPr/>
            </a:pPr>
            <a:fld id="{00AB4732-7798-450C-A251-172215231FF8}"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 2021 C. Nguyen </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F0CDE-E631-4826-BF8E-6EB8DD7ED212}"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 2021 C. Nguyen </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F0CDE-E631-4826-BF8E-6EB8DD7ED212}"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 2021 C. Nguyen </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F0CDE-E631-4826-BF8E-6EB8DD7ED21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 2021 C. Nguyen </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D7D1DB-D61C-4150-B366-24A9E9006CE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 2021 C. Nguyen </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45C24FF-A6A4-4594-BE2F-AE0BEEF2A30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 2021 C. Nguyen </a:t>
            </a:r>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2211BDF-66C8-4F8B-BE2C-D8277658482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 2021 C. Nguyen </a:t>
            </a:r>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53381C2-2727-45BC-99ED-E184EEBCF19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 2021 C. Nguyen </a:t>
            </a:r>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0ED839B-C6F0-42B8-8986-42E63512FB0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2021 C. Nguyen </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6A91439-C570-484E-A776-4331D12AA20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2021 C. Nguyen </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3784F8-3E48-4AD5-AEC6-E5C8B849525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a:t>© 2021 C. Nguyen </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1A394D9-7F31-4B0C-B6FF-0DBC5012703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2021 C. Nguyen </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FF0CDE-E631-4826-BF8E-6EB8DD7ED21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python.org/3/library/selec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python.org/3/library/internet.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iana.org/assignments/service-names-port-numbe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python.org/3/library/socket.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subTitle" idx="1"/>
          </p:nvPr>
        </p:nvSpPr>
        <p:spPr>
          <a:xfrm>
            <a:off x="1371600" y="5029200"/>
            <a:ext cx="6400800" cy="609600"/>
          </a:xfrm>
        </p:spPr>
        <p:txBody>
          <a:bodyPr/>
          <a:lstStyle/>
          <a:p>
            <a:pPr eaLnBrk="1" hangingPunct="1"/>
            <a:r>
              <a:rPr lang="en-US" sz="1600"/>
              <a:t>De Anza College</a:t>
            </a:r>
          </a:p>
          <a:p>
            <a:pPr eaLnBrk="1" hangingPunct="1"/>
            <a:r>
              <a:rPr lang="en-US" sz="1600"/>
              <a:t>Instructor: Clare Nguyen</a:t>
            </a:r>
          </a:p>
        </p:txBody>
      </p:sp>
      <p:sp>
        <p:nvSpPr>
          <p:cNvPr id="2051" name="Rectangle 4"/>
          <p:cNvSpPr>
            <a:spLocks noChangeArrowheads="1"/>
          </p:cNvSpPr>
          <p:nvPr/>
        </p:nvSpPr>
        <p:spPr bwMode="auto">
          <a:xfrm>
            <a:off x="762000" y="990600"/>
            <a:ext cx="7772400" cy="2743200"/>
          </a:xfrm>
          <a:prstGeom prst="rect">
            <a:avLst/>
          </a:prstGeom>
          <a:noFill/>
          <a:ln w="9525">
            <a:noFill/>
            <a:miter lim="800000"/>
            <a:headEnd/>
            <a:tailEnd/>
          </a:ln>
        </p:spPr>
        <p:txBody>
          <a:bodyPr anchor="ctr"/>
          <a:lstStyle/>
          <a:p>
            <a:pPr algn="ctr">
              <a:spcBef>
                <a:spcPts val="1200"/>
              </a:spcBef>
            </a:pPr>
            <a:r>
              <a:rPr lang="en-US" sz="2800" dirty="0">
                <a:solidFill>
                  <a:schemeClr val="tx2"/>
                </a:solidFill>
              </a:rPr>
              <a:t>CIS 41B</a:t>
            </a:r>
            <a:br>
              <a:rPr lang="en-US" sz="2800" dirty="0">
                <a:solidFill>
                  <a:schemeClr val="tx2"/>
                </a:solidFill>
              </a:rPr>
            </a:br>
            <a:r>
              <a:rPr lang="en-US" sz="2800" dirty="0">
                <a:solidFill>
                  <a:schemeClr val="tx2"/>
                </a:solidFill>
              </a:rPr>
              <a:t>Advanced Python Programming</a:t>
            </a:r>
          </a:p>
          <a:p>
            <a:pPr algn="ctr">
              <a:spcBef>
                <a:spcPts val="1200"/>
              </a:spcBef>
            </a:pPr>
            <a:br>
              <a:rPr lang="en-US" sz="3200" dirty="0">
                <a:solidFill>
                  <a:schemeClr val="tx2"/>
                </a:solidFill>
              </a:rPr>
            </a:br>
            <a:r>
              <a:rPr lang="en-US" sz="3200" dirty="0">
                <a:solidFill>
                  <a:schemeClr val="tx2"/>
                </a:solidFill>
              </a:rPr>
              <a:t>Network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Server Socket</a:t>
            </a:r>
          </a:p>
        </p:txBody>
      </p:sp>
      <p:sp>
        <p:nvSpPr>
          <p:cNvPr id="3075" name="Rectangle 3"/>
          <p:cNvSpPr>
            <a:spLocks noGrp="1" noChangeArrowheads="1"/>
          </p:cNvSpPr>
          <p:nvPr>
            <p:ph type="body" idx="1"/>
          </p:nvPr>
        </p:nvSpPr>
        <p:spPr>
          <a:xfrm>
            <a:off x="381000" y="609600"/>
            <a:ext cx="8382000" cy="5791200"/>
          </a:xfrm>
        </p:spPr>
        <p:txBody>
          <a:bodyPr/>
          <a:lstStyle/>
          <a:p>
            <a:pPr eaLnBrk="1" hangingPunct="1">
              <a:spcBef>
                <a:spcPts val="1200"/>
              </a:spcBef>
            </a:pPr>
            <a:r>
              <a:rPr lang="en-US" sz="1800" dirty="0"/>
              <a:t>A server socket starts by identifying itself so the clients can refer to it.</a:t>
            </a:r>
          </a:p>
          <a:p>
            <a:pPr eaLnBrk="1" hangingPunct="1">
              <a:spcBef>
                <a:spcPts val="200"/>
              </a:spcBef>
            </a:pPr>
            <a:r>
              <a:rPr lang="en-US" sz="1800" dirty="0"/>
              <a:t>The AF_INET protocol requires a (hostname, port) </a:t>
            </a:r>
            <a:r>
              <a:rPr lang="en-US" sz="1800" dirty="0" err="1"/>
              <a:t>tuple</a:t>
            </a:r>
            <a:r>
              <a:rPr lang="en-US" sz="1800" dirty="0"/>
              <a:t> as the ID.</a:t>
            </a:r>
          </a:p>
          <a:p>
            <a:pPr eaLnBrk="1" hangingPunct="1">
              <a:spcBef>
                <a:spcPts val="200"/>
              </a:spcBef>
            </a:pPr>
            <a:r>
              <a:rPr lang="en-US" sz="1800" dirty="0"/>
              <a:t>We use the socket </a:t>
            </a:r>
            <a:r>
              <a:rPr lang="en-US" sz="1800" dirty="0">
                <a:solidFill>
                  <a:srgbClr val="0070C0"/>
                </a:solidFill>
              </a:rPr>
              <a:t>bind</a:t>
            </a:r>
            <a:r>
              <a:rPr lang="en-US" sz="1800" dirty="0"/>
              <a:t> method to pass in the hostname and the port:</a:t>
            </a:r>
          </a:p>
          <a:p>
            <a:pPr eaLnBrk="1" hangingPunct="1">
              <a:spcBef>
                <a:spcPts val="200"/>
              </a:spcBef>
            </a:pPr>
            <a:endParaRPr lang="en-US" sz="1800" dirty="0"/>
          </a:p>
          <a:p>
            <a:pPr lvl="1" eaLnBrk="1" hangingPunct="1">
              <a:spcBef>
                <a:spcPts val="1200"/>
              </a:spcBef>
            </a:pPr>
            <a:r>
              <a:rPr lang="en-US" sz="1800" dirty="0"/>
              <a:t>For our class we will use sockets within our own machine, so the hostname is “</a:t>
            </a:r>
            <a:r>
              <a:rPr lang="en-US" sz="1800" dirty="0" err="1">
                <a:solidFill>
                  <a:srgbClr val="0070C0"/>
                </a:solidFill>
              </a:rPr>
              <a:t>localhost</a:t>
            </a:r>
            <a:r>
              <a:rPr lang="en-US" sz="1800" dirty="0"/>
              <a:t>” or IP address “</a:t>
            </a:r>
            <a:r>
              <a:rPr lang="en-US" sz="1800" dirty="0">
                <a:solidFill>
                  <a:srgbClr val="0070C0"/>
                </a:solidFill>
              </a:rPr>
              <a:t>127.0.0.1</a:t>
            </a:r>
            <a:r>
              <a:rPr lang="en-US" sz="1800" dirty="0"/>
              <a:t>”.</a:t>
            </a:r>
          </a:p>
          <a:p>
            <a:pPr lvl="1" eaLnBrk="1" hangingPunct="1">
              <a:spcBef>
                <a:spcPts val="200"/>
              </a:spcBef>
            </a:pPr>
            <a:r>
              <a:rPr lang="en-US" sz="1800" dirty="0"/>
              <a:t>The port number is any of the unassigned ports as discussed on slide </a:t>
            </a:r>
            <a:r>
              <a:rPr lang="en-US" sz="1800" dirty="0">
                <a:hlinkClick r:id="rId2" action="ppaction://hlinksldjump"/>
              </a:rPr>
              <a:t>7</a:t>
            </a:r>
            <a:r>
              <a:rPr lang="en-US" sz="1800" dirty="0"/>
              <a:t>.</a:t>
            </a:r>
          </a:p>
          <a:p>
            <a:pPr eaLnBrk="1" hangingPunct="1">
              <a:spcBef>
                <a:spcPts val="200"/>
              </a:spcBef>
            </a:pPr>
            <a:r>
              <a:rPr lang="en-US" sz="1800" dirty="0"/>
              <a:t>It is good practice to declare 2 constants at the top of the source file for the hostname and port number. This way it is easy to change them as the need arises (such as when the port is no longer available).</a:t>
            </a:r>
          </a:p>
          <a:p>
            <a:pPr eaLnBrk="1" hangingPunct="1">
              <a:spcBef>
                <a:spcPts val="600"/>
              </a:spcBef>
            </a:pPr>
            <a:r>
              <a:rPr lang="en-US" sz="1800" dirty="0"/>
              <a:t>Next, enable the server socket to listen for client requests:</a:t>
            </a:r>
          </a:p>
          <a:p>
            <a:pPr eaLnBrk="1" hangingPunct="1">
              <a:spcBef>
                <a:spcPts val="1200"/>
              </a:spcBef>
            </a:pPr>
            <a:r>
              <a:rPr lang="en-US" sz="1800" dirty="0"/>
              <a:t>Then, to accept client requests:</a:t>
            </a:r>
          </a:p>
          <a:p>
            <a:pPr eaLnBrk="1" hangingPunct="1">
              <a:spcBef>
                <a:spcPts val="1200"/>
              </a:spcBef>
            </a:pPr>
            <a:r>
              <a:rPr lang="en-US" sz="1800" dirty="0"/>
              <a:t>The </a:t>
            </a:r>
            <a:r>
              <a:rPr lang="en-US" sz="1800" dirty="0">
                <a:solidFill>
                  <a:srgbClr val="0070C0"/>
                </a:solidFill>
              </a:rPr>
              <a:t>accept</a:t>
            </a:r>
            <a:r>
              <a:rPr lang="en-US" sz="1800" dirty="0"/>
              <a:t> method is blocking, it waits until there is a request from a client. When a client request arrives:</a:t>
            </a:r>
          </a:p>
          <a:p>
            <a:pPr lvl="1" eaLnBrk="1" hangingPunct="1">
              <a:spcBef>
                <a:spcPts val="0"/>
              </a:spcBef>
            </a:pPr>
            <a:r>
              <a:rPr lang="en-US" sz="1800" dirty="0"/>
              <a:t>‘</a:t>
            </a:r>
            <a:r>
              <a:rPr lang="en-US" sz="1800" dirty="0" err="1"/>
              <a:t>conn</a:t>
            </a:r>
            <a:r>
              <a:rPr lang="en-US" sz="1800" dirty="0"/>
              <a:t>’ is a new socket object that is used by the server to send and receive data with the client</a:t>
            </a:r>
          </a:p>
          <a:p>
            <a:pPr lvl="1" eaLnBrk="1" hangingPunct="1">
              <a:spcBef>
                <a:spcPts val="0"/>
              </a:spcBef>
            </a:pPr>
            <a:r>
              <a:rPr lang="en-US" sz="1800" dirty="0"/>
              <a:t>‘</a:t>
            </a:r>
            <a:r>
              <a:rPr lang="en-US" sz="1800" dirty="0" err="1"/>
              <a:t>addr</a:t>
            </a:r>
            <a:r>
              <a:rPr lang="en-US" sz="1800" dirty="0"/>
              <a:t>’ is the address bound to the client socket</a:t>
            </a:r>
          </a:p>
          <a:p>
            <a:pPr eaLnBrk="1" hangingPunct="1">
              <a:spcBef>
                <a:spcPts val="600"/>
              </a:spcBef>
              <a:buNone/>
            </a:pPr>
            <a:endParaRPr lang="en-US" sz="1800" dirty="0"/>
          </a:p>
          <a:p>
            <a:pPr eaLnBrk="1" hangingPunct="1">
              <a:spcBef>
                <a:spcPts val="600"/>
              </a:spcBef>
              <a:buNone/>
            </a:pPr>
            <a:r>
              <a:rPr lang="en-US" sz="1800" dirty="0"/>
              <a:t>		</a:t>
            </a:r>
          </a:p>
          <a:p>
            <a:pPr eaLnBrk="1" hangingPunct="1">
              <a:spcBef>
                <a:spcPts val="1200"/>
              </a:spcBef>
              <a:buNone/>
            </a:pPr>
            <a:endParaRPr lang="en-US" sz="1800" dirty="0"/>
          </a:p>
          <a:p>
            <a:pPr eaLnBrk="1" hangingPunct="1">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10</a:t>
            </a:fld>
            <a:endParaRPr lang="en-US" dirty="0"/>
          </a:p>
        </p:txBody>
      </p:sp>
      <p:sp>
        <p:nvSpPr>
          <p:cNvPr id="11" name="TextBox 10"/>
          <p:cNvSpPr txBox="1"/>
          <p:nvPr/>
        </p:nvSpPr>
        <p:spPr>
          <a:xfrm>
            <a:off x="2514600" y="1600200"/>
            <a:ext cx="3733800" cy="369332"/>
          </a:xfrm>
          <a:prstGeom prst="rect">
            <a:avLst/>
          </a:prstGeom>
          <a:solidFill>
            <a:schemeClr val="bg1">
              <a:lumMod val="85000"/>
            </a:schemeClr>
          </a:solidFill>
        </p:spPr>
        <p:txBody>
          <a:bodyPr wrap="square" rtlCol="0">
            <a:spAutoFit/>
          </a:bodyPr>
          <a:lstStyle/>
          <a:p>
            <a:r>
              <a:rPr lang="en-US" dirty="0"/>
              <a:t> </a:t>
            </a:r>
            <a:r>
              <a:rPr lang="en-US" dirty="0" err="1"/>
              <a:t>s</a:t>
            </a:r>
            <a:r>
              <a:rPr lang="en-US" dirty="0" err="1">
                <a:solidFill>
                  <a:srgbClr val="0070C0"/>
                </a:solidFill>
              </a:rPr>
              <a:t>.bind</a:t>
            </a:r>
            <a:r>
              <a:rPr lang="en-US" dirty="0">
                <a:solidFill>
                  <a:srgbClr val="0070C0"/>
                </a:solidFill>
              </a:rPr>
              <a:t>( (</a:t>
            </a:r>
            <a:r>
              <a:rPr lang="en-US" dirty="0"/>
              <a:t>hostname, </a:t>
            </a:r>
            <a:r>
              <a:rPr lang="en-US" dirty="0" err="1"/>
              <a:t>port_number</a:t>
            </a:r>
            <a:r>
              <a:rPr lang="en-US" dirty="0">
                <a:solidFill>
                  <a:srgbClr val="0070C0"/>
                </a:solidFill>
              </a:rPr>
              <a:t>) )</a:t>
            </a:r>
          </a:p>
        </p:txBody>
      </p:sp>
      <p:sp>
        <p:nvSpPr>
          <p:cNvPr id="10" name="TextBox 9"/>
          <p:cNvSpPr txBox="1"/>
          <p:nvPr/>
        </p:nvSpPr>
        <p:spPr>
          <a:xfrm>
            <a:off x="6858000" y="3657600"/>
            <a:ext cx="1295400" cy="369332"/>
          </a:xfrm>
          <a:prstGeom prst="rect">
            <a:avLst/>
          </a:prstGeom>
          <a:solidFill>
            <a:schemeClr val="bg1">
              <a:lumMod val="85000"/>
            </a:schemeClr>
          </a:solidFill>
        </p:spPr>
        <p:txBody>
          <a:bodyPr wrap="square" rtlCol="0">
            <a:spAutoFit/>
          </a:bodyPr>
          <a:lstStyle/>
          <a:p>
            <a:r>
              <a:rPr lang="en-US" dirty="0"/>
              <a:t> </a:t>
            </a:r>
            <a:r>
              <a:rPr lang="en-US" dirty="0" err="1">
                <a:latin typeface="Calibri" pitchFamily="34" charset="0"/>
              </a:rPr>
              <a:t>s.</a:t>
            </a:r>
            <a:r>
              <a:rPr lang="en-US" dirty="0" err="1">
                <a:solidFill>
                  <a:srgbClr val="0070C0"/>
                </a:solidFill>
                <a:latin typeface="Calibri" pitchFamily="34" charset="0"/>
              </a:rPr>
              <a:t>listen</a:t>
            </a:r>
            <a:r>
              <a:rPr lang="en-US" dirty="0">
                <a:solidFill>
                  <a:srgbClr val="0070C0"/>
                </a:solidFill>
                <a:latin typeface="Calibri" pitchFamily="34" charset="0"/>
              </a:rPr>
              <a:t>()</a:t>
            </a:r>
          </a:p>
        </p:txBody>
      </p:sp>
      <p:sp>
        <p:nvSpPr>
          <p:cNvPr id="12" name="TextBox 11"/>
          <p:cNvSpPr txBox="1"/>
          <p:nvPr/>
        </p:nvSpPr>
        <p:spPr>
          <a:xfrm>
            <a:off x="4038600" y="4114800"/>
            <a:ext cx="2743200" cy="369332"/>
          </a:xfrm>
          <a:prstGeom prst="rect">
            <a:avLst/>
          </a:prstGeom>
          <a:solidFill>
            <a:schemeClr val="bg1">
              <a:lumMod val="85000"/>
            </a:schemeClr>
          </a:solidFill>
        </p:spPr>
        <p:txBody>
          <a:bodyPr wrap="square" rtlCol="0">
            <a:spAutoFit/>
          </a:bodyPr>
          <a:lstStyle/>
          <a:p>
            <a:r>
              <a:rPr lang="en-US" dirty="0">
                <a:latin typeface="Calibri" pitchFamily="34" charset="0"/>
              </a:rPr>
              <a:t>( </a:t>
            </a:r>
            <a:r>
              <a:rPr lang="en-US" dirty="0" err="1">
                <a:latin typeface="Calibri" pitchFamily="34" charset="0"/>
              </a:rPr>
              <a:t>conn</a:t>
            </a:r>
            <a:r>
              <a:rPr lang="en-US" dirty="0">
                <a:latin typeface="Calibri" pitchFamily="34" charset="0"/>
              </a:rPr>
              <a:t>, </a:t>
            </a:r>
            <a:r>
              <a:rPr lang="en-US" dirty="0" err="1">
                <a:latin typeface="Calibri" pitchFamily="34" charset="0"/>
              </a:rPr>
              <a:t>addr</a:t>
            </a:r>
            <a:r>
              <a:rPr lang="en-US" dirty="0">
                <a:latin typeface="Calibri" pitchFamily="34" charset="0"/>
              </a:rPr>
              <a:t> ) = </a:t>
            </a:r>
            <a:r>
              <a:rPr lang="en-US" dirty="0" err="1">
                <a:latin typeface="Calibri" pitchFamily="34" charset="0"/>
              </a:rPr>
              <a:t>s.</a:t>
            </a:r>
            <a:r>
              <a:rPr lang="en-US" dirty="0" err="1">
                <a:solidFill>
                  <a:srgbClr val="0070C0"/>
                </a:solidFill>
                <a:latin typeface="Calibri" pitchFamily="34" charset="0"/>
              </a:rPr>
              <a:t>accept</a:t>
            </a:r>
            <a:r>
              <a:rPr lang="en-US" dirty="0">
                <a:solidFill>
                  <a:srgbClr val="0070C0"/>
                </a:solidFill>
                <a:latin typeface="Calibri" pitchFamily="34" charset="0"/>
              </a:rPr>
              <a:t>()</a:t>
            </a:r>
          </a:p>
        </p:txBody>
      </p:sp>
      <p:sp>
        <p:nvSpPr>
          <p:cNvPr id="8" name="Date Placeholder 7"/>
          <p:cNvSpPr>
            <a:spLocks noGrp="1"/>
          </p:cNvSpPr>
          <p:nvPr>
            <p:ph type="dt" sz="half" idx="10"/>
          </p:nvPr>
        </p:nvSpPr>
        <p:spPr/>
        <p:txBody>
          <a:bodyPr/>
          <a:lstStyle/>
          <a:p>
            <a:pPr>
              <a:defRPr/>
            </a:pPr>
            <a:r>
              <a:rPr lang="en-US"/>
              <a:t>© 2021 C. Nguyen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Client Socket</a:t>
            </a:r>
          </a:p>
        </p:txBody>
      </p:sp>
      <p:sp>
        <p:nvSpPr>
          <p:cNvPr id="3075" name="Rectangle 3"/>
          <p:cNvSpPr>
            <a:spLocks noGrp="1" noChangeArrowheads="1"/>
          </p:cNvSpPr>
          <p:nvPr>
            <p:ph type="body" idx="1"/>
          </p:nvPr>
        </p:nvSpPr>
        <p:spPr>
          <a:xfrm>
            <a:off x="381000" y="685800"/>
            <a:ext cx="8382000" cy="5715000"/>
          </a:xfrm>
        </p:spPr>
        <p:txBody>
          <a:bodyPr/>
          <a:lstStyle/>
          <a:p>
            <a:pPr eaLnBrk="1" hangingPunct="1"/>
            <a:r>
              <a:rPr lang="en-US" sz="1800" dirty="0"/>
              <a:t>After a socket is created, the client makes a request to a server:</a:t>
            </a:r>
          </a:p>
          <a:p>
            <a:pPr eaLnBrk="1" hangingPunct="1">
              <a:buNone/>
            </a:pPr>
            <a:endParaRPr lang="en-US" sz="1800" dirty="0"/>
          </a:p>
          <a:p>
            <a:pPr eaLnBrk="1" hangingPunct="1">
              <a:spcBef>
                <a:spcPts val="1200"/>
              </a:spcBef>
              <a:buNone/>
            </a:pPr>
            <a:r>
              <a:rPr lang="en-US" sz="1800" dirty="0"/>
              <a:t>	where:  hostname is the hostname of the server</a:t>
            </a:r>
            <a:br>
              <a:rPr lang="en-US" sz="1800" dirty="0"/>
            </a:br>
            <a:r>
              <a:rPr lang="en-US" sz="1800" dirty="0"/>
              <a:t>             port is the port number of the server</a:t>
            </a:r>
          </a:p>
          <a:p>
            <a:pPr eaLnBrk="1" hangingPunct="1"/>
            <a:r>
              <a:rPr lang="en-US" sz="1800" dirty="0"/>
              <a:t>The connect method is blocking, which means the client waits until the connection is established.</a:t>
            </a:r>
          </a:p>
          <a:p>
            <a:pPr eaLnBrk="1" hangingPunct="1"/>
            <a:r>
              <a:rPr lang="en-US" sz="1800" dirty="0"/>
              <a:t>If there is error with the connection, </a:t>
            </a:r>
            <a:r>
              <a:rPr lang="en-US" sz="1800" dirty="0">
                <a:solidFill>
                  <a:srgbClr val="0070C0"/>
                </a:solidFill>
              </a:rPr>
              <a:t>connect</a:t>
            </a:r>
            <a:r>
              <a:rPr lang="en-US" sz="1800" dirty="0"/>
              <a:t> will keep trying to establish the connection. If the server is down, then an exception will be raised.</a:t>
            </a:r>
          </a:p>
          <a:p>
            <a:pPr eaLnBrk="1" hangingPunct="1">
              <a:buNone/>
            </a:pPr>
            <a:endParaRPr lang="en-US" sz="1800" b="1"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11</a:t>
            </a:fld>
            <a:endParaRPr lang="en-US" dirty="0"/>
          </a:p>
        </p:txBody>
      </p:sp>
      <p:sp>
        <p:nvSpPr>
          <p:cNvPr id="12" name="TextBox 11"/>
          <p:cNvSpPr txBox="1"/>
          <p:nvPr/>
        </p:nvSpPr>
        <p:spPr>
          <a:xfrm>
            <a:off x="3200400" y="1066800"/>
            <a:ext cx="3200400" cy="369332"/>
          </a:xfrm>
          <a:prstGeom prst="rect">
            <a:avLst/>
          </a:prstGeom>
          <a:solidFill>
            <a:schemeClr val="bg1">
              <a:lumMod val="85000"/>
            </a:schemeClr>
          </a:solidFill>
        </p:spPr>
        <p:txBody>
          <a:bodyPr wrap="square" rtlCol="0">
            <a:spAutoFit/>
          </a:bodyPr>
          <a:lstStyle/>
          <a:p>
            <a:r>
              <a:rPr lang="en-US" dirty="0"/>
              <a:t> </a:t>
            </a:r>
            <a:r>
              <a:rPr lang="en-US" dirty="0" err="1">
                <a:latin typeface="Calibri" pitchFamily="34" charset="0"/>
              </a:rPr>
              <a:t>s</a:t>
            </a:r>
            <a:r>
              <a:rPr lang="en-US" dirty="0" err="1">
                <a:solidFill>
                  <a:srgbClr val="0070C0"/>
                </a:solidFill>
                <a:latin typeface="Calibri" pitchFamily="34" charset="0"/>
              </a:rPr>
              <a:t>.connect</a:t>
            </a:r>
            <a:r>
              <a:rPr lang="en-US" dirty="0">
                <a:solidFill>
                  <a:srgbClr val="0070C0"/>
                </a:solidFill>
                <a:latin typeface="Calibri" pitchFamily="34" charset="0"/>
              </a:rPr>
              <a:t>( (</a:t>
            </a:r>
            <a:r>
              <a:rPr lang="en-US" dirty="0">
                <a:latin typeface="Calibri" pitchFamily="34" charset="0"/>
              </a:rPr>
              <a:t>hostname, port</a:t>
            </a:r>
            <a:r>
              <a:rPr lang="en-US" dirty="0">
                <a:solidFill>
                  <a:srgbClr val="0070C0"/>
                </a:solidFill>
                <a:latin typeface="Calibri" pitchFamily="34" charset="0"/>
              </a:rPr>
              <a:t>) )</a:t>
            </a:r>
          </a:p>
        </p:txBody>
      </p:sp>
      <p:sp>
        <p:nvSpPr>
          <p:cNvPr id="6" name="Date Placeholder 5"/>
          <p:cNvSpPr>
            <a:spLocks noGrp="1"/>
          </p:cNvSpPr>
          <p:nvPr>
            <p:ph type="dt" sz="half" idx="10"/>
          </p:nvPr>
        </p:nvSpPr>
        <p:spPr/>
        <p:txBody>
          <a:bodyPr/>
          <a:lstStyle/>
          <a:p>
            <a:pPr>
              <a:defRPr/>
            </a:pPr>
            <a:r>
              <a:rPr lang="en-US"/>
              <a:t>© 2021 C. Nguyen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Setting a Timer </a:t>
            </a:r>
          </a:p>
        </p:txBody>
      </p:sp>
      <p:sp>
        <p:nvSpPr>
          <p:cNvPr id="3075" name="Rectangle 3"/>
          <p:cNvSpPr>
            <a:spLocks noGrp="1" noChangeArrowheads="1"/>
          </p:cNvSpPr>
          <p:nvPr>
            <p:ph type="body" idx="1"/>
          </p:nvPr>
        </p:nvSpPr>
        <p:spPr>
          <a:xfrm>
            <a:off x="381000" y="685800"/>
            <a:ext cx="8382000" cy="5715000"/>
          </a:xfrm>
        </p:spPr>
        <p:txBody>
          <a:bodyPr/>
          <a:lstStyle/>
          <a:p>
            <a:pPr eaLnBrk="1" hangingPunct="1"/>
            <a:r>
              <a:rPr lang="en-US" sz="1800" dirty="0"/>
              <a:t>Both the accept method of the server and the connect method of the client will block, therefore we can set a timer to release the socket if needed.</a:t>
            </a:r>
          </a:p>
          <a:p>
            <a:pPr eaLnBrk="1" hangingPunct="1"/>
            <a:r>
              <a:rPr lang="en-US" sz="1800" dirty="0"/>
              <a:t>The socket object method:   </a:t>
            </a:r>
            <a:r>
              <a:rPr lang="en-US" sz="1800" dirty="0" err="1">
                <a:solidFill>
                  <a:srgbClr val="0070C0"/>
                </a:solidFill>
              </a:rPr>
              <a:t>settimeout</a:t>
            </a:r>
            <a:r>
              <a:rPr lang="en-US" sz="1800" dirty="0">
                <a:solidFill>
                  <a:srgbClr val="0070C0"/>
                </a:solidFill>
              </a:rPr>
              <a:t>(</a:t>
            </a:r>
            <a:r>
              <a:rPr lang="en-US" sz="1800" dirty="0"/>
              <a:t>n</a:t>
            </a:r>
            <a:r>
              <a:rPr lang="en-US" sz="1800" dirty="0">
                <a:solidFill>
                  <a:srgbClr val="0070C0"/>
                </a:solidFill>
              </a:rPr>
              <a:t>)</a:t>
            </a:r>
            <a:r>
              <a:rPr lang="en-US" sz="1800" dirty="0"/>
              <a:t> </a:t>
            </a:r>
            <a:br>
              <a:rPr lang="en-US" sz="1800" dirty="0"/>
            </a:br>
            <a:r>
              <a:rPr lang="en-US" sz="1800" dirty="0"/>
              <a:t>sets the timer for n seconds</a:t>
            </a:r>
          </a:p>
          <a:p>
            <a:pPr eaLnBrk="1" hangingPunct="1"/>
            <a:r>
              <a:rPr lang="en-US" sz="1800" dirty="0"/>
              <a:t>And when the timer times out, it raises the exception  </a:t>
            </a:r>
            <a:r>
              <a:rPr lang="en-US" sz="1800" dirty="0" err="1">
                <a:solidFill>
                  <a:srgbClr val="0070C0"/>
                </a:solidFill>
              </a:rPr>
              <a:t>socket.timeout</a:t>
            </a:r>
            <a:endParaRPr lang="en-US" sz="1800" dirty="0">
              <a:solidFill>
                <a:srgbClr val="0070C0"/>
              </a:solidFill>
            </a:endParaRPr>
          </a:p>
          <a:p>
            <a:pPr eaLnBrk="1" hangingPunct="1"/>
            <a:r>
              <a:rPr lang="en-US" sz="1800" dirty="0"/>
              <a:t>Example</a:t>
            </a:r>
            <a:br>
              <a:rPr lang="en-US" sz="1800" dirty="0">
                <a:solidFill>
                  <a:srgbClr val="0070C0"/>
                </a:solidFill>
              </a:rPr>
            </a:br>
            <a:endParaRPr lang="en-US" sz="1800" dirty="0">
              <a:solidFill>
                <a:srgbClr val="0070C0"/>
              </a:solidFill>
            </a:endParaRPr>
          </a:p>
          <a:p>
            <a:pPr eaLnBrk="1" hangingPunct="1">
              <a:buNone/>
            </a:pPr>
            <a:endParaRPr lang="en-US" sz="1800" dirty="0"/>
          </a:p>
          <a:p>
            <a:pPr eaLnBrk="1" hangingPunct="1">
              <a:spcBef>
                <a:spcPts val="1200"/>
              </a:spcBef>
              <a:buNone/>
            </a:pPr>
            <a:r>
              <a:rPr lang="en-US" sz="1800" dirty="0"/>
              <a:t>	</a:t>
            </a:r>
          </a:p>
          <a:p>
            <a:pPr eaLnBrk="1" hangingPunct="1">
              <a:buNone/>
            </a:pPr>
            <a:endParaRPr lang="en-US" sz="1800" b="1"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12</a:t>
            </a:fld>
            <a:endParaRPr lang="en-US" dirty="0"/>
          </a:p>
        </p:txBody>
      </p:sp>
      <p:sp>
        <p:nvSpPr>
          <p:cNvPr id="12" name="TextBox 11"/>
          <p:cNvSpPr txBox="1"/>
          <p:nvPr/>
        </p:nvSpPr>
        <p:spPr>
          <a:xfrm>
            <a:off x="914400" y="2743200"/>
            <a:ext cx="7391400" cy="2308324"/>
          </a:xfrm>
          <a:prstGeom prst="rect">
            <a:avLst/>
          </a:prstGeom>
          <a:solidFill>
            <a:schemeClr val="bg1">
              <a:lumMod val="85000"/>
            </a:schemeClr>
          </a:solidFill>
        </p:spPr>
        <p:txBody>
          <a:bodyPr wrap="square" rtlCol="0">
            <a:spAutoFit/>
          </a:bodyPr>
          <a:lstStyle/>
          <a:p>
            <a:r>
              <a:rPr lang="en-US" dirty="0">
                <a:latin typeface="Calibri" pitchFamily="34" charset="0"/>
              </a:rPr>
              <a:t> </a:t>
            </a:r>
            <a:r>
              <a:rPr lang="en-US" dirty="0">
                <a:solidFill>
                  <a:srgbClr val="0070C0"/>
                </a:solidFill>
                <a:latin typeface="Calibri" pitchFamily="34" charset="0"/>
              </a:rPr>
              <a:t>try :</a:t>
            </a:r>
          </a:p>
          <a:p>
            <a:r>
              <a:rPr lang="en-US" dirty="0">
                <a:latin typeface="Calibri" pitchFamily="34" charset="0"/>
              </a:rPr>
              <a:t>         </a:t>
            </a:r>
            <a:r>
              <a:rPr lang="en-US" dirty="0" err="1">
                <a:latin typeface="Calibri" pitchFamily="34" charset="0"/>
              </a:rPr>
              <a:t>s.</a:t>
            </a:r>
            <a:r>
              <a:rPr lang="en-US" dirty="0" err="1">
                <a:solidFill>
                  <a:srgbClr val="0070C0"/>
                </a:solidFill>
                <a:latin typeface="Calibri" pitchFamily="34" charset="0"/>
              </a:rPr>
              <a:t>settimeout</a:t>
            </a:r>
            <a:r>
              <a:rPr lang="en-US" dirty="0">
                <a:solidFill>
                  <a:srgbClr val="0070C0"/>
                </a:solidFill>
                <a:latin typeface="Calibri" pitchFamily="34" charset="0"/>
              </a:rPr>
              <a:t>(</a:t>
            </a:r>
            <a:r>
              <a:rPr lang="en-US" dirty="0">
                <a:latin typeface="Calibri" pitchFamily="34" charset="0"/>
              </a:rPr>
              <a:t>3</a:t>
            </a:r>
            <a:r>
              <a:rPr lang="en-US" dirty="0">
                <a:solidFill>
                  <a:srgbClr val="0070C0"/>
                </a:solidFill>
                <a:latin typeface="Calibri" pitchFamily="34" charset="0"/>
              </a:rPr>
              <a:t>)</a:t>
            </a:r>
            <a:r>
              <a:rPr lang="en-US" dirty="0">
                <a:latin typeface="Calibri" pitchFamily="34" charset="0"/>
              </a:rPr>
              <a:t>	     	# set timer to 3 seconds</a:t>
            </a:r>
          </a:p>
          <a:p>
            <a:r>
              <a:rPr lang="en-US" dirty="0">
                <a:latin typeface="Calibri" pitchFamily="34" charset="0"/>
              </a:rPr>
              <a:t>         ...                            	     	</a:t>
            </a:r>
          </a:p>
          <a:p>
            <a:r>
              <a:rPr lang="en-US" dirty="0">
                <a:latin typeface="Calibri" pitchFamily="34" charset="0"/>
              </a:rPr>
              <a:t>         (</a:t>
            </a:r>
            <a:r>
              <a:rPr lang="en-US" dirty="0" err="1">
                <a:latin typeface="Calibri" pitchFamily="34" charset="0"/>
              </a:rPr>
              <a:t>conn</a:t>
            </a:r>
            <a:r>
              <a:rPr lang="en-US" dirty="0">
                <a:latin typeface="Calibri" pitchFamily="34" charset="0"/>
              </a:rPr>
              <a:t>, </a:t>
            </a:r>
            <a:r>
              <a:rPr lang="en-US" dirty="0" err="1">
                <a:latin typeface="Calibri" pitchFamily="34" charset="0"/>
              </a:rPr>
              <a:t>addr</a:t>
            </a:r>
            <a:r>
              <a:rPr lang="en-US" dirty="0">
                <a:latin typeface="Calibri" pitchFamily="34" charset="0"/>
              </a:rPr>
              <a:t>) = </a:t>
            </a:r>
            <a:r>
              <a:rPr lang="en-US" dirty="0" err="1">
                <a:latin typeface="Calibri" pitchFamily="34" charset="0"/>
              </a:rPr>
              <a:t>s.accept</a:t>
            </a:r>
            <a:r>
              <a:rPr lang="en-US" dirty="0">
                <a:latin typeface="Calibri" pitchFamily="34" charset="0"/>
              </a:rPr>
              <a:t>() 	# this method blocks</a:t>
            </a:r>
          </a:p>
          <a:p>
            <a:r>
              <a:rPr lang="en-US" dirty="0">
                <a:latin typeface="Calibri" pitchFamily="34" charset="0"/>
              </a:rPr>
              <a:t>         …                          	     	</a:t>
            </a:r>
          </a:p>
          <a:p>
            <a:r>
              <a:rPr lang="en-US" dirty="0">
                <a:latin typeface="Calibri" pitchFamily="34" charset="0"/>
              </a:rPr>
              <a:t>  </a:t>
            </a:r>
            <a:r>
              <a:rPr lang="en-US" dirty="0">
                <a:solidFill>
                  <a:srgbClr val="0070C0"/>
                </a:solidFill>
                <a:latin typeface="Calibri" pitchFamily="34" charset="0"/>
              </a:rPr>
              <a:t>except </a:t>
            </a:r>
            <a:r>
              <a:rPr lang="en-US" dirty="0" err="1">
                <a:solidFill>
                  <a:srgbClr val="0070C0"/>
                </a:solidFill>
                <a:latin typeface="Calibri" pitchFamily="34" charset="0"/>
              </a:rPr>
              <a:t>socket.timeout</a:t>
            </a:r>
            <a:r>
              <a:rPr lang="en-US" dirty="0">
                <a:solidFill>
                  <a:srgbClr val="0070C0"/>
                </a:solidFill>
                <a:latin typeface="Calibri" pitchFamily="34" charset="0"/>
              </a:rPr>
              <a:t> :     	</a:t>
            </a:r>
            <a:r>
              <a:rPr lang="en-US" dirty="0">
                <a:latin typeface="Calibri" pitchFamily="34" charset="0"/>
              </a:rPr>
              <a:t># exception when the timer times out</a:t>
            </a:r>
          </a:p>
          <a:p>
            <a:r>
              <a:rPr lang="en-US" dirty="0">
                <a:latin typeface="Calibri" pitchFamily="34" charset="0"/>
              </a:rPr>
              <a:t>          …                               	</a:t>
            </a:r>
          </a:p>
          <a:p>
            <a:r>
              <a:rPr lang="en-US" dirty="0"/>
              <a:t>                                   </a:t>
            </a:r>
          </a:p>
        </p:txBody>
      </p:sp>
      <p:sp>
        <p:nvSpPr>
          <p:cNvPr id="6" name="Date Placeholder 5"/>
          <p:cNvSpPr>
            <a:spLocks noGrp="1"/>
          </p:cNvSpPr>
          <p:nvPr>
            <p:ph type="dt" sz="half" idx="10"/>
          </p:nvPr>
        </p:nvSpPr>
        <p:spPr/>
        <p:txBody>
          <a:bodyPr/>
          <a:lstStyle/>
          <a:p>
            <a:pPr>
              <a:defRPr/>
            </a:pPr>
            <a:r>
              <a:rPr lang="en-US"/>
              <a:t>© 2021 C. Nguyen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Sending and Receiving Data</a:t>
            </a:r>
          </a:p>
        </p:txBody>
      </p:sp>
      <p:sp>
        <p:nvSpPr>
          <p:cNvPr id="3075" name="Rectangle 3"/>
          <p:cNvSpPr>
            <a:spLocks noGrp="1" noChangeArrowheads="1"/>
          </p:cNvSpPr>
          <p:nvPr>
            <p:ph type="body" idx="1"/>
          </p:nvPr>
        </p:nvSpPr>
        <p:spPr>
          <a:xfrm>
            <a:off x="381000" y="685800"/>
            <a:ext cx="8382000" cy="5715000"/>
          </a:xfrm>
        </p:spPr>
        <p:txBody>
          <a:bodyPr/>
          <a:lstStyle/>
          <a:p>
            <a:pPr eaLnBrk="1" hangingPunct="1">
              <a:spcBef>
                <a:spcPts val="432"/>
              </a:spcBef>
            </a:pPr>
            <a:r>
              <a:rPr lang="en-US" sz="1800" dirty="0"/>
              <a:t>Once the connection between the client and the server’s communication sockets is established, both sides can send and receive data.</a:t>
            </a:r>
          </a:p>
          <a:p>
            <a:pPr eaLnBrk="1" hangingPunct="1">
              <a:spcBef>
                <a:spcPts val="1200"/>
              </a:spcBef>
            </a:pPr>
            <a:r>
              <a:rPr lang="en-US" sz="1800" dirty="0"/>
              <a:t>To send data: </a:t>
            </a:r>
          </a:p>
          <a:p>
            <a:pPr lvl="1" eaLnBrk="1" hangingPunct="1">
              <a:spcBef>
                <a:spcPts val="600"/>
              </a:spcBef>
            </a:pPr>
            <a:r>
              <a:rPr lang="en-US" sz="1800" dirty="0"/>
              <a:t>If data is a Python str data type, it needs to be encoded into a byte string as shown above.</a:t>
            </a:r>
          </a:p>
          <a:p>
            <a:pPr lvl="1" eaLnBrk="1" hangingPunct="1">
              <a:spcBef>
                <a:spcPts val="432"/>
              </a:spcBef>
              <a:buNone/>
            </a:pPr>
            <a:r>
              <a:rPr lang="en-US" sz="1800" dirty="0"/>
              <a:t>	If data is any other Python data structure, it needs to be pickled into a byte string.</a:t>
            </a:r>
          </a:p>
          <a:p>
            <a:pPr lvl="1" eaLnBrk="1" hangingPunct="1">
              <a:spcBef>
                <a:spcPts val="432"/>
              </a:spcBef>
            </a:pPr>
            <a:r>
              <a:rPr lang="en-US" sz="1800" dirty="0"/>
              <a:t>Returns the number of bytes sent.</a:t>
            </a:r>
          </a:p>
          <a:p>
            <a:pPr eaLnBrk="1" hangingPunct="1">
              <a:spcBef>
                <a:spcPts val="1400"/>
              </a:spcBef>
            </a:pPr>
            <a:r>
              <a:rPr lang="en-US" sz="1800" dirty="0"/>
              <a:t>To receive data: </a:t>
            </a:r>
          </a:p>
          <a:p>
            <a:pPr lvl="1" eaLnBrk="1" hangingPunct="1">
              <a:spcBef>
                <a:spcPts val="1200"/>
              </a:spcBef>
            </a:pPr>
            <a:r>
              <a:rPr lang="en-US" sz="1800" dirty="0"/>
              <a:t>size is recommended to be a small power-of-2 (512, 1024, 2048, 4096) bytes.</a:t>
            </a:r>
          </a:p>
          <a:p>
            <a:pPr lvl="1" eaLnBrk="1" hangingPunct="1">
              <a:spcBef>
                <a:spcPts val="432"/>
              </a:spcBef>
            </a:pPr>
            <a:r>
              <a:rPr lang="en-US" sz="1800" dirty="0"/>
              <a:t>The returned value is a byte string that can be converted into to a Python </a:t>
            </a:r>
            <a:r>
              <a:rPr lang="en-US" sz="1800" dirty="0" err="1"/>
              <a:t>str</a:t>
            </a:r>
            <a:r>
              <a:rPr lang="en-US" sz="1800" dirty="0"/>
              <a:t> type, as shown above, or un-pickled into a Python data structure.</a:t>
            </a:r>
          </a:p>
          <a:p>
            <a:pPr eaLnBrk="1" hangingPunct="1">
              <a:spcBef>
                <a:spcPts val="1200"/>
              </a:spcBef>
              <a:buNone/>
            </a:pPr>
            <a:endParaRPr lang="en-US" sz="1800" dirty="0"/>
          </a:p>
          <a:p>
            <a:pPr eaLnBrk="1" hangingPunct="1">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13</a:t>
            </a:fld>
            <a:endParaRPr lang="en-US" dirty="0"/>
          </a:p>
        </p:txBody>
      </p:sp>
      <p:sp>
        <p:nvSpPr>
          <p:cNvPr id="7" name="TextBox 6"/>
          <p:cNvSpPr txBox="1"/>
          <p:nvPr/>
        </p:nvSpPr>
        <p:spPr>
          <a:xfrm>
            <a:off x="2667000" y="3429000"/>
            <a:ext cx="3810000" cy="369332"/>
          </a:xfrm>
          <a:prstGeom prst="rect">
            <a:avLst/>
          </a:prstGeom>
          <a:solidFill>
            <a:schemeClr val="bg1">
              <a:lumMod val="85000"/>
            </a:schemeClr>
          </a:solidFill>
        </p:spPr>
        <p:txBody>
          <a:bodyPr wrap="square" rtlCol="0">
            <a:spAutoFit/>
          </a:bodyPr>
          <a:lstStyle/>
          <a:p>
            <a:r>
              <a:rPr lang="en-US" dirty="0"/>
              <a:t> </a:t>
            </a:r>
            <a:r>
              <a:rPr lang="en-US" dirty="0">
                <a:latin typeface="Calibri" pitchFamily="34" charset="0"/>
              </a:rPr>
              <a:t>data = </a:t>
            </a:r>
            <a:r>
              <a:rPr lang="en-US" dirty="0" err="1">
                <a:latin typeface="Calibri" pitchFamily="34" charset="0"/>
              </a:rPr>
              <a:t>s.</a:t>
            </a:r>
            <a:r>
              <a:rPr lang="en-US" dirty="0" err="1">
                <a:solidFill>
                  <a:srgbClr val="0070C0"/>
                </a:solidFill>
                <a:latin typeface="Calibri" pitchFamily="34" charset="0"/>
              </a:rPr>
              <a:t>recv</a:t>
            </a:r>
            <a:r>
              <a:rPr lang="en-US" dirty="0">
                <a:solidFill>
                  <a:srgbClr val="0070C0"/>
                </a:solidFill>
                <a:latin typeface="Calibri" pitchFamily="34" charset="0"/>
              </a:rPr>
              <a:t>( </a:t>
            </a:r>
            <a:r>
              <a:rPr lang="en-US" dirty="0">
                <a:latin typeface="Calibri" pitchFamily="34" charset="0"/>
              </a:rPr>
              <a:t>size </a:t>
            </a:r>
            <a:r>
              <a:rPr lang="en-US" dirty="0">
                <a:solidFill>
                  <a:srgbClr val="0070C0"/>
                </a:solidFill>
                <a:latin typeface="Calibri" pitchFamily="34" charset="0"/>
              </a:rPr>
              <a:t>).decode(‘utf-8’)</a:t>
            </a:r>
          </a:p>
        </p:txBody>
      </p:sp>
      <p:sp>
        <p:nvSpPr>
          <p:cNvPr id="11" name="TextBox 10"/>
          <p:cNvSpPr txBox="1"/>
          <p:nvPr/>
        </p:nvSpPr>
        <p:spPr>
          <a:xfrm>
            <a:off x="2438400" y="1371600"/>
            <a:ext cx="3810000" cy="369332"/>
          </a:xfrm>
          <a:prstGeom prst="rect">
            <a:avLst/>
          </a:prstGeom>
          <a:solidFill>
            <a:schemeClr val="bg1">
              <a:lumMod val="85000"/>
            </a:schemeClr>
          </a:solidFill>
        </p:spPr>
        <p:txBody>
          <a:bodyPr wrap="square" rtlCol="0">
            <a:spAutoFit/>
          </a:bodyPr>
          <a:lstStyle/>
          <a:p>
            <a:r>
              <a:rPr lang="en-US" dirty="0"/>
              <a:t>  </a:t>
            </a:r>
            <a:r>
              <a:rPr lang="en-US" dirty="0">
                <a:latin typeface="Calibri" pitchFamily="34" charset="0"/>
              </a:rPr>
              <a:t>num = </a:t>
            </a:r>
            <a:r>
              <a:rPr lang="en-US" dirty="0" err="1">
                <a:latin typeface="Calibri" pitchFamily="34" charset="0"/>
              </a:rPr>
              <a:t>s.</a:t>
            </a:r>
            <a:r>
              <a:rPr lang="en-US" dirty="0" err="1">
                <a:solidFill>
                  <a:srgbClr val="0070C0"/>
                </a:solidFill>
                <a:latin typeface="Calibri" pitchFamily="34" charset="0"/>
              </a:rPr>
              <a:t>send</a:t>
            </a:r>
            <a:r>
              <a:rPr lang="en-US" dirty="0">
                <a:solidFill>
                  <a:srgbClr val="0070C0"/>
                </a:solidFill>
                <a:latin typeface="Calibri" pitchFamily="34" charset="0"/>
              </a:rPr>
              <a:t>( </a:t>
            </a:r>
            <a:r>
              <a:rPr lang="en-US" dirty="0" err="1">
                <a:latin typeface="Calibri" pitchFamily="34" charset="0"/>
              </a:rPr>
              <a:t>data</a:t>
            </a:r>
            <a:r>
              <a:rPr lang="en-US" dirty="0" err="1">
                <a:solidFill>
                  <a:srgbClr val="0070C0"/>
                </a:solidFill>
                <a:latin typeface="Calibri" pitchFamily="34" charset="0"/>
              </a:rPr>
              <a:t>.encode</a:t>
            </a:r>
            <a:r>
              <a:rPr lang="en-US" dirty="0">
                <a:solidFill>
                  <a:srgbClr val="0070C0"/>
                </a:solidFill>
                <a:latin typeface="Calibri" pitchFamily="34" charset="0"/>
              </a:rPr>
              <a:t>(‘utf-8’) )</a:t>
            </a:r>
          </a:p>
        </p:txBody>
      </p:sp>
      <p:sp>
        <p:nvSpPr>
          <p:cNvPr id="8" name="Date Placeholder 7"/>
          <p:cNvSpPr>
            <a:spLocks noGrp="1"/>
          </p:cNvSpPr>
          <p:nvPr>
            <p:ph type="dt" sz="half" idx="10"/>
          </p:nvPr>
        </p:nvSpPr>
        <p:spPr/>
        <p:txBody>
          <a:bodyPr/>
          <a:lstStyle/>
          <a:p>
            <a:pPr>
              <a:defRPr/>
            </a:pPr>
            <a:r>
              <a:rPr lang="en-US"/>
              <a:t>© 2021 C. Nguyen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Going further…</a:t>
            </a:r>
          </a:p>
        </p:txBody>
      </p:sp>
      <p:sp>
        <p:nvSpPr>
          <p:cNvPr id="3075" name="Rectangle 3"/>
          <p:cNvSpPr>
            <a:spLocks noGrp="1" noChangeArrowheads="1"/>
          </p:cNvSpPr>
          <p:nvPr>
            <p:ph type="body" idx="1"/>
          </p:nvPr>
        </p:nvSpPr>
        <p:spPr>
          <a:xfrm>
            <a:off x="381000" y="685800"/>
            <a:ext cx="8305800" cy="5791200"/>
          </a:xfrm>
        </p:spPr>
        <p:txBody>
          <a:bodyPr/>
          <a:lstStyle/>
          <a:p>
            <a:pPr eaLnBrk="1" hangingPunct="1"/>
            <a:r>
              <a:rPr lang="en-US" sz="1800" dirty="0"/>
              <a:t>The sockets we’ve discussed so far is for a single client – server connection and can be useful if we’re connecting our standard computer to another computer that is used as a controller for other hardware devices, such as a raspberry pi.</a:t>
            </a:r>
          </a:p>
          <a:p>
            <a:pPr eaLnBrk="1" hangingPunct="1"/>
            <a:r>
              <a:rPr lang="en-US" sz="1800" dirty="0"/>
              <a:t>To implement a server that can handle multiple clients we use threads, where each thread is to serve one client. </a:t>
            </a:r>
          </a:p>
          <a:p>
            <a:pPr lvl="1" eaLnBrk="1" hangingPunct="1"/>
            <a:r>
              <a:rPr lang="en-US" sz="1800" dirty="0"/>
              <a:t>We can move the accept method inside the infinite loop of the server, and with every new connection we start a new thread. </a:t>
            </a:r>
          </a:p>
          <a:p>
            <a:pPr lvl="1" eaLnBrk="1" hangingPunct="1"/>
            <a:r>
              <a:rPr lang="en-US" sz="1800" dirty="0"/>
              <a:t>Then the thread runs a function that has an infinite loop to process requests from the client.</a:t>
            </a:r>
          </a:p>
          <a:p>
            <a:pPr eaLnBrk="1" hangingPunct="1"/>
            <a:r>
              <a:rPr lang="en-US" sz="1800" dirty="0"/>
              <a:t>It is also possible to set up a server with several server sockets, and use a polling mechanism to keep checking the sockets for activity. The polling mechanism is done with the </a:t>
            </a:r>
            <a:r>
              <a:rPr lang="en-US" sz="1800" dirty="0">
                <a:hlinkClick r:id="rId2"/>
              </a:rPr>
              <a:t>select </a:t>
            </a:r>
            <a:r>
              <a:rPr lang="en-US" sz="1800" dirty="0"/>
              <a:t>module, which relies on the OS polling functions.</a:t>
            </a:r>
          </a:p>
          <a:p>
            <a:pPr eaLnBrk="1" hangingPunct="1">
              <a:buNone/>
            </a:pPr>
            <a:endParaRPr lang="en-US" sz="1800" dirty="0"/>
          </a:p>
          <a:p>
            <a:pPr eaLnBrk="1" hangingPunct="1">
              <a:buNone/>
            </a:pPr>
            <a:endParaRPr lang="en-US" sz="1800" dirty="0"/>
          </a:p>
          <a:p>
            <a:pPr eaLnBrk="1" hangingPunct="1">
              <a:buNone/>
            </a:pPr>
            <a:endParaRPr lang="en-US" sz="1800" dirty="0"/>
          </a:p>
          <a:p>
            <a:pPr eaLnBrk="1" hangingPunct="1">
              <a:buNone/>
            </a:pPr>
            <a:endParaRPr lang="en-US" sz="1800" dirty="0"/>
          </a:p>
          <a:p>
            <a:pPr eaLnBrk="1" hangingPunct="1">
              <a:buNone/>
            </a:pPr>
            <a:r>
              <a:rPr lang="en-US" sz="1800" dirty="0"/>
              <a:t>				   Up Next: Timing</a:t>
            </a:r>
          </a:p>
          <a:p>
            <a:pPr eaLnBrk="1" hangingPunct="1">
              <a:buNone/>
            </a:pPr>
            <a:r>
              <a:rPr lang="en-US" sz="1800" dirty="0"/>
              <a:t>	</a:t>
            </a:r>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14</a:t>
            </a:fld>
            <a:endParaRPr lang="en-US" dirty="0"/>
          </a:p>
        </p:txBody>
      </p:sp>
      <p:sp>
        <p:nvSpPr>
          <p:cNvPr id="5" name="Date Placeholder 4"/>
          <p:cNvSpPr>
            <a:spLocks noGrp="1"/>
          </p:cNvSpPr>
          <p:nvPr>
            <p:ph type="dt" sz="half" idx="10"/>
          </p:nvPr>
        </p:nvSpPr>
        <p:spPr/>
        <p:txBody>
          <a:bodyPr/>
          <a:lstStyle/>
          <a:p>
            <a:pPr>
              <a:defRPr/>
            </a:pPr>
            <a:r>
              <a:rPr lang="en-US"/>
              <a:t>© 2021 C. Nguyen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The OSI Network Model</a:t>
            </a:r>
          </a:p>
        </p:txBody>
      </p:sp>
      <p:sp>
        <p:nvSpPr>
          <p:cNvPr id="3075" name="Rectangle 3"/>
          <p:cNvSpPr>
            <a:spLocks noGrp="1" noChangeArrowheads="1"/>
          </p:cNvSpPr>
          <p:nvPr>
            <p:ph type="body" idx="1"/>
          </p:nvPr>
        </p:nvSpPr>
        <p:spPr>
          <a:xfrm>
            <a:off x="381000" y="609600"/>
            <a:ext cx="8305800" cy="5791200"/>
          </a:xfrm>
        </p:spPr>
        <p:txBody>
          <a:bodyPr/>
          <a:lstStyle/>
          <a:p>
            <a:pPr eaLnBrk="1" hangingPunct="1">
              <a:spcBef>
                <a:spcPts val="432"/>
              </a:spcBef>
            </a:pPr>
            <a:r>
              <a:rPr lang="en-US" sz="1800" dirty="0"/>
              <a:t>When 2 devices such as a client and server need to communicate with each other, their communication can be separated into layers, starting from the high level application layer all the way down to the hardware layer.</a:t>
            </a:r>
          </a:p>
          <a:p>
            <a:pPr eaLnBrk="1" hangingPunct="1">
              <a:spcBef>
                <a:spcPts val="432"/>
              </a:spcBef>
            </a:pPr>
            <a:r>
              <a:rPr lang="en-US" sz="1800" dirty="0"/>
              <a:t>These layers can be described with the OSI model or </a:t>
            </a:r>
            <a:r>
              <a:rPr lang="en-US" sz="1800" u="sng" dirty="0"/>
              <a:t>O</a:t>
            </a:r>
            <a:r>
              <a:rPr lang="en-US" sz="1800" dirty="0"/>
              <a:t>pen </a:t>
            </a:r>
            <a:r>
              <a:rPr lang="en-US" sz="1800" u="sng" dirty="0"/>
              <a:t>S</a:t>
            </a:r>
            <a:r>
              <a:rPr lang="en-US" sz="1800" dirty="0"/>
              <a:t>ystem </a:t>
            </a:r>
            <a:r>
              <a:rPr lang="en-US" sz="1800" u="sng" dirty="0"/>
              <a:t>I</a:t>
            </a:r>
            <a:r>
              <a:rPr lang="en-US" sz="1800" dirty="0"/>
              <a:t>nterconnection model. There are 7 layers in the OSI model:</a:t>
            </a:r>
          </a:p>
          <a:p>
            <a:pPr marL="640080" lvl="1" indent="-342900" eaLnBrk="1" hangingPunct="1">
              <a:spcBef>
                <a:spcPts val="432"/>
              </a:spcBef>
              <a:buNone/>
            </a:pPr>
            <a:r>
              <a:rPr lang="en-US" sz="1800" dirty="0"/>
              <a:t>7.  Application layer: interacts directly with the user through tools such as a browser, Skype, email, etc. </a:t>
            </a:r>
            <a:br>
              <a:rPr lang="en-US" sz="1800" dirty="0"/>
            </a:br>
            <a:r>
              <a:rPr lang="en-US" sz="1800" dirty="0"/>
              <a:t>Common protocols in this layer are: HTTP, FTP, SMTP, DNS, Telnet </a:t>
            </a:r>
          </a:p>
          <a:p>
            <a:pPr marL="640080" lvl="1" indent="-342900" eaLnBrk="1" hangingPunct="1">
              <a:spcBef>
                <a:spcPts val="432"/>
              </a:spcBef>
              <a:buNone/>
            </a:pPr>
            <a:r>
              <a:rPr lang="en-US" sz="1800" dirty="0"/>
              <a:t>6.  Presentation layer: translation of application data to / from network data, and encryption / decryption of data.</a:t>
            </a:r>
          </a:p>
          <a:p>
            <a:pPr marL="640080" lvl="1" indent="-342900" eaLnBrk="1" hangingPunct="1">
              <a:spcBef>
                <a:spcPts val="432"/>
              </a:spcBef>
              <a:buNone/>
            </a:pPr>
            <a:r>
              <a:rPr lang="en-US" sz="1800" dirty="0"/>
              <a:t>5.  Session layer: set up, coordinate, and end a session of communication</a:t>
            </a:r>
          </a:p>
          <a:p>
            <a:pPr marL="640080" lvl="1" indent="-342900" eaLnBrk="1" hangingPunct="1">
              <a:spcBef>
                <a:spcPts val="432"/>
              </a:spcBef>
              <a:buNone/>
            </a:pPr>
            <a:r>
              <a:rPr lang="en-US" sz="1800" dirty="0"/>
              <a:t>4.  Transport layer: determine data packet size, destination device address, transfer rate.</a:t>
            </a:r>
            <a:br>
              <a:rPr lang="en-US" sz="1800" dirty="0"/>
            </a:br>
            <a:r>
              <a:rPr lang="en-US" sz="1800" dirty="0"/>
              <a:t>Common protocols in this layer are TCP and UDP.</a:t>
            </a:r>
          </a:p>
          <a:p>
            <a:pPr marL="640080" lvl="1" indent="-342900" eaLnBrk="1" hangingPunct="1">
              <a:spcBef>
                <a:spcPts val="432"/>
              </a:spcBef>
              <a:buNone/>
            </a:pPr>
            <a:r>
              <a:rPr lang="en-US" sz="1800" dirty="0"/>
              <a:t>3.  Network layer: how to route data packets in the most efficient way</a:t>
            </a:r>
            <a:br>
              <a:rPr lang="en-US" sz="1800" dirty="0"/>
            </a:br>
            <a:r>
              <a:rPr lang="en-US" sz="1800" dirty="0"/>
              <a:t>Common protocol in this layer is IP.</a:t>
            </a:r>
          </a:p>
          <a:p>
            <a:pPr marL="640080" lvl="1" indent="-342900" eaLnBrk="1" hangingPunct="1">
              <a:spcBef>
                <a:spcPts val="432"/>
              </a:spcBef>
              <a:buNone/>
            </a:pPr>
            <a:r>
              <a:rPr lang="en-US" sz="1800" dirty="0"/>
              <a:t>2.  Data link layer: actual data transfer and error correction</a:t>
            </a:r>
          </a:p>
          <a:p>
            <a:pPr marL="640080" lvl="1" indent="-342900" eaLnBrk="1" hangingPunct="1">
              <a:spcBef>
                <a:spcPts val="432"/>
              </a:spcBef>
              <a:buNone/>
            </a:pPr>
            <a:r>
              <a:rPr lang="en-US" sz="1800" dirty="0"/>
              <a:t>1.  Physical layer: hardware, cable, switches that support the transmission of data.</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a:t>
            </a:fld>
            <a:endParaRPr lang="en-US" dirty="0"/>
          </a:p>
        </p:txBody>
      </p:sp>
      <p:sp>
        <p:nvSpPr>
          <p:cNvPr id="6" name="Date Placeholder 5"/>
          <p:cNvSpPr>
            <a:spLocks noGrp="1"/>
          </p:cNvSpPr>
          <p:nvPr>
            <p:ph type="dt" sz="half" idx="10"/>
          </p:nvPr>
        </p:nvSpPr>
        <p:spPr/>
        <p:txBody>
          <a:bodyPr/>
          <a:lstStyle/>
          <a:p>
            <a:pPr>
              <a:defRPr/>
            </a:pPr>
            <a:r>
              <a:rPr lang="en-US"/>
              <a:t>© 2021 C. Nguyen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Networking in Python</a:t>
            </a:r>
          </a:p>
        </p:txBody>
      </p:sp>
      <p:sp>
        <p:nvSpPr>
          <p:cNvPr id="3075" name="Rectangle 3"/>
          <p:cNvSpPr>
            <a:spLocks noGrp="1" noChangeArrowheads="1"/>
          </p:cNvSpPr>
          <p:nvPr>
            <p:ph type="body" idx="1"/>
          </p:nvPr>
        </p:nvSpPr>
        <p:spPr>
          <a:xfrm>
            <a:off x="381000" y="685800"/>
            <a:ext cx="8305800" cy="5715000"/>
          </a:xfrm>
        </p:spPr>
        <p:txBody>
          <a:bodyPr/>
          <a:lstStyle/>
          <a:p>
            <a:pPr eaLnBrk="1" hangingPunct="1">
              <a:spcBef>
                <a:spcPts val="432"/>
              </a:spcBef>
            </a:pPr>
            <a:r>
              <a:rPr lang="en-US" sz="1800" dirty="0"/>
              <a:t>Python provides access to 2 of the 7 layers of network services: </a:t>
            </a:r>
          </a:p>
          <a:p>
            <a:pPr lvl="1" eaLnBrk="1" hangingPunct="1">
              <a:spcBef>
                <a:spcPts val="432"/>
              </a:spcBef>
            </a:pPr>
            <a:r>
              <a:rPr lang="en-US" sz="1800" dirty="0"/>
              <a:t>At the higher level are the modules that work with the </a:t>
            </a:r>
            <a:r>
              <a:rPr lang="en-US" sz="1800" u="sng" dirty="0"/>
              <a:t>application layer </a:t>
            </a:r>
            <a:r>
              <a:rPr lang="en-US" sz="1800" dirty="0"/>
              <a:t>protocols such as FTP, HTTP, SMTP, etc.</a:t>
            </a:r>
          </a:p>
          <a:p>
            <a:pPr lvl="1" eaLnBrk="1" hangingPunct="1">
              <a:spcBef>
                <a:spcPts val="432"/>
              </a:spcBef>
            </a:pPr>
            <a:r>
              <a:rPr lang="en-US" sz="1800" dirty="0"/>
              <a:t>At the lower </a:t>
            </a:r>
            <a:r>
              <a:rPr lang="en-US" sz="1800" u="sng" dirty="0"/>
              <a:t>transport layer</a:t>
            </a:r>
            <a:r>
              <a:rPr lang="en-US" sz="1800" dirty="0"/>
              <a:t> is the </a:t>
            </a:r>
            <a:r>
              <a:rPr lang="en-US" sz="1800" dirty="0">
                <a:solidFill>
                  <a:srgbClr val="0070C0"/>
                </a:solidFill>
              </a:rPr>
              <a:t>socket</a:t>
            </a:r>
            <a:r>
              <a:rPr lang="en-US" sz="1800" dirty="0"/>
              <a:t> module, which uses the TCP, UDP and IP protocol.</a:t>
            </a:r>
          </a:p>
          <a:p>
            <a:pPr eaLnBrk="1" hangingPunct="1">
              <a:spcBef>
                <a:spcPts val="432"/>
              </a:spcBef>
            </a:pPr>
            <a:r>
              <a:rPr lang="en-US" sz="1800" dirty="0">
                <a:hlinkClick r:id="rId2"/>
              </a:rPr>
              <a:t>Here</a:t>
            </a:r>
            <a:r>
              <a:rPr lang="en-US" sz="1800" dirty="0"/>
              <a:t> is the list of </a:t>
            </a:r>
            <a:r>
              <a:rPr lang="en-US" sz="1800" u="sng" dirty="0"/>
              <a:t>application layer</a:t>
            </a:r>
            <a:r>
              <a:rPr lang="en-US" sz="1800" dirty="0"/>
              <a:t> protocols and corresponding Python modules. </a:t>
            </a:r>
          </a:p>
          <a:p>
            <a:pPr eaLnBrk="1" hangingPunct="1">
              <a:spcBef>
                <a:spcPts val="432"/>
              </a:spcBef>
            </a:pPr>
            <a:r>
              <a:rPr lang="en-US" sz="1800" dirty="0"/>
              <a:t>In module 3 we’ve used </a:t>
            </a:r>
            <a:r>
              <a:rPr lang="en-US" sz="1800" dirty="0" err="1">
                <a:solidFill>
                  <a:srgbClr val="0070C0"/>
                </a:solidFill>
              </a:rPr>
              <a:t>urllib</a:t>
            </a:r>
            <a:r>
              <a:rPr lang="en-US" sz="1800" dirty="0">
                <a:solidFill>
                  <a:srgbClr val="0070C0"/>
                </a:solidFill>
              </a:rPr>
              <a:t> </a:t>
            </a:r>
            <a:r>
              <a:rPr lang="en-US" sz="1800" dirty="0"/>
              <a:t>or</a:t>
            </a:r>
            <a:r>
              <a:rPr lang="en-US" sz="1800" dirty="0">
                <a:solidFill>
                  <a:srgbClr val="0070C0"/>
                </a:solidFill>
              </a:rPr>
              <a:t> requests</a:t>
            </a:r>
            <a:r>
              <a:rPr lang="en-US" sz="1800" dirty="0"/>
              <a:t> at the application level to work with URLs.</a:t>
            </a:r>
          </a:p>
          <a:p>
            <a:pPr eaLnBrk="1" hangingPunct="1">
              <a:spcBef>
                <a:spcPts val="432"/>
              </a:spcBef>
            </a:pPr>
            <a:r>
              <a:rPr lang="en-US" sz="1800" dirty="0"/>
              <a:t>Now in this module we will work at the transport level or with the </a:t>
            </a:r>
            <a:r>
              <a:rPr lang="en-US" sz="1800" dirty="0">
                <a:solidFill>
                  <a:srgbClr val="0070C0"/>
                </a:solidFill>
              </a:rPr>
              <a:t>socket</a:t>
            </a:r>
            <a:r>
              <a:rPr lang="en-US" sz="1800" dirty="0"/>
              <a:t> module.</a:t>
            </a:r>
          </a:p>
          <a:p>
            <a:pPr eaLnBrk="1" hangingPunct="1">
              <a:spcBef>
                <a:spcPts val="432"/>
              </a:spcBef>
            </a:pPr>
            <a:r>
              <a:rPr lang="en-US" sz="1800" dirty="0"/>
              <a:t>Unlike the application layer modules, the </a:t>
            </a:r>
            <a:r>
              <a:rPr lang="en-US" sz="1800" dirty="0">
                <a:solidFill>
                  <a:srgbClr val="0070C0"/>
                </a:solidFill>
              </a:rPr>
              <a:t>socket</a:t>
            </a:r>
            <a:r>
              <a:rPr lang="en-US" sz="1800" dirty="0"/>
              <a:t> module is dependent on the specific system that we run on: Mac, Linux, or Windows, because it interacts with the socket API of the OS.</a:t>
            </a:r>
          </a:p>
          <a:p>
            <a:pPr eaLnBrk="1" hangingPunct="1">
              <a:spcBef>
                <a:spcPts val="432"/>
              </a:spcBef>
            </a:pPr>
            <a:r>
              <a:rPr lang="en-US" sz="1800" dirty="0"/>
              <a:t>Sockets had their start in the Unix system, and modern day sockets can still belong to the Unix family of sockets.</a:t>
            </a:r>
          </a:p>
          <a:p>
            <a:pPr eaLnBrk="1" hangingPunct="1">
              <a:spcBef>
                <a:spcPts val="432"/>
              </a:spcBef>
            </a:pPr>
            <a:r>
              <a:rPr lang="en-US" sz="1800" dirty="0"/>
              <a:t>In addition there are 2 main types of sockets, depending on the connection protocol.</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a:t>
            </a:fld>
            <a:endParaRPr lang="en-US" dirty="0"/>
          </a:p>
        </p:txBody>
      </p:sp>
      <p:sp>
        <p:nvSpPr>
          <p:cNvPr id="6" name="Date Placeholder 5"/>
          <p:cNvSpPr>
            <a:spLocks noGrp="1"/>
          </p:cNvSpPr>
          <p:nvPr>
            <p:ph type="dt" sz="half" idx="10"/>
          </p:nvPr>
        </p:nvSpPr>
        <p:spPr/>
        <p:txBody>
          <a:bodyPr/>
          <a:lstStyle/>
          <a:p>
            <a:pPr>
              <a:defRPr/>
            </a:pPr>
            <a:r>
              <a:rPr lang="en-US"/>
              <a:t>© 2021 C. Nguyen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Socket Family and Type</a:t>
            </a:r>
          </a:p>
        </p:txBody>
      </p:sp>
      <p:sp>
        <p:nvSpPr>
          <p:cNvPr id="3075" name="Rectangle 3"/>
          <p:cNvSpPr>
            <a:spLocks noGrp="1" noChangeArrowheads="1"/>
          </p:cNvSpPr>
          <p:nvPr>
            <p:ph type="body" idx="1"/>
          </p:nvPr>
        </p:nvSpPr>
        <p:spPr>
          <a:xfrm>
            <a:off x="381000" y="609600"/>
            <a:ext cx="8305800" cy="5791200"/>
          </a:xfrm>
        </p:spPr>
        <p:txBody>
          <a:bodyPr/>
          <a:lstStyle/>
          <a:p>
            <a:pPr marL="283464" indent="-274320" eaLnBrk="1" hangingPunct="1">
              <a:spcBef>
                <a:spcPts val="432"/>
              </a:spcBef>
            </a:pPr>
            <a:r>
              <a:rPr lang="en-US" sz="1800" dirty="0"/>
              <a:t>The 2 main </a:t>
            </a:r>
            <a:r>
              <a:rPr lang="en-US" sz="1800" u="sng" dirty="0"/>
              <a:t>families</a:t>
            </a:r>
            <a:r>
              <a:rPr lang="en-US" sz="1800" dirty="0"/>
              <a:t> of sockets are: </a:t>
            </a:r>
            <a:r>
              <a:rPr lang="en-US" sz="1800" dirty="0">
                <a:solidFill>
                  <a:srgbClr val="0070C0"/>
                </a:solidFill>
              </a:rPr>
              <a:t>AF_LOCAL</a:t>
            </a:r>
            <a:r>
              <a:rPr lang="en-US" sz="1800" dirty="0"/>
              <a:t> and </a:t>
            </a:r>
            <a:r>
              <a:rPr lang="en-US" sz="1800" dirty="0">
                <a:solidFill>
                  <a:srgbClr val="0070C0"/>
                </a:solidFill>
              </a:rPr>
              <a:t>AF_INET</a:t>
            </a:r>
            <a:r>
              <a:rPr lang="en-US" sz="1800" dirty="0"/>
              <a:t>.</a:t>
            </a:r>
          </a:p>
          <a:p>
            <a:pPr marL="283464" eaLnBrk="1" hangingPunct="1">
              <a:spcBef>
                <a:spcPts val="432"/>
              </a:spcBef>
            </a:pPr>
            <a:r>
              <a:rPr lang="en-US" sz="1800" dirty="0"/>
              <a:t>AF is for </a:t>
            </a:r>
            <a:r>
              <a:rPr lang="en-US" sz="1800" u="sng" dirty="0"/>
              <a:t>A</a:t>
            </a:r>
            <a:r>
              <a:rPr lang="en-US" sz="1800" dirty="0"/>
              <a:t>ddress </a:t>
            </a:r>
            <a:r>
              <a:rPr lang="en-US" sz="1800" u="sng" dirty="0"/>
              <a:t>F</a:t>
            </a:r>
            <a:r>
              <a:rPr lang="en-US" sz="1800" dirty="0"/>
              <a:t>amily</a:t>
            </a:r>
          </a:p>
          <a:p>
            <a:pPr marL="731520" lvl="2" eaLnBrk="1" hangingPunct="1">
              <a:spcBef>
                <a:spcPts val="200"/>
              </a:spcBef>
            </a:pPr>
            <a:r>
              <a:rPr lang="en-US" sz="1800" dirty="0"/>
              <a:t>LOCAL is a UNIX protocol, it was the protocol of the very first sockets.</a:t>
            </a:r>
          </a:p>
          <a:p>
            <a:pPr marL="731520" lvl="2" eaLnBrk="1" hangingPunct="1">
              <a:spcBef>
                <a:spcPts val="200"/>
              </a:spcBef>
            </a:pPr>
            <a:r>
              <a:rPr lang="en-US" sz="1800" dirty="0"/>
              <a:t>INET is for </a:t>
            </a:r>
            <a:r>
              <a:rPr lang="en-US" sz="1800" u="sng" dirty="0"/>
              <a:t>I</a:t>
            </a:r>
            <a:r>
              <a:rPr lang="en-US" sz="1800" dirty="0"/>
              <a:t>nter</a:t>
            </a:r>
            <a:r>
              <a:rPr lang="en-US" sz="1800" u="sng" dirty="0"/>
              <a:t>net</a:t>
            </a:r>
            <a:br>
              <a:rPr lang="en-US" sz="1800" dirty="0"/>
            </a:br>
            <a:r>
              <a:rPr lang="en-US" sz="1800" dirty="0">
                <a:solidFill>
                  <a:srgbClr val="0070C0"/>
                </a:solidFill>
              </a:rPr>
              <a:t>AF_INET</a:t>
            </a:r>
            <a:r>
              <a:rPr lang="en-US" sz="1800" dirty="0"/>
              <a:t> is currently the most widely used protocol for internet connection.</a:t>
            </a:r>
          </a:p>
          <a:p>
            <a:pPr marL="283464" indent="-283464" eaLnBrk="1" hangingPunct="1">
              <a:spcBef>
                <a:spcPts val="432"/>
              </a:spcBef>
            </a:pPr>
            <a:r>
              <a:rPr lang="en-US" sz="1800" dirty="0"/>
              <a:t>There are 2 </a:t>
            </a:r>
            <a:r>
              <a:rPr lang="en-US" sz="1800" u="sng" dirty="0"/>
              <a:t>types</a:t>
            </a:r>
            <a:r>
              <a:rPr lang="en-US" sz="1800" dirty="0"/>
              <a:t> of sockets: </a:t>
            </a:r>
            <a:r>
              <a:rPr lang="en-US" sz="1800" dirty="0">
                <a:solidFill>
                  <a:srgbClr val="0070C0"/>
                </a:solidFill>
              </a:rPr>
              <a:t>SOCK_STREAM</a:t>
            </a:r>
            <a:r>
              <a:rPr lang="en-US" sz="1800" dirty="0"/>
              <a:t> and </a:t>
            </a:r>
            <a:r>
              <a:rPr lang="en-US" sz="1800" dirty="0">
                <a:solidFill>
                  <a:srgbClr val="0070C0"/>
                </a:solidFill>
              </a:rPr>
              <a:t>SOCK_DGRAM</a:t>
            </a:r>
            <a:r>
              <a:rPr lang="en-US" sz="1800" dirty="0"/>
              <a:t> </a:t>
            </a:r>
          </a:p>
          <a:p>
            <a:pPr marL="283464" indent="-283464" eaLnBrk="1" hangingPunct="1">
              <a:spcBef>
                <a:spcPts val="432"/>
              </a:spcBef>
            </a:pPr>
            <a:r>
              <a:rPr lang="en-US" sz="1800" dirty="0">
                <a:solidFill>
                  <a:srgbClr val="0070C0"/>
                </a:solidFill>
              </a:rPr>
              <a:t>SOCK_STREAM</a:t>
            </a:r>
            <a:r>
              <a:rPr lang="en-US" sz="1800" dirty="0"/>
              <a:t> is connection oriented. This means a connection must be established before communication can occur. A common protocol of this type is TCP or </a:t>
            </a:r>
            <a:r>
              <a:rPr lang="en-US" sz="1800" u="sng" dirty="0"/>
              <a:t>T</a:t>
            </a:r>
            <a:r>
              <a:rPr lang="en-US" sz="1800" dirty="0"/>
              <a:t>ransmission </a:t>
            </a:r>
            <a:r>
              <a:rPr lang="en-US" sz="1800" u="sng" dirty="0"/>
              <a:t>C</a:t>
            </a:r>
            <a:r>
              <a:rPr lang="en-US" sz="1800" dirty="0"/>
              <a:t>ontrol </a:t>
            </a:r>
            <a:r>
              <a:rPr lang="en-US" sz="1800" u="sng" dirty="0"/>
              <a:t>P</a:t>
            </a:r>
            <a:r>
              <a:rPr lang="en-US" sz="1800" dirty="0"/>
              <a:t>rotocol.</a:t>
            </a:r>
          </a:p>
          <a:p>
            <a:pPr marL="683514" lvl="1" indent="-283464" eaLnBrk="1" hangingPunct="1">
              <a:spcBef>
                <a:spcPts val="200"/>
              </a:spcBef>
            </a:pPr>
            <a:r>
              <a:rPr lang="en-US" sz="1800" dirty="0"/>
              <a:t>Connection oriented communication is similar to a phone call. Both parties are connected before the talking begins.</a:t>
            </a:r>
          </a:p>
          <a:p>
            <a:pPr marL="283464" indent="-283464" eaLnBrk="1" hangingPunct="1">
              <a:spcBef>
                <a:spcPts val="432"/>
              </a:spcBef>
            </a:pPr>
            <a:r>
              <a:rPr lang="en-US" sz="1800" dirty="0">
                <a:solidFill>
                  <a:srgbClr val="0070C0"/>
                </a:solidFill>
              </a:rPr>
              <a:t>SOCK_DGRAM</a:t>
            </a:r>
            <a:r>
              <a:rPr lang="en-US" sz="1800" dirty="0"/>
              <a:t> is connectionless. This means communication can occur before a connection is established. A common protocol of this type is UDP or </a:t>
            </a:r>
            <a:r>
              <a:rPr lang="en-US" sz="1800" u="sng" dirty="0"/>
              <a:t>U</a:t>
            </a:r>
            <a:r>
              <a:rPr lang="en-US" sz="1800" dirty="0"/>
              <a:t>ser </a:t>
            </a:r>
            <a:r>
              <a:rPr lang="en-US" sz="1800" u="sng" dirty="0"/>
              <a:t>D</a:t>
            </a:r>
            <a:r>
              <a:rPr lang="en-US" sz="1800" dirty="0"/>
              <a:t>atagram </a:t>
            </a:r>
            <a:r>
              <a:rPr lang="en-US" sz="1800" u="sng" dirty="0"/>
              <a:t>P</a:t>
            </a:r>
            <a:r>
              <a:rPr lang="en-US" sz="1800" dirty="0"/>
              <a:t>rotocol.</a:t>
            </a:r>
          </a:p>
          <a:p>
            <a:pPr marL="683514" lvl="1" indent="-283464" eaLnBrk="1" hangingPunct="1">
              <a:spcBef>
                <a:spcPts val="200"/>
              </a:spcBef>
            </a:pPr>
            <a:r>
              <a:rPr lang="en-US" sz="1800" dirty="0"/>
              <a:t>Connectionless communication is similar to leaving a voicemail. The recipient of the message is not connected directly to the sender of the message.</a:t>
            </a:r>
          </a:p>
          <a:p>
            <a:pPr eaLnBrk="1" hangingPunct="1">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4</a:t>
            </a:fld>
            <a:endParaRPr lang="en-US" dirty="0"/>
          </a:p>
        </p:txBody>
      </p:sp>
      <p:sp>
        <p:nvSpPr>
          <p:cNvPr id="6" name="Date Placeholder 5"/>
          <p:cNvSpPr>
            <a:spLocks noGrp="1"/>
          </p:cNvSpPr>
          <p:nvPr>
            <p:ph type="dt" sz="half" idx="10"/>
          </p:nvPr>
        </p:nvSpPr>
        <p:spPr/>
        <p:txBody>
          <a:bodyPr/>
          <a:lstStyle/>
          <a:p>
            <a:pPr>
              <a:defRPr/>
            </a:pPr>
            <a:r>
              <a:rPr lang="en-US"/>
              <a:t>© 2021 C. Nguyen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Socket Programming</a:t>
            </a:r>
          </a:p>
        </p:txBody>
      </p:sp>
      <p:sp>
        <p:nvSpPr>
          <p:cNvPr id="3075" name="Rectangle 3"/>
          <p:cNvSpPr>
            <a:spLocks noGrp="1" noChangeArrowheads="1"/>
          </p:cNvSpPr>
          <p:nvPr>
            <p:ph type="body" idx="1"/>
          </p:nvPr>
        </p:nvSpPr>
        <p:spPr>
          <a:xfrm>
            <a:off x="381000" y="685800"/>
            <a:ext cx="8305800" cy="5715000"/>
          </a:xfrm>
        </p:spPr>
        <p:txBody>
          <a:bodyPr/>
          <a:lstStyle/>
          <a:p>
            <a:pPr eaLnBrk="1" hangingPunct="1">
              <a:spcBef>
                <a:spcPts val="432"/>
              </a:spcBef>
            </a:pPr>
            <a:r>
              <a:rPr lang="en-US" sz="1800" dirty="0"/>
              <a:t>A socket must be created before any of the higher layer of network communication can take place. When we used </a:t>
            </a:r>
            <a:r>
              <a:rPr lang="en-US" sz="1800" dirty="0" err="1"/>
              <a:t>urllib</a:t>
            </a:r>
            <a:r>
              <a:rPr lang="en-US" sz="1800" dirty="0"/>
              <a:t> or requests in module 3, Python created a socket for us to send and receive data with the URL.</a:t>
            </a:r>
          </a:p>
          <a:p>
            <a:pPr eaLnBrk="1" hangingPunct="1">
              <a:spcBef>
                <a:spcPts val="432"/>
              </a:spcBef>
            </a:pPr>
            <a:r>
              <a:rPr lang="en-US" sz="1800" dirty="0"/>
              <a:t>A socket is a data structure that serves as a connection point between a client and a server.</a:t>
            </a:r>
          </a:p>
          <a:p>
            <a:pPr eaLnBrk="1" hangingPunct="1">
              <a:spcBef>
                <a:spcPts val="432"/>
              </a:spcBef>
            </a:pPr>
            <a:r>
              <a:rPr lang="en-US" sz="1800" dirty="0"/>
              <a:t>A </a:t>
            </a:r>
            <a:r>
              <a:rPr lang="en-US" sz="1800" u="sng" dirty="0"/>
              <a:t>server</a:t>
            </a:r>
            <a:r>
              <a:rPr lang="en-US" sz="1800" dirty="0"/>
              <a:t> is a system that provides data or service for its clients. </a:t>
            </a:r>
          </a:p>
          <a:p>
            <a:pPr lvl="1" eaLnBrk="1" hangingPunct="1">
              <a:spcBef>
                <a:spcPts val="432"/>
              </a:spcBef>
            </a:pPr>
            <a:r>
              <a:rPr lang="en-US" sz="1800" dirty="0"/>
              <a:t>An example of a server that provides data is the web server that provides the web page data that we access with the requests module.</a:t>
            </a:r>
          </a:p>
          <a:p>
            <a:pPr lvl="1" eaLnBrk="1" hangingPunct="1">
              <a:spcBef>
                <a:spcPts val="432"/>
              </a:spcBef>
            </a:pPr>
            <a:r>
              <a:rPr lang="en-US" sz="1800" dirty="0"/>
              <a:t>An example of a server that provides a service is a print server that prints hard copy of files.</a:t>
            </a:r>
          </a:p>
          <a:p>
            <a:pPr eaLnBrk="1" hangingPunct="1">
              <a:spcBef>
                <a:spcPts val="432"/>
              </a:spcBef>
            </a:pPr>
            <a:r>
              <a:rPr lang="en-US" sz="1800" dirty="0"/>
              <a:t>The server typically runs in an infinite loop to wait for a client request, respond to that request, and then wait for more client requests.</a:t>
            </a:r>
          </a:p>
          <a:p>
            <a:pPr eaLnBrk="1" hangingPunct="1">
              <a:spcBef>
                <a:spcPts val="432"/>
              </a:spcBef>
            </a:pPr>
            <a:r>
              <a:rPr lang="en-US" sz="1800" dirty="0"/>
              <a:t>A </a:t>
            </a:r>
            <a:r>
              <a:rPr lang="en-US" sz="1800" u="sng" dirty="0"/>
              <a:t>client</a:t>
            </a:r>
            <a:r>
              <a:rPr lang="en-US" sz="1800" dirty="0"/>
              <a:t> connects to a server on an as needed basis. </a:t>
            </a:r>
          </a:p>
          <a:p>
            <a:pPr eaLnBrk="1" hangingPunct="1">
              <a:spcBef>
                <a:spcPts val="432"/>
              </a:spcBef>
            </a:pPr>
            <a:r>
              <a:rPr lang="en-US" sz="1800" dirty="0"/>
              <a:t>When the client needs the data or service of the server, it connects to the server, sends the request and any necessary data, and then waits for the response from the server.</a:t>
            </a:r>
          </a:p>
          <a:p>
            <a:pPr eaLnBrk="1" hangingPunct="1">
              <a:spcBef>
                <a:spcPts val="432"/>
              </a:spcBef>
            </a:pPr>
            <a:r>
              <a:rPr lang="en-US" sz="1800" dirty="0"/>
              <a:t>Each of the client and server code is a process that runs on a system.</a:t>
            </a:r>
          </a:p>
          <a:p>
            <a:pPr eaLnBrk="1" hangingPunct="1">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5</a:t>
            </a:fld>
            <a:endParaRPr lang="en-US" dirty="0"/>
          </a:p>
        </p:txBody>
      </p:sp>
      <p:sp>
        <p:nvSpPr>
          <p:cNvPr id="6" name="Date Placeholder 5"/>
          <p:cNvSpPr>
            <a:spLocks noGrp="1"/>
          </p:cNvSpPr>
          <p:nvPr>
            <p:ph type="dt" sz="half" idx="10"/>
          </p:nvPr>
        </p:nvSpPr>
        <p:spPr/>
        <p:txBody>
          <a:bodyPr/>
          <a:lstStyle/>
          <a:p>
            <a:pPr>
              <a:defRPr/>
            </a:pPr>
            <a:r>
              <a:rPr lang="en-US"/>
              <a:t>© 2021 C. Nguyen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Socket Address - Hostname</a:t>
            </a:r>
          </a:p>
        </p:txBody>
      </p:sp>
      <p:sp>
        <p:nvSpPr>
          <p:cNvPr id="3075" name="Rectangle 3"/>
          <p:cNvSpPr>
            <a:spLocks noGrp="1" noChangeArrowheads="1"/>
          </p:cNvSpPr>
          <p:nvPr>
            <p:ph type="body" idx="1"/>
          </p:nvPr>
        </p:nvSpPr>
        <p:spPr>
          <a:xfrm>
            <a:off x="381000" y="685800"/>
            <a:ext cx="8305800" cy="5715000"/>
          </a:xfrm>
        </p:spPr>
        <p:txBody>
          <a:bodyPr/>
          <a:lstStyle/>
          <a:p>
            <a:pPr eaLnBrk="1" hangingPunct="1">
              <a:spcBef>
                <a:spcPts val="432"/>
              </a:spcBef>
            </a:pPr>
            <a:r>
              <a:rPr lang="en-US" sz="1800" dirty="0"/>
              <a:t>Since a socket is a connection point for the client and server, a socket has an address to identify it.</a:t>
            </a:r>
          </a:p>
          <a:p>
            <a:pPr eaLnBrk="1" hangingPunct="1">
              <a:spcBef>
                <a:spcPts val="432"/>
              </a:spcBef>
            </a:pPr>
            <a:r>
              <a:rPr lang="en-US" sz="1800" dirty="0"/>
              <a:t>A socket address is made up of 2 parts: a hostname and a port number.</a:t>
            </a:r>
          </a:p>
          <a:p>
            <a:pPr eaLnBrk="1" hangingPunct="1">
              <a:spcBef>
                <a:spcPts val="432"/>
              </a:spcBef>
            </a:pPr>
            <a:r>
              <a:rPr lang="en-US" sz="1800" dirty="0"/>
              <a:t>A hostname is a unique name of a device on the network. The socket hostname identifies that the socket belongs to a particular device.</a:t>
            </a:r>
          </a:p>
          <a:p>
            <a:pPr eaLnBrk="1" hangingPunct="1">
              <a:spcBef>
                <a:spcPts val="432"/>
              </a:spcBef>
            </a:pPr>
            <a:r>
              <a:rPr lang="en-US" sz="1800" dirty="0"/>
              <a:t>The most common form of hostname is a string, such as: voyager.deanza.edu</a:t>
            </a:r>
          </a:p>
          <a:p>
            <a:pPr eaLnBrk="1" hangingPunct="1">
              <a:spcBef>
                <a:spcPts val="432"/>
              </a:spcBef>
            </a:pPr>
            <a:r>
              <a:rPr lang="en-US" sz="1800" dirty="0"/>
              <a:t>A hostname is resolved into an IP address, such as: 125.16.254.1 </a:t>
            </a:r>
            <a:br>
              <a:rPr lang="en-US" sz="1800" dirty="0"/>
            </a:br>
            <a:r>
              <a:rPr lang="en-US" sz="1800" dirty="0"/>
              <a:t>or in IPV6 notation such as: 2001:00B8:AC10:FF01:0000:0000:0000:0000</a:t>
            </a:r>
          </a:p>
          <a:p>
            <a:pPr eaLnBrk="1" hangingPunct="1">
              <a:spcBef>
                <a:spcPts val="432"/>
              </a:spcBef>
            </a:pPr>
            <a:r>
              <a:rPr lang="en-US" sz="1800" dirty="0"/>
              <a:t>Less common is the string “&lt;broadcast&gt;”  or an empty string, or an integer that is the binary value of the address.</a:t>
            </a:r>
          </a:p>
          <a:p>
            <a:pPr eaLnBrk="1" hangingPunct="1">
              <a:spcBef>
                <a:spcPts val="432"/>
              </a:spcBef>
            </a:pPr>
            <a:endParaRPr lang="en-US" sz="1800" dirty="0"/>
          </a:p>
          <a:p>
            <a:pPr eaLnBrk="1" hangingPunct="1">
              <a:buNone/>
            </a:pPr>
            <a:r>
              <a:rPr lang="en-US" sz="1800" dirty="0"/>
              <a:t> </a:t>
            </a:r>
          </a:p>
          <a:p>
            <a:pPr eaLnBrk="1" hangingPunct="1">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6</a:t>
            </a:fld>
            <a:endParaRPr lang="en-US" dirty="0"/>
          </a:p>
        </p:txBody>
      </p:sp>
      <p:sp>
        <p:nvSpPr>
          <p:cNvPr id="6" name="Date Placeholder 5"/>
          <p:cNvSpPr>
            <a:spLocks noGrp="1"/>
          </p:cNvSpPr>
          <p:nvPr>
            <p:ph type="dt" sz="half" idx="10"/>
          </p:nvPr>
        </p:nvSpPr>
        <p:spPr/>
        <p:txBody>
          <a:bodyPr/>
          <a:lstStyle/>
          <a:p>
            <a:pPr>
              <a:defRPr/>
            </a:pPr>
            <a:r>
              <a:rPr lang="en-US"/>
              <a:t>© 2021 C. Nguyen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Socket Address – Port Number</a:t>
            </a:r>
          </a:p>
        </p:txBody>
      </p:sp>
      <p:sp>
        <p:nvSpPr>
          <p:cNvPr id="3075" name="Rectangle 3"/>
          <p:cNvSpPr>
            <a:spLocks noGrp="1" noChangeArrowheads="1"/>
          </p:cNvSpPr>
          <p:nvPr>
            <p:ph type="body" idx="1"/>
          </p:nvPr>
        </p:nvSpPr>
        <p:spPr>
          <a:xfrm>
            <a:off x="381000" y="685800"/>
            <a:ext cx="8305800" cy="5715000"/>
          </a:xfrm>
        </p:spPr>
        <p:txBody>
          <a:bodyPr/>
          <a:lstStyle/>
          <a:p>
            <a:pPr eaLnBrk="1" hangingPunct="1">
              <a:spcBef>
                <a:spcPts val="432"/>
              </a:spcBef>
            </a:pPr>
            <a:r>
              <a:rPr lang="en-US" sz="1800" dirty="0"/>
              <a:t>A server listens for its clients’ requests at one or more ports. A port is typically identified with a port number.</a:t>
            </a:r>
          </a:p>
          <a:p>
            <a:pPr eaLnBrk="1" hangingPunct="1">
              <a:spcBef>
                <a:spcPts val="432"/>
              </a:spcBef>
            </a:pPr>
            <a:r>
              <a:rPr lang="en-US" sz="1800" dirty="0"/>
              <a:t>Port numbers range in theory from 0 – 65535.</a:t>
            </a:r>
          </a:p>
          <a:p>
            <a:pPr eaLnBrk="1" hangingPunct="1">
              <a:spcBef>
                <a:spcPts val="432"/>
              </a:spcBef>
            </a:pPr>
            <a:r>
              <a:rPr lang="en-US" sz="1800" dirty="0"/>
              <a:t>Port numbers less than 1024 and those larger than 50,000 are already used by computer systems and should be avoided by application programs that are creating their own connections.</a:t>
            </a:r>
          </a:p>
          <a:p>
            <a:pPr eaLnBrk="1" hangingPunct="1">
              <a:spcBef>
                <a:spcPts val="432"/>
              </a:spcBef>
            </a:pPr>
            <a:r>
              <a:rPr lang="en-US" sz="1800" dirty="0"/>
              <a:t>Here are some common port number and the associated services that are used by servers:</a:t>
            </a:r>
          </a:p>
          <a:p>
            <a:pPr lvl="1">
              <a:buNone/>
            </a:pPr>
            <a:r>
              <a:rPr lang="en-US" sz="1800" dirty="0"/>
              <a:t>	21    FTP			      80   	HTTP (Web)</a:t>
            </a:r>
          </a:p>
          <a:p>
            <a:pPr lvl="1">
              <a:buNone/>
            </a:pPr>
            <a:r>
              <a:rPr lang="en-US" sz="1800" dirty="0"/>
              <a:t>	22    SSH			    110 	POP3 (Mail)</a:t>
            </a:r>
          </a:p>
          <a:p>
            <a:pPr lvl="1">
              <a:buNone/>
            </a:pPr>
            <a:r>
              <a:rPr lang="en-US" sz="1800" dirty="0"/>
              <a:t>	23    Telnet		    119 	NNTP (News)</a:t>
            </a:r>
          </a:p>
          <a:p>
            <a:pPr lvl="1">
              <a:buNone/>
            </a:pPr>
            <a:r>
              <a:rPr lang="en-US" sz="1800" dirty="0"/>
              <a:t>	25    SMTP (Mail)		    443 	HTTPS (Web)</a:t>
            </a:r>
          </a:p>
          <a:p>
            <a:pPr eaLnBrk="1" hangingPunct="1">
              <a:spcBef>
                <a:spcPts val="1200"/>
              </a:spcBef>
            </a:pPr>
            <a:r>
              <a:rPr lang="en-US" sz="1800" dirty="0"/>
              <a:t>A complete list of port numbers and their availability is  at</a:t>
            </a:r>
            <a:br>
              <a:rPr lang="en-US" sz="1800" dirty="0"/>
            </a:br>
            <a:r>
              <a:rPr lang="en-US" sz="1800" dirty="0"/>
              <a:t> </a:t>
            </a:r>
            <a:r>
              <a:rPr lang="en-US" sz="1800" dirty="0">
                <a:hlinkClick r:id="rId2"/>
              </a:rPr>
              <a:t>https://www.iana.org/assignments/service-names-port-numbers/</a:t>
            </a:r>
            <a:endParaRPr lang="en-US" sz="1800" dirty="0"/>
          </a:p>
          <a:p>
            <a:pPr eaLnBrk="1" hangingPunct="1">
              <a:spcBef>
                <a:spcPts val="432"/>
              </a:spcBef>
            </a:pPr>
            <a:r>
              <a:rPr lang="en-US" sz="1800" dirty="0"/>
              <a:t>For our applications we are free to choose any port that is unassigned on the list, typically in the 5000 range and above, or starting at around page 95 of the above website.</a:t>
            </a:r>
          </a:p>
          <a:p>
            <a:pPr eaLnBrk="1" hangingPunct="1">
              <a:spcBef>
                <a:spcPts val="432"/>
              </a:spcBef>
            </a:pPr>
            <a:endParaRPr lang="en-US" sz="1800" dirty="0"/>
          </a:p>
          <a:p>
            <a:pPr eaLnBrk="1" hangingPunct="1">
              <a:buNone/>
            </a:pPr>
            <a:r>
              <a:rPr lang="en-US" sz="1800" dirty="0"/>
              <a:t> </a:t>
            </a:r>
          </a:p>
          <a:p>
            <a:pPr eaLnBrk="1" hangingPunct="1">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7</a:t>
            </a:fld>
            <a:endParaRPr lang="en-US" dirty="0"/>
          </a:p>
        </p:txBody>
      </p:sp>
      <p:sp>
        <p:nvSpPr>
          <p:cNvPr id="6" name="Date Placeholder 5"/>
          <p:cNvSpPr>
            <a:spLocks noGrp="1"/>
          </p:cNvSpPr>
          <p:nvPr>
            <p:ph type="dt" sz="half" idx="10"/>
          </p:nvPr>
        </p:nvSpPr>
        <p:spPr/>
        <p:txBody>
          <a:bodyPr/>
          <a:lstStyle/>
          <a:p>
            <a:pPr>
              <a:defRPr/>
            </a:pPr>
            <a:r>
              <a:rPr lang="en-US"/>
              <a:t>© 2021 C. Nguyen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Socket Creation</a:t>
            </a:r>
          </a:p>
        </p:txBody>
      </p:sp>
      <p:sp>
        <p:nvSpPr>
          <p:cNvPr id="3075" name="Rectangle 3"/>
          <p:cNvSpPr>
            <a:spLocks noGrp="1" noChangeArrowheads="1"/>
          </p:cNvSpPr>
          <p:nvPr>
            <p:ph type="body" idx="1"/>
          </p:nvPr>
        </p:nvSpPr>
        <p:spPr>
          <a:xfrm>
            <a:off x="381000" y="685800"/>
            <a:ext cx="8382000" cy="5715000"/>
          </a:xfrm>
        </p:spPr>
        <p:txBody>
          <a:bodyPr/>
          <a:lstStyle/>
          <a:p>
            <a:pPr eaLnBrk="1" hangingPunct="1">
              <a:spcBef>
                <a:spcPts val="432"/>
              </a:spcBef>
            </a:pPr>
            <a:r>
              <a:rPr lang="en-US" sz="1800" dirty="0"/>
              <a:t>A socket is created to initiate a connection, listen for incoming messages, and send responses.</a:t>
            </a:r>
          </a:p>
          <a:p>
            <a:pPr eaLnBrk="1" hangingPunct="1">
              <a:spcBef>
                <a:spcPts val="432"/>
              </a:spcBef>
            </a:pPr>
            <a:r>
              <a:rPr lang="en-US" sz="1800" dirty="0"/>
              <a:t>Python has a </a:t>
            </a:r>
            <a:r>
              <a:rPr lang="en-US" sz="1800" dirty="0">
                <a:hlinkClick r:id="rId2"/>
              </a:rPr>
              <a:t>socket</a:t>
            </a:r>
            <a:r>
              <a:rPr lang="en-US" sz="1800" dirty="0"/>
              <a:t> module that we need to import:</a:t>
            </a:r>
          </a:p>
          <a:p>
            <a:pPr eaLnBrk="1" hangingPunct="1">
              <a:spcBef>
                <a:spcPts val="1200"/>
              </a:spcBef>
            </a:pPr>
            <a:r>
              <a:rPr lang="en-US" sz="1800" dirty="0"/>
              <a:t>To create a socket:  </a:t>
            </a:r>
          </a:p>
          <a:p>
            <a:pPr lvl="1" eaLnBrk="1" hangingPunct="1">
              <a:spcBef>
                <a:spcPts val="1200"/>
              </a:spcBef>
            </a:pPr>
            <a:r>
              <a:rPr lang="en-US" sz="1800" dirty="0"/>
              <a:t>The default </a:t>
            </a:r>
            <a:r>
              <a:rPr lang="en-US" sz="1800" dirty="0" err="1"/>
              <a:t>socket_family</a:t>
            </a:r>
            <a:r>
              <a:rPr lang="en-US" sz="1800" dirty="0"/>
              <a:t> is </a:t>
            </a:r>
            <a:r>
              <a:rPr lang="en-US" sz="1800" dirty="0">
                <a:solidFill>
                  <a:srgbClr val="0070C0"/>
                </a:solidFill>
              </a:rPr>
              <a:t>AF_INET</a:t>
            </a:r>
            <a:r>
              <a:rPr lang="en-US" sz="1800" dirty="0"/>
              <a:t>, and the default </a:t>
            </a:r>
            <a:r>
              <a:rPr lang="en-US" sz="1800" dirty="0" err="1"/>
              <a:t>socket_type</a:t>
            </a:r>
            <a:r>
              <a:rPr lang="en-US" sz="1800" dirty="0"/>
              <a:t> is </a:t>
            </a:r>
            <a:r>
              <a:rPr lang="en-US" sz="1800" dirty="0">
                <a:solidFill>
                  <a:srgbClr val="0070C0"/>
                </a:solidFill>
              </a:rPr>
              <a:t>SOCK_STREAM</a:t>
            </a:r>
            <a:r>
              <a:rPr lang="en-US" sz="1800" dirty="0"/>
              <a:t>, which are the most commonly used family and type.</a:t>
            </a:r>
          </a:p>
          <a:p>
            <a:pPr lvl="1" eaLnBrk="1" hangingPunct="1">
              <a:spcBef>
                <a:spcPts val="432"/>
              </a:spcBef>
            </a:pPr>
            <a:r>
              <a:rPr lang="en-US" sz="1800" dirty="0"/>
              <a:t>Therefore, we typically only need to create a socket with:</a:t>
            </a:r>
          </a:p>
          <a:p>
            <a:pPr lvl="1" eaLnBrk="1" hangingPunct="1">
              <a:spcBef>
                <a:spcPts val="432"/>
              </a:spcBef>
              <a:buNone/>
            </a:pPr>
            <a:endParaRPr lang="en-US" sz="1800" dirty="0"/>
          </a:p>
          <a:p>
            <a:pPr eaLnBrk="1" hangingPunct="1">
              <a:spcBef>
                <a:spcPts val="1800"/>
              </a:spcBef>
            </a:pPr>
            <a:r>
              <a:rPr lang="en-US" sz="1800" dirty="0"/>
              <a:t>It is good practice to close the connection when done</a:t>
            </a:r>
          </a:p>
          <a:p>
            <a:pPr eaLnBrk="1" hangingPunct="1">
              <a:spcBef>
                <a:spcPts val="1200"/>
              </a:spcBef>
            </a:pPr>
            <a:r>
              <a:rPr lang="en-US" sz="1800" dirty="0"/>
              <a:t>Just like with file open and lock acquire, a more convenient way is to use the “with” construct:</a:t>
            </a:r>
          </a:p>
          <a:p>
            <a:pPr eaLnBrk="1" hangingPunct="1">
              <a:spcBef>
                <a:spcPts val="1200"/>
              </a:spcBef>
            </a:pPr>
            <a:endParaRPr lang="en-US" sz="1800" dirty="0"/>
          </a:p>
          <a:p>
            <a:pPr eaLnBrk="1" hangingPunct="1">
              <a:spcBef>
                <a:spcPts val="1200"/>
              </a:spcBef>
              <a:buNone/>
            </a:pPr>
            <a:r>
              <a:rPr lang="en-US" sz="1800" dirty="0"/>
              <a:t>     so that the connection is automatically closed when execution is outside of the with block.</a:t>
            </a:r>
          </a:p>
          <a:p>
            <a:pPr eaLnBrk="1" hangingPunct="1">
              <a:spcBef>
                <a:spcPts val="600"/>
              </a:spcBef>
              <a:buNone/>
            </a:pPr>
            <a:r>
              <a:rPr lang="en-US" sz="1800" dirty="0"/>
              <a:t>		</a:t>
            </a:r>
          </a:p>
          <a:p>
            <a:pPr eaLnBrk="1" hangingPunct="1">
              <a:spcBef>
                <a:spcPts val="1200"/>
              </a:spcBef>
              <a:buNone/>
            </a:pPr>
            <a:endParaRPr lang="en-US" sz="1800" dirty="0"/>
          </a:p>
          <a:p>
            <a:pPr eaLnBrk="1" hangingPunct="1">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8</a:t>
            </a:fld>
            <a:endParaRPr lang="en-US" dirty="0"/>
          </a:p>
        </p:txBody>
      </p:sp>
      <p:sp>
        <p:nvSpPr>
          <p:cNvPr id="7" name="TextBox 6"/>
          <p:cNvSpPr txBox="1"/>
          <p:nvPr/>
        </p:nvSpPr>
        <p:spPr>
          <a:xfrm>
            <a:off x="2895600" y="1752600"/>
            <a:ext cx="5181600" cy="369332"/>
          </a:xfrm>
          <a:prstGeom prst="rect">
            <a:avLst/>
          </a:prstGeom>
          <a:solidFill>
            <a:schemeClr val="bg1">
              <a:lumMod val="85000"/>
            </a:schemeClr>
          </a:solidFill>
        </p:spPr>
        <p:txBody>
          <a:bodyPr wrap="square" rtlCol="0">
            <a:spAutoFit/>
          </a:bodyPr>
          <a:lstStyle/>
          <a:p>
            <a:r>
              <a:rPr lang="en-US" dirty="0"/>
              <a:t>  </a:t>
            </a:r>
            <a:r>
              <a:rPr lang="en-US" dirty="0">
                <a:latin typeface="Calibri" pitchFamily="34" charset="0"/>
              </a:rPr>
              <a:t>s =</a:t>
            </a:r>
            <a:r>
              <a:rPr lang="en-US" dirty="0">
                <a:solidFill>
                  <a:srgbClr val="0070C0"/>
                </a:solidFill>
                <a:latin typeface="Calibri" pitchFamily="34" charset="0"/>
              </a:rPr>
              <a:t> </a:t>
            </a:r>
            <a:r>
              <a:rPr lang="en-US" dirty="0" err="1">
                <a:solidFill>
                  <a:srgbClr val="0070C0"/>
                </a:solidFill>
                <a:latin typeface="Calibri" pitchFamily="34" charset="0"/>
              </a:rPr>
              <a:t>socket.socket</a:t>
            </a:r>
            <a:r>
              <a:rPr lang="en-US" dirty="0">
                <a:solidFill>
                  <a:srgbClr val="0070C0"/>
                </a:solidFill>
                <a:latin typeface="Calibri" pitchFamily="34" charset="0"/>
              </a:rPr>
              <a:t>( </a:t>
            </a:r>
            <a:r>
              <a:rPr lang="en-US" dirty="0" err="1">
                <a:latin typeface="Calibri" pitchFamily="34" charset="0"/>
              </a:rPr>
              <a:t>socket_family</a:t>
            </a:r>
            <a:r>
              <a:rPr lang="en-US" dirty="0">
                <a:solidFill>
                  <a:srgbClr val="0070C0"/>
                </a:solidFill>
                <a:latin typeface="Calibri" pitchFamily="34" charset="0"/>
              </a:rPr>
              <a:t>, </a:t>
            </a:r>
            <a:r>
              <a:rPr lang="en-US" dirty="0" err="1">
                <a:latin typeface="Calibri" pitchFamily="34" charset="0"/>
              </a:rPr>
              <a:t>socket_type</a:t>
            </a:r>
            <a:r>
              <a:rPr lang="en-US" dirty="0">
                <a:solidFill>
                  <a:srgbClr val="0070C0"/>
                </a:solidFill>
                <a:latin typeface="Calibri" pitchFamily="34" charset="0"/>
              </a:rPr>
              <a:t> )</a:t>
            </a:r>
          </a:p>
        </p:txBody>
      </p:sp>
      <p:sp>
        <p:nvSpPr>
          <p:cNvPr id="8" name="TextBox 7"/>
          <p:cNvSpPr txBox="1"/>
          <p:nvPr/>
        </p:nvSpPr>
        <p:spPr>
          <a:xfrm>
            <a:off x="6172200" y="1295400"/>
            <a:ext cx="1828800" cy="369332"/>
          </a:xfrm>
          <a:prstGeom prst="rect">
            <a:avLst/>
          </a:prstGeom>
          <a:solidFill>
            <a:schemeClr val="bg1">
              <a:lumMod val="85000"/>
            </a:schemeClr>
          </a:solidFill>
        </p:spPr>
        <p:txBody>
          <a:bodyPr wrap="square" rtlCol="0">
            <a:spAutoFit/>
          </a:bodyPr>
          <a:lstStyle/>
          <a:p>
            <a:r>
              <a:rPr lang="en-US" dirty="0">
                <a:solidFill>
                  <a:srgbClr val="0070C0"/>
                </a:solidFill>
                <a:latin typeface="Calibri" pitchFamily="34" charset="0"/>
              </a:rPr>
              <a:t> import  socket</a:t>
            </a:r>
          </a:p>
        </p:txBody>
      </p:sp>
      <p:sp>
        <p:nvSpPr>
          <p:cNvPr id="9" name="TextBox 8"/>
          <p:cNvSpPr txBox="1"/>
          <p:nvPr/>
        </p:nvSpPr>
        <p:spPr>
          <a:xfrm>
            <a:off x="2895600" y="4419600"/>
            <a:ext cx="3276600" cy="369332"/>
          </a:xfrm>
          <a:prstGeom prst="rect">
            <a:avLst/>
          </a:prstGeom>
          <a:solidFill>
            <a:schemeClr val="bg1">
              <a:lumMod val="85000"/>
            </a:schemeClr>
          </a:solidFill>
        </p:spPr>
        <p:txBody>
          <a:bodyPr wrap="square" rtlCol="0">
            <a:spAutoFit/>
          </a:bodyPr>
          <a:lstStyle/>
          <a:p>
            <a:r>
              <a:rPr lang="en-US" dirty="0"/>
              <a:t>  </a:t>
            </a:r>
            <a:r>
              <a:rPr lang="en-US" dirty="0">
                <a:solidFill>
                  <a:srgbClr val="0070C0"/>
                </a:solidFill>
                <a:latin typeface="Calibri" pitchFamily="34" charset="0"/>
              </a:rPr>
              <a:t>with  </a:t>
            </a:r>
            <a:r>
              <a:rPr lang="en-US" dirty="0" err="1">
                <a:solidFill>
                  <a:srgbClr val="0070C0"/>
                </a:solidFill>
                <a:latin typeface="Calibri" pitchFamily="34" charset="0"/>
              </a:rPr>
              <a:t>socket.socket</a:t>
            </a:r>
            <a:r>
              <a:rPr lang="en-US" dirty="0">
                <a:solidFill>
                  <a:srgbClr val="0070C0"/>
                </a:solidFill>
                <a:latin typeface="Calibri" pitchFamily="34" charset="0"/>
              </a:rPr>
              <a:t>()  as  </a:t>
            </a:r>
            <a:r>
              <a:rPr lang="en-US" dirty="0">
                <a:latin typeface="Calibri" pitchFamily="34" charset="0"/>
              </a:rPr>
              <a:t>s</a:t>
            </a:r>
            <a:r>
              <a:rPr lang="en-US" dirty="0">
                <a:solidFill>
                  <a:srgbClr val="0070C0"/>
                </a:solidFill>
                <a:latin typeface="Calibri" pitchFamily="34" charset="0"/>
              </a:rPr>
              <a:t> :</a:t>
            </a:r>
          </a:p>
        </p:txBody>
      </p:sp>
      <p:sp>
        <p:nvSpPr>
          <p:cNvPr id="12" name="TextBox 11"/>
          <p:cNvSpPr txBox="1"/>
          <p:nvPr/>
        </p:nvSpPr>
        <p:spPr>
          <a:xfrm>
            <a:off x="6400800" y="3581400"/>
            <a:ext cx="1219200" cy="369332"/>
          </a:xfrm>
          <a:prstGeom prst="rect">
            <a:avLst/>
          </a:prstGeom>
          <a:solidFill>
            <a:schemeClr val="bg1">
              <a:lumMod val="85000"/>
            </a:schemeClr>
          </a:solidFill>
        </p:spPr>
        <p:txBody>
          <a:bodyPr wrap="square" rtlCol="0">
            <a:spAutoFit/>
          </a:bodyPr>
          <a:lstStyle/>
          <a:p>
            <a:r>
              <a:rPr lang="en-US" dirty="0"/>
              <a:t> </a:t>
            </a:r>
            <a:r>
              <a:rPr lang="en-US" dirty="0" err="1">
                <a:latin typeface="Calibri" pitchFamily="34" charset="0"/>
              </a:rPr>
              <a:t>s</a:t>
            </a:r>
            <a:r>
              <a:rPr lang="en-US" dirty="0" err="1">
                <a:solidFill>
                  <a:srgbClr val="0070C0"/>
                </a:solidFill>
                <a:latin typeface="Calibri" pitchFamily="34" charset="0"/>
              </a:rPr>
              <a:t>.close</a:t>
            </a:r>
            <a:r>
              <a:rPr lang="en-US" dirty="0">
                <a:solidFill>
                  <a:srgbClr val="0070C0"/>
                </a:solidFill>
                <a:latin typeface="Calibri" pitchFamily="34" charset="0"/>
              </a:rPr>
              <a:t>()</a:t>
            </a:r>
          </a:p>
        </p:txBody>
      </p:sp>
      <p:sp>
        <p:nvSpPr>
          <p:cNvPr id="13" name="TextBox 12"/>
          <p:cNvSpPr txBox="1"/>
          <p:nvPr/>
        </p:nvSpPr>
        <p:spPr>
          <a:xfrm>
            <a:off x="3429000" y="3124200"/>
            <a:ext cx="2286000" cy="369332"/>
          </a:xfrm>
          <a:prstGeom prst="rect">
            <a:avLst/>
          </a:prstGeom>
          <a:solidFill>
            <a:schemeClr val="bg1">
              <a:lumMod val="85000"/>
            </a:schemeClr>
          </a:solidFill>
        </p:spPr>
        <p:txBody>
          <a:bodyPr wrap="square" rtlCol="0">
            <a:spAutoFit/>
          </a:bodyPr>
          <a:lstStyle/>
          <a:p>
            <a:r>
              <a:rPr lang="en-US" dirty="0">
                <a:latin typeface="Calibri" pitchFamily="34" charset="0"/>
              </a:rPr>
              <a:t> s =  </a:t>
            </a:r>
            <a:r>
              <a:rPr lang="en-US" dirty="0" err="1">
                <a:solidFill>
                  <a:srgbClr val="0070C0"/>
                </a:solidFill>
                <a:latin typeface="Calibri" pitchFamily="34" charset="0"/>
              </a:rPr>
              <a:t>socket.socket</a:t>
            </a:r>
            <a:r>
              <a:rPr lang="en-US" dirty="0">
                <a:solidFill>
                  <a:srgbClr val="0070C0"/>
                </a:solidFill>
                <a:latin typeface="Calibri" pitchFamily="34" charset="0"/>
              </a:rPr>
              <a:t>()  </a:t>
            </a:r>
          </a:p>
        </p:txBody>
      </p:sp>
      <p:sp>
        <p:nvSpPr>
          <p:cNvPr id="11" name="Date Placeholder 10"/>
          <p:cNvSpPr>
            <a:spLocks noGrp="1"/>
          </p:cNvSpPr>
          <p:nvPr>
            <p:ph type="dt" sz="half" idx="10"/>
          </p:nvPr>
        </p:nvSpPr>
        <p:spPr/>
        <p:txBody>
          <a:bodyPr/>
          <a:lstStyle/>
          <a:p>
            <a:pPr>
              <a:defRPr/>
            </a:pPr>
            <a:r>
              <a:rPr lang="en-US"/>
              <a:t>© 2021 C. Nguyen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Roles of Client and Server Sockets</a:t>
            </a:r>
          </a:p>
        </p:txBody>
      </p:sp>
      <p:sp>
        <p:nvSpPr>
          <p:cNvPr id="3075" name="Rectangle 3"/>
          <p:cNvSpPr>
            <a:spLocks noGrp="1" noChangeArrowheads="1"/>
          </p:cNvSpPr>
          <p:nvPr>
            <p:ph type="body" idx="1"/>
          </p:nvPr>
        </p:nvSpPr>
        <p:spPr>
          <a:xfrm>
            <a:off x="457200" y="609600"/>
            <a:ext cx="8305800" cy="5791200"/>
          </a:xfrm>
        </p:spPr>
        <p:txBody>
          <a:bodyPr/>
          <a:lstStyle/>
          <a:p>
            <a:pPr marL="0" indent="0">
              <a:buNone/>
            </a:pPr>
            <a:r>
              <a:rPr lang="en-US" sz="1800" dirty="0"/>
              <a:t>Steps for client and server set up and communication:</a:t>
            </a:r>
          </a:p>
          <a:p>
            <a:r>
              <a:rPr lang="en-US" sz="1800" dirty="0"/>
              <a:t>The server creates a socket, binds it to an address, and starts an infinite loop to listen for and accept requests.</a:t>
            </a:r>
          </a:p>
          <a:p>
            <a:r>
              <a:rPr lang="en-US" sz="1800" dirty="0"/>
              <a:t>A client creates a socket and connects to the server through the address.</a:t>
            </a:r>
          </a:p>
          <a:p>
            <a:r>
              <a:rPr lang="en-US" sz="1800" dirty="0"/>
              <a:t>The server accepts the client’s request and creates a response socket to communicate with the client.</a:t>
            </a:r>
          </a:p>
          <a:p>
            <a:r>
              <a:rPr lang="en-US" sz="1800" dirty="0"/>
              <a:t>The server and client exchange data.</a:t>
            </a:r>
          </a:p>
          <a:p>
            <a:r>
              <a:rPr lang="en-US" sz="1800" dirty="0"/>
              <a:t>When the client is done the client closes the connection.</a:t>
            </a:r>
          </a:p>
          <a:p>
            <a:r>
              <a:rPr lang="en-US" sz="1800" dirty="0"/>
              <a:t>The server continues to listen for and accept another client request.</a:t>
            </a:r>
          </a:p>
          <a:p>
            <a:pPr eaLnBrk="1" hangingPunct="1">
              <a:spcBef>
                <a:spcPts val="600"/>
              </a:spcBef>
              <a:buNone/>
            </a:pPr>
            <a:r>
              <a:rPr lang="en-US" sz="1800" dirty="0"/>
              <a:t>		</a:t>
            </a:r>
          </a:p>
          <a:p>
            <a:pPr eaLnBrk="1" hangingPunct="1">
              <a:spcBef>
                <a:spcPts val="1200"/>
              </a:spcBef>
              <a:buNone/>
            </a:pPr>
            <a:endParaRPr lang="en-US" sz="1800" dirty="0"/>
          </a:p>
          <a:p>
            <a:pPr eaLnBrk="1" hangingPunct="1">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9</a:t>
            </a:fld>
            <a:endParaRPr lang="en-US" dirty="0"/>
          </a:p>
        </p:txBody>
      </p:sp>
      <p:sp>
        <p:nvSpPr>
          <p:cNvPr id="10" name="Date Placeholder 9"/>
          <p:cNvSpPr>
            <a:spLocks noGrp="1"/>
          </p:cNvSpPr>
          <p:nvPr>
            <p:ph type="dt" sz="half" idx="10"/>
          </p:nvPr>
        </p:nvSpPr>
        <p:spPr/>
        <p:txBody>
          <a:bodyPr/>
          <a:lstStyle/>
          <a:p>
            <a:pPr>
              <a:defRPr/>
            </a:pPr>
            <a:r>
              <a:rPr lang="en-US"/>
              <a:t>© 2021 C. Nguyen </a:t>
            </a:r>
          </a:p>
        </p:txBody>
      </p:sp>
      <p:grpSp>
        <p:nvGrpSpPr>
          <p:cNvPr id="45" name="Group 44"/>
          <p:cNvGrpSpPr/>
          <p:nvPr/>
        </p:nvGrpSpPr>
        <p:grpSpPr>
          <a:xfrm>
            <a:off x="990600" y="3429000"/>
            <a:ext cx="6934200" cy="2794454"/>
            <a:chOff x="990600" y="3124200"/>
            <a:chExt cx="6934200" cy="2873990"/>
          </a:xfrm>
        </p:grpSpPr>
        <p:grpSp>
          <p:nvGrpSpPr>
            <p:cNvPr id="43" name="Group 42"/>
            <p:cNvGrpSpPr/>
            <p:nvPr/>
          </p:nvGrpSpPr>
          <p:grpSpPr>
            <a:xfrm>
              <a:off x="990600" y="3124200"/>
              <a:ext cx="6934200" cy="2873990"/>
              <a:chOff x="990600" y="3200400"/>
              <a:chExt cx="6934200" cy="2873990"/>
            </a:xfrm>
          </p:grpSpPr>
          <p:sp>
            <p:nvSpPr>
              <p:cNvPr id="6" name="TextBox 5"/>
              <p:cNvSpPr txBox="1"/>
              <p:nvPr/>
            </p:nvSpPr>
            <p:spPr>
              <a:xfrm>
                <a:off x="990600" y="3581400"/>
                <a:ext cx="3491032" cy="2492990"/>
              </a:xfrm>
              <a:prstGeom prst="rect">
                <a:avLst/>
              </a:prstGeom>
              <a:noFill/>
              <a:ln w="15875">
                <a:solidFill>
                  <a:srgbClr val="FFC000"/>
                </a:solidFill>
                <a:round/>
              </a:ln>
            </p:spPr>
            <p:txBody>
              <a:bodyPr wrap="square" rtlCol="0">
                <a:spAutoFit/>
              </a:bodyPr>
              <a:lstStyle/>
              <a:p>
                <a:pPr>
                  <a:spcBef>
                    <a:spcPts val="600"/>
                  </a:spcBef>
                </a:pPr>
                <a:r>
                  <a:rPr lang="en-US" dirty="0"/>
                  <a:t>Create socket</a:t>
                </a:r>
              </a:p>
              <a:p>
                <a:pPr>
                  <a:spcBef>
                    <a:spcPts val="600"/>
                  </a:spcBef>
                </a:pPr>
                <a:r>
                  <a:rPr lang="en-US" dirty="0">
                    <a:solidFill>
                      <a:srgbClr val="0070C0"/>
                    </a:solidFill>
                  </a:rPr>
                  <a:t>bind</a:t>
                </a:r>
                <a:r>
                  <a:rPr lang="en-US" dirty="0"/>
                  <a:t> to an address</a:t>
                </a:r>
              </a:p>
              <a:p>
                <a:pPr>
                  <a:spcBef>
                    <a:spcPts val="600"/>
                  </a:spcBef>
                </a:pPr>
                <a:r>
                  <a:rPr lang="en-US" dirty="0">
                    <a:solidFill>
                      <a:srgbClr val="0070C0"/>
                    </a:solidFill>
                  </a:rPr>
                  <a:t>listen</a:t>
                </a:r>
                <a:r>
                  <a:rPr lang="en-US" dirty="0"/>
                  <a:t> for requests</a:t>
                </a:r>
              </a:p>
              <a:p>
                <a:pPr>
                  <a:spcBef>
                    <a:spcPts val="600"/>
                  </a:spcBef>
                </a:pPr>
                <a:r>
                  <a:rPr lang="en-US" dirty="0">
                    <a:solidFill>
                      <a:srgbClr val="0070C0"/>
                    </a:solidFill>
                  </a:rPr>
                  <a:t>accept </a:t>
                </a:r>
                <a:r>
                  <a:rPr lang="en-US" dirty="0"/>
                  <a:t>a request</a:t>
                </a:r>
              </a:p>
              <a:p>
                <a:pPr>
                  <a:spcBef>
                    <a:spcPts val="600"/>
                  </a:spcBef>
                </a:pPr>
                <a:r>
                  <a:rPr lang="en-US" dirty="0"/>
                  <a:t>       Create a response socket</a:t>
                </a:r>
              </a:p>
              <a:p>
                <a:pPr>
                  <a:spcBef>
                    <a:spcPts val="600"/>
                  </a:spcBef>
                </a:pPr>
                <a:r>
                  <a:rPr lang="en-US" dirty="0">
                    <a:solidFill>
                      <a:srgbClr val="0070C0"/>
                    </a:solidFill>
                  </a:rPr>
                  <a:t>       </a:t>
                </a:r>
                <a:r>
                  <a:rPr lang="en-US" dirty="0" err="1">
                    <a:solidFill>
                      <a:srgbClr val="0070C0"/>
                    </a:solidFill>
                  </a:rPr>
                  <a:t>recv</a:t>
                </a:r>
                <a:r>
                  <a:rPr lang="en-US" dirty="0">
                    <a:solidFill>
                      <a:srgbClr val="0070C0"/>
                    </a:solidFill>
                  </a:rPr>
                  <a:t> / send  </a:t>
                </a:r>
                <a:r>
                  <a:rPr lang="en-US" dirty="0"/>
                  <a:t>data</a:t>
                </a:r>
              </a:p>
              <a:p>
                <a:pPr>
                  <a:spcBef>
                    <a:spcPts val="600"/>
                  </a:spcBef>
                </a:pPr>
                <a:r>
                  <a:rPr lang="en-US" dirty="0"/>
                  <a:t>       loop back to </a:t>
                </a:r>
                <a:r>
                  <a:rPr lang="en-US" dirty="0">
                    <a:solidFill>
                      <a:srgbClr val="0070C0"/>
                    </a:solidFill>
                  </a:rPr>
                  <a:t>accept</a:t>
                </a:r>
                <a:r>
                  <a:rPr lang="en-US" dirty="0"/>
                  <a:t> request</a:t>
                </a:r>
              </a:p>
            </p:txBody>
          </p:sp>
          <p:sp>
            <p:nvSpPr>
              <p:cNvPr id="14" name="TextBox 13"/>
              <p:cNvSpPr txBox="1"/>
              <p:nvPr/>
            </p:nvSpPr>
            <p:spPr>
              <a:xfrm>
                <a:off x="5334000" y="4191000"/>
                <a:ext cx="2590800" cy="1431161"/>
              </a:xfrm>
              <a:prstGeom prst="rect">
                <a:avLst/>
              </a:prstGeom>
              <a:noFill/>
              <a:ln>
                <a:solidFill>
                  <a:srgbClr val="00B050"/>
                </a:solidFill>
              </a:ln>
            </p:spPr>
            <p:txBody>
              <a:bodyPr wrap="square" rtlCol="0">
                <a:spAutoFit/>
              </a:bodyPr>
              <a:lstStyle/>
              <a:p>
                <a:pPr>
                  <a:spcBef>
                    <a:spcPts val="600"/>
                  </a:spcBef>
                </a:pPr>
                <a:r>
                  <a:rPr lang="en-US" dirty="0"/>
                  <a:t>Create socket</a:t>
                </a:r>
              </a:p>
              <a:p>
                <a:pPr>
                  <a:spcBef>
                    <a:spcPts val="600"/>
                  </a:spcBef>
                </a:pPr>
                <a:r>
                  <a:rPr lang="en-US" dirty="0">
                    <a:solidFill>
                      <a:srgbClr val="0070C0"/>
                    </a:solidFill>
                  </a:rPr>
                  <a:t>connect </a:t>
                </a:r>
                <a:r>
                  <a:rPr lang="en-US" dirty="0"/>
                  <a:t>to an address</a:t>
                </a:r>
              </a:p>
              <a:p>
                <a:pPr>
                  <a:spcBef>
                    <a:spcPts val="600"/>
                  </a:spcBef>
                </a:pPr>
                <a:r>
                  <a:rPr lang="en-US" dirty="0">
                    <a:solidFill>
                      <a:srgbClr val="0070C0"/>
                    </a:solidFill>
                  </a:rPr>
                  <a:t>      send / </a:t>
                </a:r>
                <a:r>
                  <a:rPr lang="en-US" dirty="0" err="1">
                    <a:solidFill>
                      <a:srgbClr val="0070C0"/>
                    </a:solidFill>
                  </a:rPr>
                  <a:t>recv</a:t>
                </a:r>
                <a:r>
                  <a:rPr lang="en-US" dirty="0">
                    <a:solidFill>
                      <a:srgbClr val="0070C0"/>
                    </a:solidFill>
                  </a:rPr>
                  <a:t> </a:t>
                </a:r>
                <a:r>
                  <a:rPr lang="en-US" dirty="0"/>
                  <a:t>data</a:t>
                </a:r>
              </a:p>
              <a:p>
                <a:pPr>
                  <a:spcBef>
                    <a:spcPts val="600"/>
                  </a:spcBef>
                </a:pPr>
                <a:r>
                  <a:rPr lang="en-US" dirty="0"/>
                  <a:t>      end session</a:t>
                </a:r>
              </a:p>
            </p:txBody>
          </p:sp>
          <p:sp>
            <p:nvSpPr>
              <p:cNvPr id="15" name="TextBox 14"/>
              <p:cNvSpPr txBox="1"/>
              <p:nvPr/>
            </p:nvSpPr>
            <p:spPr>
              <a:xfrm>
                <a:off x="2209800" y="3200400"/>
                <a:ext cx="864339" cy="369332"/>
              </a:xfrm>
              <a:prstGeom prst="rect">
                <a:avLst/>
              </a:prstGeom>
              <a:noFill/>
            </p:spPr>
            <p:txBody>
              <a:bodyPr wrap="none" rtlCol="0">
                <a:spAutoFit/>
              </a:bodyPr>
              <a:lstStyle/>
              <a:p>
                <a:r>
                  <a:rPr lang="en-US" dirty="0">
                    <a:solidFill>
                      <a:srgbClr val="FFC000"/>
                    </a:solidFill>
                  </a:rPr>
                  <a:t>Server</a:t>
                </a:r>
              </a:p>
            </p:txBody>
          </p:sp>
          <p:sp>
            <p:nvSpPr>
              <p:cNvPr id="16" name="TextBox 15"/>
              <p:cNvSpPr txBox="1"/>
              <p:nvPr/>
            </p:nvSpPr>
            <p:spPr>
              <a:xfrm>
                <a:off x="6248400" y="3810000"/>
                <a:ext cx="774571" cy="369332"/>
              </a:xfrm>
              <a:prstGeom prst="rect">
                <a:avLst/>
              </a:prstGeom>
              <a:noFill/>
            </p:spPr>
            <p:txBody>
              <a:bodyPr wrap="none" rtlCol="0">
                <a:spAutoFit/>
              </a:bodyPr>
              <a:lstStyle/>
              <a:p>
                <a:r>
                  <a:rPr lang="en-US" dirty="0">
                    <a:solidFill>
                      <a:srgbClr val="00B050"/>
                    </a:solidFill>
                  </a:rPr>
                  <a:t>Client</a:t>
                </a:r>
              </a:p>
            </p:txBody>
          </p:sp>
          <p:cxnSp>
            <p:nvCxnSpPr>
              <p:cNvPr id="18" name="Straight Arrow Connector 17"/>
              <p:cNvCxnSpPr>
                <a:cxnSpLocks/>
              </p:cNvCxnSpPr>
              <p:nvPr/>
            </p:nvCxnSpPr>
            <p:spPr>
              <a:xfrm flipH="1">
                <a:off x="2819400" y="4800600"/>
                <a:ext cx="2590800" cy="6453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114800" y="4876800"/>
                <a:ext cx="1676400" cy="304800"/>
              </a:xfrm>
              <a:prstGeom prst="straightConnector1">
                <a:avLst/>
              </a:prstGeom>
              <a:ln w="158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3276600" y="5105400"/>
                <a:ext cx="2438400" cy="457200"/>
              </a:xfrm>
              <a:prstGeom prst="straightConnector1">
                <a:avLst/>
              </a:prstGeom>
              <a:ln w="158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9" name="Freeform 38"/>
              <p:cNvSpPr/>
              <p:nvPr/>
            </p:nvSpPr>
            <p:spPr>
              <a:xfrm>
                <a:off x="1143000" y="4953000"/>
                <a:ext cx="334002" cy="996987"/>
              </a:xfrm>
              <a:custGeom>
                <a:avLst/>
                <a:gdLst>
                  <a:gd name="connsiteX0" fmla="*/ 334002 w 334002"/>
                  <a:gd name="connsiteY0" fmla="*/ 843219 h 918049"/>
                  <a:gd name="connsiteX1" fmla="*/ 49279 w 334002"/>
                  <a:gd name="connsiteY1" fmla="*/ 777513 h 918049"/>
                  <a:gd name="connsiteX2" fmla="*/ 38328 w 334002"/>
                  <a:gd name="connsiteY2" fmla="*/ 0 h 918049"/>
                  <a:gd name="connsiteX3" fmla="*/ 38328 w 334002"/>
                  <a:gd name="connsiteY3" fmla="*/ 0 h 918049"/>
                </a:gdLst>
                <a:ahLst/>
                <a:cxnLst>
                  <a:cxn ang="0">
                    <a:pos x="connsiteX0" y="connsiteY0"/>
                  </a:cxn>
                  <a:cxn ang="0">
                    <a:pos x="connsiteX1" y="connsiteY1"/>
                  </a:cxn>
                  <a:cxn ang="0">
                    <a:pos x="connsiteX2" y="connsiteY2"/>
                  </a:cxn>
                  <a:cxn ang="0">
                    <a:pos x="connsiteX3" y="connsiteY3"/>
                  </a:cxn>
                </a:cxnLst>
                <a:rect l="l" t="t" r="r" b="b"/>
                <a:pathLst>
                  <a:path w="334002" h="918049">
                    <a:moveTo>
                      <a:pt x="334002" y="843219"/>
                    </a:moveTo>
                    <a:cubicBezTo>
                      <a:pt x="216280" y="880634"/>
                      <a:pt x="98558" y="918049"/>
                      <a:pt x="49279" y="777513"/>
                    </a:cubicBezTo>
                    <a:cubicBezTo>
                      <a:pt x="0" y="636977"/>
                      <a:pt x="38328" y="0"/>
                      <a:pt x="38328" y="0"/>
                    </a:cubicBezTo>
                    <a:lnTo>
                      <a:pt x="38328" y="0"/>
                    </a:lnTo>
                  </a:path>
                </a:pathLst>
              </a:custGeom>
              <a:ln w="15875">
                <a:solidFill>
                  <a:srgbClr val="FFC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p:cNvGrpSpPr/>
            <p:nvPr/>
          </p:nvGrpSpPr>
          <p:grpSpPr>
            <a:xfrm>
              <a:off x="3810000" y="4419600"/>
              <a:ext cx="914400" cy="1131332"/>
              <a:chOff x="3810000" y="4419600"/>
              <a:chExt cx="914400" cy="1131332"/>
            </a:xfrm>
          </p:grpSpPr>
          <p:sp>
            <p:nvSpPr>
              <p:cNvPr id="34" name="TextBox 33"/>
              <p:cNvSpPr txBox="1"/>
              <p:nvPr/>
            </p:nvSpPr>
            <p:spPr>
              <a:xfrm>
                <a:off x="3810000" y="4419600"/>
                <a:ext cx="228600" cy="369332"/>
              </a:xfrm>
              <a:prstGeom prst="rect">
                <a:avLst/>
              </a:prstGeom>
              <a:noFill/>
            </p:spPr>
            <p:txBody>
              <a:bodyPr wrap="square" rtlCol="0">
                <a:spAutoFit/>
              </a:bodyPr>
              <a:lstStyle/>
              <a:p>
                <a:r>
                  <a:rPr lang="en-US" dirty="0">
                    <a:solidFill>
                      <a:srgbClr val="00B050"/>
                    </a:solidFill>
                  </a:rPr>
                  <a:t>1</a:t>
                </a:r>
              </a:p>
            </p:txBody>
          </p:sp>
          <p:sp>
            <p:nvSpPr>
              <p:cNvPr id="35" name="TextBox 34"/>
              <p:cNvSpPr txBox="1"/>
              <p:nvPr/>
            </p:nvSpPr>
            <p:spPr>
              <a:xfrm>
                <a:off x="4495800" y="4724400"/>
                <a:ext cx="228600" cy="369332"/>
              </a:xfrm>
              <a:prstGeom prst="rect">
                <a:avLst/>
              </a:prstGeom>
              <a:noFill/>
            </p:spPr>
            <p:txBody>
              <a:bodyPr wrap="square" rtlCol="0">
                <a:spAutoFit/>
              </a:bodyPr>
              <a:lstStyle/>
              <a:p>
                <a:r>
                  <a:rPr lang="en-US" dirty="0">
                    <a:solidFill>
                      <a:srgbClr val="FFC000"/>
                    </a:solidFill>
                  </a:rPr>
                  <a:t>2</a:t>
                </a:r>
              </a:p>
            </p:txBody>
          </p:sp>
          <p:sp>
            <p:nvSpPr>
              <p:cNvPr id="36" name="TextBox 35"/>
              <p:cNvSpPr txBox="1"/>
              <p:nvPr/>
            </p:nvSpPr>
            <p:spPr>
              <a:xfrm>
                <a:off x="4495800" y="5181600"/>
                <a:ext cx="228600" cy="369332"/>
              </a:xfrm>
              <a:prstGeom prst="rect">
                <a:avLst/>
              </a:prstGeom>
              <a:noFill/>
            </p:spPr>
            <p:txBody>
              <a:bodyPr wrap="square" rtlCol="0">
                <a:spAutoFit/>
              </a:bodyPr>
              <a:lstStyle/>
              <a:p>
                <a:r>
                  <a:rPr lang="en-US" dirty="0"/>
                  <a:t>3</a:t>
                </a:r>
              </a:p>
            </p:txBody>
          </p:sp>
        </p:grpSp>
      </p:gr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20959</TotalTime>
  <Words>2347</Words>
  <Application>Microsoft Office PowerPoint</Application>
  <PresentationFormat>On-screen Show (4:3)</PresentationFormat>
  <Paragraphs>199</Paragraphs>
  <Slides>14</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14</vt:i4>
      </vt:variant>
    </vt:vector>
  </HeadingPairs>
  <TitlesOfParts>
    <vt:vector size="18" baseType="lpstr">
      <vt:lpstr>Arial</vt:lpstr>
      <vt:lpstr>Calibri</vt:lpstr>
      <vt:lpstr>Default Design</vt:lpstr>
      <vt:lpstr>Custom Design</vt:lpstr>
      <vt:lpstr>PowerPoint Presentation</vt:lpstr>
      <vt:lpstr>The OSI Network Model</vt:lpstr>
      <vt:lpstr>Networking in Python</vt:lpstr>
      <vt:lpstr>Socket Family and Type</vt:lpstr>
      <vt:lpstr>Socket Programming</vt:lpstr>
      <vt:lpstr>Socket Address - Hostname</vt:lpstr>
      <vt:lpstr>Socket Address – Port Number</vt:lpstr>
      <vt:lpstr>Socket Creation</vt:lpstr>
      <vt:lpstr>Roles of Client and Server Sockets</vt:lpstr>
      <vt:lpstr>Server Socket</vt:lpstr>
      <vt:lpstr>Client Socket</vt:lpstr>
      <vt:lpstr>Setting a Timer </vt:lpstr>
      <vt:lpstr>Sending and Receiving Data</vt:lpstr>
      <vt:lpstr>Going further…</vt:lpstr>
    </vt:vector>
  </TitlesOfParts>
  <Company>De Anza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18A Introduction to Linux / Unix</dc:title>
  <dc:creator>cnguyen</dc:creator>
  <cp:lastModifiedBy>Clare Nguyen</cp:lastModifiedBy>
  <cp:revision>126</cp:revision>
  <dcterms:created xsi:type="dcterms:W3CDTF">2008-07-16T21:48:08Z</dcterms:created>
  <dcterms:modified xsi:type="dcterms:W3CDTF">2023-06-08T01:01:53Z</dcterms:modified>
</cp:coreProperties>
</file>