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93" r:id="rId2"/>
    <p:sldId id="304" r:id="rId3"/>
    <p:sldId id="303" r:id="rId4"/>
    <p:sldId id="300" r:id="rId5"/>
    <p:sldId id="302" r:id="rId6"/>
    <p:sldId id="307" r:id="rId7"/>
    <p:sldId id="299" r:id="rId8"/>
    <p:sldId id="306" r:id="rId9"/>
    <p:sldId id="30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80"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2FFD06-011D-4F55-967A-3D8F691E7B2C}" type="datetimeFigureOut">
              <a:rPr lang="en-US" smtClean="0"/>
              <a:pPr/>
              <a:t>6/7/2023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6FCA05-371C-48C7-9342-2D41FD10379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 2021 C. Nguyen </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 2021 C. Nguyen </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 2021 C. Nguyen </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 2021 C. Nguyen </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 2021 C. Nguyen </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 2021 C. Nguyen </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 2021 C. Nguyen </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 2021 C. Nguyen </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 2021 C. Nguyen </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 2021 C. Nguyen </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 2021 C. Nguyen </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2021 C. Nguyen </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python.org/3/library/tim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python.org/3/library/function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subTitle" idx="1"/>
          </p:nvPr>
        </p:nvSpPr>
        <p:spPr>
          <a:xfrm>
            <a:off x="1371600" y="5029200"/>
            <a:ext cx="6400800" cy="609600"/>
          </a:xfrm>
        </p:spPr>
        <p:txBody>
          <a:bodyPr>
            <a:normAutofit lnSpcReduction="10000"/>
          </a:bodyPr>
          <a:lstStyle/>
          <a:p>
            <a:pPr eaLnBrk="1" hangingPunct="1"/>
            <a:r>
              <a:rPr lang="en-US" sz="1600"/>
              <a:t>De Anza College</a:t>
            </a:r>
          </a:p>
          <a:p>
            <a:pPr eaLnBrk="1" hangingPunct="1"/>
            <a:r>
              <a:rPr lang="en-US" sz="1600"/>
              <a:t>Instructor: Clare Nguyen</a:t>
            </a:r>
          </a:p>
        </p:txBody>
      </p:sp>
      <p:sp>
        <p:nvSpPr>
          <p:cNvPr id="2051" name="Rectangle 4"/>
          <p:cNvSpPr>
            <a:spLocks noChangeArrowheads="1"/>
          </p:cNvSpPr>
          <p:nvPr/>
        </p:nvSpPr>
        <p:spPr bwMode="auto">
          <a:xfrm>
            <a:off x="762000" y="990600"/>
            <a:ext cx="7772400" cy="2743200"/>
          </a:xfrm>
          <a:prstGeom prst="rect">
            <a:avLst/>
          </a:prstGeom>
          <a:noFill/>
          <a:ln w="9525">
            <a:noFill/>
            <a:miter lim="800000"/>
            <a:headEnd/>
            <a:tailEnd/>
          </a:ln>
        </p:spPr>
        <p:txBody>
          <a:bodyPr anchor="ctr"/>
          <a:lstStyle/>
          <a:p>
            <a:pPr algn="ctr">
              <a:spcBef>
                <a:spcPts val="1200"/>
              </a:spcBef>
            </a:pPr>
            <a:r>
              <a:rPr lang="en-US" sz="2800" dirty="0"/>
              <a:t>CIS 41B</a:t>
            </a:r>
            <a:br>
              <a:rPr lang="en-US" sz="2800" dirty="0"/>
            </a:br>
            <a:r>
              <a:rPr lang="en-US" sz="2800" dirty="0"/>
              <a:t>Advanced Python Programming</a:t>
            </a:r>
          </a:p>
          <a:p>
            <a:pPr algn="ctr">
              <a:spcBef>
                <a:spcPts val="1200"/>
              </a:spcBef>
            </a:pPr>
            <a:br>
              <a:rPr lang="en-US" sz="3200" dirty="0"/>
            </a:br>
            <a:r>
              <a:rPr lang="en-US" sz="3200" dirty="0"/>
              <a:t>Timing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838200"/>
          </a:xfrm>
        </p:spPr>
        <p:txBody>
          <a:bodyPr/>
          <a:lstStyle/>
          <a:p>
            <a:pPr eaLnBrk="1" hangingPunct="1"/>
            <a:r>
              <a:rPr lang="en-US" sz="3200" dirty="0"/>
              <a:t>Code Timing</a:t>
            </a:r>
          </a:p>
        </p:txBody>
      </p:sp>
      <p:sp>
        <p:nvSpPr>
          <p:cNvPr id="3075" name="Rectangle 3"/>
          <p:cNvSpPr>
            <a:spLocks noGrp="1" noChangeArrowheads="1"/>
          </p:cNvSpPr>
          <p:nvPr>
            <p:ph type="body" idx="1"/>
          </p:nvPr>
        </p:nvSpPr>
        <p:spPr>
          <a:xfrm>
            <a:off x="609600" y="990600"/>
            <a:ext cx="7924800" cy="5486400"/>
          </a:xfrm>
        </p:spPr>
        <p:txBody>
          <a:bodyPr>
            <a:normAutofit/>
          </a:bodyPr>
          <a:lstStyle/>
          <a:p>
            <a:pPr eaLnBrk="1" hangingPunct="1">
              <a:spcBef>
                <a:spcPts val="600"/>
              </a:spcBef>
            </a:pPr>
            <a:r>
              <a:rPr lang="en-US" sz="1800" dirty="0">
                <a:latin typeface="Arial" pitchFamily="34" charset="0"/>
                <a:cs typeface="Arial" pitchFamily="34" charset="0"/>
              </a:rPr>
              <a:t>Typically in the first version of an application, the goal is to get it to work and meet all requirements.</a:t>
            </a:r>
          </a:p>
          <a:p>
            <a:pPr eaLnBrk="1" hangingPunct="1">
              <a:spcBef>
                <a:spcPts val="600"/>
              </a:spcBef>
            </a:pPr>
            <a:r>
              <a:rPr lang="en-US" sz="1800" dirty="0">
                <a:latin typeface="Arial" pitchFamily="34" charset="0"/>
                <a:cs typeface="Arial" pitchFamily="34" charset="0"/>
              </a:rPr>
              <a:t>In later versions it can become important to analyze the code to see if we can optimize it to enable it to run faster.</a:t>
            </a:r>
          </a:p>
          <a:p>
            <a:pPr eaLnBrk="1" hangingPunct="1">
              <a:spcBef>
                <a:spcPts val="600"/>
              </a:spcBef>
            </a:pPr>
            <a:r>
              <a:rPr lang="en-US" sz="1800" dirty="0">
                <a:latin typeface="Arial" pitchFamily="34" charset="0"/>
                <a:cs typeface="Arial" pitchFamily="34" charset="0"/>
              </a:rPr>
              <a:t>By utilizing timing functions available in Python, we can find bottlenecks, the parts in the code that are slow, in order to improve their speed.</a:t>
            </a:r>
          </a:p>
          <a:p>
            <a:pPr eaLnBrk="1" hangingPunct="1">
              <a:spcBef>
                <a:spcPts val="600"/>
              </a:spcBef>
            </a:pPr>
            <a:r>
              <a:rPr lang="en-US" sz="1800" dirty="0">
                <a:latin typeface="Arial" pitchFamily="34" charset="0"/>
                <a:cs typeface="Arial" pitchFamily="34" charset="0"/>
              </a:rPr>
              <a:t>Timing code is also useful when we have a choice between 2 implementations that seem to do the same work on the surface, but we want to know if one version is faster than the other.</a:t>
            </a:r>
          </a:p>
          <a:p>
            <a:pPr eaLnBrk="1" hangingPunct="1">
              <a:spcBef>
                <a:spcPts val="600"/>
              </a:spcBef>
            </a:pPr>
            <a:r>
              <a:rPr lang="en-US" sz="1800" dirty="0">
                <a:latin typeface="Arial" pitchFamily="34" charset="0"/>
                <a:cs typeface="Arial" pitchFamily="34" charset="0"/>
              </a:rPr>
              <a:t>An important point about trying to write code that runs faster:</a:t>
            </a:r>
          </a:p>
          <a:p>
            <a:pPr>
              <a:spcBef>
                <a:spcPts val="600"/>
              </a:spcBef>
              <a:buNone/>
            </a:pPr>
            <a:r>
              <a:rPr lang="en-US" sz="1800" dirty="0">
                <a:latin typeface="Arial" pitchFamily="34" charset="0"/>
                <a:cs typeface="Arial" pitchFamily="34" charset="0"/>
              </a:rPr>
              <a:t>	   “Premature optimization is the root of all evil” – Donald Knuth</a:t>
            </a:r>
          </a:p>
          <a:p>
            <a:pPr eaLnBrk="1" hangingPunct="1">
              <a:spcBef>
                <a:spcPts val="600"/>
              </a:spcBef>
              <a:buNone/>
            </a:pPr>
            <a:r>
              <a:rPr lang="en-US" sz="1800" dirty="0">
                <a:latin typeface="Arial" pitchFamily="34" charset="0"/>
                <a:cs typeface="Arial" pitchFamily="34" charset="0"/>
              </a:rPr>
              <a:t>	Especially for Python, which does quite a bit of work ‘under the hood’ that we may not fully be aware of, it’s always good to time the code first before making any big change in the name of speed.</a:t>
            </a:r>
          </a:p>
          <a:p>
            <a:pPr lvl="1"/>
            <a:endParaRPr lang="en-US" sz="1800" dirty="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2</a:t>
            </a:fld>
            <a:endParaRPr lang="en-US" dirty="0"/>
          </a:p>
        </p:txBody>
      </p:sp>
      <p:sp>
        <p:nvSpPr>
          <p:cNvPr id="5" name="Date Placeholder 4"/>
          <p:cNvSpPr>
            <a:spLocks noGrp="1"/>
          </p:cNvSpPr>
          <p:nvPr>
            <p:ph type="dt" sz="half" idx="10"/>
          </p:nvPr>
        </p:nvSpPr>
        <p:spPr/>
        <p:txBody>
          <a:bodyPr/>
          <a:lstStyle/>
          <a:p>
            <a:r>
              <a:rPr lang="en-US"/>
              <a:t>© 2021 C. Nguyen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a:solidFill>
                  <a:schemeClr val="tx2">
                    <a:lumMod val="60000"/>
                    <a:lumOff val="40000"/>
                  </a:schemeClr>
                </a:solidFill>
                <a:latin typeface="Arial" pitchFamily="34" charset="0"/>
                <a:cs typeface="Arial" pitchFamily="34" charset="0"/>
              </a:rPr>
              <a:t>time</a:t>
            </a:r>
          </a:p>
        </p:txBody>
      </p:sp>
      <p:sp>
        <p:nvSpPr>
          <p:cNvPr id="3" name="Content Placeholder 2"/>
          <p:cNvSpPr>
            <a:spLocks noGrp="1"/>
          </p:cNvSpPr>
          <p:nvPr>
            <p:ph idx="1"/>
          </p:nvPr>
        </p:nvSpPr>
        <p:spPr>
          <a:xfrm>
            <a:off x="457200" y="838200"/>
            <a:ext cx="8229600" cy="5715000"/>
          </a:xfrm>
        </p:spPr>
        <p:txBody>
          <a:bodyPr>
            <a:normAutofit/>
          </a:bodyPr>
          <a:lstStyle/>
          <a:p>
            <a:r>
              <a:rPr lang="en-US" sz="1800" dirty="0">
                <a:latin typeface="Arial" pitchFamily="34" charset="0"/>
                <a:cs typeface="Arial" pitchFamily="34" charset="0"/>
              </a:rPr>
              <a:t>Simplest way to measure some Python code</a:t>
            </a:r>
          </a:p>
          <a:p>
            <a:pPr lvl="8"/>
            <a:r>
              <a:rPr lang="en-US" sz="1800" dirty="0">
                <a:latin typeface="Arial" pitchFamily="34" charset="0"/>
                <a:cs typeface="Arial" pitchFamily="34" charset="0"/>
              </a:rPr>
              <a:t>Returns epoch time in seconds</a:t>
            </a:r>
          </a:p>
          <a:p>
            <a:pPr lvl="8"/>
            <a:r>
              <a:rPr lang="en-US" sz="1800" dirty="0">
                <a:latin typeface="Arial" pitchFamily="34" charset="0"/>
                <a:cs typeface="Arial" pitchFamily="34" charset="0"/>
              </a:rPr>
              <a:t>Time can be converted to day / time format</a:t>
            </a:r>
          </a:p>
          <a:p>
            <a:pPr lvl="8"/>
            <a:r>
              <a:rPr lang="en-US" sz="1800" dirty="0">
                <a:latin typeface="Arial" pitchFamily="34" charset="0"/>
                <a:cs typeface="Arial" pitchFamily="34" charset="0"/>
              </a:rPr>
              <a:t>Resolution: 1e-06 (microseconds)</a:t>
            </a:r>
          </a:p>
          <a:p>
            <a:pPr lvl="1">
              <a:spcBef>
                <a:spcPts val="0"/>
              </a:spcBef>
              <a:buNone/>
            </a:pPr>
            <a:endParaRPr lang="en-US" sz="1800" dirty="0">
              <a:latin typeface="Arial" pitchFamily="34" charset="0"/>
              <a:cs typeface="Arial" pitchFamily="34" charset="0"/>
            </a:endParaRPr>
          </a:p>
          <a:p>
            <a:r>
              <a:rPr lang="en-US" sz="1800" dirty="0">
                <a:latin typeface="Arial" pitchFamily="34" charset="0"/>
                <a:cs typeface="Arial" pitchFamily="34" charset="0"/>
              </a:rPr>
              <a:t>More precise way to measure some Python code</a:t>
            </a:r>
          </a:p>
          <a:p>
            <a:pPr lvl="8">
              <a:spcBef>
                <a:spcPts val="1200"/>
              </a:spcBef>
            </a:pPr>
            <a:r>
              <a:rPr lang="en-US" sz="1800" dirty="0">
                <a:latin typeface="Arial" pitchFamily="34" charset="0"/>
                <a:cs typeface="Arial" pitchFamily="34" charset="0"/>
              </a:rPr>
              <a:t>Returns time in seconds</a:t>
            </a:r>
          </a:p>
          <a:p>
            <a:pPr lvl="8"/>
            <a:r>
              <a:rPr lang="en-US" sz="1800" dirty="0">
                <a:latin typeface="Arial" pitchFamily="34" charset="0"/>
                <a:cs typeface="Arial" pitchFamily="34" charset="0"/>
              </a:rPr>
              <a:t>Includes process sleep time</a:t>
            </a:r>
          </a:p>
          <a:p>
            <a:pPr lvl="8"/>
            <a:r>
              <a:rPr lang="en-US" sz="1800" dirty="0">
                <a:latin typeface="Arial" pitchFamily="34" charset="0"/>
                <a:cs typeface="Arial" pitchFamily="34" charset="0"/>
              </a:rPr>
              <a:t>Resolution: 1e-09 (nanoseconds) (but limited by the system)</a:t>
            </a:r>
          </a:p>
          <a:p>
            <a:pPr lvl="8">
              <a:spcBef>
                <a:spcPts val="1200"/>
              </a:spcBef>
            </a:pPr>
            <a:r>
              <a:rPr lang="en-US" sz="1800" dirty="0">
                <a:latin typeface="Arial" pitchFamily="34" charset="0"/>
                <a:cs typeface="Arial" pitchFamily="34" charset="0"/>
              </a:rPr>
              <a:t>Returns time in seconds</a:t>
            </a:r>
          </a:p>
          <a:p>
            <a:pPr lvl="8"/>
            <a:r>
              <a:rPr lang="en-US" sz="1800" dirty="0">
                <a:latin typeface="Arial" pitchFamily="34" charset="0"/>
                <a:cs typeface="Arial" pitchFamily="34" charset="0"/>
              </a:rPr>
              <a:t>Does not include process sleep time</a:t>
            </a:r>
          </a:p>
          <a:p>
            <a:pPr lvl="8"/>
            <a:r>
              <a:rPr lang="en-US" sz="1800" dirty="0">
                <a:latin typeface="Arial" pitchFamily="34" charset="0"/>
                <a:cs typeface="Arial" pitchFamily="34" charset="0"/>
              </a:rPr>
              <a:t>Resolution: 1e-09 (but limited by the system)</a:t>
            </a:r>
          </a:p>
          <a:p>
            <a:pPr>
              <a:spcBef>
                <a:spcPts val="1200"/>
              </a:spcBef>
            </a:pPr>
            <a:r>
              <a:rPr lang="en-US" sz="1800" dirty="0">
                <a:latin typeface="Arial" pitchFamily="34" charset="0"/>
                <a:cs typeface="Arial" pitchFamily="34" charset="0"/>
              </a:rPr>
              <a:t>Other time measurements are discussed in the </a:t>
            </a:r>
            <a:r>
              <a:rPr lang="en-US" sz="1800" dirty="0">
                <a:latin typeface="Arial" pitchFamily="34" charset="0"/>
                <a:cs typeface="Arial" pitchFamily="34" charset="0"/>
                <a:hlinkClick r:id="rId2"/>
              </a:rPr>
              <a:t>time </a:t>
            </a:r>
            <a:r>
              <a:rPr lang="en-US" sz="1800" dirty="0">
                <a:latin typeface="Arial" pitchFamily="34" charset="0"/>
                <a:cs typeface="Arial" pitchFamily="34" charset="0"/>
              </a:rPr>
              <a:t>module documentation.</a:t>
            </a:r>
          </a:p>
        </p:txBody>
      </p:sp>
      <p:sp>
        <p:nvSpPr>
          <p:cNvPr id="4" name="TextBox 3"/>
          <p:cNvSpPr txBox="1"/>
          <p:nvPr/>
        </p:nvSpPr>
        <p:spPr>
          <a:xfrm>
            <a:off x="685800" y="3151691"/>
            <a:ext cx="3429000" cy="1200329"/>
          </a:xfrm>
          <a:prstGeom prst="rect">
            <a:avLst/>
          </a:prstGeom>
          <a:solidFill>
            <a:schemeClr val="bg1">
              <a:lumMod val="85000"/>
            </a:schemeClr>
          </a:solidFill>
        </p:spPr>
        <p:txBody>
          <a:bodyPr wrap="square" rtlCol="0">
            <a:spAutoFit/>
          </a:bodyPr>
          <a:lstStyle/>
          <a:p>
            <a:r>
              <a:rPr lang="en-US" dirty="0"/>
              <a:t>  </a:t>
            </a:r>
            <a:r>
              <a:rPr lang="en-US" dirty="0">
                <a:solidFill>
                  <a:srgbClr val="0070C0"/>
                </a:solidFill>
              </a:rPr>
              <a:t>import time</a:t>
            </a:r>
          </a:p>
          <a:p>
            <a:r>
              <a:rPr lang="en-US" dirty="0"/>
              <a:t>  start = </a:t>
            </a:r>
            <a:r>
              <a:rPr lang="en-US" dirty="0" err="1">
                <a:solidFill>
                  <a:srgbClr val="0070C0"/>
                </a:solidFill>
              </a:rPr>
              <a:t>time.perf_counter</a:t>
            </a:r>
            <a:r>
              <a:rPr lang="en-US" dirty="0">
                <a:solidFill>
                  <a:srgbClr val="0070C0"/>
                </a:solidFill>
              </a:rPr>
              <a:t>()</a:t>
            </a:r>
          </a:p>
          <a:p>
            <a:r>
              <a:rPr lang="en-US" dirty="0"/>
              <a:t>      # code to test</a:t>
            </a:r>
          </a:p>
          <a:p>
            <a:r>
              <a:rPr lang="en-US" dirty="0"/>
              <a:t>  print(</a:t>
            </a:r>
            <a:r>
              <a:rPr lang="en-US" dirty="0" err="1">
                <a:solidFill>
                  <a:srgbClr val="0070C0"/>
                </a:solidFill>
              </a:rPr>
              <a:t>time.perf_counter</a:t>
            </a:r>
            <a:r>
              <a:rPr lang="en-US" dirty="0">
                <a:solidFill>
                  <a:srgbClr val="0070C0"/>
                </a:solidFill>
              </a:rPr>
              <a:t>() </a:t>
            </a:r>
            <a:r>
              <a:rPr lang="en-US" dirty="0"/>
              <a:t>– start)</a:t>
            </a:r>
          </a:p>
        </p:txBody>
      </p:sp>
      <p:sp>
        <p:nvSpPr>
          <p:cNvPr id="7" name="TextBox 6"/>
          <p:cNvSpPr txBox="1"/>
          <p:nvPr/>
        </p:nvSpPr>
        <p:spPr>
          <a:xfrm>
            <a:off x="685800" y="1238071"/>
            <a:ext cx="3429000" cy="1200329"/>
          </a:xfrm>
          <a:prstGeom prst="rect">
            <a:avLst/>
          </a:prstGeom>
          <a:solidFill>
            <a:schemeClr val="bg1">
              <a:lumMod val="85000"/>
            </a:schemeClr>
          </a:solidFill>
        </p:spPr>
        <p:txBody>
          <a:bodyPr wrap="square" rtlCol="0">
            <a:spAutoFit/>
          </a:bodyPr>
          <a:lstStyle/>
          <a:p>
            <a:r>
              <a:rPr lang="en-US" dirty="0">
                <a:solidFill>
                  <a:srgbClr val="0070C0"/>
                </a:solidFill>
              </a:rPr>
              <a:t>  import time</a:t>
            </a:r>
          </a:p>
          <a:p>
            <a:r>
              <a:rPr lang="en-US" dirty="0"/>
              <a:t>  start = </a:t>
            </a:r>
            <a:r>
              <a:rPr lang="en-US" dirty="0" err="1">
                <a:solidFill>
                  <a:srgbClr val="0070C0"/>
                </a:solidFill>
              </a:rPr>
              <a:t>time.time</a:t>
            </a:r>
            <a:r>
              <a:rPr lang="en-US" dirty="0">
                <a:solidFill>
                  <a:srgbClr val="0070C0"/>
                </a:solidFill>
              </a:rPr>
              <a:t>()</a:t>
            </a:r>
          </a:p>
          <a:p>
            <a:r>
              <a:rPr lang="en-US" dirty="0"/>
              <a:t>      # code to test</a:t>
            </a:r>
          </a:p>
          <a:p>
            <a:r>
              <a:rPr lang="en-US" dirty="0"/>
              <a:t>  print(</a:t>
            </a:r>
            <a:r>
              <a:rPr lang="en-US" dirty="0" err="1">
                <a:solidFill>
                  <a:srgbClr val="0070C0"/>
                </a:solidFill>
              </a:rPr>
              <a:t>time.time</a:t>
            </a:r>
            <a:r>
              <a:rPr lang="en-US" dirty="0">
                <a:solidFill>
                  <a:srgbClr val="0070C0"/>
                </a:solidFill>
              </a:rPr>
              <a:t>() </a:t>
            </a:r>
            <a:r>
              <a:rPr lang="en-US" dirty="0"/>
              <a:t>– start)</a:t>
            </a:r>
          </a:p>
        </p:txBody>
      </p:sp>
      <p:sp>
        <p:nvSpPr>
          <p:cNvPr id="6" name="Date Placeholder 5"/>
          <p:cNvSpPr>
            <a:spLocks noGrp="1"/>
          </p:cNvSpPr>
          <p:nvPr>
            <p:ph type="dt" sz="half" idx="10"/>
          </p:nvPr>
        </p:nvSpPr>
        <p:spPr/>
        <p:txBody>
          <a:bodyPr/>
          <a:lstStyle/>
          <a:p>
            <a:r>
              <a:rPr lang="en-US"/>
              <a:t>© 2021 C. Nguyen </a:t>
            </a:r>
          </a:p>
        </p:txBody>
      </p:sp>
      <p:sp>
        <p:nvSpPr>
          <p:cNvPr id="8" name="Slide Number Placeholder 7"/>
          <p:cNvSpPr>
            <a:spLocks noGrp="1"/>
          </p:cNvSpPr>
          <p:nvPr>
            <p:ph type="sldNum" sz="quarter" idx="12"/>
          </p:nvPr>
        </p:nvSpPr>
        <p:spPr/>
        <p:txBody>
          <a:bodyPr/>
          <a:lstStyle/>
          <a:p>
            <a:fld id="{B6F15528-21DE-4FAA-801E-634DDDAF4B2B}" type="slidenum">
              <a:rPr lang="en-US" smtClean="0"/>
              <a:pPr/>
              <a:t>3</a:t>
            </a:fld>
            <a:endParaRPr lang="en-US"/>
          </a:p>
        </p:txBody>
      </p:sp>
      <p:sp>
        <p:nvSpPr>
          <p:cNvPr id="9" name="TextBox 8"/>
          <p:cNvSpPr txBox="1"/>
          <p:nvPr/>
        </p:nvSpPr>
        <p:spPr>
          <a:xfrm>
            <a:off x="685800" y="4546421"/>
            <a:ext cx="3429000" cy="1200329"/>
          </a:xfrm>
          <a:prstGeom prst="rect">
            <a:avLst/>
          </a:prstGeom>
          <a:solidFill>
            <a:schemeClr val="bg1">
              <a:lumMod val="85000"/>
            </a:schemeClr>
          </a:solidFill>
        </p:spPr>
        <p:txBody>
          <a:bodyPr wrap="square" rtlCol="0">
            <a:spAutoFit/>
          </a:bodyPr>
          <a:lstStyle/>
          <a:p>
            <a:r>
              <a:rPr lang="en-US" dirty="0"/>
              <a:t>  </a:t>
            </a:r>
            <a:r>
              <a:rPr lang="en-US" dirty="0">
                <a:solidFill>
                  <a:srgbClr val="0070C0"/>
                </a:solidFill>
              </a:rPr>
              <a:t>import time</a:t>
            </a:r>
          </a:p>
          <a:p>
            <a:r>
              <a:rPr lang="en-US" dirty="0"/>
              <a:t>  start = </a:t>
            </a:r>
            <a:r>
              <a:rPr lang="en-US" dirty="0">
                <a:solidFill>
                  <a:srgbClr val="0070C0"/>
                </a:solidFill>
              </a:rPr>
              <a:t>time.</a:t>
            </a:r>
            <a:r>
              <a:rPr lang="en-US" dirty="0"/>
              <a:t> </a:t>
            </a:r>
            <a:r>
              <a:rPr lang="en-US" dirty="0" err="1">
                <a:solidFill>
                  <a:schemeClr val="tx2">
                    <a:lumMod val="60000"/>
                    <a:lumOff val="40000"/>
                  </a:schemeClr>
                </a:solidFill>
              </a:rPr>
              <a:t>process_time</a:t>
            </a:r>
            <a:r>
              <a:rPr lang="en-US" dirty="0">
                <a:solidFill>
                  <a:schemeClr val="tx2">
                    <a:lumMod val="60000"/>
                    <a:lumOff val="40000"/>
                  </a:schemeClr>
                </a:solidFill>
              </a:rPr>
              <a:t>(</a:t>
            </a:r>
            <a:r>
              <a:rPr lang="en-US" dirty="0">
                <a:solidFill>
                  <a:srgbClr val="0070C0"/>
                </a:solidFill>
              </a:rPr>
              <a:t>)</a:t>
            </a:r>
          </a:p>
          <a:p>
            <a:r>
              <a:rPr lang="en-US" dirty="0"/>
              <a:t>      # code to test</a:t>
            </a:r>
          </a:p>
          <a:p>
            <a:r>
              <a:rPr lang="en-US" dirty="0"/>
              <a:t>  print(</a:t>
            </a:r>
            <a:r>
              <a:rPr lang="en-US" dirty="0">
                <a:solidFill>
                  <a:srgbClr val="0070C0"/>
                </a:solidFill>
              </a:rPr>
              <a:t>time.</a:t>
            </a:r>
            <a:r>
              <a:rPr lang="en-US" dirty="0">
                <a:solidFill>
                  <a:schemeClr val="tx2">
                    <a:lumMod val="60000"/>
                    <a:lumOff val="40000"/>
                  </a:schemeClr>
                </a:solidFill>
              </a:rPr>
              <a:t> </a:t>
            </a:r>
            <a:r>
              <a:rPr lang="en-US" dirty="0" err="1">
                <a:solidFill>
                  <a:schemeClr val="tx2">
                    <a:lumMod val="60000"/>
                    <a:lumOff val="40000"/>
                  </a:schemeClr>
                </a:solidFill>
              </a:rPr>
              <a:t>process_time</a:t>
            </a:r>
            <a:r>
              <a:rPr lang="en-US" dirty="0">
                <a:solidFill>
                  <a:schemeClr val="tx2">
                    <a:lumMod val="60000"/>
                    <a:lumOff val="40000"/>
                  </a:schemeClr>
                </a:solidFill>
              </a:rPr>
              <a:t>(</a:t>
            </a:r>
            <a:r>
              <a:rPr lang="en-US" dirty="0">
                <a:solidFill>
                  <a:srgbClr val="0070C0"/>
                </a:solidFill>
              </a:rPr>
              <a:t>)</a:t>
            </a:r>
            <a:r>
              <a:rPr lang="en-US" dirty="0"/>
              <a:t>– start)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err="1">
                <a:solidFill>
                  <a:schemeClr val="tx2">
                    <a:lumMod val="60000"/>
                    <a:lumOff val="40000"/>
                  </a:schemeClr>
                </a:solidFill>
                <a:latin typeface="Arial" pitchFamily="34" charset="0"/>
                <a:cs typeface="Arial" pitchFamily="34" charset="0"/>
              </a:rPr>
              <a:t>timeit</a:t>
            </a:r>
            <a:endParaRPr lang="en-US" sz="3200" dirty="0">
              <a:solidFill>
                <a:schemeClr val="tx2">
                  <a:lumMod val="60000"/>
                  <a:lumOff val="40000"/>
                </a:schemeClr>
              </a:solidFill>
              <a:latin typeface="Arial" pitchFamily="34" charset="0"/>
              <a:cs typeface="Arial" pitchFamily="34" charset="0"/>
            </a:endParaRPr>
          </a:p>
        </p:txBody>
      </p:sp>
      <p:sp>
        <p:nvSpPr>
          <p:cNvPr id="3" name="Content Placeholder 2"/>
          <p:cNvSpPr>
            <a:spLocks noGrp="1"/>
          </p:cNvSpPr>
          <p:nvPr>
            <p:ph idx="1"/>
          </p:nvPr>
        </p:nvSpPr>
        <p:spPr>
          <a:xfrm>
            <a:off x="457200" y="838200"/>
            <a:ext cx="8229600" cy="5715000"/>
          </a:xfrm>
        </p:spPr>
        <p:txBody>
          <a:bodyPr>
            <a:normAutofit/>
          </a:bodyPr>
          <a:lstStyle/>
          <a:p>
            <a:pPr>
              <a:spcBef>
                <a:spcPts val="1200"/>
              </a:spcBef>
            </a:pPr>
            <a:r>
              <a:rPr lang="en-US" sz="1800" dirty="0">
                <a:latin typeface="Arial" pitchFamily="34" charset="0"/>
                <a:cs typeface="Arial" pitchFamily="34" charset="0"/>
              </a:rPr>
              <a:t>Measuring the code one time may not be enough since the process running the code could be suspended by the OS if the system happens to be busy during the measurement.</a:t>
            </a:r>
          </a:p>
          <a:p>
            <a:pPr>
              <a:spcBef>
                <a:spcPts val="432"/>
              </a:spcBef>
            </a:pPr>
            <a:r>
              <a:rPr lang="en-US" sz="1800" dirty="0">
                <a:latin typeface="Arial" pitchFamily="34" charset="0"/>
                <a:cs typeface="Arial" pitchFamily="34" charset="0"/>
              </a:rPr>
              <a:t>We can take multiple measurements of the same code by running it multiple times and measuring each time</a:t>
            </a:r>
          </a:p>
          <a:p>
            <a:pPr>
              <a:spcBef>
                <a:spcPts val="1200"/>
              </a:spcBef>
            </a:pPr>
            <a:endParaRPr lang="en-US" sz="1800" dirty="0">
              <a:latin typeface="Arial" pitchFamily="34" charset="0"/>
              <a:cs typeface="Arial" pitchFamily="34" charset="0"/>
            </a:endParaRPr>
          </a:p>
          <a:p>
            <a:pPr>
              <a:spcBef>
                <a:spcPts val="1200"/>
              </a:spcBef>
            </a:pPr>
            <a:endParaRPr lang="en-US" sz="1800" dirty="0">
              <a:latin typeface="Arial" pitchFamily="34" charset="0"/>
              <a:cs typeface="Arial" pitchFamily="34" charset="0"/>
            </a:endParaRPr>
          </a:p>
          <a:p>
            <a:pPr lvl="1">
              <a:spcBef>
                <a:spcPts val="0"/>
              </a:spcBef>
              <a:buFont typeface="Arial" pitchFamily="34" charset="0"/>
              <a:buChar char="•"/>
            </a:pPr>
            <a:r>
              <a:rPr lang="en-US" sz="1800" dirty="0">
                <a:solidFill>
                  <a:srgbClr val="0070C0"/>
                </a:solidFill>
                <a:latin typeface="Arial" pitchFamily="34" charset="0"/>
                <a:cs typeface="Arial" pitchFamily="34" charset="0"/>
              </a:rPr>
              <a:t>stmt</a:t>
            </a:r>
            <a:r>
              <a:rPr lang="en-US" sz="1800" dirty="0">
                <a:latin typeface="Arial" pitchFamily="34" charset="0"/>
                <a:cs typeface="Arial" pitchFamily="34" charset="0"/>
              </a:rPr>
              <a:t> is a string that contains the code we want to measure. If </a:t>
            </a:r>
            <a:r>
              <a:rPr lang="en-US" sz="1800" dirty="0">
                <a:solidFill>
                  <a:srgbClr val="0070C0"/>
                </a:solidFill>
                <a:latin typeface="Arial" pitchFamily="34" charset="0"/>
                <a:cs typeface="Arial" pitchFamily="34" charset="0"/>
              </a:rPr>
              <a:t>stmt</a:t>
            </a:r>
            <a:r>
              <a:rPr lang="en-US" sz="1800" dirty="0">
                <a:latin typeface="Arial" pitchFamily="34" charset="0"/>
                <a:cs typeface="Arial" pitchFamily="34" charset="0"/>
              </a:rPr>
              <a:t> is in multiple lines, use triple quotes.</a:t>
            </a:r>
          </a:p>
          <a:p>
            <a:pPr lvl="1">
              <a:spcBef>
                <a:spcPts val="0"/>
              </a:spcBef>
              <a:buFont typeface="Arial" pitchFamily="34" charset="0"/>
              <a:buChar char="•"/>
            </a:pPr>
            <a:r>
              <a:rPr lang="en-US" sz="1800" dirty="0">
                <a:solidFill>
                  <a:srgbClr val="0070C0"/>
                </a:solidFill>
                <a:latin typeface="Arial" pitchFamily="34" charset="0"/>
                <a:cs typeface="Arial" pitchFamily="34" charset="0"/>
              </a:rPr>
              <a:t>number</a:t>
            </a:r>
            <a:r>
              <a:rPr lang="en-US" sz="1800" dirty="0">
                <a:latin typeface="Arial" pitchFamily="34" charset="0"/>
                <a:cs typeface="Arial" pitchFamily="34" charset="0"/>
              </a:rPr>
              <a:t> is the number of times we want to run </a:t>
            </a:r>
            <a:r>
              <a:rPr lang="en-US" sz="1800" dirty="0">
                <a:solidFill>
                  <a:srgbClr val="0070C0"/>
                </a:solidFill>
                <a:latin typeface="Arial" pitchFamily="34" charset="0"/>
                <a:cs typeface="Arial" pitchFamily="34" charset="0"/>
              </a:rPr>
              <a:t>stmt</a:t>
            </a:r>
          </a:p>
          <a:p>
            <a:pPr lvl="1">
              <a:spcBef>
                <a:spcPts val="0"/>
              </a:spcBef>
              <a:buFont typeface="Arial" pitchFamily="34" charset="0"/>
              <a:buChar char="•"/>
            </a:pPr>
            <a:r>
              <a:rPr lang="en-US" sz="1800" dirty="0">
                <a:latin typeface="Arial" pitchFamily="34" charset="0"/>
                <a:cs typeface="Arial" pitchFamily="34" charset="0"/>
              </a:rPr>
              <a:t>total is the total number of seconds to run </a:t>
            </a:r>
            <a:r>
              <a:rPr lang="en-US" sz="1800" dirty="0">
                <a:solidFill>
                  <a:srgbClr val="0070C0"/>
                </a:solidFill>
                <a:latin typeface="Arial" pitchFamily="34" charset="0"/>
                <a:cs typeface="Arial" pitchFamily="34" charset="0"/>
              </a:rPr>
              <a:t>stmt</a:t>
            </a:r>
            <a:r>
              <a:rPr lang="en-US" sz="1800" dirty="0">
                <a:latin typeface="Arial" pitchFamily="34" charset="0"/>
                <a:cs typeface="Arial" pitchFamily="34" charset="0"/>
              </a:rPr>
              <a:t> N times</a:t>
            </a:r>
          </a:p>
        </p:txBody>
      </p:sp>
      <p:sp>
        <p:nvSpPr>
          <p:cNvPr id="5" name="TextBox 4"/>
          <p:cNvSpPr txBox="1"/>
          <p:nvPr/>
        </p:nvSpPr>
        <p:spPr>
          <a:xfrm>
            <a:off x="1600200" y="2362200"/>
            <a:ext cx="6172200" cy="646331"/>
          </a:xfrm>
          <a:prstGeom prst="rect">
            <a:avLst/>
          </a:prstGeom>
          <a:solidFill>
            <a:schemeClr val="bg1">
              <a:lumMod val="85000"/>
            </a:schemeClr>
          </a:solidFill>
        </p:spPr>
        <p:txBody>
          <a:bodyPr wrap="square" rtlCol="0">
            <a:spAutoFit/>
          </a:bodyPr>
          <a:lstStyle/>
          <a:p>
            <a:r>
              <a:rPr lang="en-US" dirty="0">
                <a:solidFill>
                  <a:srgbClr val="0070C0"/>
                </a:solidFill>
              </a:rPr>
              <a:t>import </a:t>
            </a:r>
            <a:r>
              <a:rPr lang="en-US" dirty="0" err="1">
                <a:solidFill>
                  <a:srgbClr val="0070C0"/>
                </a:solidFill>
              </a:rPr>
              <a:t>timeit</a:t>
            </a:r>
            <a:endParaRPr lang="en-US" dirty="0">
              <a:solidFill>
                <a:srgbClr val="0070C0"/>
              </a:solidFill>
            </a:endParaRPr>
          </a:p>
          <a:p>
            <a:r>
              <a:rPr lang="en-US" dirty="0"/>
              <a:t>total = </a:t>
            </a:r>
            <a:r>
              <a:rPr lang="en-US" dirty="0" err="1">
                <a:solidFill>
                  <a:srgbClr val="0070C0"/>
                </a:solidFill>
              </a:rPr>
              <a:t>timeit.timeit</a:t>
            </a:r>
            <a:r>
              <a:rPr lang="en-US" dirty="0">
                <a:solidFill>
                  <a:srgbClr val="0070C0"/>
                </a:solidFill>
              </a:rPr>
              <a:t>(stmt=</a:t>
            </a:r>
            <a:r>
              <a:rPr lang="en-US" dirty="0"/>
              <a:t>‘</a:t>
            </a:r>
            <a:r>
              <a:rPr lang="en-US" dirty="0" err="1"/>
              <a:t>aFunction</a:t>
            </a:r>
            <a:r>
              <a:rPr lang="en-US" dirty="0"/>
              <a:t>’</a:t>
            </a:r>
            <a:r>
              <a:rPr lang="en-US" dirty="0">
                <a:solidFill>
                  <a:srgbClr val="0070C0"/>
                </a:solidFill>
              </a:rPr>
              <a:t>,</a:t>
            </a:r>
            <a:r>
              <a:rPr lang="en-US" dirty="0"/>
              <a:t> </a:t>
            </a:r>
            <a:r>
              <a:rPr lang="en-US" dirty="0">
                <a:solidFill>
                  <a:srgbClr val="0070C0"/>
                </a:solidFill>
              </a:rPr>
              <a:t>number=</a:t>
            </a:r>
            <a:r>
              <a:rPr lang="en-US" dirty="0"/>
              <a:t>N</a:t>
            </a:r>
            <a:r>
              <a:rPr lang="en-US" dirty="0">
                <a:solidFill>
                  <a:srgbClr val="0070C0"/>
                </a:solidFill>
              </a:rPr>
              <a:t>)</a:t>
            </a:r>
          </a:p>
        </p:txBody>
      </p:sp>
      <p:sp>
        <p:nvSpPr>
          <p:cNvPr id="6" name="Date Placeholder 5"/>
          <p:cNvSpPr>
            <a:spLocks noGrp="1"/>
          </p:cNvSpPr>
          <p:nvPr>
            <p:ph type="dt" sz="half" idx="10"/>
          </p:nvPr>
        </p:nvSpPr>
        <p:spPr/>
        <p:txBody>
          <a:bodyPr/>
          <a:lstStyle/>
          <a:p>
            <a:r>
              <a:rPr lang="en-US"/>
              <a:t>© 2021 C. Nguyen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err="1">
                <a:solidFill>
                  <a:schemeClr val="tx2">
                    <a:lumMod val="60000"/>
                    <a:lumOff val="40000"/>
                  </a:schemeClr>
                </a:solidFill>
                <a:latin typeface="Arial" pitchFamily="34" charset="0"/>
                <a:cs typeface="Arial" pitchFamily="34" charset="0"/>
              </a:rPr>
              <a:t>cProfile</a:t>
            </a:r>
            <a:endParaRPr lang="en-US" sz="3200" dirty="0">
              <a:solidFill>
                <a:schemeClr val="tx2">
                  <a:lumMod val="60000"/>
                  <a:lumOff val="40000"/>
                </a:schemeClr>
              </a:solidFill>
              <a:latin typeface="Arial" pitchFamily="34" charset="0"/>
              <a:cs typeface="Arial" pitchFamily="34" charset="0"/>
            </a:endParaRPr>
          </a:p>
        </p:txBody>
      </p:sp>
      <p:sp>
        <p:nvSpPr>
          <p:cNvPr id="3" name="Content Placeholder 2"/>
          <p:cNvSpPr>
            <a:spLocks noGrp="1"/>
          </p:cNvSpPr>
          <p:nvPr>
            <p:ph idx="1"/>
          </p:nvPr>
        </p:nvSpPr>
        <p:spPr>
          <a:xfrm>
            <a:off x="457200" y="838200"/>
            <a:ext cx="8229600" cy="5715000"/>
          </a:xfrm>
        </p:spPr>
        <p:txBody>
          <a:bodyPr>
            <a:normAutofit lnSpcReduction="10000"/>
          </a:bodyPr>
          <a:lstStyle/>
          <a:p>
            <a:pPr>
              <a:lnSpc>
                <a:spcPct val="114000"/>
              </a:lnSpc>
              <a:spcBef>
                <a:spcPts val="0"/>
              </a:spcBef>
            </a:pPr>
            <a:r>
              <a:rPr lang="en-US" sz="1800" dirty="0" err="1">
                <a:latin typeface="Arial" pitchFamily="34" charset="0"/>
                <a:cs typeface="Arial" pitchFamily="34" charset="0"/>
              </a:rPr>
              <a:t>cProfile</a:t>
            </a:r>
            <a:r>
              <a:rPr lang="en-US" sz="1800" dirty="0">
                <a:latin typeface="Arial" pitchFamily="34" charset="0"/>
                <a:cs typeface="Arial" pitchFamily="34" charset="0"/>
              </a:rPr>
              <a:t> returns statistics on the code as it times the code.</a:t>
            </a:r>
          </a:p>
          <a:p>
            <a:pPr>
              <a:lnSpc>
                <a:spcPct val="114000"/>
              </a:lnSpc>
              <a:spcBef>
                <a:spcPts val="0"/>
              </a:spcBef>
            </a:pPr>
            <a:r>
              <a:rPr lang="en-US" sz="1800" dirty="0">
                <a:latin typeface="Arial" pitchFamily="34" charset="0"/>
                <a:cs typeface="Arial" pitchFamily="34" charset="0"/>
              </a:rPr>
              <a:t>To profile a function:</a:t>
            </a:r>
          </a:p>
          <a:p>
            <a:pPr>
              <a:lnSpc>
                <a:spcPct val="114000"/>
              </a:lnSpc>
              <a:spcBef>
                <a:spcPts val="0"/>
              </a:spcBef>
            </a:pPr>
            <a:endParaRPr lang="en-US" sz="1800" dirty="0">
              <a:latin typeface="Arial" pitchFamily="34" charset="0"/>
              <a:cs typeface="Arial" pitchFamily="34" charset="0"/>
            </a:endParaRPr>
          </a:p>
          <a:p>
            <a:pPr lvl="1">
              <a:lnSpc>
                <a:spcPct val="114000"/>
              </a:lnSpc>
              <a:spcBef>
                <a:spcPts val="0"/>
              </a:spcBef>
              <a:buNone/>
            </a:pPr>
            <a:endParaRPr lang="en-US" sz="1600" dirty="0">
              <a:latin typeface="Arial" pitchFamily="34" charset="0"/>
              <a:cs typeface="Arial" pitchFamily="34" charset="0"/>
            </a:endParaRPr>
          </a:p>
          <a:p>
            <a:pPr>
              <a:lnSpc>
                <a:spcPct val="114000"/>
              </a:lnSpc>
              <a:spcBef>
                <a:spcPts val="0"/>
              </a:spcBef>
            </a:pPr>
            <a:r>
              <a:rPr lang="en-US" sz="1800" dirty="0">
                <a:latin typeface="Arial" pitchFamily="34" charset="0"/>
                <a:cs typeface="Arial" pitchFamily="34" charset="0"/>
              </a:rPr>
              <a:t>To profile a block of code</a:t>
            </a:r>
          </a:p>
          <a:p>
            <a:pPr>
              <a:lnSpc>
                <a:spcPct val="114000"/>
              </a:lnSpc>
              <a:spcBef>
                <a:spcPts val="0"/>
              </a:spcBef>
            </a:pPr>
            <a:endParaRPr lang="en-US" sz="1800" dirty="0">
              <a:latin typeface="Arial" pitchFamily="34" charset="0"/>
              <a:cs typeface="Arial" pitchFamily="34" charset="0"/>
            </a:endParaRPr>
          </a:p>
          <a:p>
            <a:pPr>
              <a:lnSpc>
                <a:spcPct val="114000"/>
              </a:lnSpc>
              <a:spcBef>
                <a:spcPts val="0"/>
              </a:spcBef>
            </a:pPr>
            <a:endParaRPr lang="en-US" sz="1800" dirty="0">
              <a:latin typeface="Arial" pitchFamily="34" charset="0"/>
              <a:cs typeface="Arial" pitchFamily="34" charset="0"/>
            </a:endParaRPr>
          </a:p>
          <a:p>
            <a:pPr>
              <a:lnSpc>
                <a:spcPct val="114000"/>
              </a:lnSpc>
              <a:spcBef>
                <a:spcPts val="0"/>
              </a:spcBef>
            </a:pPr>
            <a:endParaRPr lang="en-US" sz="1800" dirty="0">
              <a:latin typeface="Arial" pitchFamily="34" charset="0"/>
              <a:cs typeface="Arial" pitchFamily="34" charset="0"/>
            </a:endParaRPr>
          </a:p>
          <a:p>
            <a:pPr>
              <a:lnSpc>
                <a:spcPct val="114000"/>
              </a:lnSpc>
              <a:spcBef>
                <a:spcPts val="0"/>
              </a:spcBef>
            </a:pPr>
            <a:endParaRPr lang="en-US" sz="1800" dirty="0">
              <a:latin typeface="Arial" pitchFamily="34" charset="0"/>
              <a:cs typeface="Arial" pitchFamily="34" charset="0"/>
            </a:endParaRPr>
          </a:p>
          <a:p>
            <a:pPr>
              <a:lnSpc>
                <a:spcPct val="114000"/>
              </a:lnSpc>
              <a:spcBef>
                <a:spcPts val="0"/>
              </a:spcBef>
              <a:buNone/>
            </a:pPr>
            <a:endParaRPr lang="en-US" sz="1800" dirty="0">
              <a:latin typeface="Arial" pitchFamily="34" charset="0"/>
              <a:cs typeface="Arial" pitchFamily="34" charset="0"/>
            </a:endParaRPr>
          </a:p>
          <a:p>
            <a:pPr>
              <a:lnSpc>
                <a:spcPct val="114000"/>
              </a:lnSpc>
              <a:spcBef>
                <a:spcPts val="0"/>
              </a:spcBef>
            </a:pPr>
            <a:r>
              <a:rPr lang="en-US" sz="1800" dirty="0">
                <a:latin typeface="Arial" pitchFamily="34" charset="0"/>
                <a:cs typeface="Arial" pitchFamily="34" charset="0"/>
              </a:rPr>
              <a:t>The statistics are:</a:t>
            </a:r>
          </a:p>
          <a:p>
            <a:pPr lvl="1"/>
            <a:r>
              <a:rPr lang="en-US" sz="1800" dirty="0" err="1">
                <a:latin typeface="Arial" pitchFamily="34" charset="0"/>
                <a:cs typeface="Arial" pitchFamily="34" charset="0"/>
              </a:rPr>
              <a:t>ncalls</a:t>
            </a:r>
            <a:r>
              <a:rPr lang="en-US" sz="1800" dirty="0">
                <a:latin typeface="Arial" pitchFamily="34" charset="0"/>
                <a:cs typeface="Arial" pitchFamily="34" charset="0"/>
              </a:rPr>
              <a:t>: how many times the function/method was called</a:t>
            </a:r>
          </a:p>
          <a:p>
            <a:pPr lvl="1"/>
            <a:r>
              <a:rPr lang="en-US" sz="1800" dirty="0" err="1">
                <a:latin typeface="Arial" pitchFamily="34" charset="0"/>
                <a:cs typeface="Arial" pitchFamily="34" charset="0"/>
              </a:rPr>
              <a:t>tottime</a:t>
            </a:r>
            <a:r>
              <a:rPr lang="en-US" sz="1800" dirty="0">
                <a:latin typeface="Arial" pitchFamily="34" charset="0"/>
                <a:cs typeface="Arial" pitchFamily="34" charset="0"/>
              </a:rPr>
              <a:t>: the total time in seconds excluding the time of other functions/methods</a:t>
            </a:r>
          </a:p>
          <a:p>
            <a:pPr lvl="1"/>
            <a:r>
              <a:rPr lang="en-US" sz="1800" dirty="0" err="1">
                <a:latin typeface="Arial" pitchFamily="34" charset="0"/>
                <a:cs typeface="Arial" pitchFamily="34" charset="0"/>
              </a:rPr>
              <a:t>percall</a:t>
            </a:r>
            <a:r>
              <a:rPr lang="en-US" sz="1800" dirty="0">
                <a:latin typeface="Arial" pitchFamily="34" charset="0"/>
                <a:cs typeface="Arial" pitchFamily="34" charset="0"/>
              </a:rPr>
              <a:t>: average time to execute function (per call)</a:t>
            </a:r>
          </a:p>
          <a:p>
            <a:pPr lvl="1"/>
            <a:r>
              <a:rPr lang="en-US" sz="1800" dirty="0" err="1">
                <a:latin typeface="Arial" pitchFamily="34" charset="0"/>
                <a:cs typeface="Arial" pitchFamily="34" charset="0"/>
              </a:rPr>
              <a:t>cumtime</a:t>
            </a:r>
            <a:r>
              <a:rPr lang="en-US" sz="1800" dirty="0">
                <a:latin typeface="Arial" pitchFamily="34" charset="0"/>
                <a:cs typeface="Arial" pitchFamily="34" charset="0"/>
              </a:rPr>
              <a:t>: the total or cumulative time in seconds, including the times of other functions it calls</a:t>
            </a:r>
          </a:p>
          <a:p>
            <a:pPr lvl="1"/>
            <a:r>
              <a:rPr lang="en-US" sz="1800" dirty="0" err="1">
                <a:latin typeface="Arial" pitchFamily="34" charset="0"/>
                <a:cs typeface="Arial" pitchFamily="34" charset="0"/>
              </a:rPr>
              <a:t>percall</a:t>
            </a:r>
            <a:r>
              <a:rPr lang="en-US" sz="1800" dirty="0">
                <a:latin typeface="Arial" pitchFamily="34" charset="0"/>
                <a:cs typeface="Arial" pitchFamily="34" charset="0"/>
              </a:rPr>
              <a:t>: similar to the previous </a:t>
            </a:r>
            <a:r>
              <a:rPr lang="en-US" sz="1800" dirty="0" err="1">
                <a:latin typeface="Arial" pitchFamily="34" charset="0"/>
                <a:cs typeface="Arial" pitchFamily="34" charset="0"/>
              </a:rPr>
              <a:t>percall</a:t>
            </a:r>
            <a:r>
              <a:rPr lang="en-US" sz="1800" dirty="0">
                <a:latin typeface="Arial" pitchFamily="34" charset="0"/>
                <a:cs typeface="Arial" pitchFamily="34" charset="0"/>
              </a:rPr>
              <a:t>, but includes network delays, sleep</a:t>
            </a:r>
          </a:p>
          <a:p>
            <a:pPr>
              <a:lnSpc>
                <a:spcPct val="114000"/>
              </a:lnSpc>
              <a:spcBef>
                <a:spcPts val="0"/>
              </a:spcBef>
            </a:pPr>
            <a:endParaRPr lang="en-US" sz="1800" dirty="0">
              <a:latin typeface="Arial" pitchFamily="34" charset="0"/>
              <a:cs typeface="Arial" pitchFamily="34" charset="0"/>
            </a:endParaRPr>
          </a:p>
        </p:txBody>
      </p:sp>
      <p:sp>
        <p:nvSpPr>
          <p:cNvPr id="5" name="TextBox 4"/>
          <p:cNvSpPr txBox="1"/>
          <p:nvPr/>
        </p:nvSpPr>
        <p:spPr>
          <a:xfrm>
            <a:off x="3048000" y="1219200"/>
            <a:ext cx="4267200" cy="646331"/>
          </a:xfrm>
          <a:prstGeom prst="rect">
            <a:avLst/>
          </a:prstGeom>
          <a:solidFill>
            <a:schemeClr val="bg1">
              <a:lumMod val="85000"/>
            </a:schemeClr>
          </a:solidFill>
        </p:spPr>
        <p:txBody>
          <a:bodyPr wrap="square" rtlCol="0">
            <a:spAutoFit/>
          </a:bodyPr>
          <a:lstStyle/>
          <a:p>
            <a:r>
              <a:rPr lang="en-US" dirty="0">
                <a:solidFill>
                  <a:srgbClr val="0070C0"/>
                </a:solidFill>
              </a:rPr>
              <a:t>import </a:t>
            </a:r>
            <a:r>
              <a:rPr lang="en-US" dirty="0" err="1">
                <a:solidFill>
                  <a:srgbClr val="0070C0"/>
                </a:solidFill>
              </a:rPr>
              <a:t>cProfile</a:t>
            </a:r>
            <a:endParaRPr lang="en-US" dirty="0">
              <a:solidFill>
                <a:srgbClr val="0070C0"/>
              </a:solidFill>
            </a:endParaRPr>
          </a:p>
          <a:p>
            <a:r>
              <a:rPr lang="en-US" dirty="0" err="1">
                <a:solidFill>
                  <a:schemeClr val="tx2">
                    <a:lumMod val="60000"/>
                    <a:lumOff val="40000"/>
                  </a:schemeClr>
                </a:solidFill>
              </a:rPr>
              <a:t>cProfile.run</a:t>
            </a:r>
            <a:r>
              <a:rPr lang="en-US" dirty="0">
                <a:solidFill>
                  <a:schemeClr val="tx2">
                    <a:lumMod val="60000"/>
                    <a:lumOff val="40000"/>
                  </a:schemeClr>
                </a:solidFill>
              </a:rPr>
              <a:t>(‘</a:t>
            </a:r>
            <a:r>
              <a:rPr lang="en-US" dirty="0" err="1"/>
              <a:t>a_function</a:t>
            </a:r>
            <a:r>
              <a:rPr lang="en-US" dirty="0"/>
              <a:t>()</a:t>
            </a:r>
            <a:r>
              <a:rPr lang="en-US" dirty="0">
                <a:solidFill>
                  <a:schemeClr val="tx2">
                    <a:lumMod val="60000"/>
                    <a:lumOff val="40000"/>
                  </a:schemeClr>
                </a:solidFill>
              </a:rPr>
              <a:t>’)</a:t>
            </a:r>
          </a:p>
        </p:txBody>
      </p:sp>
      <p:sp>
        <p:nvSpPr>
          <p:cNvPr id="6" name="Date Placeholder 5"/>
          <p:cNvSpPr>
            <a:spLocks noGrp="1"/>
          </p:cNvSpPr>
          <p:nvPr>
            <p:ph type="dt" sz="half" idx="10"/>
          </p:nvPr>
        </p:nvSpPr>
        <p:spPr/>
        <p:txBody>
          <a:bodyPr/>
          <a:lstStyle/>
          <a:p>
            <a:r>
              <a:rPr lang="en-US"/>
              <a:t>© 2021 C. Nguyen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extBox 7"/>
          <p:cNvSpPr txBox="1"/>
          <p:nvPr/>
        </p:nvSpPr>
        <p:spPr>
          <a:xfrm>
            <a:off x="3581400" y="2133600"/>
            <a:ext cx="4191000" cy="1754326"/>
          </a:xfrm>
          <a:prstGeom prst="rect">
            <a:avLst/>
          </a:prstGeom>
          <a:solidFill>
            <a:schemeClr val="bg1">
              <a:lumMod val="85000"/>
            </a:schemeClr>
          </a:solidFill>
        </p:spPr>
        <p:txBody>
          <a:bodyPr wrap="square" rtlCol="0">
            <a:spAutoFit/>
          </a:bodyPr>
          <a:lstStyle/>
          <a:p>
            <a:r>
              <a:rPr lang="en-US" dirty="0">
                <a:solidFill>
                  <a:srgbClr val="0070C0"/>
                </a:solidFill>
              </a:rPr>
              <a:t>import </a:t>
            </a:r>
            <a:r>
              <a:rPr lang="en-US" dirty="0" err="1">
                <a:solidFill>
                  <a:srgbClr val="0070C0"/>
                </a:solidFill>
              </a:rPr>
              <a:t>cProfile</a:t>
            </a:r>
            <a:endParaRPr lang="en-US" dirty="0">
              <a:solidFill>
                <a:srgbClr val="0070C0"/>
              </a:solidFill>
            </a:endParaRPr>
          </a:p>
          <a:p>
            <a:r>
              <a:rPr lang="en-US" dirty="0">
                <a:solidFill>
                  <a:schemeClr val="tx2">
                    <a:lumMod val="60000"/>
                    <a:lumOff val="40000"/>
                  </a:schemeClr>
                </a:solidFill>
              </a:rPr>
              <a:t>pr = </a:t>
            </a:r>
            <a:r>
              <a:rPr lang="en-US" dirty="0" err="1">
                <a:solidFill>
                  <a:schemeClr val="tx2">
                    <a:lumMod val="60000"/>
                    <a:lumOff val="40000"/>
                  </a:schemeClr>
                </a:solidFill>
              </a:rPr>
              <a:t>cProfile.Profile</a:t>
            </a:r>
            <a:r>
              <a:rPr lang="en-US" dirty="0">
                <a:solidFill>
                  <a:schemeClr val="tx2">
                    <a:lumMod val="60000"/>
                    <a:lumOff val="40000"/>
                  </a:schemeClr>
                </a:solidFill>
              </a:rPr>
              <a:t>()</a:t>
            </a:r>
            <a:endParaRPr lang="en-US" dirty="0"/>
          </a:p>
          <a:p>
            <a:r>
              <a:rPr lang="en-US" dirty="0" err="1">
                <a:solidFill>
                  <a:schemeClr val="tx2">
                    <a:lumMod val="60000"/>
                    <a:lumOff val="40000"/>
                  </a:schemeClr>
                </a:solidFill>
              </a:rPr>
              <a:t>pr.enable</a:t>
            </a:r>
            <a:r>
              <a:rPr lang="en-US" dirty="0">
                <a:solidFill>
                  <a:schemeClr val="tx2">
                    <a:lumMod val="60000"/>
                    <a:lumOff val="40000"/>
                  </a:schemeClr>
                </a:solidFill>
              </a:rPr>
              <a:t>()</a:t>
            </a:r>
          </a:p>
          <a:p>
            <a:r>
              <a:rPr lang="en-US" dirty="0"/>
              <a:t># Python code</a:t>
            </a:r>
          </a:p>
          <a:p>
            <a:r>
              <a:rPr lang="en-US" dirty="0" err="1">
                <a:solidFill>
                  <a:schemeClr val="tx2">
                    <a:lumMod val="60000"/>
                    <a:lumOff val="40000"/>
                  </a:schemeClr>
                </a:solidFill>
              </a:rPr>
              <a:t>pr.disable</a:t>
            </a:r>
            <a:r>
              <a:rPr lang="en-US" dirty="0">
                <a:solidFill>
                  <a:schemeClr val="tx2">
                    <a:lumMod val="60000"/>
                    <a:lumOff val="40000"/>
                  </a:schemeClr>
                </a:solidFill>
              </a:rPr>
              <a:t>()</a:t>
            </a:r>
          </a:p>
          <a:p>
            <a:r>
              <a:rPr lang="en-US" dirty="0" err="1">
                <a:solidFill>
                  <a:schemeClr val="tx2">
                    <a:lumMod val="60000"/>
                    <a:lumOff val="40000"/>
                  </a:schemeClr>
                </a:solidFill>
              </a:rPr>
              <a:t>pr.print_stats</a:t>
            </a:r>
            <a:r>
              <a:rPr lang="en-US" dirty="0">
                <a:solidFill>
                  <a:schemeClr val="tx2">
                    <a:lumMod val="60000"/>
                    <a:lumOff val="40000"/>
                  </a:schemeClr>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a:bodyPr>
          <a:lstStyle/>
          <a:p>
            <a:r>
              <a:rPr lang="en-US" sz="3200" dirty="0">
                <a:solidFill>
                  <a:schemeClr val="tx2">
                    <a:lumMod val="60000"/>
                    <a:lumOff val="40000"/>
                  </a:schemeClr>
                </a:solidFill>
                <a:latin typeface="Arial" pitchFamily="34" charset="0"/>
                <a:cs typeface="Arial" pitchFamily="34" charset="0"/>
              </a:rPr>
              <a:t>Line Profiler</a:t>
            </a:r>
          </a:p>
        </p:txBody>
      </p:sp>
      <p:sp>
        <p:nvSpPr>
          <p:cNvPr id="3" name="Content Placeholder 2"/>
          <p:cNvSpPr>
            <a:spLocks noGrp="1"/>
          </p:cNvSpPr>
          <p:nvPr>
            <p:ph idx="1"/>
          </p:nvPr>
        </p:nvSpPr>
        <p:spPr>
          <a:xfrm>
            <a:off x="457200" y="838200"/>
            <a:ext cx="8229600" cy="5715000"/>
          </a:xfrm>
        </p:spPr>
        <p:txBody>
          <a:bodyPr>
            <a:normAutofit lnSpcReduction="10000"/>
          </a:bodyPr>
          <a:lstStyle/>
          <a:p>
            <a:pPr>
              <a:lnSpc>
                <a:spcPct val="114000"/>
              </a:lnSpc>
              <a:spcBef>
                <a:spcPts val="0"/>
              </a:spcBef>
            </a:pPr>
            <a:r>
              <a:rPr lang="en-US" sz="1800" dirty="0" err="1">
                <a:latin typeface="Arial" pitchFamily="34" charset="0"/>
                <a:cs typeface="Arial" pitchFamily="34" charset="0"/>
              </a:rPr>
              <a:t>cProfile</a:t>
            </a:r>
            <a:r>
              <a:rPr lang="en-US" sz="1800" dirty="0">
                <a:latin typeface="Arial" pitchFamily="34" charset="0"/>
                <a:cs typeface="Arial" pitchFamily="34" charset="0"/>
              </a:rPr>
              <a:t> is used to find the function in a module that could be the bottleneck. After the function has been identified, we can use a line profiler.</a:t>
            </a:r>
          </a:p>
          <a:p>
            <a:pPr>
              <a:lnSpc>
                <a:spcPct val="114000"/>
              </a:lnSpc>
              <a:spcBef>
                <a:spcPts val="0"/>
              </a:spcBef>
            </a:pPr>
            <a:r>
              <a:rPr lang="en-US" sz="1800" dirty="0">
                <a:latin typeface="Arial" pitchFamily="34" charset="0"/>
                <a:cs typeface="Arial" pitchFamily="34" charset="0"/>
              </a:rPr>
              <a:t>A line profiler shows the timing for each line of code. The commonly used </a:t>
            </a:r>
            <a:r>
              <a:rPr lang="en-US" sz="1800" dirty="0" err="1">
                <a:solidFill>
                  <a:srgbClr val="0070C0"/>
                </a:solidFill>
                <a:latin typeface="Arial" pitchFamily="34" charset="0"/>
                <a:cs typeface="Arial" pitchFamily="34" charset="0"/>
              </a:rPr>
              <a:t>line_profiler</a:t>
            </a:r>
            <a:r>
              <a:rPr lang="en-US" sz="1800" dirty="0">
                <a:solidFill>
                  <a:srgbClr val="0070C0"/>
                </a:solidFill>
                <a:latin typeface="Arial" pitchFamily="34" charset="0"/>
                <a:cs typeface="Arial" pitchFamily="34" charset="0"/>
              </a:rPr>
              <a:t> </a:t>
            </a:r>
            <a:r>
              <a:rPr lang="en-US" sz="1800" dirty="0">
                <a:latin typeface="Arial" pitchFamily="34" charset="0"/>
                <a:cs typeface="Arial" pitchFamily="34" charset="0"/>
              </a:rPr>
              <a:t>module</a:t>
            </a:r>
            <a:r>
              <a:rPr lang="en-US" sz="1800" dirty="0">
                <a:solidFill>
                  <a:srgbClr val="0070C0"/>
                </a:solidFill>
                <a:latin typeface="Arial" pitchFamily="34" charset="0"/>
                <a:cs typeface="Arial" pitchFamily="34" charset="0"/>
              </a:rPr>
              <a:t> </a:t>
            </a:r>
            <a:r>
              <a:rPr lang="en-US" sz="1800" dirty="0">
                <a:latin typeface="Arial" pitchFamily="34" charset="0"/>
                <a:cs typeface="Arial" pitchFamily="34" charset="0"/>
              </a:rPr>
              <a:t>is not part of the Python core modules and must be downloaded and installed separately.</a:t>
            </a:r>
          </a:p>
          <a:p>
            <a:pPr>
              <a:lnSpc>
                <a:spcPct val="114000"/>
              </a:lnSpc>
              <a:spcBef>
                <a:spcPts val="0"/>
              </a:spcBef>
            </a:pPr>
            <a:r>
              <a:rPr lang="en-US" sz="1800" dirty="0">
                <a:latin typeface="Arial" pitchFamily="34" charset="0"/>
                <a:cs typeface="Arial" pitchFamily="34" charset="0"/>
              </a:rPr>
              <a:t>To start the </a:t>
            </a:r>
            <a:r>
              <a:rPr lang="en-US" sz="1800" dirty="0" err="1">
                <a:solidFill>
                  <a:srgbClr val="0070C0"/>
                </a:solidFill>
                <a:latin typeface="Arial" pitchFamily="34" charset="0"/>
                <a:cs typeface="Arial" pitchFamily="34" charset="0"/>
              </a:rPr>
              <a:t>line_profiler</a:t>
            </a:r>
            <a:r>
              <a:rPr lang="en-US" sz="1800" dirty="0">
                <a:solidFill>
                  <a:srgbClr val="0070C0"/>
                </a:solidFill>
                <a:latin typeface="Arial" pitchFamily="34" charset="0"/>
                <a:cs typeface="Arial" pitchFamily="34" charset="0"/>
              </a:rPr>
              <a:t>:</a:t>
            </a:r>
            <a:endParaRPr lang="en-US" sz="1800" dirty="0">
              <a:latin typeface="Arial" pitchFamily="34" charset="0"/>
              <a:cs typeface="Arial" pitchFamily="34" charset="0"/>
            </a:endParaRPr>
          </a:p>
          <a:p>
            <a:pPr lvl="1">
              <a:lnSpc>
                <a:spcPct val="114000"/>
              </a:lnSpc>
              <a:spcBef>
                <a:spcPts val="0"/>
              </a:spcBef>
              <a:buNone/>
            </a:pPr>
            <a:endParaRPr lang="en-US" sz="1600" dirty="0">
              <a:latin typeface="Arial" pitchFamily="34" charset="0"/>
              <a:cs typeface="Arial" pitchFamily="34" charset="0"/>
            </a:endParaRPr>
          </a:p>
          <a:p>
            <a:pPr lvl="1">
              <a:lnSpc>
                <a:spcPct val="114000"/>
              </a:lnSpc>
              <a:spcBef>
                <a:spcPts val="600"/>
              </a:spcBef>
              <a:buNone/>
            </a:pPr>
            <a:endParaRPr lang="en-US" sz="1600" dirty="0">
              <a:latin typeface="Arial" pitchFamily="34" charset="0"/>
              <a:cs typeface="Arial" pitchFamily="34" charset="0"/>
            </a:endParaRPr>
          </a:p>
          <a:p>
            <a:pPr>
              <a:lnSpc>
                <a:spcPct val="114000"/>
              </a:lnSpc>
              <a:spcBef>
                <a:spcPts val="0"/>
              </a:spcBef>
            </a:pPr>
            <a:r>
              <a:rPr lang="en-US" sz="1800" dirty="0">
                <a:latin typeface="Arial" pitchFamily="34" charset="0"/>
                <a:cs typeface="Arial" pitchFamily="34" charset="0"/>
              </a:rPr>
              <a:t>To profile a block of code:</a:t>
            </a:r>
          </a:p>
          <a:p>
            <a:pPr>
              <a:lnSpc>
                <a:spcPct val="114000"/>
              </a:lnSpc>
              <a:spcBef>
                <a:spcPts val="0"/>
              </a:spcBef>
              <a:buNone/>
            </a:pPr>
            <a:endParaRPr lang="en-US" sz="1800" dirty="0">
              <a:latin typeface="Arial" pitchFamily="34" charset="0"/>
              <a:cs typeface="Arial" pitchFamily="34" charset="0"/>
            </a:endParaRPr>
          </a:p>
          <a:p>
            <a:pPr>
              <a:lnSpc>
                <a:spcPct val="114000"/>
              </a:lnSpc>
              <a:spcBef>
                <a:spcPts val="0"/>
              </a:spcBef>
            </a:pPr>
            <a:endParaRPr lang="en-US" sz="1800" dirty="0">
              <a:latin typeface="Arial" pitchFamily="34" charset="0"/>
              <a:cs typeface="Arial" pitchFamily="34" charset="0"/>
            </a:endParaRPr>
          </a:p>
          <a:p>
            <a:pPr>
              <a:lnSpc>
                <a:spcPct val="114000"/>
              </a:lnSpc>
              <a:spcBef>
                <a:spcPts val="0"/>
              </a:spcBef>
            </a:pPr>
            <a:endParaRPr lang="en-US" sz="1800" dirty="0">
              <a:latin typeface="Arial" pitchFamily="34" charset="0"/>
              <a:cs typeface="Arial" pitchFamily="34" charset="0"/>
            </a:endParaRPr>
          </a:p>
          <a:p>
            <a:pPr>
              <a:lnSpc>
                <a:spcPct val="114000"/>
              </a:lnSpc>
              <a:spcBef>
                <a:spcPts val="0"/>
              </a:spcBef>
            </a:pPr>
            <a:r>
              <a:rPr lang="en-US" sz="1800" dirty="0">
                <a:latin typeface="Arial" pitchFamily="34" charset="0"/>
                <a:cs typeface="Arial" pitchFamily="34" charset="0"/>
              </a:rPr>
              <a:t>The resulting statistics are:</a:t>
            </a:r>
          </a:p>
          <a:p>
            <a:pPr lvl="1"/>
            <a:r>
              <a:rPr lang="en-US" sz="1800" dirty="0">
                <a:latin typeface="Arial" pitchFamily="34" charset="0"/>
                <a:cs typeface="Arial" pitchFamily="34" charset="0"/>
              </a:rPr>
              <a:t>Total time: total time for the function to run</a:t>
            </a:r>
          </a:p>
          <a:p>
            <a:pPr lvl="1"/>
            <a:r>
              <a:rPr lang="en-US" sz="1800" dirty="0">
                <a:latin typeface="Arial" pitchFamily="34" charset="0"/>
                <a:cs typeface="Arial" pitchFamily="34" charset="0"/>
              </a:rPr>
              <a:t>Hits: how often the line runs in the function</a:t>
            </a:r>
          </a:p>
          <a:p>
            <a:pPr lvl="1"/>
            <a:r>
              <a:rPr lang="en-US" sz="1800" dirty="0">
                <a:latin typeface="Arial" pitchFamily="34" charset="0"/>
                <a:cs typeface="Arial" pitchFamily="34" charset="0"/>
              </a:rPr>
              <a:t>Time: total time for the line to run Hits times</a:t>
            </a:r>
          </a:p>
          <a:p>
            <a:pPr lvl="1"/>
            <a:r>
              <a:rPr lang="en-US" sz="1800" dirty="0">
                <a:latin typeface="Arial" pitchFamily="34" charset="0"/>
                <a:cs typeface="Arial" pitchFamily="34" charset="0"/>
              </a:rPr>
              <a:t>Per Hit: Time / Hits or average time per run</a:t>
            </a:r>
          </a:p>
          <a:p>
            <a:pPr lvl="1"/>
            <a:r>
              <a:rPr lang="en-US" sz="1800" dirty="0">
                <a:latin typeface="Arial" pitchFamily="34" charset="0"/>
                <a:cs typeface="Arial" pitchFamily="34" charset="0"/>
              </a:rPr>
              <a:t>%Time: percent of total time that the line takes to run</a:t>
            </a:r>
          </a:p>
          <a:p>
            <a:pPr>
              <a:lnSpc>
                <a:spcPct val="114000"/>
              </a:lnSpc>
              <a:spcBef>
                <a:spcPts val="0"/>
              </a:spcBef>
            </a:pPr>
            <a:endParaRPr lang="en-US" sz="1800" dirty="0">
              <a:latin typeface="Arial" pitchFamily="34" charset="0"/>
              <a:cs typeface="Arial" pitchFamily="34" charset="0"/>
            </a:endParaRPr>
          </a:p>
        </p:txBody>
      </p:sp>
      <p:sp>
        <p:nvSpPr>
          <p:cNvPr id="5" name="TextBox 4"/>
          <p:cNvSpPr txBox="1"/>
          <p:nvPr/>
        </p:nvSpPr>
        <p:spPr>
          <a:xfrm>
            <a:off x="3689169" y="2348417"/>
            <a:ext cx="4267200" cy="646331"/>
          </a:xfrm>
          <a:prstGeom prst="rect">
            <a:avLst/>
          </a:prstGeom>
          <a:solidFill>
            <a:schemeClr val="bg1">
              <a:lumMod val="85000"/>
            </a:schemeClr>
          </a:solidFill>
        </p:spPr>
        <p:txBody>
          <a:bodyPr wrap="square" rtlCol="0">
            <a:spAutoFit/>
          </a:bodyPr>
          <a:lstStyle/>
          <a:p>
            <a:r>
              <a:rPr lang="en-US" dirty="0">
                <a:solidFill>
                  <a:srgbClr val="0070C0"/>
                </a:solidFill>
              </a:rPr>
              <a:t>import </a:t>
            </a:r>
            <a:r>
              <a:rPr lang="en-US" dirty="0" err="1">
                <a:solidFill>
                  <a:srgbClr val="0070C0"/>
                </a:solidFill>
              </a:rPr>
              <a:t>line_profiler</a:t>
            </a:r>
            <a:endParaRPr lang="en-US" dirty="0">
              <a:solidFill>
                <a:srgbClr val="0070C0"/>
              </a:solidFill>
            </a:endParaRPr>
          </a:p>
          <a:p>
            <a:r>
              <a:rPr lang="en-US" dirty="0">
                <a:solidFill>
                  <a:srgbClr val="0070C0"/>
                </a:solidFill>
              </a:rPr>
              <a:t>profile = </a:t>
            </a:r>
            <a:r>
              <a:rPr lang="en-US" dirty="0" err="1">
                <a:solidFill>
                  <a:srgbClr val="0070C0"/>
                </a:solidFill>
              </a:rPr>
              <a:t>line_profiler.LineProfiler</a:t>
            </a:r>
            <a:r>
              <a:rPr lang="en-US" dirty="0">
                <a:solidFill>
                  <a:srgbClr val="0070C0"/>
                </a:solidFill>
              </a:rPr>
              <a:t>()</a:t>
            </a:r>
          </a:p>
        </p:txBody>
      </p:sp>
      <p:sp>
        <p:nvSpPr>
          <p:cNvPr id="6" name="Date Placeholder 5"/>
          <p:cNvSpPr>
            <a:spLocks noGrp="1"/>
          </p:cNvSpPr>
          <p:nvPr>
            <p:ph type="dt" sz="half" idx="10"/>
          </p:nvPr>
        </p:nvSpPr>
        <p:spPr/>
        <p:txBody>
          <a:bodyPr/>
          <a:lstStyle/>
          <a:p>
            <a:r>
              <a:rPr lang="en-US"/>
              <a:t>© 2021 C. Nguyen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
        <p:nvSpPr>
          <p:cNvPr id="8" name="TextBox 7"/>
          <p:cNvSpPr txBox="1"/>
          <p:nvPr/>
        </p:nvSpPr>
        <p:spPr>
          <a:xfrm>
            <a:off x="3689169" y="3161263"/>
            <a:ext cx="4191000" cy="1200329"/>
          </a:xfrm>
          <a:prstGeom prst="rect">
            <a:avLst/>
          </a:prstGeom>
          <a:solidFill>
            <a:schemeClr val="bg1">
              <a:lumMod val="85000"/>
            </a:schemeClr>
          </a:solidFill>
        </p:spPr>
        <p:txBody>
          <a:bodyPr wrap="square" rtlCol="0">
            <a:spAutoFit/>
          </a:bodyPr>
          <a:lstStyle/>
          <a:p>
            <a:r>
              <a:rPr lang="en-US" dirty="0">
                <a:solidFill>
                  <a:srgbClr val="0070C0"/>
                </a:solidFill>
              </a:rPr>
              <a:t>@profile</a:t>
            </a:r>
          </a:p>
          <a:p>
            <a:r>
              <a:rPr lang="en-US" dirty="0"/>
              <a:t>def </a:t>
            </a:r>
            <a:r>
              <a:rPr lang="en-US" dirty="0" err="1"/>
              <a:t>aPythonFunction</a:t>
            </a:r>
            <a:r>
              <a:rPr lang="en-US" dirty="0"/>
              <a:t>() :</a:t>
            </a:r>
          </a:p>
          <a:p>
            <a:r>
              <a:rPr lang="en-US" dirty="0"/>
              <a:t>    code</a:t>
            </a:r>
          </a:p>
          <a:p>
            <a:r>
              <a:rPr lang="en-US" dirty="0" err="1">
                <a:solidFill>
                  <a:schemeClr val="tx2">
                    <a:lumMod val="60000"/>
                    <a:lumOff val="40000"/>
                  </a:schemeClr>
                </a:solidFill>
              </a:rPr>
              <a:t>profile.print_stats</a:t>
            </a:r>
            <a:r>
              <a:rPr lang="en-US" dirty="0">
                <a:solidFill>
                  <a:schemeClr val="tx2">
                    <a:lumMod val="60000"/>
                    <a:lumOff val="40000"/>
                  </a:schemeClr>
                </a:solidFill>
              </a:rPr>
              <a:t>()</a:t>
            </a:r>
          </a:p>
        </p:txBody>
      </p:sp>
    </p:spTree>
    <p:extLst>
      <p:ext uri="{BB962C8B-B14F-4D97-AF65-F5344CB8AC3E}">
        <p14:creationId xmlns:p14="http://schemas.microsoft.com/office/powerpoint/2010/main" val="4046880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Timing Strategies </a:t>
            </a:r>
            <a:r>
              <a:rPr lang="en-US" sz="2400" dirty="0"/>
              <a:t>(1)</a:t>
            </a:r>
          </a:p>
        </p:txBody>
      </p:sp>
      <p:sp>
        <p:nvSpPr>
          <p:cNvPr id="3075" name="Rectangle 3"/>
          <p:cNvSpPr>
            <a:spLocks noGrp="1" noChangeArrowheads="1"/>
          </p:cNvSpPr>
          <p:nvPr>
            <p:ph type="body" idx="1"/>
          </p:nvPr>
        </p:nvSpPr>
        <p:spPr>
          <a:xfrm>
            <a:off x="533400" y="762000"/>
            <a:ext cx="8001000" cy="5791200"/>
          </a:xfrm>
        </p:spPr>
        <p:txBody>
          <a:bodyPr>
            <a:normAutofit/>
          </a:bodyPr>
          <a:lstStyle/>
          <a:p>
            <a:pPr>
              <a:buNone/>
            </a:pPr>
            <a:endParaRPr lang="en-US" sz="1800" dirty="0">
              <a:latin typeface="Arial" pitchFamily="34" charset="0"/>
              <a:cs typeface="Arial" pitchFamily="34" charset="0"/>
            </a:endParaRPr>
          </a:p>
          <a:p>
            <a:r>
              <a:rPr lang="en-US" sz="1800" dirty="0">
                <a:latin typeface="Arial" pitchFamily="34" charset="0"/>
                <a:cs typeface="Arial" pitchFamily="34" charset="0"/>
              </a:rPr>
              <a:t>Python is a ‘higher’ level language compared to compiled languages such as C++ or Java because it is an interpreted language.</a:t>
            </a:r>
          </a:p>
          <a:p>
            <a:r>
              <a:rPr lang="en-US" sz="1800" dirty="0">
                <a:latin typeface="Arial" pitchFamily="34" charset="0"/>
                <a:cs typeface="Arial" pitchFamily="34" charset="0"/>
              </a:rPr>
              <a:t>Therefore, for the same task, Python code is generally shorter than other compiled languages. This means Python can help us develop code quickly so we can implement and test theories or develop proof of concepts. </a:t>
            </a:r>
          </a:p>
          <a:p>
            <a:r>
              <a:rPr lang="en-US" sz="1800" dirty="0">
                <a:latin typeface="Arial" pitchFamily="34" charset="0"/>
                <a:cs typeface="Arial" pitchFamily="34" charset="0"/>
              </a:rPr>
              <a:t>But because a one liner in Python can involve multiple steps ‘under the hood’, it’s good to keep in mind the basic strategies for writing more efficient code.</a:t>
            </a:r>
          </a:p>
          <a:p>
            <a:r>
              <a:rPr lang="en-US" sz="1800" dirty="0">
                <a:latin typeface="Arial" pitchFamily="34" charset="0"/>
                <a:cs typeface="Arial" pitchFamily="34" charset="0"/>
              </a:rPr>
              <a:t>On the next slide are common strategies that were covered in class that can help Python run more efficiently.</a:t>
            </a:r>
          </a:p>
          <a:p>
            <a:pPr>
              <a:buNone/>
            </a:pPr>
            <a:endParaRPr lang="en-US" sz="1800" dirty="0">
              <a:latin typeface="Arial" pitchFamily="34" charset="0"/>
              <a:cs typeface="Arial" pitchFamily="34" charset="0"/>
            </a:endParaRPr>
          </a:p>
          <a:p>
            <a:pPr>
              <a:buNone/>
            </a:pPr>
            <a:endParaRPr lang="en-US" sz="1800" dirty="0">
              <a:latin typeface="Arial" pitchFamily="34" charset="0"/>
              <a:cs typeface="Arial" pitchFamily="34" charset="0"/>
            </a:endParaRPr>
          </a:p>
          <a:p>
            <a:pPr lvl="1">
              <a:buNone/>
            </a:pPr>
            <a:r>
              <a:rPr lang="en-US" sz="1800" dirty="0">
                <a:latin typeface="Arial" pitchFamily="34" charset="0"/>
                <a:cs typeface="Arial" pitchFamily="34" charset="0"/>
              </a:rPr>
              <a:t>	</a:t>
            </a:r>
            <a:endParaRPr lang="en-US" sz="1800" dirty="0"/>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7</a:t>
            </a:fld>
            <a:endParaRPr lang="en-US" dirty="0"/>
          </a:p>
        </p:txBody>
      </p:sp>
      <p:sp>
        <p:nvSpPr>
          <p:cNvPr id="5" name="Date Placeholder 4"/>
          <p:cNvSpPr>
            <a:spLocks noGrp="1"/>
          </p:cNvSpPr>
          <p:nvPr>
            <p:ph type="dt" sz="half" idx="10"/>
          </p:nvPr>
        </p:nvSpPr>
        <p:spPr/>
        <p:txBody>
          <a:bodyPr/>
          <a:lstStyle/>
          <a:p>
            <a:r>
              <a:rPr lang="en-US"/>
              <a:t>© 2021 C. Nguyen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15962"/>
          </a:xfrm>
        </p:spPr>
        <p:txBody>
          <a:bodyPr/>
          <a:lstStyle/>
          <a:p>
            <a:pPr eaLnBrk="1" hangingPunct="1"/>
            <a:r>
              <a:rPr lang="en-US" sz="3200" dirty="0"/>
              <a:t>Timing Strategies </a:t>
            </a:r>
            <a:r>
              <a:rPr lang="en-US" sz="2800" dirty="0"/>
              <a:t>(2)</a:t>
            </a:r>
            <a:endParaRPr lang="en-US" sz="2400" dirty="0"/>
          </a:p>
        </p:txBody>
      </p:sp>
      <p:sp>
        <p:nvSpPr>
          <p:cNvPr id="3075" name="Rectangle 3"/>
          <p:cNvSpPr>
            <a:spLocks noGrp="1" noChangeArrowheads="1"/>
          </p:cNvSpPr>
          <p:nvPr>
            <p:ph type="body" idx="1"/>
          </p:nvPr>
        </p:nvSpPr>
        <p:spPr>
          <a:xfrm>
            <a:off x="457200" y="685800"/>
            <a:ext cx="8229600" cy="5867400"/>
          </a:xfrm>
        </p:spPr>
        <p:txBody>
          <a:bodyPr>
            <a:normAutofit lnSpcReduction="10000"/>
          </a:bodyPr>
          <a:lstStyle/>
          <a:p>
            <a:pPr marL="0" indent="0">
              <a:lnSpc>
                <a:spcPct val="114000"/>
              </a:lnSpc>
              <a:buNone/>
            </a:pPr>
            <a:r>
              <a:rPr lang="en-US" sz="1800" dirty="0">
                <a:latin typeface="Arial" pitchFamily="34" charset="0"/>
                <a:cs typeface="Arial" pitchFamily="34" charset="0"/>
              </a:rPr>
              <a:t>These should not be blindly applied, but strategically used, they could help Python run more efficiently.</a:t>
            </a:r>
          </a:p>
          <a:p>
            <a:pPr>
              <a:lnSpc>
                <a:spcPct val="114000"/>
              </a:lnSpc>
            </a:pPr>
            <a:r>
              <a:rPr lang="en-US" sz="1800" dirty="0">
                <a:latin typeface="Arial" pitchFamily="34" charset="0"/>
                <a:cs typeface="Arial" pitchFamily="34" charset="0"/>
              </a:rPr>
              <a:t>Use list comprehension instead of a loop to build a new </a:t>
            </a:r>
            <a:r>
              <a:rPr lang="en-US" sz="1800" dirty="0" err="1">
                <a:latin typeface="Arial" pitchFamily="34" charset="0"/>
                <a:cs typeface="Arial" pitchFamily="34" charset="0"/>
              </a:rPr>
              <a:t>iterable</a:t>
            </a:r>
            <a:r>
              <a:rPr lang="en-US" sz="1800" dirty="0">
                <a:latin typeface="Arial" pitchFamily="34" charset="0"/>
                <a:cs typeface="Arial" pitchFamily="34" charset="0"/>
              </a:rPr>
              <a:t>.</a:t>
            </a:r>
          </a:p>
          <a:p>
            <a:pPr>
              <a:lnSpc>
                <a:spcPct val="114000"/>
              </a:lnSpc>
            </a:pPr>
            <a:r>
              <a:rPr lang="en-US" sz="1800" dirty="0">
                <a:latin typeface="Arial" pitchFamily="34" charset="0"/>
                <a:cs typeface="Arial" pitchFamily="34" charset="0"/>
              </a:rPr>
              <a:t>Use built-in functions, which are optimized and thoroughly tested. Here is a list of </a:t>
            </a:r>
            <a:r>
              <a:rPr lang="en-US" sz="1800" dirty="0">
                <a:latin typeface="Arial" pitchFamily="34" charset="0"/>
                <a:cs typeface="Arial" pitchFamily="34" charset="0"/>
                <a:hlinkClick r:id="rId2"/>
              </a:rPr>
              <a:t>built-in functions</a:t>
            </a:r>
            <a:r>
              <a:rPr lang="en-US" sz="1800" dirty="0">
                <a:latin typeface="Arial" pitchFamily="34" charset="0"/>
                <a:cs typeface="Arial" pitchFamily="34" charset="0"/>
              </a:rPr>
              <a:t>.</a:t>
            </a:r>
          </a:p>
          <a:p>
            <a:pPr>
              <a:lnSpc>
                <a:spcPct val="114000"/>
              </a:lnSpc>
            </a:pPr>
            <a:r>
              <a:rPr lang="en-US" sz="1800" dirty="0">
                <a:latin typeface="Arial" pitchFamily="34" charset="0"/>
                <a:cs typeface="Arial" pitchFamily="34" charset="0"/>
              </a:rPr>
              <a:t>When working with very large size </a:t>
            </a:r>
            <a:r>
              <a:rPr lang="en-US" sz="1800" dirty="0" err="1">
                <a:latin typeface="Arial" pitchFamily="34" charset="0"/>
                <a:cs typeface="Arial" pitchFamily="34" charset="0"/>
              </a:rPr>
              <a:t>iterables</a:t>
            </a:r>
            <a:r>
              <a:rPr lang="en-US" sz="1800" dirty="0">
                <a:latin typeface="Arial" pitchFamily="34" charset="0"/>
                <a:cs typeface="Arial" pitchFamily="34" charset="0"/>
              </a:rPr>
              <a:t>, consider using a generator.</a:t>
            </a:r>
          </a:p>
          <a:p>
            <a:pPr>
              <a:lnSpc>
                <a:spcPct val="114000"/>
              </a:lnSpc>
            </a:pPr>
            <a:r>
              <a:rPr lang="en-US" sz="1800" dirty="0">
                <a:latin typeface="Arial" pitchFamily="34" charset="0"/>
                <a:cs typeface="Arial" pitchFamily="34" charset="0"/>
              </a:rPr>
              <a:t>Remember the </a:t>
            </a:r>
            <a:r>
              <a:rPr lang="en-US" sz="1800" dirty="0">
                <a:solidFill>
                  <a:schemeClr val="tx2">
                    <a:lumMod val="60000"/>
                    <a:lumOff val="40000"/>
                  </a:schemeClr>
                </a:solidFill>
                <a:latin typeface="Arial" pitchFamily="34" charset="0"/>
                <a:cs typeface="Arial" pitchFamily="34" charset="0"/>
              </a:rPr>
              <a:t>in</a:t>
            </a:r>
            <a:r>
              <a:rPr lang="en-US" sz="1800" dirty="0">
                <a:latin typeface="Arial" pitchFamily="34" charset="0"/>
                <a:cs typeface="Arial" pitchFamily="34" charset="0"/>
              </a:rPr>
              <a:t> operator.</a:t>
            </a:r>
          </a:p>
          <a:p>
            <a:pPr>
              <a:lnSpc>
                <a:spcPct val="114000"/>
              </a:lnSpc>
            </a:pPr>
            <a:r>
              <a:rPr lang="en-US" sz="1800" dirty="0">
                <a:latin typeface="Arial" pitchFamily="34" charset="0"/>
                <a:cs typeface="Arial" pitchFamily="34" charset="0"/>
              </a:rPr>
              <a:t>Remember the advantage of a set: unique values, union, intersection.</a:t>
            </a:r>
          </a:p>
          <a:p>
            <a:pPr>
              <a:lnSpc>
                <a:spcPct val="114000"/>
              </a:lnSpc>
            </a:pPr>
            <a:r>
              <a:rPr lang="en-US" sz="1800" dirty="0">
                <a:latin typeface="Arial" pitchFamily="34" charset="0"/>
                <a:cs typeface="Arial" pitchFamily="34" charset="0"/>
              </a:rPr>
              <a:t>Use multiple assignments, especially when swapping data.</a:t>
            </a:r>
          </a:p>
          <a:p>
            <a:pPr>
              <a:lnSpc>
                <a:spcPct val="114000"/>
              </a:lnSpc>
            </a:pPr>
            <a:r>
              <a:rPr lang="en-US" sz="1800" dirty="0">
                <a:latin typeface="Arial" pitchFamily="34" charset="0"/>
                <a:cs typeface="Arial" pitchFamily="34" charset="0"/>
              </a:rPr>
              <a:t>Don’t use global variables. They are harder to trace and slower to access than local variables, besides the fact that their value can change by accident.</a:t>
            </a:r>
          </a:p>
          <a:p>
            <a:pPr>
              <a:lnSpc>
                <a:spcPct val="114000"/>
              </a:lnSpc>
            </a:pPr>
            <a:r>
              <a:rPr lang="en-US" sz="1800" dirty="0">
                <a:latin typeface="Arial" pitchFamily="34" charset="0"/>
                <a:cs typeface="Arial" pitchFamily="34" charset="0"/>
              </a:rPr>
              <a:t>Remember the </a:t>
            </a:r>
            <a:r>
              <a:rPr lang="en-US" sz="1800" dirty="0">
                <a:solidFill>
                  <a:schemeClr val="tx2">
                    <a:lumMod val="60000"/>
                    <a:lumOff val="40000"/>
                  </a:schemeClr>
                </a:solidFill>
                <a:latin typeface="Arial" pitchFamily="34" charset="0"/>
                <a:cs typeface="Arial" pitchFamily="34" charset="0"/>
              </a:rPr>
              <a:t>join</a:t>
            </a:r>
            <a:r>
              <a:rPr lang="en-US" sz="1800" dirty="0">
                <a:latin typeface="Arial" pitchFamily="34" charset="0"/>
                <a:cs typeface="Arial" pitchFamily="34" charset="0"/>
              </a:rPr>
              <a:t> method for strings.</a:t>
            </a:r>
          </a:p>
          <a:p>
            <a:pPr>
              <a:lnSpc>
                <a:spcPct val="114000"/>
              </a:lnSpc>
            </a:pPr>
            <a:r>
              <a:rPr lang="en-US" sz="1800" dirty="0">
                <a:latin typeface="Arial" pitchFamily="34" charset="0"/>
                <a:cs typeface="Arial" pitchFamily="34" charset="0"/>
              </a:rPr>
              <a:t>Test for error cases and back out early, and consider using </a:t>
            </a:r>
            <a:r>
              <a:rPr lang="en-US" sz="1800" dirty="0">
                <a:solidFill>
                  <a:schemeClr val="tx2">
                    <a:lumMod val="60000"/>
                    <a:lumOff val="40000"/>
                  </a:schemeClr>
                </a:solidFill>
                <a:latin typeface="Arial" pitchFamily="34" charset="0"/>
                <a:cs typeface="Arial" pitchFamily="34" charset="0"/>
              </a:rPr>
              <a:t>try</a:t>
            </a:r>
            <a:r>
              <a:rPr lang="en-US" sz="1800" dirty="0">
                <a:latin typeface="Arial" pitchFamily="34" charset="0"/>
                <a:cs typeface="Arial" pitchFamily="34" charset="0"/>
              </a:rPr>
              <a:t> </a:t>
            </a:r>
            <a:r>
              <a:rPr lang="en-US" sz="1800" dirty="0">
                <a:solidFill>
                  <a:schemeClr val="tx2">
                    <a:lumMod val="60000"/>
                    <a:lumOff val="40000"/>
                  </a:schemeClr>
                </a:solidFill>
                <a:latin typeface="Arial" pitchFamily="34" charset="0"/>
                <a:cs typeface="Arial" pitchFamily="34" charset="0"/>
              </a:rPr>
              <a:t>except</a:t>
            </a:r>
            <a:r>
              <a:rPr lang="en-US" sz="1800" dirty="0">
                <a:latin typeface="Arial" pitchFamily="34" charset="0"/>
                <a:cs typeface="Arial" pitchFamily="34" charset="0"/>
              </a:rPr>
              <a:t>.</a:t>
            </a:r>
          </a:p>
          <a:p>
            <a:pPr>
              <a:lnSpc>
                <a:spcPct val="114000"/>
              </a:lnSpc>
            </a:pPr>
            <a:r>
              <a:rPr lang="en-US" sz="1800" dirty="0">
                <a:latin typeface="Arial" pitchFamily="34" charset="0"/>
                <a:cs typeface="Arial" pitchFamily="34" charset="0"/>
              </a:rPr>
              <a:t>Use a decorator for caching previous data or </a:t>
            </a:r>
            <a:r>
              <a:rPr lang="en-US" sz="1800" dirty="0" err="1">
                <a:latin typeface="Arial" pitchFamily="34" charset="0"/>
                <a:cs typeface="Arial" pitchFamily="34" charset="0"/>
              </a:rPr>
              <a:t>memoization</a:t>
            </a:r>
            <a:r>
              <a:rPr lang="en-US" sz="1800" dirty="0">
                <a:latin typeface="Arial" pitchFamily="34" charset="0"/>
                <a:cs typeface="Arial" pitchFamily="34" charset="0"/>
              </a:rPr>
              <a:t>.</a:t>
            </a:r>
          </a:p>
          <a:p>
            <a:pPr>
              <a:lnSpc>
                <a:spcPct val="114000"/>
              </a:lnSpc>
            </a:pPr>
            <a:r>
              <a:rPr lang="en-US" sz="1800" dirty="0">
                <a:latin typeface="Arial" pitchFamily="34" charset="0"/>
                <a:cs typeface="Arial" pitchFamily="34" charset="0"/>
              </a:rPr>
              <a:t>Remember the </a:t>
            </a:r>
            <a:r>
              <a:rPr lang="en-US" sz="1800" dirty="0">
                <a:solidFill>
                  <a:schemeClr val="tx2">
                    <a:lumMod val="60000"/>
                    <a:lumOff val="40000"/>
                  </a:schemeClr>
                </a:solidFill>
                <a:latin typeface="Arial" pitchFamily="34" charset="0"/>
                <a:cs typeface="Arial" pitchFamily="34" charset="0"/>
              </a:rPr>
              <a:t>key</a:t>
            </a:r>
            <a:r>
              <a:rPr lang="en-US" sz="1800" dirty="0">
                <a:latin typeface="Arial" pitchFamily="34" charset="0"/>
                <a:cs typeface="Arial" pitchFamily="34" charset="0"/>
              </a:rPr>
              <a:t> argument for sorted.</a:t>
            </a:r>
          </a:p>
          <a:p>
            <a:pPr>
              <a:lnSpc>
                <a:spcPct val="114000"/>
              </a:lnSpc>
            </a:pPr>
            <a:r>
              <a:rPr lang="en-US" sz="1800" dirty="0">
                <a:latin typeface="Arial" pitchFamily="34" charset="0"/>
                <a:cs typeface="Arial" pitchFamily="34" charset="0"/>
              </a:rPr>
              <a:t>And when it’s not clear cut, time or profile the code first before changing it.</a:t>
            </a:r>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8</a:t>
            </a:fld>
            <a:endParaRPr lang="en-US" dirty="0"/>
          </a:p>
        </p:txBody>
      </p:sp>
      <p:sp>
        <p:nvSpPr>
          <p:cNvPr id="5" name="Date Placeholder 4"/>
          <p:cNvSpPr>
            <a:spLocks noGrp="1"/>
          </p:cNvSpPr>
          <p:nvPr>
            <p:ph type="dt" sz="half" idx="10"/>
          </p:nvPr>
        </p:nvSpPr>
        <p:spPr/>
        <p:txBody>
          <a:bodyPr/>
          <a:lstStyle/>
          <a:p>
            <a:r>
              <a:rPr lang="en-US"/>
              <a:t>© 2021 C. Nguyen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457200" y="685800"/>
            <a:ext cx="8229600" cy="5867400"/>
          </a:xfrm>
        </p:spPr>
        <p:txBody>
          <a:bodyPr>
            <a:normAutofit/>
          </a:bodyPr>
          <a:lstStyle/>
          <a:p>
            <a:endParaRPr lang="en-US" sz="1800" dirty="0">
              <a:latin typeface="Arial" pitchFamily="34" charset="0"/>
              <a:cs typeface="Arial" pitchFamily="34" charset="0"/>
            </a:endParaRPr>
          </a:p>
          <a:p>
            <a:endParaRPr lang="en-US" sz="1800" dirty="0">
              <a:latin typeface="Arial" pitchFamily="34" charset="0"/>
              <a:cs typeface="Arial" pitchFamily="34" charset="0"/>
            </a:endParaRPr>
          </a:p>
          <a:p>
            <a:endParaRPr lang="en-US" sz="2200" dirty="0">
              <a:latin typeface="Arial" pitchFamily="34" charset="0"/>
              <a:cs typeface="Arial" pitchFamily="34" charset="0"/>
            </a:endParaRPr>
          </a:p>
          <a:p>
            <a:pPr lvl="1">
              <a:buNone/>
            </a:pPr>
            <a:r>
              <a:rPr lang="en-US" sz="1800" dirty="0">
                <a:latin typeface="Arial" pitchFamily="34" charset="0"/>
                <a:cs typeface="Arial" pitchFamily="34" charset="0"/>
              </a:rPr>
              <a:t>	</a:t>
            </a:r>
          </a:p>
          <a:p>
            <a:pPr lvl="1">
              <a:buNone/>
            </a:pPr>
            <a:r>
              <a:rPr lang="en-US" sz="1800" dirty="0">
                <a:latin typeface="Arial" pitchFamily="34" charset="0"/>
                <a:cs typeface="Arial" pitchFamily="34" charset="0"/>
              </a:rPr>
              <a:t>	</a:t>
            </a:r>
            <a:endParaRPr lang="en-US" sz="1800" dirty="0"/>
          </a:p>
          <a:p>
            <a:pPr lvl="1" algn="ctr">
              <a:buNone/>
            </a:pPr>
            <a:r>
              <a:rPr lang="en-US" sz="1800" dirty="0">
                <a:latin typeface="Arial" pitchFamily="34" charset="0"/>
                <a:cs typeface="Arial" pitchFamily="34" charset="0"/>
              </a:rPr>
              <a:t>Congratulations! </a:t>
            </a:r>
          </a:p>
          <a:p>
            <a:pPr lvl="1" algn="ctr">
              <a:buNone/>
            </a:pPr>
            <a:r>
              <a:rPr lang="en-US" sz="1800" dirty="0">
                <a:latin typeface="Arial" pitchFamily="34" charset="0"/>
                <a:cs typeface="Arial" pitchFamily="34" charset="0"/>
              </a:rPr>
              <a:t>You’ve reached the end of the material for CIS 41B.</a:t>
            </a:r>
          </a:p>
        </p:txBody>
      </p:sp>
      <p:sp>
        <p:nvSpPr>
          <p:cNvPr id="6" name="Slide Number Placeholder 5"/>
          <p:cNvSpPr>
            <a:spLocks noGrp="1"/>
          </p:cNvSpPr>
          <p:nvPr>
            <p:ph type="sldNum" sz="quarter" idx="12"/>
          </p:nvPr>
        </p:nvSpPr>
        <p:spPr/>
        <p:txBody>
          <a:bodyPr/>
          <a:lstStyle/>
          <a:p>
            <a:pPr>
              <a:defRPr/>
            </a:pPr>
            <a:fld id="{00AB4732-7798-450C-A251-172215231FF8}" type="slidenum">
              <a:rPr lang="en-US" smtClean="0"/>
              <a:pPr>
                <a:defRPr/>
              </a:pPr>
              <a:t>9</a:t>
            </a:fld>
            <a:endParaRPr lang="en-US" dirty="0"/>
          </a:p>
        </p:txBody>
      </p:sp>
      <p:sp>
        <p:nvSpPr>
          <p:cNvPr id="5" name="Date Placeholder 4"/>
          <p:cNvSpPr>
            <a:spLocks noGrp="1"/>
          </p:cNvSpPr>
          <p:nvPr>
            <p:ph type="dt" sz="half" idx="10"/>
          </p:nvPr>
        </p:nvSpPr>
        <p:spPr/>
        <p:txBody>
          <a:bodyPr/>
          <a:lstStyle/>
          <a:p>
            <a:r>
              <a:rPr lang="en-US"/>
              <a:t>© 2021 C. Nguyen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9716</TotalTime>
  <Words>1152</Words>
  <Application>Microsoft Office PowerPoint</Application>
  <PresentationFormat>On-screen Show (4:3)</PresentationFormat>
  <Paragraphs>141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PowerPoint Presentation</vt:lpstr>
      <vt:lpstr>Code Timing</vt:lpstr>
      <vt:lpstr>time</vt:lpstr>
      <vt:lpstr>timeit</vt:lpstr>
      <vt:lpstr>cProfile</vt:lpstr>
      <vt:lpstr>Line Profiler</vt:lpstr>
      <vt:lpstr>Timing Strategies (1)</vt:lpstr>
      <vt:lpstr>Timing Strategies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and Database</dc:title>
  <dc:creator>Clare</dc:creator>
  <cp:lastModifiedBy>Clare Nguyen</cp:lastModifiedBy>
  <cp:revision>37</cp:revision>
  <dcterms:created xsi:type="dcterms:W3CDTF">2006-08-16T00:00:00Z</dcterms:created>
  <dcterms:modified xsi:type="dcterms:W3CDTF">2023-06-08T07:34:05Z</dcterms:modified>
</cp:coreProperties>
</file>