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Montserrat"/>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notesMaster" Target="notesMasters/notesMaster1.xml"/><Relationship Id="rId19" Type="http://schemas.openxmlformats.org/officeDocument/2006/relationships/font" Target="fonts/Montserrat-boldItalic.fntdata"/><Relationship Id="rId6" Type="http://schemas.openxmlformats.org/officeDocument/2006/relationships/slide" Target="slides/slide1.xml"/><Relationship Id="rId18"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9207e8bc86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9207e8bc86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9207e8bc86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9207e8bc86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9207e8bc86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9207e8bc86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9207e8bc86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9207e8bc86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9207e8bc86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9207e8bc86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9207e8bc86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9207e8bc86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9207e8bc86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9207e8bc86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9207e8bc86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9207e8bc86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9207e8bc86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9207e8bc86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Digital AI Assistant</a:t>
            </a:r>
            <a:endParaRPr/>
          </a:p>
        </p:txBody>
      </p:sp>
      <p:sp>
        <p:nvSpPr>
          <p:cNvPr id="135" name="Google Shape;135;p13"/>
          <p:cNvSpPr txBox="1"/>
          <p:nvPr>
            <p:ph idx="1" type="subTitle"/>
          </p:nvPr>
        </p:nvSpPr>
        <p:spPr>
          <a:xfrm>
            <a:off x="3954300" y="3210125"/>
            <a:ext cx="4571100" cy="122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Trien Dau - Presenter</a:t>
            </a:r>
            <a:endParaRPr sz="1400"/>
          </a:p>
          <a:p>
            <a:pPr indent="0" lvl="0" marL="0" rtl="0" algn="l">
              <a:spcBef>
                <a:spcPts val="0"/>
              </a:spcBef>
              <a:spcAft>
                <a:spcPts val="0"/>
              </a:spcAft>
              <a:buNone/>
            </a:pPr>
            <a:r>
              <a:rPr lang="en" sz="1400"/>
              <a:t>Haru Chu</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Expected Demo at Expo:</a:t>
            </a:r>
            <a:endParaRPr/>
          </a:p>
        </p:txBody>
      </p:sp>
      <p:sp>
        <p:nvSpPr>
          <p:cNvPr id="191" name="Google Shape;191;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working Digital AI Assistant with all of the mentioned functionalities, which can listen to users’ prompts and giving back results based on those inputs. </a:t>
            </a:r>
            <a:endParaRPr/>
          </a:p>
          <a:p>
            <a:pPr indent="0" lvl="0" marL="0" rtl="0" algn="l">
              <a:spcBef>
                <a:spcPts val="1200"/>
              </a:spcBef>
              <a:spcAft>
                <a:spcPts val="1200"/>
              </a:spcAft>
              <a:buNone/>
            </a:pPr>
            <a:r>
              <a:rPr lang="en"/>
              <a:t>It should be able to answer most questions from the users and provide meaningful outputs.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Members:</a:t>
            </a:r>
            <a:endParaRPr/>
          </a:p>
        </p:txBody>
      </p:sp>
      <p:sp>
        <p:nvSpPr>
          <p:cNvPr id="141" name="Google Shape;141;p14"/>
          <p:cNvSpPr txBox="1"/>
          <p:nvPr>
            <p:ph idx="1" type="body"/>
          </p:nvPr>
        </p:nvSpPr>
        <p:spPr>
          <a:xfrm>
            <a:off x="1297500" y="1472725"/>
            <a:ext cx="7038900" cy="847500"/>
          </a:xfrm>
          <a:prstGeom prst="rect">
            <a:avLst/>
          </a:prstGeom>
        </p:spPr>
        <p:txBody>
          <a:bodyPr anchorCtr="0" anchor="t" bIns="91425" lIns="91425" spcFirstLastPara="1" rIns="91425" wrap="square" tIns="91425">
            <a:noAutofit/>
          </a:bodyPr>
          <a:lstStyle/>
          <a:p>
            <a:pPr indent="-317817" lvl="0" marL="457200" rtl="0" algn="l">
              <a:lnSpc>
                <a:spcPct val="95000"/>
              </a:lnSpc>
              <a:spcBef>
                <a:spcPts val="0"/>
              </a:spcBef>
              <a:spcAft>
                <a:spcPts val="0"/>
              </a:spcAft>
              <a:buSzPts val="1405"/>
              <a:buChar char="●"/>
            </a:pPr>
            <a:r>
              <a:rPr lang="en" sz="1405"/>
              <a:t>Trien Dau: M13292604 - dautx@mail.uc.edu</a:t>
            </a:r>
            <a:endParaRPr sz="1405"/>
          </a:p>
          <a:p>
            <a:pPr indent="-317817" lvl="0" marL="457200" rtl="0" algn="l">
              <a:lnSpc>
                <a:spcPct val="95000"/>
              </a:lnSpc>
              <a:spcBef>
                <a:spcPts val="0"/>
              </a:spcBef>
              <a:spcAft>
                <a:spcPts val="0"/>
              </a:spcAft>
              <a:buSzPts val="1405"/>
              <a:buChar char="●"/>
            </a:pPr>
            <a:r>
              <a:rPr lang="en" sz="1405"/>
              <a:t>Haru Chu: M13741094 - chuqc@mail.uc.ed</a:t>
            </a:r>
            <a:r>
              <a:rPr lang="en" sz="1405"/>
              <a:t>u</a:t>
            </a:r>
            <a:endParaRPr sz="1405"/>
          </a:p>
        </p:txBody>
      </p:sp>
      <p:sp>
        <p:nvSpPr>
          <p:cNvPr id="142" name="Google Shape;142;p14"/>
          <p:cNvSpPr txBox="1"/>
          <p:nvPr>
            <p:ph type="title"/>
          </p:nvPr>
        </p:nvSpPr>
        <p:spPr>
          <a:xfrm>
            <a:off x="1384225" y="24851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Advisor:</a:t>
            </a:r>
            <a:endParaRPr/>
          </a:p>
        </p:txBody>
      </p:sp>
      <p:sp>
        <p:nvSpPr>
          <p:cNvPr id="143" name="Google Shape;143;p14"/>
          <p:cNvSpPr txBox="1"/>
          <p:nvPr>
            <p:ph idx="1" type="body"/>
          </p:nvPr>
        </p:nvSpPr>
        <p:spPr>
          <a:xfrm>
            <a:off x="1347750" y="3454625"/>
            <a:ext cx="7038900" cy="847500"/>
          </a:xfrm>
          <a:prstGeom prst="rect">
            <a:avLst/>
          </a:prstGeom>
        </p:spPr>
        <p:txBody>
          <a:bodyPr anchorCtr="0" anchor="t" bIns="91425" lIns="91425" spcFirstLastPara="1" rIns="91425" wrap="square" tIns="91425">
            <a:noAutofit/>
          </a:bodyPr>
          <a:lstStyle/>
          <a:p>
            <a:pPr indent="-317817" lvl="0" marL="457200" rtl="0" algn="l">
              <a:lnSpc>
                <a:spcPct val="95000"/>
              </a:lnSpc>
              <a:spcBef>
                <a:spcPts val="0"/>
              </a:spcBef>
              <a:spcAft>
                <a:spcPts val="0"/>
              </a:spcAft>
              <a:buSzPts val="1405"/>
              <a:buChar char="●"/>
            </a:pPr>
            <a:r>
              <a:rPr lang="en" sz="1405"/>
              <a:t>TBD</a:t>
            </a:r>
            <a:endParaRPr sz="1405"/>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Abstract:</a:t>
            </a:r>
            <a:endParaRPr/>
          </a:p>
        </p:txBody>
      </p:sp>
      <p:sp>
        <p:nvSpPr>
          <p:cNvPr id="149" name="Google Shape;149;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92500" lnSpcReduction="10000"/>
          </a:bodyPr>
          <a:lstStyle/>
          <a:p>
            <a:pPr indent="0" lvl="0" marL="0" rtl="0" algn="l">
              <a:lnSpc>
                <a:spcPct val="150000"/>
              </a:lnSpc>
              <a:spcBef>
                <a:spcPts val="0"/>
              </a:spcBef>
              <a:spcAft>
                <a:spcPts val="1200"/>
              </a:spcAft>
              <a:buSzPct val="65015"/>
              <a:buNone/>
            </a:pPr>
            <a:r>
              <a:rPr lang="en" sz="1565"/>
              <a:t>Our project aims to develop a cutting-edge Digital AI Assistant, harnessing the power of ChatGPT API, text-to-speech, and speech-to-text technologies. This innovative assistant will enable seamless human-machine interactions, offering natural language understanding and generation, as well as facilitating voice-based communication. By combining the capabilities of ChatGPT with advanced audio processing, our solution will empower users with hands-free, context-aware assistance for various applications, from virtual companions to productivity tools. This project represents a significant step forward in the evolution of AI-driven digital assistants, providing a bridge between the digital and physical realms.</a:t>
            </a:r>
            <a:endParaRPr sz="1565"/>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User Stories:</a:t>
            </a:r>
            <a:endParaRPr/>
          </a:p>
        </p:txBody>
      </p:sp>
      <p:sp>
        <p:nvSpPr>
          <p:cNvPr id="155" name="Google Shape;155;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As a busy professional, I want a voice assistant with chatGPT capabilities, so that I can easily draft emails, reports, and messages by simply speaking, saving me valuable time and improving my productivity.</a:t>
            </a:r>
            <a:endParaRPr sz="1400"/>
          </a:p>
          <a:p>
            <a:pPr indent="-317500" lvl="0" marL="457200" rtl="0" algn="l">
              <a:spcBef>
                <a:spcPts val="0"/>
              </a:spcBef>
              <a:spcAft>
                <a:spcPts val="0"/>
              </a:spcAft>
              <a:buSzPts val="1400"/>
              <a:buChar char="●"/>
            </a:pPr>
            <a:r>
              <a:rPr lang="en" sz="1400"/>
              <a:t>As a student, I want a voice assistant like Siri with chatGPT capabilities, so that I can ask questions, get explanations, and receive assistance with my homework and studies, helping me excel in my academic pursuits.</a:t>
            </a:r>
            <a:endParaRPr sz="1400"/>
          </a:p>
          <a:p>
            <a:pPr indent="-317500" lvl="0" marL="457200" rtl="0" algn="l">
              <a:spcBef>
                <a:spcPts val="0"/>
              </a:spcBef>
              <a:spcAft>
                <a:spcPts val="0"/>
              </a:spcAft>
              <a:buSzPts val="1400"/>
              <a:buChar char="●"/>
            </a:pPr>
            <a:r>
              <a:rPr lang="en" sz="1400"/>
              <a:t>As a tech-savvy individual, I want a voice assistant that integrates chatGPT, so that I can have more natural and informative conversations with my device, making my interactions with technology more enjoyable and efficient.</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Design Diagram:</a:t>
            </a:r>
            <a:endParaRPr/>
          </a:p>
        </p:txBody>
      </p:sp>
      <p:pic>
        <p:nvPicPr>
          <p:cNvPr id="161" name="Google Shape;161;p17"/>
          <p:cNvPicPr preferRelativeResize="0"/>
          <p:nvPr/>
        </p:nvPicPr>
        <p:blipFill>
          <a:blip r:embed="rId3">
            <a:alphaModFix/>
          </a:blip>
          <a:stretch>
            <a:fillRect/>
          </a:stretch>
        </p:blipFill>
        <p:spPr>
          <a:xfrm>
            <a:off x="1437800" y="1603675"/>
            <a:ext cx="6481049" cy="2838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Constraints:</a:t>
            </a:r>
            <a:endParaRPr/>
          </a:p>
        </p:txBody>
      </p:sp>
      <p:sp>
        <p:nvSpPr>
          <p:cNvPr id="167" name="Google Shape;167;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Economic Constraints: One of the primary economic constraints revolves around the cost of development and maintenance. Integrating advanced NLP and voice recognition technologies and continuous improvements in AI models can be financially demanding.</a:t>
            </a:r>
            <a:endParaRPr/>
          </a:p>
          <a:p>
            <a:pPr indent="0" lvl="0" marL="0" rtl="0" algn="l">
              <a:spcBef>
                <a:spcPts val="1200"/>
              </a:spcBef>
              <a:spcAft>
                <a:spcPts val="0"/>
              </a:spcAft>
              <a:buNone/>
            </a:pPr>
            <a:r>
              <a:rPr lang="en"/>
              <a:t>Ethical Constraints: Ethical considerations are paramount when developing AI-driven voice assistants. The assistant must prioritize user privacy and data security, safeguarding against potential misuse of personal information.</a:t>
            </a:r>
            <a:endParaRPr/>
          </a:p>
          <a:p>
            <a:pPr indent="0" lvl="0" marL="0" rtl="0" algn="l">
              <a:spcBef>
                <a:spcPts val="1200"/>
              </a:spcBef>
              <a:spcAft>
                <a:spcPts val="0"/>
              </a:spcAft>
              <a:buNone/>
            </a:pPr>
            <a:r>
              <a:rPr lang="en"/>
              <a:t>Legal Constraints: Legal considerations encompass a wide range of issues, from intellectual property rights associated with voice recognition and NLP technologies to compliance with data protection and privacy regulations (e.g., GDPR or CCPA). Ensuring that the project adheres to these regulations is critical to avoid legal repercussions.</a:t>
            </a:r>
            <a:endParaRPr/>
          </a:p>
          <a:p>
            <a:pPr indent="0" lvl="0" marL="0" rtl="0" algn="l">
              <a:spcBef>
                <a:spcPts val="1200"/>
              </a:spcBef>
              <a:spcAft>
                <a:spcPts val="1200"/>
              </a:spcAft>
              <a:buNone/>
            </a:pPr>
            <a:r>
              <a:rPr lang="en"/>
              <a:t>Diversity and Cultural Impact: Building a virtual voice assistant requires sensitivity to diverse cultural backgrounds and languages. Ensuring the technology is culturally inclusive and does not inadvertently favor one group over another is a complex challenge.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Review of Project Progress:</a:t>
            </a:r>
            <a:endParaRPr/>
          </a:p>
        </p:txBody>
      </p:sp>
      <p:sp>
        <p:nvSpPr>
          <p:cNvPr id="173" name="Google Shape;173;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Studied the ChatGPT API, Text-to-speech, and Speech-to-text.</a:t>
            </a:r>
            <a:endParaRPr sz="1400"/>
          </a:p>
          <a:p>
            <a:pPr indent="-317500" lvl="0" marL="457200" rtl="0" algn="l">
              <a:spcBef>
                <a:spcPts val="0"/>
              </a:spcBef>
              <a:spcAft>
                <a:spcPts val="0"/>
              </a:spcAft>
              <a:buSzPts val="1400"/>
              <a:buChar char="●"/>
            </a:pPr>
            <a:r>
              <a:rPr lang="en" sz="1400"/>
              <a:t>Discussed and agreed on the platform and programming languages to be used for this project.</a:t>
            </a:r>
            <a:endParaRPr sz="1400"/>
          </a:p>
          <a:p>
            <a:pPr indent="-317500" lvl="0" marL="457200" rtl="0" algn="l">
              <a:spcBef>
                <a:spcPts val="0"/>
              </a:spcBef>
              <a:spcAft>
                <a:spcPts val="0"/>
              </a:spcAft>
              <a:buSzPts val="1400"/>
              <a:buChar char="●"/>
            </a:pPr>
            <a:r>
              <a:rPr lang="en" sz="1400"/>
              <a:t>Planned out project outline to make sure everything will be completed on time.</a:t>
            </a:r>
            <a:endParaRPr sz="1400"/>
          </a:p>
          <a:p>
            <a:pPr indent="-317500" lvl="0" marL="457200" rtl="0" algn="l">
              <a:spcBef>
                <a:spcPts val="0"/>
              </a:spcBef>
              <a:spcAft>
                <a:spcPts val="0"/>
              </a:spcAft>
              <a:buSzPts val="1400"/>
              <a:buChar char="●"/>
            </a:pPr>
            <a:r>
              <a:rPr lang="en" sz="1400"/>
              <a:t>Brainstormed and designed the first draft for the application.</a:t>
            </a:r>
            <a:endParaRPr sz="1400"/>
          </a:p>
          <a:p>
            <a:pPr indent="0" lvl="0" marL="0" rtl="0" algn="l">
              <a:spcBef>
                <a:spcPts val="1200"/>
              </a:spcBef>
              <a:spcAft>
                <a:spcPts val="0"/>
              </a:spcAft>
              <a:buNone/>
            </a:pPr>
            <a:r>
              <a:t/>
            </a:r>
            <a:endParaRPr sz="1400"/>
          </a:p>
          <a:p>
            <a:pPr indent="-317500" lvl="0" marL="457200" rtl="0" algn="l">
              <a:spcBef>
                <a:spcPts val="1200"/>
              </a:spcBef>
              <a:spcAft>
                <a:spcPts val="0"/>
              </a:spcAft>
              <a:buSzPts val="1400"/>
              <a:buChar char="●"/>
            </a:pPr>
            <a:r>
              <a:rPr lang="en" sz="1400"/>
              <a:t>Next step: Start building first prototype for the application.</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a:t>
            </a:r>
            <a:r>
              <a:rPr lang="en"/>
              <a:t>pected Accomplishments:</a:t>
            </a:r>
            <a:endParaRPr/>
          </a:p>
        </p:txBody>
      </p:sp>
      <p:sp>
        <p:nvSpPr>
          <p:cNvPr id="179" name="Google Shape;179;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Build the functional prototype of the application.</a:t>
            </a:r>
            <a:endParaRPr sz="1400"/>
          </a:p>
          <a:p>
            <a:pPr indent="-317500" lvl="0" marL="457200" rtl="0" algn="l">
              <a:spcBef>
                <a:spcPts val="0"/>
              </a:spcBef>
              <a:spcAft>
                <a:spcPts val="0"/>
              </a:spcAft>
              <a:buSzPts val="1400"/>
              <a:buChar char="●"/>
            </a:pPr>
            <a:r>
              <a:rPr lang="en" sz="1400"/>
              <a:t>Successfully pull and implement the ChapGPT API to be used in the application.</a:t>
            </a:r>
            <a:endParaRPr sz="1400"/>
          </a:p>
          <a:p>
            <a:pPr indent="-317500" lvl="0" marL="457200" rtl="0" algn="l">
              <a:spcBef>
                <a:spcPts val="0"/>
              </a:spcBef>
              <a:spcAft>
                <a:spcPts val="0"/>
              </a:spcAft>
              <a:buSzPts val="1400"/>
              <a:buChar char="●"/>
            </a:pPr>
            <a:r>
              <a:rPr lang="en" sz="1400"/>
              <a:t>Study which APIs to use for Text-to-speech and Speech-to-text.</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Division of Work:</a:t>
            </a:r>
            <a:endParaRPr/>
          </a:p>
        </p:txBody>
      </p:sp>
      <p:sp>
        <p:nvSpPr>
          <p:cNvPr id="185" name="Google Shape;185;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Trien Dau:</a:t>
            </a:r>
            <a:endParaRPr/>
          </a:p>
          <a:p>
            <a:pPr indent="-304958" lvl="0" marL="457200" rtl="0" algn="l">
              <a:spcBef>
                <a:spcPts val="1200"/>
              </a:spcBef>
              <a:spcAft>
                <a:spcPts val="0"/>
              </a:spcAft>
              <a:buSzPct val="100000"/>
              <a:buChar char="●"/>
            </a:pPr>
            <a:r>
              <a:rPr lang="en"/>
              <a:t>Brainstorm and design the layout/User Interface of the application</a:t>
            </a:r>
            <a:endParaRPr/>
          </a:p>
          <a:p>
            <a:pPr indent="-304958" lvl="0" marL="457200" rtl="0" algn="l">
              <a:spcBef>
                <a:spcPts val="0"/>
              </a:spcBef>
              <a:spcAft>
                <a:spcPts val="0"/>
              </a:spcAft>
              <a:buSzPct val="100000"/>
              <a:buChar char="●"/>
            </a:pPr>
            <a:r>
              <a:rPr lang="en"/>
              <a:t>Build application prototype</a:t>
            </a:r>
            <a:endParaRPr/>
          </a:p>
          <a:p>
            <a:pPr indent="-304958" lvl="0" marL="457200" rtl="0" algn="l">
              <a:spcBef>
                <a:spcPts val="0"/>
              </a:spcBef>
              <a:spcAft>
                <a:spcPts val="0"/>
              </a:spcAft>
              <a:buSzPct val="100000"/>
              <a:buChar char="●"/>
            </a:pPr>
            <a:r>
              <a:rPr lang="en"/>
              <a:t>Specify what accessibilities will be needed from the user to ensure that the program runs smoothly</a:t>
            </a:r>
            <a:endParaRPr/>
          </a:p>
          <a:p>
            <a:pPr indent="-304958" lvl="0" marL="457200" rtl="0" algn="l">
              <a:spcBef>
                <a:spcPts val="0"/>
              </a:spcBef>
              <a:spcAft>
                <a:spcPts val="0"/>
              </a:spcAft>
              <a:buSzPct val="100000"/>
              <a:buChar char="●"/>
            </a:pPr>
            <a:r>
              <a:rPr lang="en"/>
              <a:t>Verify that the program meets all requirements</a:t>
            </a:r>
            <a:endParaRPr/>
          </a:p>
          <a:p>
            <a:pPr indent="-304958" lvl="0" marL="457200" rtl="0" algn="l">
              <a:spcBef>
                <a:spcPts val="0"/>
              </a:spcBef>
              <a:spcAft>
                <a:spcPts val="0"/>
              </a:spcAft>
              <a:buSzPct val="100000"/>
              <a:buChar char="●"/>
            </a:pPr>
            <a:r>
              <a:rPr lang="en"/>
              <a:t>Test run app to look out for any potential bugs/issues</a:t>
            </a:r>
            <a:endParaRPr/>
          </a:p>
          <a:p>
            <a:pPr indent="0" lvl="0" marL="0" rtl="0" algn="l">
              <a:spcBef>
                <a:spcPts val="1200"/>
              </a:spcBef>
              <a:spcAft>
                <a:spcPts val="0"/>
              </a:spcAft>
              <a:buNone/>
            </a:pPr>
            <a:r>
              <a:rPr lang="en"/>
              <a:t>Haru Chu:</a:t>
            </a:r>
            <a:endParaRPr/>
          </a:p>
          <a:p>
            <a:pPr indent="-304958" lvl="0" marL="457200" rtl="0" algn="l">
              <a:spcBef>
                <a:spcPts val="1200"/>
              </a:spcBef>
              <a:spcAft>
                <a:spcPts val="0"/>
              </a:spcAft>
              <a:buSzPct val="100000"/>
              <a:buChar char="●"/>
            </a:pPr>
            <a:r>
              <a:rPr lang="en"/>
              <a:t>Research which API will be needed for Speech-To-Text</a:t>
            </a:r>
            <a:endParaRPr/>
          </a:p>
          <a:p>
            <a:pPr indent="-304958" lvl="0" marL="457200" rtl="0" algn="l">
              <a:spcBef>
                <a:spcPts val="0"/>
              </a:spcBef>
              <a:spcAft>
                <a:spcPts val="0"/>
              </a:spcAft>
              <a:buSzPct val="100000"/>
              <a:buChar char="●"/>
            </a:pPr>
            <a:r>
              <a:rPr lang="en"/>
              <a:t>Investigate which API will be used for Text-To-Speech</a:t>
            </a:r>
            <a:endParaRPr/>
          </a:p>
          <a:p>
            <a:pPr indent="-304958" lvl="0" marL="457200" rtl="0" algn="l">
              <a:spcBef>
                <a:spcPts val="0"/>
              </a:spcBef>
              <a:spcAft>
                <a:spcPts val="0"/>
              </a:spcAft>
              <a:buSzPct val="100000"/>
              <a:buChar char="●"/>
            </a:pPr>
            <a:r>
              <a:rPr lang="en"/>
              <a:t>Look into how to use ChatGPT API to handle any queries from the user</a:t>
            </a:r>
            <a:endParaRPr/>
          </a:p>
          <a:p>
            <a:pPr indent="-304958" lvl="0" marL="457200" rtl="0" algn="l">
              <a:spcBef>
                <a:spcPts val="0"/>
              </a:spcBef>
              <a:spcAft>
                <a:spcPts val="0"/>
              </a:spcAft>
              <a:buSzPct val="100000"/>
              <a:buChar char="●"/>
            </a:pPr>
            <a:r>
              <a:rPr lang="en"/>
              <a:t>Build the actual Voice Assistant with all of the mentioned functionalities</a:t>
            </a:r>
            <a:endParaRPr/>
          </a:p>
          <a:p>
            <a:pPr indent="-304958" lvl="0" marL="457200" rtl="0" algn="l">
              <a:spcBef>
                <a:spcPts val="0"/>
              </a:spcBef>
              <a:spcAft>
                <a:spcPts val="0"/>
              </a:spcAft>
              <a:buSzPct val="100000"/>
              <a:buChar char="●"/>
            </a:pPr>
            <a:r>
              <a:rPr lang="en"/>
              <a:t>Upload the application so that other people can access and download</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