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338" r:id="rId3"/>
    <p:sldId id="339" r:id="rId4"/>
    <p:sldId id="340" r:id="rId5"/>
    <p:sldId id="341" r:id="rId6"/>
    <p:sldId id="342" r:id="rId7"/>
    <p:sldId id="349" r:id="rId8"/>
    <p:sldId id="343" r:id="rId9"/>
    <p:sldId id="344" r:id="rId10"/>
    <p:sldId id="345" r:id="rId11"/>
    <p:sldId id="346" r:id="rId12"/>
    <p:sldId id="347" r:id="rId13"/>
    <p:sldId id="348" r:id="rId14"/>
    <p:sldId id="351" r:id="rId15"/>
    <p:sldId id="33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4" autoAdjust="0"/>
    <p:restoredTop sz="95634" autoAdjust="0"/>
  </p:normalViewPr>
  <p:slideViewPr>
    <p:cSldViewPr>
      <p:cViewPr varScale="1">
        <p:scale>
          <a:sx n="108" d="100"/>
          <a:sy n="108" d="100"/>
        </p:scale>
        <p:origin x="9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0F79-9CFC-4C94-B0F4-48921C685FBD}" type="datetimeFigureOut">
              <a:rPr lang="en-US" smtClean="0"/>
              <a:t>2019-08-29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CB217-BBFB-4C11-9AF8-283728A2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A1D93-61EE-46C8-A73C-411A14EB7091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B5A98-1982-4356-A337-07F969C4C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Giới</a:t>
            </a:r>
            <a:r>
              <a:rPr lang="en-US" baseline="0"/>
              <a:t> thiệu về giáo viên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B5A98-1982-4356-A337-07F969C4C4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B5A98-1982-4356-A337-07F969C4C4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B5A98-1982-4356-A337-07F969C4C4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048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9144000" cy="28194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6096000"/>
            <a:ext cx="9144000" cy="762000"/>
          </a:xfrm>
        </p:spPr>
        <p:txBody>
          <a:bodyPr/>
          <a:lstStyle>
            <a:lvl1pPr algn="ctr">
              <a:buNone/>
              <a:defRPr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53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85800" y="6400800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Microcontroller 	Faculty of Mechanical Engineering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64008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728D1-2191-4B68-A7E7-965FF4D7D7E2}" type="datetimeFigureOut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2019-08-29</a:t>
            </a:fld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</a:t>
            </a:r>
            <a:fld id="{BDDAC4C2-6148-4A28-BD02-E8B020693D1E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88" y="6353175"/>
            <a:ext cx="504825" cy="50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28D1-2191-4B68-A7E7-965FF4D7D7E2}" type="datetimeFigureOut">
              <a:rPr lang="en-US" smtClean="0"/>
              <a:pPr/>
              <a:t>2019-08-29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C4C2-6148-4A28-BD02-E8B020693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55720"/>
            <a:ext cx="2133600" cy="213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400">
                <a:latin typeface="Arial" pitchFamily="34" charset="0"/>
                <a:cs typeface="Arial" pitchFamily="34" charset="0"/>
              </a:rPr>
            </a:br>
            <a:r>
              <a:rPr lang="en-US" b="1"/>
              <a:t>Microcontroller</a:t>
            </a:r>
            <a:br>
              <a:rPr lang="en-US" sz="4400"/>
            </a:br>
            <a:r>
              <a:rPr lang="en-US"/>
              <a:t>MICO226929</a:t>
            </a:r>
            <a:br>
              <a:rPr lang="en-US" sz="4400" b="1"/>
            </a:br>
            <a:r>
              <a:rPr lang="en-US" sz="4400" b="1" i="1">
                <a:solidFill>
                  <a:srgbClr val="FFFF00"/>
                </a:solidFill>
              </a:rPr>
              <a:t>Course introduction</a:t>
            </a:r>
            <a:br>
              <a:rPr lang="en-US" sz="4400"/>
            </a:br>
            <a:endParaRPr 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382000" cy="2819400"/>
          </a:xfrm>
        </p:spPr>
        <p:txBody>
          <a:bodyPr>
            <a:normAutofit/>
          </a:bodyPr>
          <a:lstStyle/>
          <a:p>
            <a:endParaRPr lang="en-US"/>
          </a:p>
          <a:p>
            <a:pPr algn="r"/>
            <a:r>
              <a:rPr lang="en-US" sz="2400" i="1"/>
              <a:t>Bui Ha </a:t>
            </a:r>
            <a:r>
              <a:rPr lang="en-US" sz="2400" i="1" err="1"/>
              <a:t>Duc</a:t>
            </a:r>
            <a:endParaRPr lang="en-US" sz="2400" i="1"/>
          </a:p>
          <a:p>
            <a:pPr algn="r"/>
            <a:r>
              <a:rPr lang="en-US" sz="2400" i="1"/>
              <a:t>Nguyen Minh </a:t>
            </a:r>
            <a:r>
              <a:rPr lang="en-US" sz="2400" i="1" err="1"/>
              <a:t>Triet</a:t>
            </a:r>
            <a:endParaRPr lang="en-US" sz="2400" i="1"/>
          </a:p>
          <a:p>
            <a:pPr algn="r"/>
            <a:r>
              <a:rPr lang="en-US" sz="2400" i="1"/>
              <a:t>Faculty of Mechanical Engineering, </a:t>
            </a:r>
            <a:br>
              <a:rPr lang="en-US" sz="2400" i="1"/>
            </a:br>
            <a:r>
              <a:rPr lang="en-US" sz="2400" i="1"/>
              <a:t>Ho Chi Minh City University of Technology and Education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Ho Chi Minh city, 08/2019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Course grading (The project)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2831777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Project plan + Log book (10%) (weekly check)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Hardware building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Software: Module test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Software: Algorithm development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Field test - Battle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41105"/>
              </p:ext>
            </p:extLst>
          </p:nvPr>
        </p:nvGraphicFramePr>
        <p:xfrm>
          <a:off x="3657600" y="1066800"/>
          <a:ext cx="5321300" cy="518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34857258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814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4. Project</a:t>
                      </a:r>
                      <a:r>
                        <a:rPr lang="en-US" sz="2800" baseline="0"/>
                        <a:t> teamwork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7645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6667" r="1666" b="15000"/>
          <a:stretch/>
        </p:blipFill>
        <p:spPr>
          <a:xfrm>
            <a:off x="838199" y="1041400"/>
            <a:ext cx="2199693" cy="15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Course grading (The project)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86613"/>
              </p:ext>
            </p:extLst>
          </p:nvPr>
        </p:nvGraphicFramePr>
        <p:xfrm>
          <a:off x="3657600" y="1066800"/>
          <a:ext cx="5321300" cy="518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34857258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814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5. Project</a:t>
                      </a:r>
                      <a:r>
                        <a:rPr lang="en-US" sz="2800" baseline="0"/>
                        <a:t> report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7645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6667" r="1666" b="15000"/>
          <a:stretch/>
        </p:blipFill>
        <p:spPr>
          <a:xfrm>
            <a:off x="533400" y="1066800"/>
            <a:ext cx="2365917" cy="1701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30480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/>
              <a:t>Introduction</a:t>
            </a:r>
          </a:p>
          <a:p>
            <a:pPr marL="457200" indent="-457200">
              <a:buFontTx/>
              <a:buChar char="-"/>
            </a:pPr>
            <a:r>
              <a:rPr lang="en-US" sz="3200"/>
              <a:t>Hardware (connection)</a:t>
            </a:r>
          </a:p>
          <a:p>
            <a:pPr marL="457200" indent="-457200">
              <a:buFontTx/>
              <a:buChar char="-"/>
            </a:pPr>
            <a:r>
              <a:rPr lang="en-US" sz="3200"/>
              <a:t>Software (programming, library explain, …)</a:t>
            </a:r>
          </a:p>
          <a:p>
            <a:pPr marL="457200" indent="-457200">
              <a:buFontTx/>
              <a:buChar char="-"/>
            </a:pPr>
            <a:r>
              <a:rPr lang="en-US" sz="3200" b="1"/>
              <a:t>Results</a:t>
            </a:r>
            <a:r>
              <a:rPr lang="en-US" sz="3200"/>
              <a:t> (Simulation, experiment)</a:t>
            </a:r>
          </a:p>
          <a:p>
            <a:pPr marL="457200" indent="-457200">
              <a:buFontTx/>
              <a:buChar char="-"/>
            </a:pPr>
            <a:r>
              <a:rPr lang="en-US" sz="3200"/>
              <a:t>Appendix (source code)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6900" y="2085668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i="1">
                <a:solidFill>
                  <a:srgbClr val="FF0000"/>
                </a:solidFill>
              </a:rPr>
              <a:t>Report in English will get 2% bonus</a:t>
            </a:r>
          </a:p>
        </p:txBody>
      </p:sp>
    </p:spTree>
    <p:extLst>
      <p:ext uri="{BB962C8B-B14F-4D97-AF65-F5344CB8AC3E}">
        <p14:creationId xmlns:p14="http://schemas.microsoft.com/office/powerpoint/2010/main" val="22165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Course grading (The project)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43094"/>
              </p:ext>
            </p:extLst>
          </p:nvPr>
        </p:nvGraphicFramePr>
        <p:xfrm>
          <a:off x="3657600" y="1066800"/>
          <a:ext cx="5321300" cy="518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34857258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814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6. Project</a:t>
                      </a:r>
                      <a:r>
                        <a:rPr lang="en-US" sz="2800" baseline="0"/>
                        <a:t> presentation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7645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6667" r="1666" b="15000"/>
          <a:stretch/>
        </p:blipFill>
        <p:spPr>
          <a:xfrm>
            <a:off x="838200" y="1041400"/>
            <a:ext cx="1981200" cy="14250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586" y="2895600"/>
            <a:ext cx="81806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Video presentation (5%)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Finished the map at the competition (5%)</a:t>
            </a:r>
          </a:p>
        </p:txBody>
      </p:sp>
    </p:spTree>
    <p:extLst>
      <p:ext uri="{BB962C8B-B14F-4D97-AF65-F5344CB8AC3E}">
        <p14:creationId xmlns:p14="http://schemas.microsoft.com/office/powerpoint/2010/main" val="795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Lecture – Hands 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8700" y="1752600"/>
            <a:ext cx="708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Getting started with </a:t>
            </a:r>
          </a:p>
          <a:p>
            <a:pPr marL="914400" lvl="1" indent="-457200">
              <a:buFontTx/>
              <a:buChar char="-"/>
            </a:pPr>
            <a:r>
              <a:rPr lang="en-US" sz="3200" b="1" dirty="0"/>
              <a:t>MPLABX Project </a:t>
            </a:r>
          </a:p>
          <a:p>
            <a:pPr marL="914400" lvl="1" indent="-457200">
              <a:buFontTx/>
              <a:buChar char="-"/>
            </a:pPr>
            <a:r>
              <a:rPr lang="en-US" sz="3200" b="1" dirty="0" err="1"/>
              <a:t>MikroC</a:t>
            </a:r>
            <a:r>
              <a:rPr lang="en-US" sz="3200" b="1" dirty="0"/>
              <a:t> project </a:t>
            </a:r>
          </a:p>
          <a:p>
            <a:pPr marL="914400" lvl="1" indent="-457200">
              <a:buFontTx/>
              <a:buChar char="-"/>
            </a:pPr>
            <a:r>
              <a:rPr lang="en-US" sz="3200" b="1" dirty="0"/>
              <a:t>CCS PICC project</a:t>
            </a:r>
          </a:p>
        </p:txBody>
      </p:sp>
    </p:spTree>
    <p:extLst>
      <p:ext uri="{BB962C8B-B14F-4D97-AF65-F5344CB8AC3E}">
        <p14:creationId xmlns:p14="http://schemas.microsoft.com/office/powerpoint/2010/main" val="39495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 err="1"/>
              <a:t>Exersice</a:t>
            </a:r>
            <a:r>
              <a:rPr lang="en-US" dirty="0"/>
              <a:t> #1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8700" y="108213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/>
              <a:t>Write an program that simulation traffic light</a:t>
            </a:r>
          </a:p>
        </p:txBody>
      </p:sp>
      <p:pic>
        <p:nvPicPr>
          <p:cNvPr id="1026" name="Picture 2" descr="Image result for traffic light or traffic lights">
            <a:extLst>
              <a:ext uri="{FF2B5EF4-FFF2-40B4-BE49-F238E27FC236}">
                <a16:creationId xmlns:a16="http://schemas.microsoft.com/office/drawing/2014/main" id="{7634AF47-1677-43E4-B7A2-ABB1F68A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93" y="2357240"/>
            <a:ext cx="3667813" cy="358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324601"/>
          </a:xfrm>
        </p:spPr>
        <p:txBody>
          <a:bodyPr>
            <a:normAutofit/>
          </a:bodyPr>
          <a:lstStyle/>
          <a:p>
            <a:pPr algn="ctr"/>
            <a:r>
              <a:rPr lang="en-US" i="1"/>
              <a:t>Thanks for your attention !</a:t>
            </a:r>
            <a:endParaRPr lang="en-US" sz="4000" i="1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52400" y="58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Course outcomes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75362"/>
              </p:ext>
            </p:extLst>
          </p:nvPr>
        </p:nvGraphicFramePr>
        <p:xfrm>
          <a:off x="54658" y="990600"/>
          <a:ext cx="9034684" cy="5579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611">
                  <a:extLst>
                    <a:ext uri="{9D8B030D-6E8A-4147-A177-3AD203B41FA5}">
                      <a16:colId xmlns:a16="http://schemas.microsoft.com/office/drawing/2014/main" val="2386820743"/>
                    </a:ext>
                  </a:extLst>
                </a:gridCol>
                <a:gridCol w="799731">
                  <a:extLst>
                    <a:ext uri="{9D8B030D-6E8A-4147-A177-3AD203B41FA5}">
                      <a16:colId xmlns:a16="http://schemas.microsoft.com/office/drawing/2014/main" val="1362160173"/>
                    </a:ext>
                  </a:extLst>
                </a:gridCol>
                <a:gridCol w="7565342">
                  <a:extLst>
                    <a:ext uri="{9D8B030D-6E8A-4147-A177-3AD203B41FA5}">
                      <a16:colId xmlns:a16="http://schemas.microsoft.com/office/drawing/2014/main" val="3810981100"/>
                    </a:ext>
                  </a:extLst>
                </a:gridCol>
              </a:tblGrid>
              <a:tr h="769165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 err="1">
                          <a:effectLst/>
                        </a:rPr>
                        <a:t>Sau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khi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học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xong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môn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học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này</a:t>
                      </a:r>
                      <a:r>
                        <a:rPr lang="en-US" sz="2400">
                          <a:effectLst/>
                        </a:rPr>
                        <a:t>, </a:t>
                      </a:r>
                      <a:r>
                        <a:rPr lang="en-US" sz="2400" err="1">
                          <a:effectLst/>
                        </a:rPr>
                        <a:t>người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học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có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thể</a:t>
                      </a:r>
                      <a:r>
                        <a:rPr lang="en-US" sz="2400">
                          <a:effectLst/>
                        </a:rPr>
                        <a:t>: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extLst>
                  <a:ext uri="{0D108BD9-81ED-4DB2-BD59-A6C34878D82A}">
                    <a16:rowId xmlns:a16="http://schemas.microsoft.com/office/drawing/2014/main" val="2251429950"/>
                  </a:ext>
                </a:extLst>
              </a:tr>
              <a:tr h="820528"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>
                          <a:effectLst/>
                        </a:rPr>
                        <a:t>G1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>
                          <a:effectLst/>
                        </a:rPr>
                        <a:t>G1.1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 err="1">
                          <a:effectLst/>
                        </a:rPr>
                        <a:t>Lập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trình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cho</a:t>
                      </a:r>
                      <a:r>
                        <a:rPr lang="en-US" sz="2400">
                          <a:effectLst/>
                        </a:rPr>
                        <a:t> vi </a:t>
                      </a:r>
                      <a:r>
                        <a:rPr lang="en-US" sz="2400" err="1">
                          <a:effectLst/>
                        </a:rPr>
                        <a:t>điều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khiển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giao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tiếp</a:t>
                      </a:r>
                      <a:r>
                        <a:rPr lang="en-US" sz="2400">
                          <a:effectLst/>
                        </a:rPr>
                        <a:t>, </a:t>
                      </a:r>
                      <a:r>
                        <a:rPr lang="en-US" sz="2400" err="1">
                          <a:effectLst/>
                        </a:rPr>
                        <a:t>điều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khiển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các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thiết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bị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ngoại</a:t>
                      </a:r>
                      <a:r>
                        <a:rPr lang="en-US" sz="2400">
                          <a:effectLst/>
                        </a:rPr>
                        <a:t> vi.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extLst>
                  <a:ext uri="{0D108BD9-81ED-4DB2-BD59-A6C34878D82A}">
                    <a16:rowId xmlns:a16="http://schemas.microsoft.com/office/drawing/2014/main" val="3866107602"/>
                  </a:ext>
                </a:extLst>
              </a:tr>
              <a:tr h="820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>
                          <a:effectLst/>
                        </a:rPr>
                        <a:t>G1.2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086100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Sử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dụng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phần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mềm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máy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thiết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kế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mô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phỏng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hệ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thống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cơ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điện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tử</a:t>
                      </a:r>
                      <a:r>
                        <a:rPr lang="vi-VN" sz="2400" dirty="0">
                          <a:effectLst/>
                        </a:rPr>
                        <a:t> sử dụng vi điều khiển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extLst>
                  <a:ext uri="{0D108BD9-81ED-4DB2-BD59-A6C34878D82A}">
                    <a16:rowId xmlns:a16="http://schemas.microsoft.com/office/drawing/2014/main" val="1525709084"/>
                  </a:ext>
                </a:extLst>
              </a:tr>
              <a:tr h="4102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 dirty="0">
                          <a:effectLst/>
                        </a:rPr>
                        <a:t>G2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 dirty="0">
                          <a:effectLst/>
                        </a:rPr>
                        <a:t>G2.1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de-DE" sz="2400" dirty="0">
                          <a:effectLst/>
                        </a:rPr>
                        <a:t>Thiết kế một hệ thống cơ điện t</a:t>
                      </a:r>
                      <a:r>
                        <a:rPr lang="en-US" sz="2400" dirty="0">
                          <a:effectLst/>
                        </a:rPr>
                        <a:t>ử c</a:t>
                      </a:r>
                      <a:r>
                        <a:rPr lang="vi-VN" sz="2400" dirty="0">
                          <a:effectLst/>
                        </a:rPr>
                        <a:t>ơ</a:t>
                      </a:r>
                      <a:r>
                        <a:rPr lang="de-DE" sz="2400" dirty="0">
                          <a:effectLst/>
                        </a:rPr>
                        <a:t> bản sử dụng vi điều khiển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extLst>
                  <a:ext uri="{0D108BD9-81ED-4DB2-BD59-A6C34878D82A}">
                    <a16:rowId xmlns:a16="http://schemas.microsoft.com/office/drawing/2014/main" val="4045407922"/>
                  </a:ext>
                </a:extLst>
              </a:tr>
              <a:tr h="100228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>
                          <a:effectLst/>
                        </a:rPr>
                        <a:t>G3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>
                          <a:effectLst/>
                        </a:rPr>
                        <a:t>G3.1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Làm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việc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trong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nhóm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thảo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luận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giải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quyết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vấn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đề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liên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quan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hệ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thống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cơ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điện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tử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extLst>
                  <a:ext uri="{0D108BD9-81ED-4DB2-BD59-A6C34878D82A}">
                    <a16:rowId xmlns:a16="http://schemas.microsoft.com/office/drawing/2014/main" val="1754610750"/>
                  </a:ext>
                </a:extLst>
              </a:tr>
              <a:tr h="60979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>
                          <a:effectLst/>
                        </a:rPr>
                        <a:t>G3.2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 err="1">
                          <a:effectLst/>
                        </a:rPr>
                        <a:t>Tìm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kiếm</a:t>
                      </a:r>
                      <a:r>
                        <a:rPr lang="en-US" sz="2400">
                          <a:effectLst/>
                        </a:rPr>
                        <a:t>, </a:t>
                      </a:r>
                      <a:r>
                        <a:rPr lang="en-US" sz="2400" err="1">
                          <a:effectLst/>
                        </a:rPr>
                        <a:t>phân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tích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tài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liệu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kỹ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thuật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tiếng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anh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extLst>
                  <a:ext uri="{0D108BD9-81ED-4DB2-BD59-A6C34878D82A}">
                    <a16:rowId xmlns:a16="http://schemas.microsoft.com/office/drawing/2014/main" val="2214886230"/>
                  </a:ext>
                </a:extLst>
              </a:tr>
              <a:tr h="82540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>
                          <a:effectLst/>
                        </a:rPr>
                        <a:t>G4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en-US" sz="2400">
                          <a:effectLst/>
                        </a:rPr>
                        <a:t>G4.1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0340" algn="l"/>
                          <a:tab pos="3780790" algn="l"/>
                        </a:tabLst>
                      </a:pPr>
                      <a:r>
                        <a:rPr lang="de-DE" sz="2400" dirty="0">
                          <a:effectLst/>
                        </a:rPr>
                        <a:t>Hình thành kỹ năng thiết kế, phân tích hệ thống </a:t>
                      </a:r>
                      <a:r>
                        <a:rPr lang="vi-VN" sz="2400" dirty="0">
                          <a:effectLst/>
                        </a:rPr>
                        <a:t>cơ điện tử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698" marR="44698" marT="0" marB="0" anchor="ctr"/>
                </a:tc>
                <a:extLst>
                  <a:ext uri="{0D108BD9-81ED-4DB2-BD59-A6C34878D82A}">
                    <a16:rowId xmlns:a16="http://schemas.microsoft.com/office/drawing/2014/main" val="1017100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7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Course grading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02312"/>
              </p:ext>
            </p:extLst>
          </p:nvPr>
        </p:nvGraphicFramePr>
        <p:xfrm>
          <a:off x="685800" y="1181259"/>
          <a:ext cx="8000999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9879851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492511858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853041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%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1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/>
                        <a:t>1. Attendance (*)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10%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4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(mid-term)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Home</a:t>
                      </a:r>
                      <a:r>
                        <a:rPr lang="en-US" sz="2800" baseline="0" dirty="0"/>
                        <a:t> works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30%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99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 Class exercises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10%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9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(end-term)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7212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51054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(*) Student who absent more than 3 weeks will have to re-take the course</a:t>
            </a:r>
          </a:p>
        </p:txBody>
      </p:sp>
    </p:spTree>
    <p:extLst>
      <p:ext uri="{BB962C8B-B14F-4D97-AF65-F5344CB8AC3E}">
        <p14:creationId xmlns:p14="http://schemas.microsoft.com/office/powerpoint/2010/main" val="319969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Course grading (Home works 30%)</a:t>
            </a:r>
          </a:p>
        </p:txBody>
      </p:sp>
      <p:sp>
        <p:nvSpPr>
          <p:cNvPr id="2" name="Rectangle 1"/>
          <p:cNvSpPr/>
          <p:nvPr/>
        </p:nvSpPr>
        <p:spPr>
          <a:xfrm>
            <a:off x="612262" y="1143000"/>
            <a:ext cx="822045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Write an article about MCU application: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Individual work: </a:t>
            </a:r>
            <a:r>
              <a:rPr lang="en-US" sz="2800" dirty="0"/>
              <a:t>1 article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Group work: </a:t>
            </a:r>
            <a:r>
              <a:rPr lang="en-US" sz="2800" dirty="0"/>
              <a:t>group of </a:t>
            </a:r>
            <a:r>
              <a:rPr lang="en-US" sz="2800" i="1" dirty="0"/>
              <a:t>n members</a:t>
            </a:r>
            <a:r>
              <a:rPr lang="en-US" sz="2800" dirty="0"/>
              <a:t> requires </a:t>
            </a:r>
            <a:r>
              <a:rPr lang="en-US" sz="2800" i="1" dirty="0"/>
              <a:t>n articles</a:t>
            </a:r>
          </a:p>
          <a:p>
            <a:pPr lvl="1"/>
            <a:endParaRPr lang="en-US" sz="2800" b="1" dirty="0"/>
          </a:p>
          <a:p>
            <a:pPr lvl="1"/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84096"/>
              </p:ext>
            </p:extLst>
          </p:nvPr>
        </p:nvGraphicFramePr>
        <p:xfrm>
          <a:off x="1371600" y="3200400"/>
          <a:ext cx="64008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925118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53041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Home</a:t>
                      </a:r>
                      <a:r>
                        <a:rPr lang="en-US" sz="2400" baseline="0" dirty="0"/>
                        <a:t> works grading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%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1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9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1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Check (review)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5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Act (revise)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4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7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Course grading (Home works)</a:t>
            </a:r>
          </a:p>
        </p:txBody>
      </p:sp>
      <p:sp>
        <p:nvSpPr>
          <p:cNvPr id="2" name="Rectangle 1"/>
          <p:cNvSpPr/>
          <p:nvPr/>
        </p:nvSpPr>
        <p:spPr>
          <a:xfrm>
            <a:off x="445261" y="1447800"/>
            <a:ext cx="825347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How to write an article?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Introduction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Hardware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Software (programming, library explain, …)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Results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Appendix (source code)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lvl="1"/>
            <a:r>
              <a:rPr lang="en-US" sz="2000" b="1" i="1" dirty="0"/>
              <a:t>Example: https://electrosome.com/uart-pic-microcontroller-mplab-xc8/</a:t>
            </a:r>
          </a:p>
        </p:txBody>
      </p:sp>
    </p:spTree>
    <p:extLst>
      <p:ext uri="{BB962C8B-B14F-4D97-AF65-F5344CB8AC3E}">
        <p14:creationId xmlns:p14="http://schemas.microsoft.com/office/powerpoint/2010/main" val="33779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Course grading (Home works)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828800"/>
            <a:ext cx="793230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How to review (check) an article?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Review on the internet for similar article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Redo as instructed in the article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Compare the result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Write review feedback (Revise or Accept and why)</a:t>
            </a:r>
          </a:p>
        </p:txBody>
      </p:sp>
    </p:spTree>
    <p:extLst>
      <p:ext uri="{BB962C8B-B14F-4D97-AF65-F5344CB8AC3E}">
        <p14:creationId xmlns:p14="http://schemas.microsoft.com/office/powerpoint/2010/main" val="27986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Course grading (Class exercises)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369FAB-3206-4135-8885-AA77934CB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9093"/>
              </p:ext>
            </p:extLst>
          </p:nvPr>
        </p:nvGraphicFramePr>
        <p:xfrm>
          <a:off x="838200" y="1371600"/>
          <a:ext cx="7467600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31440091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149251185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853041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 exercises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1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Blinking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week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9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 segments LED (latch and scan programming)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week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1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RS232 interface (USART)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week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5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LM35 temperature reading (ADC)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4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Pulse width modulation (PWM)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week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1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Course grading (The project)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3042232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Project constrains: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Chassis: 2 wheels configuration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Controller: PIC MCU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Two students per team.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Same map and target of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32486"/>
              </p:ext>
            </p:extLst>
          </p:nvPr>
        </p:nvGraphicFramePr>
        <p:xfrm>
          <a:off x="3657600" y="1066800"/>
          <a:ext cx="5321300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34857258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814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4. Project</a:t>
                      </a:r>
                      <a:r>
                        <a:rPr lang="en-US" sz="2800" baseline="0"/>
                        <a:t> teamwork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7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5.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5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6. Project</a:t>
                      </a:r>
                      <a:r>
                        <a:rPr lang="en-US" sz="2800" baseline="0"/>
                        <a:t> presentation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7949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6667" r="1666" b="15000"/>
          <a:stretch/>
        </p:blipFill>
        <p:spPr>
          <a:xfrm>
            <a:off x="609600" y="1023167"/>
            <a:ext cx="2514600" cy="18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  Course grading (The project)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000780"/>
            <a:ext cx="1579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The map: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8697" y="4227015"/>
            <a:ext cx="502920" cy="4800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85359" y="3355135"/>
            <a:ext cx="24384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0535" y="4085544"/>
            <a:ext cx="554988" cy="908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89905" y="443717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7365" y="38961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79745" y="49629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6168" y="4380689"/>
            <a:ext cx="240033" cy="220173"/>
          </a:xfrm>
          <a:prstGeom prst="rect">
            <a:avLst/>
          </a:prstGeom>
          <a:pattFill prst="pct70">
            <a:fgClr>
              <a:srgbClr val="C0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2801617" y="4486093"/>
            <a:ext cx="7591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4220285" y="4138736"/>
            <a:ext cx="35" cy="410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4220285" y="4529649"/>
            <a:ext cx="65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6667" r="1666" b="15000"/>
          <a:stretch/>
        </p:blipFill>
        <p:spPr>
          <a:xfrm rot="19791768">
            <a:off x="2346764" y="4330289"/>
            <a:ext cx="397261" cy="2857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EDADEE-D010-4D52-BA62-EAF687E7DDD6}"/>
              </a:ext>
            </a:extLst>
          </p:cNvPr>
          <p:cNvSpPr/>
          <p:nvPr/>
        </p:nvSpPr>
        <p:spPr>
          <a:xfrm>
            <a:off x="6243637" y="4214983"/>
            <a:ext cx="702944" cy="669086"/>
          </a:xfrm>
          <a:prstGeom prst="rect">
            <a:avLst/>
          </a:prstGeom>
          <a:pattFill prst="pct70">
            <a:fgClr>
              <a:srgbClr val="C0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2BB674-E4E4-436C-99DB-56164C20A3D7}"/>
              </a:ext>
            </a:extLst>
          </p:cNvPr>
          <p:cNvSpPr/>
          <p:nvPr/>
        </p:nvSpPr>
        <p:spPr>
          <a:xfrm>
            <a:off x="3583306" y="4596988"/>
            <a:ext cx="240033" cy="220173"/>
          </a:xfrm>
          <a:prstGeom prst="rect">
            <a:avLst/>
          </a:prstGeom>
          <a:pattFill prst="pct70">
            <a:fgClr>
              <a:srgbClr val="C0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A838C1-935D-46A7-8B3B-B14285E7580C}"/>
              </a:ext>
            </a:extLst>
          </p:cNvPr>
          <p:cNvSpPr/>
          <p:nvPr/>
        </p:nvSpPr>
        <p:spPr>
          <a:xfrm>
            <a:off x="3583306" y="4158579"/>
            <a:ext cx="240033" cy="220173"/>
          </a:xfrm>
          <a:prstGeom prst="rect">
            <a:avLst/>
          </a:prstGeom>
          <a:pattFill prst="pct70">
            <a:fgClr>
              <a:srgbClr val="C0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1C008C15-8CA1-4E87-A114-1039F9D46B0A}"/>
              </a:ext>
            </a:extLst>
          </p:cNvPr>
          <p:cNvSpPr/>
          <p:nvPr/>
        </p:nvSpPr>
        <p:spPr>
          <a:xfrm>
            <a:off x="3696407" y="3886199"/>
            <a:ext cx="521969" cy="521969"/>
          </a:xfrm>
          <a:prstGeom prst="arc">
            <a:avLst/>
          </a:prstGeom>
          <a:noFill/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FBB6E1-A716-4BBB-813B-56A46B5DC4E1}"/>
              </a:ext>
            </a:extLst>
          </p:cNvPr>
          <p:cNvCxnSpPr>
            <a:cxnSpLocks/>
          </p:cNvCxnSpPr>
          <p:nvPr/>
        </p:nvCxnSpPr>
        <p:spPr>
          <a:xfrm>
            <a:off x="3397884" y="3886200"/>
            <a:ext cx="563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121F79-E5A5-4082-86F2-A63AA228C3B5}"/>
              </a:ext>
            </a:extLst>
          </p:cNvPr>
          <p:cNvCxnSpPr>
            <a:cxnSpLocks/>
          </p:cNvCxnSpPr>
          <p:nvPr/>
        </p:nvCxnSpPr>
        <p:spPr>
          <a:xfrm flipH="1" flipV="1">
            <a:off x="4217423" y="4491057"/>
            <a:ext cx="35" cy="410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FEC2355F-8668-47B7-B9B8-28C8BD9FEBE1}"/>
              </a:ext>
            </a:extLst>
          </p:cNvPr>
          <p:cNvSpPr/>
          <p:nvPr/>
        </p:nvSpPr>
        <p:spPr>
          <a:xfrm rot="5400000">
            <a:off x="3695454" y="4632415"/>
            <a:ext cx="521969" cy="521969"/>
          </a:xfrm>
          <a:prstGeom prst="arc">
            <a:avLst/>
          </a:prstGeom>
          <a:noFill/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494C17-3119-46E1-970F-43B68C498A3A}"/>
              </a:ext>
            </a:extLst>
          </p:cNvPr>
          <p:cNvCxnSpPr>
            <a:cxnSpLocks/>
          </p:cNvCxnSpPr>
          <p:nvPr/>
        </p:nvCxnSpPr>
        <p:spPr>
          <a:xfrm>
            <a:off x="3413834" y="5154384"/>
            <a:ext cx="563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46D6008-EE2F-4086-A341-C3C853FE9F6C}"/>
              </a:ext>
            </a:extLst>
          </p:cNvPr>
          <p:cNvSpPr/>
          <p:nvPr/>
        </p:nvSpPr>
        <p:spPr>
          <a:xfrm>
            <a:off x="4598738" y="4773982"/>
            <a:ext cx="240033" cy="220173"/>
          </a:xfrm>
          <a:prstGeom prst="rect">
            <a:avLst/>
          </a:prstGeom>
          <a:pattFill prst="pct70">
            <a:fgClr>
              <a:srgbClr val="C0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1ABA55-7E49-4644-9101-FB3763327BD8}"/>
              </a:ext>
            </a:extLst>
          </p:cNvPr>
          <p:cNvSpPr/>
          <p:nvPr/>
        </p:nvSpPr>
        <p:spPr>
          <a:xfrm>
            <a:off x="4598738" y="4065144"/>
            <a:ext cx="240033" cy="220173"/>
          </a:xfrm>
          <a:prstGeom prst="rect">
            <a:avLst/>
          </a:prstGeom>
          <a:pattFill prst="pct70">
            <a:fgClr>
              <a:srgbClr val="C0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0457AA3-77CA-497B-AE7A-7FFB70426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24000"/>
            <a:ext cx="8848987" cy="45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6476</TotalTime>
  <Words>603</Words>
  <Application>Microsoft Office PowerPoint</Application>
  <PresentationFormat>On-screen Show (4:3)</PresentationFormat>
  <Paragraphs>135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 Microcontroller MICO226929 Course introduction </vt:lpstr>
      <vt:lpstr>   Course outcomes</vt:lpstr>
      <vt:lpstr>   Course grading</vt:lpstr>
      <vt:lpstr>   Course grading (Home works 30%)</vt:lpstr>
      <vt:lpstr>   Course grading (Home works)</vt:lpstr>
      <vt:lpstr>   Course grading (Home works)</vt:lpstr>
      <vt:lpstr>   Course grading (Class exercises)</vt:lpstr>
      <vt:lpstr>   Course grading (The project)</vt:lpstr>
      <vt:lpstr>   Course grading (The project)</vt:lpstr>
      <vt:lpstr>   Course grading (The project)</vt:lpstr>
      <vt:lpstr>   Course grading (The project)</vt:lpstr>
      <vt:lpstr>   Course grading (The project)</vt:lpstr>
      <vt:lpstr>   Lecture – Hands on</vt:lpstr>
      <vt:lpstr>   Exersice #1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Trietnguyen</dc:creator>
  <cp:lastModifiedBy>Triet Nguyen</cp:lastModifiedBy>
  <cp:revision>462</cp:revision>
  <dcterms:created xsi:type="dcterms:W3CDTF">2010-06-28T13:52:53Z</dcterms:created>
  <dcterms:modified xsi:type="dcterms:W3CDTF">2019-08-29T14:27:12Z</dcterms:modified>
</cp:coreProperties>
</file>