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08" r:id="rId2"/>
    <p:sldId id="276" r:id="rId3"/>
    <p:sldId id="285" r:id="rId4"/>
    <p:sldId id="286" r:id="rId5"/>
    <p:sldId id="309" r:id="rId6"/>
    <p:sldId id="287" r:id="rId7"/>
    <p:sldId id="288" r:id="rId8"/>
    <p:sldId id="289" r:id="rId9"/>
    <p:sldId id="290" r:id="rId10"/>
    <p:sldId id="310" r:id="rId11"/>
    <p:sldId id="291" r:id="rId12"/>
    <p:sldId id="292" r:id="rId13"/>
    <p:sldId id="293" r:id="rId14"/>
    <p:sldId id="294" r:id="rId15"/>
    <p:sldId id="312" r:id="rId16"/>
    <p:sldId id="295" r:id="rId17"/>
    <p:sldId id="296" r:id="rId18"/>
    <p:sldId id="297" r:id="rId19"/>
    <p:sldId id="298" r:id="rId20"/>
    <p:sldId id="299" r:id="rId21"/>
    <p:sldId id="300" r:id="rId22"/>
    <p:sldId id="301" r:id="rId23"/>
    <p:sldId id="302" r:id="rId24"/>
    <p:sldId id="311" r:id="rId25"/>
    <p:sldId id="303" r:id="rId26"/>
    <p:sldId id="304" r:id="rId27"/>
    <p:sldId id="305" r:id="rId28"/>
    <p:sldId id="306" r:id="rId29"/>
    <p:sldId id="307" r:id="rId30"/>
    <p:sldId id="275" r:id="rId31"/>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3C9"/>
    <a:srgbClr val="99CCFF"/>
    <a:srgbClr val="FFFFFF"/>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23" autoAdjust="0"/>
    <p:restoredTop sz="94660"/>
  </p:normalViewPr>
  <p:slideViewPr>
    <p:cSldViewPr>
      <p:cViewPr>
        <p:scale>
          <a:sx n="70" d="100"/>
          <a:sy n="70" d="100"/>
        </p:scale>
        <p:origin x="-708"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5779"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5780"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5781"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8DDAF7BA-D6F4-4C7F-87D6-BE378D3D60E7}"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492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49263"/>
          </a:xfrm>
          <a:prstGeom prst="rect">
            <a:avLst/>
          </a:prstGeom>
        </p:spPr>
        <p:txBody>
          <a:bodyPr vert="horz" lIns="91440" tIns="45720" rIns="91440" bIns="45720" rtlCol="0"/>
          <a:lstStyle>
            <a:lvl1pPr algn="r">
              <a:defRPr sz="1200"/>
            </a:lvl1pPr>
          </a:lstStyle>
          <a:p>
            <a:fld id="{4B6B7A38-EFB1-4975-B2B8-69542F722153}" type="datetimeFigureOut">
              <a:rPr lang="en-US" smtClean="0"/>
              <a:t>6/7/2011</a:t>
            </a:fld>
            <a:endParaRPr lang="en-US"/>
          </a:p>
        </p:txBody>
      </p:sp>
      <p:sp>
        <p:nvSpPr>
          <p:cNvPr id="4" name="Slide Image Placeholder 3"/>
          <p:cNvSpPr>
            <a:spLocks noGrp="1" noRot="1" noChangeAspect="1"/>
          </p:cNvSpPr>
          <p:nvPr>
            <p:ph type="sldImg" idx="2"/>
          </p:nvPr>
        </p:nvSpPr>
        <p:spPr>
          <a:xfrm>
            <a:off x="1303338" y="674688"/>
            <a:ext cx="4495800" cy="3371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270375"/>
            <a:ext cx="5683250" cy="40465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540750"/>
            <a:ext cx="3078163" cy="449263"/>
          </a:xfrm>
          <a:prstGeom prst="rect">
            <a:avLst/>
          </a:prstGeom>
        </p:spPr>
        <p:txBody>
          <a:bodyPr vert="horz" lIns="91440" tIns="45720" rIns="91440" bIns="45720" rtlCol="0" anchor="b"/>
          <a:lstStyle>
            <a:lvl1pPr algn="r">
              <a:defRPr sz="1200"/>
            </a:lvl1pPr>
          </a:lstStyle>
          <a:p>
            <a:fld id="{0197D10C-4945-49B2-8B1A-6EFC64FB6D9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646C6E-3F9E-439D-B078-8914899B6091}" type="slidenum">
              <a:rPr lang="fr-FR" smtClean="0">
                <a:latin typeface="Times New Roman" pitchFamily="18" charset="0"/>
              </a:rPr>
              <a:pPr fontAlgn="base">
                <a:spcBef>
                  <a:spcPct val="0"/>
                </a:spcBef>
                <a:spcAft>
                  <a:spcPct val="0"/>
                </a:spcAft>
              </a:pPr>
              <a:t>3</a:t>
            </a:fld>
            <a:endParaRPr lang="fr-FR" smtClean="0">
              <a:latin typeface="Times New Roman" pitchFamily="18" charset="0"/>
            </a:endParaRPr>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fr-FR" smtClean="0"/>
              <a:t>Mô hình hoạt động của hệ thống tổng hợp. Đầu vào của hệ thống là văn bản, một câu. Sau đó bộ phận xử phân tích văn bản sẽ chuẩn hóa văn bản, phân tích cú pháp. Như trong ví dụ thì này thì các con số, ký hiệu và từ viết tắt được chuẩn hóa. Sau đó sẽ được đưa qua bộ phân tích ngữ âm, ngữ điệu, để sinh các thông tin ngữ điệu. Và cuối cùng thì tất cả sẽ được đưa qua bộ xử lý tín hiệu. Tổng hợp ra tiếng nói.</a:t>
            </a:r>
          </a:p>
          <a:p>
            <a:pPr algn="just" eaLnBrk="1" hangingPunct="1">
              <a:spcBef>
                <a:spcPct val="0"/>
              </a:spcBef>
            </a:pPr>
            <a:endParaRPr lang="fr-FR" smtClean="0"/>
          </a:p>
          <a:p>
            <a:pPr algn="just" eaLnBrk="1" hangingPunct="1">
              <a:spcBef>
                <a:spcPct val="0"/>
              </a:spcBef>
            </a:pPr>
            <a:endParaRPr lang="fr-FR" smtClean="0"/>
          </a:p>
          <a:p>
            <a:pPr algn="just" eaLnBrk="1" hangingPunct="1">
              <a:spcBef>
                <a:spcPct val="0"/>
              </a:spcBef>
            </a:pPr>
            <a:r>
              <a:rPr lang="en-US" smtClean="0"/>
              <a:t>First, we have a text entry is a sentence. The text analysis module will detect the structure and standardize the text, it also analyzes the prosodic information of the text. In this example, numbers and symbols are standardized. Then, the module will provide phonetic transcriptions for the correct text. Based on linguistic information analyzed, the prosodic analysis module provide values ​​for the prosodic parameters (F0, duration, and energy). The first three modules are at the top level of a synthesis system, it is called Natural Language Processing. The information from the first level are sent to the module of speech synthesis, this module converts the information received speech signal. This module is in the second stage of a synthesis system, called digital signal processing. For this module, we have three main synthesis techniques, are articulatory synthesis, formant synthesis and concatenative synthesis.</a:t>
            </a:r>
            <a:endParaRPr lang="fr-FR" b="1"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381000" y="6400800"/>
            <a:ext cx="2133600" cy="244475"/>
          </a:xfrm>
        </p:spPr>
        <p:txBody>
          <a:bodyPr/>
          <a:lstStyle>
            <a:lvl1pPr>
              <a:defRPr sz="1200">
                <a:solidFill>
                  <a:schemeClr val="bg1"/>
                </a:solidFill>
              </a:defRPr>
            </a:lvl1pPr>
          </a:lstStyle>
          <a:p>
            <a:endParaRPr lang="en-US"/>
          </a:p>
        </p:txBody>
      </p:sp>
      <p:sp>
        <p:nvSpPr>
          <p:cNvPr id="3077" name="Rectangle 5"/>
          <p:cNvSpPr>
            <a:spLocks noGrp="1" noChangeArrowheads="1"/>
          </p:cNvSpPr>
          <p:nvPr>
            <p:ph type="ftr" sz="quarter" idx="3"/>
          </p:nvPr>
        </p:nvSpPr>
        <p:spPr>
          <a:xfrm>
            <a:off x="5638800" y="6400800"/>
            <a:ext cx="3135313" cy="244475"/>
          </a:xfrm>
        </p:spPr>
        <p:txBody>
          <a:bodyPr/>
          <a:lstStyle>
            <a:lvl1pPr>
              <a:defRPr sz="1200" b="1" i="1">
                <a:solidFill>
                  <a:schemeClr val="accent1"/>
                </a:solidFill>
              </a:defRPr>
            </a:lvl1pPr>
          </a:lstStyle>
          <a:p>
            <a:r>
              <a:rPr lang="en-US"/>
              <a:t>www.themegallery.com</a:t>
            </a:r>
          </a:p>
        </p:txBody>
      </p:sp>
      <p:sp>
        <p:nvSpPr>
          <p:cNvPr id="3078" name="Rectangle 6"/>
          <p:cNvSpPr>
            <a:spLocks noGrp="1" noChangeArrowheads="1"/>
          </p:cNvSpPr>
          <p:nvPr>
            <p:ph type="sldNum" sz="quarter" idx="4"/>
          </p:nvPr>
        </p:nvSpPr>
        <p:spPr>
          <a:xfrm>
            <a:off x="3505200" y="6400800"/>
            <a:ext cx="2133600" cy="244475"/>
          </a:xfrm>
        </p:spPr>
        <p:txBody>
          <a:bodyPr/>
          <a:lstStyle>
            <a:lvl1pPr>
              <a:defRPr sz="1200">
                <a:solidFill>
                  <a:schemeClr val="bg1"/>
                </a:solidFill>
              </a:defRPr>
            </a:lvl1pPr>
          </a:lstStyle>
          <a:p>
            <a:fld id="{E1F2F582-ECDB-4212-BE84-82B3EEC7D9C2}" type="slidenum">
              <a:rPr lang="en-US"/>
              <a:pPr/>
              <a:t>‹#›</a:t>
            </a:fld>
            <a:endParaRPr lang="en-US"/>
          </a:p>
        </p:txBody>
      </p:sp>
      <p:sp>
        <p:nvSpPr>
          <p:cNvPr id="3086" name="Text Box 14"/>
          <p:cNvSpPr txBox="1">
            <a:spLocks noChangeArrowheads="1"/>
          </p:cNvSpPr>
          <p:nvPr/>
        </p:nvSpPr>
        <p:spPr bwMode="gray">
          <a:xfrm>
            <a:off x="228600" y="152400"/>
            <a:ext cx="1143000" cy="457200"/>
          </a:xfrm>
          <a:prstGeom prst="rect">
            <a:avLst/>
          </a:prstGeom>
          <a:noFill/>
          <a:ln w="9525">
            <a:noFill/>
            <a:miter lim="800000"/>
            <a:headEnd/>
            <a:tailEnd/>
          </a:ln>
          <a:effectLst/>
        </p:spPr>
        <p:txBody>
          <a:bodyPr>
            <a:spAutoFit/>
          </a:bodyPr>
          <a:lstStyle/>
          <a:p>
            <a:r>
              <a:rPr lang="en-US" sz="2400" i="1">
                <a:solidFill>
                  <a:schemeClr val="bg1"/>
                </a:solidFill>
              </a:rPr>
              <a:t>LOGO</a:t>
            </a:r>
          </a:p>
        </p:txBody>
      </p:sp>
      <p:sp>
        <p:nvSpPr>
          <p:cNvPr id="3074" name="Rectangle 2"/>
          <p:cNvSpPr>
            <a:spLocks noGrp="1" noChangeArrowheads="1"/>
          </p:cNvSpPr>
          <p:nvPr>
            <p:ph type="ctrTitle"/>
          </p:nvPr>
        </p:nvSpPr>
        <p:spPr>
          <a:xfrm>
            <a:off x="2743200" y="1066800"/>
            <a:ext cx="5943600" cy="942975"/>
          </a:xfrm>
        </p:spPr>
        <p:txBody>
          <a:bodyPr/>
          <a:lstStyle>
            <a:lvl1pPr algn="r">
              <a:defRPr sz="4400" b="0">
                <a:solidFill>
                  <a:schemeClr val="tx1"/>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2895600" y="1981200"/>
            <a:ext cx="5791200" cy="304800"/>
          </a:xfrm>
        </p:spPr>
        <p:txBody>
          <a:bodyPr/>
          <a:lstStyle>
            <a:lvl1pPr marL="0" indent="0" algn="r">
              <a:buFont typeface="Wingdings" pitchFamily="2" charset="2"/>
              <a:buNone/>
              <a:defRPr sz="1800">
                <a:solidFill>
                  <a:schemeClr val="tx2"/>
                </a:solidFill>
              </a:defRPr>
            </a:lvl1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F597E011-97AE-47B4-A837-EDFC12BE9158}"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457200"/>
            <a:ext cx="2028825"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57200"/>
            <a:ext cx="5934075"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0D8A3AC4-8590-4AB0-A4C5-114075BA94E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086600" cy="487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676400" y="1295400"/>
            <a:ext cx="7048500" cy="5029200"/>
          </a:xfrm>
        </p:spPr>
        <p:txBody>
          <a:bodyPr/>
          <a:lstStyle/>
          <a:p>
            <a:r>
              <a:rPr lang="en-US" smtClean="0"/>
              <a:t>Click icon to add table</a:t>
            </a:r>
            <a:endParaRPr lang="en-US"/>
          </a:p>
        </p:txBody>
      </p:sp>
      <p:sp>
        <p:nvSpPr>
          <p:cNvPr id="4" name="Footer Placeholder 3"/>
          <p:cNvSpPr>
            <a:spLocks noGrp="1"/>
          </p:cNvSpPr>
          <p:nvPr>
            <p:ph type="ftr" sz="quarter" idx="10"/>
          </p:nvPr>
        </p:nvSpPr>
        <p:spPr>
          <a:xfrm>
            <a:off x="6553200" y="6553200"/>
            <a:ext cx="2133600" cy="244475"/>
          </a:xfrm>
        </p:spPr>
        <p:txBody>
          <a:bodyPr/>
          <a:lstStyle>
            <a:lvl1pPr>
              <a:defRPr/>
            </a:lvl1pPr>
          </a:lstStyle>
          <a:p>
            <a:r>
              <a:rPr lang="en-US"/>
              <a:t>www.themegallery.com</a:t>
            </a:r>
          </a:p>
        </p:txBody>
      </p:sp>
      <p:sp>
        <p:nvSpPr>
          <p:cNvPr id="5" name="Slide Number Placeholder 4"/>
          <p:cNvSpPr>
            <a:spLocks noGrp="1"/>
          </p:cNvSpPr>
          <p:nvPr>
            <p:ph type="sldNum" sz="quarter" idx="11"/>
          </p:nvPr>
        </p:nvSpPr>
        <p:spPr>
          <a:xfrm>
            <a:off x="4191000" y="6534150"/>
            <a:ext cx="838200" cy="261938"/>
          </a:xfrm>
        </p:spPr>
        <p:txBody>
          <a:bodyPr/>
          <a:lstStyle>
            <a:lvl1pPr>
              <a:defRPr/>
            </a:lvl1pPr>
          </a:lstStyle>
          <a:p>
            <a:fld id="{DA9ED8F0-E99A-4B67-9370-4EF013A094BA}" type="slidenum">
              <a:rPr lang="en-US"/>
              <a:pPr/>
              <a:t>‹#›</a:t>
            </a:fld>
            <a:endParaRPr lang="en-US"/>
          </a:p>
        </p:txBody>
      </p:sp>
      <p:sp>
        <p:nvSpPr>
          <p:cNvPr id="6" name="Date Placeholder 5"/>
          <p:cNvSpPr>
            <a:spLocks noGrp="1"/>
          </p:cNvSpPr>
          <p:nvPr>
            <p:ph type="dt" sz="half" idx="12"/>
          </p:nvPr>
        </p:nvSpPr>
        <p:spPr>
          <a:xfrm>
            <a:off x="381000" y="6534150"/>
            <a:ext cx="1905000" cy="261938"/>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090" name="Rectangle 18" descr="Light horizontal"/>
          <p:cNvSpPr>
            <a:spLocks noChangeArrowheads="1"/>
          </p:cNvSpPr>
          <p:nvPr userDrawn="1"/>
        </p:nvSpPr>
        <p:spPr bwMode="gray">
          <a:xfrm>
            <a:off x="0" y="9525"/>
            <a:ext cx="1476375" cy="6848475"/>
          </a:xfrm>
          <a:prstGeom prst="rect">
            <a:avLst/>
          </a:prstGeom>
          <a:pattFill prst="ltHorz">
            <a:fgClr>
              <a:schemeClr val="bg2"/>
            </a:fgClr>
            <a:bgClr>
              <a:srgbClr val="FFFFFF"/>
            </a:bgClr>
          </a:pattFill>
          <a:ln w="0" algn="ctr">
            <a:no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BBE95646-EEBD-48BC-9D12-1C51C75010A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ED90BE91-E26E-4440-AEFF-F68EBFCAF12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295400"/>
            <a:ext cx="34480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850" y="1295400"/>
            <a:ext cx="34480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1AD3132F-F420-4700-BBFD-447D50BDA446}"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www.themegallery.com</a:t>
            </a:r>
          </a:p>
        </p:txBody>
      </p:sp>
      <p:sp>
        <p:nvSpPr>
          <p:cNvPr id="8" name="Slide Number Placeholder 7"/>
          <p:cNvSpPr>
            <a:spLocks noGrp="1"/>
          </p:cNvSpPr>
          <p:nvPr>
            <p:ph type="sldNum" sz="quarter" idx="11"/>
          </p:nvPr>
        </p:nvSpPr>
        <p:spPr/>
        <p:txBody>
          <a:bodyPr/>
          <a:lstStyle>
            <a:lvl1pPr>
              <a:defRPr/>
            </a:lvl1pPr>
          </a:lstStyle>
          <a:p>
            <a:fld id="{9D3A2605-A1D9-4A29-A2AD-6676CCDDF70D}"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www.themegallery.com</a:t>
            </a:r>
          </a:p>
        </p:txBody>
      </p:sp>
      <p:sp>
        <p:nvSpPr>
          <p:cNvPr id="4" name="Slide Number Placeholder 3"/>
          <p:cNvSpPr>
            <a:spLocks noGrp="1"/>
          </p:cNvSpPr>
          <p:nvPr>
            <p:ph type="sldNum" sz="quarter" idx="11"/>
          </p:nvPr>
        </p:nvSpPr>
        <p:spPr/>
        <p:txBody>
          <a:bodyPr/>
          <a:lstStyle>
            <a:lvl1pPr>
              <a:defRPr/>
            </a:lvl1pPr>
          </a:lstStyle>
          <a:p>
            <a:fld id="{F6DAF8D5-31E1-4ADB-ACFE-3257F5C814BA}"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www.themegallery.com</a:t>
            </a:r>
          </a:p>
        </p:txBody>
      </p:sp>
      <p:sp>
        <p:nvSpPr>
          <p:cNvPr id="3" name="Slide Number Placeholder 2"/>
          <p:cNvSpPr>
            <a:spLocks noGrp="1"/>
          </p:cNvSpPr>
          <p:nvPr>
            <p:ph type="sldNum" sz="quarter" idx="11"/>
          </p:nvPr>
        </p:nvSpPr>
        <p:spPr/>
        <p:txBody>
          <a:bodyPr/>
          <a:lstStyle>
            <a:lvl1pPr>
              <a:defRPr/>
            </a:lvl1pPr>
          </a:lstStyle>
          <a:p>
            <a:fld id="{72615AE4-736B-47C0-BC0C-0E7957373278}"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8CA1EA53-1C72-415C-8BF0-4E6696107A46}"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73FFA07F-E4DB-43FD-92E2-0E634C1CF5D3}"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1126" name="Object 102"/>
          <p:cNvGraphicFramePr>
            <a:graphicFrameLocks noChangeAspect="1"/>
          </p:cNvGraphicFramePr>
          <p:nvPr/>
        </p:nvGraphicFramePr>
        <p:xfrm>
          <a:off x="0" y="0"/>
          <a:ext cx="1828800" cy="6858000"/>
        </p:xfrm>
        <a:graphic>
          <a:graphicData uri="http://schemas.openxmlformats.org/presentationml/2006/ole">
            <p:oleObj spid="_x0000_s1126" name="Image" r:id="rId16" imgW="3301587" imgH="9752381" progId="Photoshop.Image.7">
              <p:embed/>
            </p:oleObj>
          </a:graphicData>
        </a:graphic>
      </p:graphicFrame>
      <p:sp>
        <p:nvSpPr>
          <p:cNvPr id="1027" name="Rectangle 3"/>
          <p:cNvSpPr>
            <a:spLocks noGrp="1" noChangeArrowheads="1"/>
          </p:cNvSpPr>
          <p:nvPr>
            <p:ph type="body" idx="1"/>
          </p:nvPr>
        </p:nvSpPr>
        <p:spPr bwMode="gray">
          <a:xfrm>
            <a:off x="1676400" y="1295400"/>
            <a:ext cx="70485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9" name="Rectangle 5"/>
          <p:cNvSpPr>
            <a:spLocks noGrp="1" noChangeArrowheads="1"/>
          </p:cNvSpPr>
          <p:nvPr>
            <p:ph type="ftr" sz="quarter" idx="3"/>
          </p:nvPr>
        </p:nvSpPr>
        <p:spPr bwMode="gray">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lvl1pPr>
          </a:lstStyle>
          <a:p>
            <a:r>
              <a:rPr lang="en-US"/>
              <a:t>www.themegallery.com</a:t>
            </a:r>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vl1pPr>
          </a:lstStyle>
          <a:p>
            <a:fld id="{853589AF-0B69-4CF6-94D2-0220876D49F2}" type="slidenum">
              <a:rPr lang="en-US"/>
              <a:pPr/>
              <a:t>‹#›</a:t>
            </a:fld>
            <a:endParaRPr lang="en-US"/>
          </a:p>
        </p:txBody>
      </p:sp>
      <p:sp>
        <p:nvSpPr>
          <p:cNvPr id="1026" name="Rectangle 2"/>
          <p:cNvSpPr>
            <a:spLocks noGrp="1" noChangeArrowheads="1"/>
          </p:cNvSpPr>
          <p:nvPr>
            <p:ph type="title"/>
          </p:nvPr>
        </p:nvSpPr>
        <p:spPr bwMode="gray">
          <a:xfrm>
            <a:off x="609600" y="457200"/>
            <a:ext cx="7086600" cy="487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8" name="Rectangle 4"/>
          <p:cNvSpPr>
            <a:spLocks noGrp="1" noChangeArrowheads="1"/>
          </p:cNvSpPr>
          <p:nvPr>
            <p:ph type="dt" sz="half" idx="2"/>
          </p:nvPr>
        </p:nvSpPr>
        <p:spPr bwMode="gray">
          <a:xfrm>
            <a:off x="381000" y="6534150"/>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4"/>
          <p:cNvSpPr>
            <a:spLocks noGrp="1"/>
          </p:cNvSpPr>
          <p:nvPr>
            <p:ph type="ctrTitle"/>
          </p:nvPr>
        </p:nvSpPr>
        <p:spPr>
          <a:xfrm>
            <a:off x="1600200" y="304800"/>
            <a:ext cx="6477000" cy="2057400"/>
          </a:xfrm>
        </p:spPr>
        <p:txBody>
          <a:bodyPr/>
          <a:lstStyle/>
          <a:p>
            <a:pPr algn="ctr"/>
            <a:r>
              <a:rPr lang="en-US" sz="2400" dirty="0" smtClean="0">
                <a:solidFill>
                  <a:schemeClr val="tx1">
                    <a:lumMod val="50000"/>
                  </a:schemeClr>
                </a:solidFill>
                <a:latin typeface="Times New Roman" pitchFamily="18" charset="0"/>
                <a:cs typeface="Times New Roman" pitchFamily="18" charset="0"/>
              </a:rPr>
              <a:t>TRƯỜNG ĐẠI HỌC BÁCH KHOA HÀ NỘI</a:t>
            </a:r>
            <a:br>
              <a:rPr lang="en-US" sz="2400" dirty="0" smtClean="0">
                <a:solidFill>
                  <a:schemeClr val="tx1">
                    <a:lumMod val="50000"/>
                  </a:schemeClr>
                </a:solidFill>
                <a:latin typeface="Times New Roman" pitchFamily="18" charset="0"/>
                <a:cs typeface="Times New Roman" pitchFamily="18" charset="0"/>
              </a:rPr>
            </a:br>
            <a:r>
              <a:rPr lang="en-US" sz="2400" dirty="0" smtClean="0">
                <a:solidFill>
                  <a:schemeClr val="tx1">
                    <a:lumMod val="50000"/>
                  </a:schemeClr>
                </a:solidFill>
                <a:latin typeface="Times New Roman" pitchFamily="18" charset="0"/>
                <a:cs typeface="Times New Roman" pitchFamily="18" charset="0"/>
              </a:rPr>
              <a:t>VIỆN CÔNG NGHỆ THÔNG TIN VÀ TRUYỀN THÔNG </a:t>
            </a:r>
            <a:br>
              <a:rPr lang="en-US" sz="2400" dirty="0" smtClean="0">
                <a:solidFill>
                  <a:schemeClr val="tx1">
                    <a:lumMod val="50000"/>
                  </a:schemeClr>
                </a:solidFill>
                <a:latin typeface="Times New Roman" pitchFamily="18" charset="0"/>
                <a:cs typeface="Times New Roman" pitchFamily="18" charset="0"/>
              </a:rPr>
            </a:br>
            <a:r>
              <a:rPr lang="en-US" sz="2400" dirty="0" smtClean="0">
                <a:solidFill>
                  <a:schemeClr val="tx1">
                    <a:lumMod val="50000"/>
                  </a:schemeClr>
                </a:solidFill>
                <a:latin typeface="Times New Roman" pitchFamily="18" charset="0"/>
                <a:cs typeface="Times New Roman" pitchFamily="18" charset="0"/>
              </a:rPr>
              <a:t>--------*--------</a:t>
            </a:r>
            <a:br>
              <a:rPr lang="en-US" sz="2400" dirty="0" smtClean="0">
                <a:solidFill>
                  <a:schemeClr val="tx1">
                    <a:lumMod val="50000"/>
                  </a:schemeClr>
                </a:solidFill>
                <a:latin typeface="Times New Roman" pitchFamily="18" charset="0"/>
                <a:cs typeface="Times New Roman" pitchFamily="18" charset="0"/>
              </a:rPr>
            </a:br>
            <a:r>
              <a:rPr lang="en-US" sz="2400" dirty="0" smtClean="0">
                <a:solidFill>
                  <a:schemeClr val="tx1">
                    <a:lumMod val="50000"/>
                  </a:schemeClr>
                </a:solidFill>
                <a:latin typeface="Times New Roman" pitchFamily="18" charset="0"/>
                <a:cs typeface="Times New Roman" pitchFamily="18" charset="0"/>
              </a:rPr>
              <a:t> </a:t>
            </a:r>
            <a:r>
              <a:rPr lang="en-US" sz="2400" b="1" dirty="0" smtClean="0">
                <a:solidFill>
                  <a:schemeClr val="tx1">
                    <a:lumMod val="50000"/>
                  </a:schemeClr>
                </a:solidFill>
                <a:latin typeface="Times New Roman" pitchFamily="18" charset="0"/>
                <a:cs typeface="Times New Roman" pitchFamily="18" charset="0"/>
              </a:rPr>
              <a:t>ĐỒ ÁN TỐT NGHIỆP ĐẠI HỌC</a:t>
            </a:r>
          </a:p>
        </p:txBody>
      </p:sp>
      <p:sp>
        <p:nvSpPr>
          <p:cNvPr id="4099" name="Content Placeholder 5"/>
          <p:cNvSpPr>
            <a:spLocks noGrp="1"/>
          </p:cNvSpPr>
          <p:nvPr>
            <p:ph type="subTitle" idx="4294967295"/>
          </p:nvPr>
        </p:nvSpPr>
        <p:spPr>
          <a:xfrm>
            <a:off x="1524000" y="2667001"/>
            <a:ext cx="6553200" cy="3933384"/>
          </a:xfrm>
        </p:spPr>
        <p:txBody>
          <a:bodyPr wrap="square">
            <a:spAutoFit/>
          </a:bodyPr>
          <a:lstStyle/>
          <a:p>
            <a:pPr eaLnBrk="1" hangingPunct="1">
              <a:lnSpc>
                <a:spcPct val="120000"/>
              </a:lnSpc>
              <a:buNone/>
            </a:pPr>
            <a:r>
              <a:rPr lang="en-US" b="1" dirty="0" err="1" smtClean="0">
                <a:solidFill>
                  <a:schemeClr val="tx1">
                    <a:lumMod val="50000"/>
                  </a:schemeClr>
                </a:solidFill>
                <a:latin typeface="Times New Roman" pitchFamily="18" charset="0"/>
              </a:rPr>
              <a:t>Đề</a:t>
            </a:r>
            <a:r>
              <a:rPr lang="en-US" b="1" dirty="0" smtClean="0">
                <a:solidFill>
                  <a:schemeClr val="tx1">
                    <a:lumMod val="50000"/>
                  </a:schemeClr>
                </a:solidFill>
                <a:latin typeface="Times New Roman" pitchFamily="18" charset="0"/>
              </a:rPr>
              <a:t> </a:t>
            </a:r>
            <a:r>
              <a:rPr lang="en-US" b="1" dirty="0" err="1" smtClean="0">
                <a:solidFill>
                  <a:schemeClr val="tx1">
                    <a:lumMod val="50000"/>
                  </a:schemeClr>
                </a:solidFill>
                <a:latin typeface="Times New Roman" pitchFamily="18" charset="0"/>
              </a:rPr>
              <a:t>tài</a:t>
            </a:r>
            <a:r>
              <a:rPr lang="en-US" b="1" smtClean="0">
                <a:solidFill>
                  <a:schemeClr val="tx1">
                    <a:lumMod val="50000"/>
                  </a:schemeClr>
                </a:solidFill>
                <a:latin typeface="Times New Roman" pitchFamily="18" charset="0"/>
              </a:rPr>
              <a:t>: </a:t>
            </a:r>
            <a:r>
              <a:rPr lang="en-US" smtClean="0">
                <a:solidFill>
                  <a:schemeClr val="tx1">
                    <a:lumMod val="50000"/>
                  </a:schemeClr>
                </a:solidFill>
                <a:latin typeface="Times New Roman" pitchFamily="18" charset="0"/>
                <a:cs typeface="Times New Roman" pitchFamily="18" charset="0"/>
              </a:rPr>
              <a:t>Phân tích cú pháp trong tổng hợp tiếng nói tiếng Việt</a:t>
            </a:r>
            <a:endParaRPr lang="en-US" dirty="0">
              <a:solidFill>
                <a:schemeClr val="tx1">
                  <a:lumMod val="50000"/>
                </a:schemeClr>
              </a:solidFill>
              <a:latin typeface="Times New Roman" pitchFamily="18" charset="0"/>
              <a:cs typeface="Times New Roman" pitchFamily="18" charset="0"/>
            </a:endParaRPr>
          </a:p>
          <a:p>
            <a:pPr eaLnBrk="1" hangingPunct="1">
              <a:lnSpc>
                <a:spcPct val="120000"/>
              </a:lnSpc>
              <a:buNone/>
            </a:pPr>
            <a:r>
              <a:rPr lang="en-US" sz="2400" b="1" dirty="0" err="1" smtClean="0">
                <a:solidFill>
                  <a:schemeClr val="tx1">
                    <a:lumMod val="50000"/>
                  </a:schemeClr>
                </a:solidFill>
                <a:latin typeface="Times New Roman" pitchFamily="18" charset="0"/>
              </a:rPr>
              <a:t>Giáo</a:t>
            </a:r>
            <a:r>
              <a:rPr lang="en-US" sz="2400" b="1" dirty="0" smtClean="0">
                <a:solidFill>
                  <a:schemeClr val="tx1">
                    <a:lumMod val="50000"/>
                  </a:schemeClr>
                </a:solidFill>
                <a:latin typeface="Times New Roman" pitchFamily="18" charset="0"/>
              </a:rPr>
              <a:t> </a:t>
            </a:r>
            <a:r>
              <a:rPr lang="en-US" sz="2400" b="1" dirty="0" err="1" smtClean="0">
                <a:solidFill>
                  <a:schemeClr val="tx1">
                    <a:lumMod val="50000"/>
                  </a:schemeClr>
                </a:solidFill>
                <a:latin typeface="Times New Roman" pitchFamily="18" charset="0"/>
              </a:rPr>
              <a:t>viên</a:t>
            </a:r>
            <a:r>
              <a:rPr lang="en-US" sz="2400" b="1" dirty="0" smtClean="0">
                <a:solidFill>
                  <a:schemeClr val="tx1">
                    <a:lumMod val="50000"/>
                  </a:schemeClr>
                </a:solidFill>
                <a:latin typeface="Times New Roman" pitchFamily="18" charset="0"/>
              </a:rPr>
              <a:t> </a:t>
            </a:r>
            <a:r>
              <a:rPr lang="en-US" sz="2400" b="1" dirty="0" err="1" smtClean="0">
                <a:solidFill>
                  <a:schemeClr val="tx1">
                    <a:lumMod val="50000"/>
                  </a:schemeClr>
                </a:solidFill>
                <a:latin typeface="Times New Roman" pitchFamily="18" charset="0"/>
              </a:rPr>
              <a:t>hướng</a:t>
            </a:r>
            <a:r>
              <a:rPr lang="en-US" sz="2400" b="1" dirty="0" smtClean="0">
                <a:solidFill>
                  <a:schemeClr val="tx1">
                    <a:lumMod val="50000"/>
                  </a:schemeClr>
                </a:solidFill>
                <a:latin typeface="Times New Roman" pitchFamily="18" charset="0"/>
              </a:rPr>
              <a:t> </a:t>
            </a:r>
            <a:r>
              <a:rPr lang="en-US" sz="2400" b="1" dirty="0" err="1" smtClean="0">
                <a:solidFill>
                  <a:schemeClr val="tx1">
                    <a:lumMod val="50000"/>
                  </a:schemeClr>
                </a:solidFill>
                <a:latin typeface="Times New Roman" pitchFamily="18" charset="0"/>
              </a:rPr>
              <a:t>dẫn</a:t>
            </a:r>
            <a:r>
              <a:rPr lang="en-US" sz="2400" b="1" smtClean="0">
                <a:solidFill>
                  <a:schemeClr val="tx1">
                    <a:lumMod val="50000"/>
                  </a:schemeClr>
                </a:solidFill>
                <a:latin typeface="Times New Roman" pitchFamily="18" charset="0"/>
              </a:rPr>
              <a:t>: </a:t>
            </a:r>
            <a:endParaRPr lang="en-US" b="1">
              <a:solidFill>
                <a:schemeClr val="tx1">
                  <a:lumMod val="50000"/>
                </a:schemeClr>
              </a:solidFill>
              <a:latin typeface="Times New Roman" pitchFamily="18" charset="0"/>
            </a:endParaRPr>
          </a:p>
          <a:p>
            <a:pPr eaLnBrk="1" hangingPunct="1">
              <a:lnSpc>
                <a:spcPct val="120000"/>
              </a:lnSpc>
              <a:buNone/>
            </a:pPr>
            <a:r>
              <a:rPr lang="en-US" sz="2400" b="1" smtClean="0">
                <a:solidFill>
                  <a:schemeClr val="tx1">
                    <a:lumMod val="50000"/>
                  </a:schemeClr>
                </a:solidFill>
                <a:latin typeface="Times New Roman" pitchFamily="18" charset="0"/>
              </a:rPr>
              <a:t>	</a:t>
            </a:r>
            <a:r>
              <a:rPr lang="en-US" sz="2400" smtClean="0">
                <a:solidFill>
                  <a:schemeClr val="tx1">
                    <a:lumMod val="50000"/>
                  </a:schemeClr>
                </a:solidFill>
                <a:latin typeface="Times New Roman" pitchFamily="18" charset="0"/>
              </a:rPr>
              <a:t>TS</a:t>
            </a:r>
            <a:r>
              <a:rPr lang="en-US" sz="2400" smtClean="0">
                <a:solidFill>
                  <a:schemeClr val="tx1">
                    <a:lumMod val="50000"/>
                  </a:schemeClr>
                </a:solidFill>
                <a:latin typeface="Times New Roman" pitchFamily="18" charset="0"/>
              </a:rPr>
              <a:t>. </a:t>
            </a:r>
            <a:r>
              <a:rPr lang="en-US" sz="2400" smtClean="0">
                <a:solidFill>
                  <a:schemeClr val="tx1">
                    <a:lumMod val="50000"/>
                  </a:schemeClr>
                </a:solidFill>
                <a:latin typeface="Times New Roman" pitchFamily="18" charset="0"/>
              </a:rPr>
              <a:t>Cao Tuấn Dũng – bộ môn CNPM trường Đại học Bách Khoa Hà Nội</a:t>
            </a:r>
            <a:endParaRPr lang="en-US" sz="2400" dirty="0" smtClean="0">
              <a:solidFill>
                <a:schemeClr val="tx1">
                  <a:lumMod val="50000"/>
                </a:schemeClr>
              </a:solidFill>
              <a:latin typeface="Times New Roman" pitchFamily="18" charset="0"/>
            </a:endParaRPr>
          </a:p>
          <a:p>
            <a:pPr eaLnBrk="1" hangingPunct="1">
              <a:lnSpc>
                <a:spcPct val="120000"/>
              </a:lnSpc>
              <a:buNone/>
            </a:pPr>
            <a:r>
              <a:rPr lang="en-US" sz="2400" b="1" dirty="0" err="1" smtClean="0">
                <a:solidFill>
                  <a:schemeClr val="tx1">
                    <a:lumMod val="50000"/>
                  </a:schemeClr>
                </a:solidFill>
                <a:latin typeface="Times New Roman" pitchFamily="18" charset="0"/>
              </a:rPr>
              <a:t>Sinh</a:t>
            </a:r>
            <a:r>
              <a:rPr lang="en-US" sz="2400" b="1" dirty="0" smtClean="0">
                <a:solidFill>
                  <a:schemeClr val="tx1">
                    <a:lumMod val="50000"/>
                  </a:schemeClr>
                </a:solidFill>
                <a:latin typeface="Times New Roman" pitchFamily="18" charset="0"/>
              </a:rPr>
              <a:t> </a:t>
            </a:r>
            <a:r>
              <a:rPr lang="en-US" sz="2400" b="1" dirty="0" err="1" smtClean="0">
                <a:solidFill>
                  <a:schemeClr val="tx1">
                    <a:lumMod val="50000"/>
                  </a:schemeClr>
                </a:solidFill>
                <a:latin typeface="Times New Roman" pitchFamily="18" charset="0"/>
              </a:rPr>
              <a:t>viên</a:t>
            </a:r>
            <a:r>
              <a:rPr lang="en-US" sz="2400" b="1" smtClean="0">
                <a:solidFill>
                  <a:schemeClr val="tx1">
                    <a:lumMod val="50000"/>
                  </a:schemeClr>
                </a:solidFill>
                <a:latin typeface="Times New Roman" pitchFamily="18" charset="0"/>
              </a:rPr>
              <a:t>: </a:t>
            </a:r>
            <a:r>
              <a:rPr lang="en-US" smtClean="0">
                <a:solidFill>
                  <a:schemeClr val="tx1">
                    <a:lumMod val="50000"/>
                  </a:schemeClr>
                </a:solidFill>
                <a:latin typeface="Times New Roman" pitchFamily="18" charset="0"/>
              </a:rPr>
              <a:t>Lê Quang Thắng</a:t>
            </a:r>
            <a:endParaRPr lang="en-US" sz="2400" b="1" dirty="0" smtClean="0">
              <a:solidFill>
                <a:schemeClr val="tx1">
                  <a:lumMod val="50000"/>
                </a:schemeClr>
              </a:solidFill>
              <a:latin typeface="Times New Roman" pitchFamily="18" charset="0"/>
            </a:endParaRPr>
          </a:p>
          <a:p>
            <a:pPr eaLnBrk="1" hangingPunct="1">
              <a:lnSpc>
                <a:spcPct val="120000"/>
              </a:lnSpc>
              <a:buFont typeface="Arial" pitchFamily="34" charset="0"/>
              <a:buNone/>
            </a:pPr>
            <a:r>
              <a:rPr lang="en-US" sz="2400" b="1" smtClean="0">
                <a:solidFill>
                  <a:schemeClr val="tx1">
                    <a:lumMod val="50000"/>
                  </a:schemeClr>
                </a:solidFill>
                <a:latin typeface="Times New Roman" pitchFamily="18" charset="0"/>
              </a:rPr>
              <a:t>Lớp</a:t>
            </a:r>
            <a:r>
              <a:rPr lang="en-US" sz="2400" b="1" dirty="0" smtClean="0">
                <a:solidFill>
                  <a:schemeClr val="tx1">
                    <a:lumMod val="50000"/>
                  </a:schemeClr>
                </a:solidFill>
                <a:latin typeface="Times New Roman" pitchFamily="18" charset="0"/>
              </a:rPr>
              <a:t>: </a:t>
            </a:r>
            <a:r>
              <a:rPr lang="en-US" sz="2400" dirty="0" err="1" smtClean="0">
                <a:solidFill>
                  <a:schemeClr val="tx1">
                    <a:lumMod val="50000"/>
                  </a:schemeClr>
                </a:solidFill>
                <a:latin typeface="Times New Roman" pitchFamily="18" charset="0"/>
              </a:rPr>
              <a:t>Công</a:t>
            </a:r>
            <a:r>
              <a:rPr lang="en-US" sz="2400" dirty="0" smtClean="0">
                <a:solidFill>
                  <a:schemeClr val="tx1">
                    <a:lumMod val="50000"/>
                  </a:schemeClr>
                </a:solidFill>
                <a:latin typeface="Times New Roman" pitchFamily="18" charset="0"/>
              </a:rPr>
              <a:t> </a:t>
            </a:r>
            <a:r>
              <a:rPr lang="en-US" sz="2400" dirty="0" err="1" smtClean="0">
                <a:solidFill>
                  <a:schemeClr val="tx1">
                    <a:lumMod val="50000"/>
                  </a:schemeClr>
                </a:solidFill>
                <a:latin typeface="Times New Roman" pitchFamily="18" charset="0"/>
              </a:rPr>
              <a:t>nghệ</a:t>
            </a:r>
            <a:r>
              <a:rPr lang="en-US" sz="2400" dirty="0" smtClean="0">
                <a:solidFill>
                  <a:schemeClr val="tx1">
                    <a:lumMod val="50000"/>
                  </a:schemeClr>
                </a:solidFill>
                <a:latin typeface="Times New Roman" pitchFamily="18" charset="0"/>
              </a:rPr>
              <a:t> </a:t>
            </a:r>
            <a:r>
              <a:rPr lang="en-US" sz="2400" dirty="0" err="1" smtClean="0">
                <a:solidFill>
                  <a:schemeClr val="tx1">
                    <a:lumMod val="50000"/>
                  </a:schemeClr>
                </a:solidFill>
                <a:latin typeface="Times New Roman" pitchFamily="18" charset="0"/>
              </a:rPr>
              <a:t>phần</a:t>
            </a:r>
            <a:r>
              <a:rPr lang="en-US" sz="2400" dirty="0" smtClean="0">
                <a:solidFill>
                  <a:schemeClr val="tx1">
                    <a:lumMod val="50000"/>
                  </a:schemeClr>
                </a:solidFill>
                <a:latin typeface="Times New Roman" pitchFamily="18" charset="0"/>
              </a:rPr>
              <a:t> </a:t>
            </a:r>
            <a:r>
              <a:rPr lang="en-US" sz="2400" dirty="0" err="1" smtClean="0">
                <a:solidFill>
                  <a:schemeClr val="tx1">
                    <a:lumMod val="50000"/>
                  </a:schemeClr>
                </a:solidFill>
                <a:latin typeface="Times New Roman" pitchFamily="18" charset="0"/>
              </a:rPr>
              <a:t>mềm</a:t>
            </a:r>
            <a:r>
              <a:rPr lang="en-US" sz="2400" dirty="0" smtClean="0">
                <a:solidFill>
                  <a:schemeClr val="tx1">
                    <a:lumMod val="50000"/>
                  </a:schemeClr>
                </a:solidFill>
                <a:latin typeface="Times New Roman" pitchFamily="18" charset="0"/>
              </a:rPr>
              <a:t> K51</a:t>
            </a:r>
          </a:p>
          <a:p>
            <a:pPr eaLnBrk="1" hangingPunct="1"/>
            <a:endParaRPr lang="en-US" dirty="0" smtClean="0"/>
          </a:p>
        </p:txBody>
      </p:sp>
      <p:pic>
        <p:nvPicPr>
          <p:cNvPr id="4" name="Picture 3" descr="logo_128"/>
          <p:cNvPicPr/>
          <p:nvPr/>
        </p:nvPicPr>
        <p:blipFill>
          <a:blip r:embed="rId2"/>
          <a:srcRect/>
          <a:stretch>
            <a:fillRect/>
          </a:stretch>
        </p:blipFill>
        <p:spPr bwMode="auto">
          <a:xfrm>
            <a:off x="152400" y="152400"/>
            <a:ext cx="11430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p:cNvSpPr>
            <a:spLocks noGrp="1"/>
          </p:cNvSpPr>
          <p:nvPr>
            <p:ph type="ftr" sz="quarter" idx="10"/>
          </p:nvPr>
        </p:nvSpPr>
        <p:spPr/>
        <p:txBody>
          <a:bodyPr/>
          <a:lstStyle/>
          <a:p>
            <a:r>
              <a:rPr lang="en-US">
                <a:latin typeface="Times New Roman" pitchFamily="18" charset="0"/>
                <a:cs typeface="Times New Roman" pitchFamily="18" charset="0"/>
              </a:rPr>
              <a:t>www.themegallery.com</a:t>
            </a:r>
          </a:p>
        </p:txBody>
      </p:sp>
      <p:sp>
        <p:nvSpPr>
          <p:cNvPr id="40962" name="Rectangle 2"/>
          <p:cNvSpPr>
            <a:spLocks noGrp="1" noChangeArrowheads="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Nội dung trình bày</a:t>
            </a:r>
            <a:endParaRPr lang="en-US">
              <a:latin typeface="Times New Roman" pitchFamily="18" charset="0"/>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en-US" b="0">
              <a:latin typeface="Times New Roman" pitchFamily="18" charset="0"/>
              <a:cs typeface="Times New Roman" pitchFamily="18" charset="0"/>
            </a:endParaRPr>
          </a:p>
        </p:txBody>
      </p:sp>
      <p:sp>
        <p:nvSpPr>
          <p:cNvPr id="41111" name="Line 151"/>
          <p:cNvSpPr>
            <a:spLocks noChangeShapeType="1"/>
          </p:cNvSpPr>
          <p:nvPr/>
        </p:nvSpPr>
        <p:spPr bwMode="auto">
          <a:xfrm>
            <a:off x="2528888" y="2435225"/>
            <a:ext cx="4800600"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2" name="Group 152"/>
          <p:cNvGrpSpPr>
            <a:grpSpLocks/>
          </p:cNvGrpSpPr>
          <p:nvPr/>
        </p:nvGrpSpPr>
        <p:grpSpPr bwMode="auto">
          <a:xfrm>
            <a:off x="2286000" y="2328863"/>
            <a:ext cx="182563" cy="182562"/>
            <a:chOff x="1239" y="1515"/>
            <a:chExt cx="115" cy="115"/>
          </a:xfrm>
        </p:grpSpPr>
        <p:sp>
          <p:nvSpPr>
            <p:cNvPr id="41113" name="AutoShape 153"/>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14" name="AutoShape 154"/>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15" name="Text Box 155"/>
          <p:cNvSpPr txBox="1">
            <a:spLocks noChangeArrowheads="1"/>
          </p:cNvSpPr>
          <p:nvPr/>
        </p:nvSpPr>
        <p:spPr bwMode="auto">
          <a:xfrm>
            <a:off x="2590800" y="1981200"/>
            <a:ext cx="3988592" cy="461665"/>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1</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Các nghiên cứu trên thế giới</a:t>
            </a:r>
            <a:endParaRPr lang="en-US" sz="2400" b="0">
              <a:solidFill>
                <a:srgbClr val="000000"/>
              </a:solidFill>
              <a:latin typeface="Times New Roman" pitchFamily="18" charset="0"/>
              <a:cs typeface="Times New Roman" pitchFamily="18" charset="0"/>
            </a:endParaRPr>
          </a:p>
        </p:txBody>
      </p:sp>
      <p:grpSp>
        <p:nvGrpSpPr>
          <p:cNvPr id="3" name="Group 156"/>
          <p:cNvGrpSpPr>
            <a:grpSpLocks/>
          </p:cNvGrpSpPr>
          <p:nvPr/>
        </p:nvGrpSpPr>
        <p:grpSpPr bwMode="auto">
          <a:xfrm>
            <a:off x="2286000" y="2895600"/>
            <a:ext cx="5043488" cy="530225"/>
            <a:chOff x="1239" y="1296"/>
            <a:chExt cx="3177" cy="334"/>
          </a:xfrm>
        </p:grpSpPr>
        <p:sp>
          <p:nvSpPr>
            <p:cNvPr id="41117" name="Line 157"/>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4" name="Group 158"/>
            <p:cNvGrpSpPr>
              <a:grpSpLocks/>
            </p:cNvGrpSpPr>
            <p:nvPr/>
          </p:nvGrpSpPr>
          <p:grpSpPr bwMode="auto">
            <a:xfrm>
              <a:off x="1239" y="1515"/>
              <a:ext cx="115" cy="115"/>
              <a:chOff x="1239" y="1515"/>
              <a:chExt cx="115" cy="115"/>
            </a:xfrm>
          </p:grpSpPr>
          <p:sp>
            <p:nvSpPr>
              <p:cNvPr id="41119" name="AutoShape 159"/>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20" name="AutoShape 160"/>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21" name="Text Box 161"/>
            <p:cNvSpPr txBox="1">
              <a:spLocks noChangeArrowheads="1"/>
            </p:cNvSpPr>
            <p:nvPr/>
          </p:nvSpPr>
          <p:spPr bwMode="auto">
            <a:xfrm>
              <a:off x="1431" y="1296"/>
              <a:ext cx="2505" cy="291"/>
            </a:xfrm>
            <a:prstGeom prst="rect">
              <a:avLst/>
            </a:prstGeom>
            <a:noFill/>
            <a:ln w="9525" algn="ctr">
              <a:noFill/>
              <a:miter lim="800000"/>
              <a:headEnd/>
              <a:tailEnd/>
            </a:ln>
            <a:effectLst/>
          </p:spPr>
          <p:txBody>
            <a:bodyPr wrap="none">
              <a:spAutoFit/>
            </a:bodyPr>
            <a:lstStyle/>
            <a:p>
              <a:pPr eaLnBrk="0" hangingPunct="0"/>
              <a:r>
                <a:rPr lang="en-US" sz="2400">
                  <a:solidFill>
                    <a:srgbClr val="000000"/>
                  </a:solidFill>
                  <a:latin typeface="Times New Roman" pitchFamily="18" charset="0"/>
                  <a:cs typeface="Times New Roman" pitchFamily="18" charset="0"/>
                </a:rPr>
                <a:t>2</a:t>
              </a:r>
              <a:r>
                <a:rPr lang="en-US" sz="2400">
                  <a:solidFill>
                    <a:srgbClr val="000000"/>
                  </a:solidFill>
                  <a:latin typeface="Times New Roman" pitchFamily="18" charset="0"/>
                  <a:cs typeface="Times New Roman" pitchFamily="18" charset="0"/>
                </a:rPr>
                <a:t>. </a:t>
              </a:r>
              <a:r>
                <a:rPr lang="en-US" sz="2400" smtClean="0">
                  <a:solidFill>
                    <a:srgbClr val="000000"/>
                  </a:solidFill>
                  <a:latin typeface="Times New Roman" pitchFamily="18" charset="0"/>
                  <a:cs typeface="Times New Roman" pitchFamily="18" charset="0"/>
                </a:rPr>
                <a:t>Các phương pháp sử dụng</a:t>
              </a:r>
              <a:endParaRPr lang="en-US" sz="2400">
                <a:solidFill>
                  <a:srgbClr val="000000"/>
                </a:solidFill>
                <a:latin typeface="Times New Roman" pitchFamily="18" charset="0"/>
                <a:cs typeface="Times New Roman" pitchFamily="18" charset="0"/>
              </a:endParaRPr>
            </a:p>
          </p:txBody>
        </p:sp>
      </p:grpSp>
      <p:grpSp>
        <p:nvGrpSpPr>
          <p:cNvPr id="5" name="Group 162"/>
          <p:cNvGrpSpPr>
            <a:grpSpLocks/>
          </p:cNvGrpSpPr>
          <p:nvPr/>
        </p:nvGrpSpPr>
        <p:grpSpPr bwMode="auto">
          <a:xfrm>
            <a:off x="2286000" y="3810000"/>
            <a:ext cx="5043488" cy="533400"/>
            <a:chOff x="1239" y="1294"/>
            <a:chExt cx="3177" cy="336"/>
          </a:xfrm>
        </p:grpSpPr>
        <p:sp>
          <p:nvSpPr>
            <p:cNvPr id="41123" name="Line 163"/>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6" name="Group 164"/>
            <p:cNvGrpSpPr>
              <a:grpSpLocks/>
            </p:cNvGrpSpPr>
            <p:nvPr/>
          </p:nvGrpSpPr>
          <p:grpSpPr bwMode="auto">
            <a:xfrm>
              <a:off x="1239" y="1515"/>
              <a:ext cx="115" cy="115"/>
              <a:chOff x="1239" y="1515"/>
              <a:chExt cx="115" cy="115"/>
            </a:xfrm>
          </p:grpSpPr>
          <p:sp>
            <p:nvSpPr>
              <p:cNvPr id="41125" name="AutoShape 165"/>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26" name="AutoShape 166"/>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27" name="Text Box 167"/>
            <p:cNvSpPr txBox="1">
              <a:spLocks noChangeArrowheads="1"/>
            </p:cNvSpPr>
            <p:nvPr/>
          </p:nvSpPr>
          <p:spPr bwMode="auto">
            <a:xfrm>
              <a:off x="1431" y="1294"/>
              <a:ext cx="1912" cy="291"/>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3</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Giải thuật lelightwin</a:t>
              </a:r>
              <a:endParaRPr lang="en-US" sz="2400" b="0">
                <a:solidFill>
                  <a:srgbClr val="000000"/>
                </a:solidFill>
                <a:latin typeface="Times New Roman" pitchFamily="18" charset="0"/>
                <a:cs typeface="Times New Roman" pitchFamily="18" charset="0"/>
              </a:endParaRPr>
            </a:p>
          </p:txBody>
        </p:sp>
      </p:grpSp>
      <p:grpSp>
        <p:nvGrpSpPr>
          <p:cNvPr id="7" name="Group 168"/>
          <p:cNvGrpSpPr>
            <a:grpSpLocks/>
          </p:cNvGrpSpPr>
          <p:nvPr/>
        </p:nvGrpSpPr>
        <p:grpSpPr bwMode="auto">
          <a:xfrm>
            <a:off x="2286000" y="4724400"/>
            <a:ext cx="5043489" cy="530225"/>
            <a:chOff x="1239" y="1296"/>
            <a:chExt cx="3177" cy="334"/>
          </a:xfrm>
        </p:grpSpPr>
        <p:sp>
          <p:nvSpPr>
            <p:cNvPr id="41129" name="Line 169"/>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8" name="Group 170"/>
            <p:cNvGrpSpPr>
              <a:grpSpLocks/>
            </p:cNvGrpSpPr>
            <p:nvPr/>
          </p:nvGrpSpPr>
          <p:grpSpPr bwMode="auto">
            <a:xfrm>
              <a:off x="1239" y="1515"/>
              <a:ext cx="115" cy="115"/>
              <a:chOff x="1239" y="1515"/>
              <a:chExt cx="115" cy="115"/>
            </a:xfrm>
          </p:grpSpPr>
          <p:sp>
            <p:nvSpPr>
              <p:cNvPr id="41131" name="AutoShape 171"/>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32" name="AutoShape 172"/>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33" name="Text Box 173"/>
            <p:cNvSpPr txBox="1">
              <a:spLocks noChangeArrowheads="1"/>
            </p:cNvSpPr>
            <p:nvPr/>
          </p:nvSpPr>
          <p:spPr bwMode="auto">
            <a:xfrm>
              <a:off x="1431" y="1296"/>
              <a:ext cx="2918" cy="291"/>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4</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Thử nghiệm và đánh giá hệ thống</a:t>
              </a:r>
              <a:endParaRPr lang="en-US" sz="2400" b="0">
                <a:solidFill>
                  <a:srgbClr val="0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10400" cy="487363"/>
          </a:xfrm>
        </p:spPr>
        <p:txBody>
          <a:bodyPr>
            <a:normAutofit fontScale="90000"/>
          </a:bodyPr>
          <a:lstStyle/>
          <a:p>
            <a:r>
              <a:rPr lang="en-US" smtClean="0">
                <a:latin typeface="Times New Roman" pitchFamily="18" charset="0"/>
                <a:cs typeface="Times New Roman" pitchFamily="18" charset="0"/>
              </a:rPr>
              <a:t>Một số giải thuật tìm kiếm dựa trên PCFG</a:t>
            </a:r>
            <a:endParaRPr lang="en-US">
              <a:latin typeface="Times New Roman" pitchFamily="18" charset="0"/>
              <a:cs typeface="Times New Roman" pitchFamily="18" charset="0"/>
            </a:endParaRPr>
          </a:p>
        </p:txBody>
      </p:sp>
      <p:sp>
        <p:nvSpPr>
          <p:cNvPr id="8" name="Bevel 7"/>
          <p:cNvSpPr/>
          <p:nvPr/>
        </p:nvSpPr>
        <p:spPr>
          <a:xfrm>
            <a:off x="4038600" y="1676400"/>
            <a:ext cx="2514600" cy="990600"/>
          </a:xfrm>
          <a:prstGeom prst="bevel">
            <a:avLst/>
          </a:prstGeom>
          <a:gradFill>
            <a:gsLst>
              <a:gs pos="0">
                <a:srgbClr val="5E9EFF"/>
              </a:gs>
              <a:gs pos="39999">
                <a:srgbClr val="85C2FF"/>
              </a:gs>
              <a:gs pos="70000">
                <a:srgbClr val="C4D6EB"/>
              </a:gs>
              <a:gs pos="100000">
                <a:srgbClr val="FFEBFA"/>
              </a:gs>
            </a:gsLst>
            <a:lin ang="2700000" scaled="0"/>
          </a:gradFill>
          <a:ln w="9525">
            <a:solidFill>
              <a:schemeClr val="tx1"/>
            </a:solidFill>
          </a:ln>
          <a:effectLst>
            <a:outerShdw blurRad="139700" dist="76200" dir="6000000" algn="ctr" rotWithShape="0">
              <a:srgbClr val="000000">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Rectangle 8"/>
          <p:cNvSpPr/>
          <p:nvPr/>
        </p:nvSpPr>
        <p:spPr>
          <a:xfrm>
            <a:off x="4495800" y="1806714"/>
            <a:ext cx="1486304" cy="646331"/>
          </a:xfrm>
          <a:prstGeom prst="rect">
            <a:avLst/>
          </a:prstGeom>
          <a:noFill/>
        </p:spPr>
        <p:txBody>
          <a:bodyPr wrap="square" lIns="91440" tIns="45720" rIns="91440" bIns="45720">
            <a:spAutoFit/>
          </a:bodyPr>
          <a:lstStyle/>
          <a:p>
            <a:pPr algn="ctr"/>
            <a:r>
              <a:rPr lang="en-US" sz="36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PCFG</a:t>
            </a:r>
            <a:endParaRPr lang="en-US" sz="36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
        <p:nvSpPr>
          <p:cNvPr id="10" name="Bevel 9"/>
          <p:cNvSpPr/>
          <p:nvPr/>
        </p:nvSpPr>
        <p:spPr>
          <a:xfrm>
            <a:off x="1981200" y="4267200"/>
            <a:ext cx="2514600" cy="1524000"/>
          </a:xfrm>
          <a:prstGeom prst="bevel">
            <a:avLst/>
          </a:prstGeom>
          <a:gradFill>
            <a:gsLst>
              <a:gs pos="0">
                <a:srgbClr val="5E9EFF"/>
              </a:gs>
              <a:gs pos="39999">
                <a:srgbClr val="85C2FF"/>
              </a:gs>
              <a:gs pos="70000">
                <a:srgbClr val="C4D6EB"/>
              </a:gs>
              <a:gs pos="100000">
                <a:srgbClr val="FFEBFA"/>
              </a:gs>
            </a:gsLst>
            <a:lin ang="2700000" scaled="0"/>
          </a:gradFill>
          <a:ln w="9525">
            <a:solidFill>
              <a:schemeClr val="tx1"/>
            </a:solidFill>
          </a:ln>
          <a:effectLst>
            <a:outerShdw blurRad="139700" dist="76200" dir="6000000" algn="ctr" rotWithShape="0">
              <a:srgbClr val="000000">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 name="Rectangle 10"/>
          <p:cNvSpPr/>
          <p:nvPr/>
        </p:nvSpPr>
        <p:spPr>
          <a:xfrm>
            <a:off x="2438400" y="4397514"/>
            <a:ext cx="1600200" cy="1323439"/>
          </a:xfrm>
          <a:prstGeom prst="rect">
            <a:avLst/>
          </a:prstGeom>
          <a:noFill/>
        </p:spPr>
        <p:txBody>
          <a:bodyPr wrap="square" lIns="91440" tIns="45720" rIns="91440" bIns="45720">
            <a:spAutoFit/>
          </a:bodyPr>
          <a:lstStyle/>
          <a:p>
            <a:pPr algn="ctr"/>
            <a:r>
              <a:rPr lang="en-US" sz="40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Beam search</a:t>
            </a:r>
            <a:endParaRPr lang="en-US" sz="36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
        <p:nvSpPr>
          <p:cNvPr id="12" name="Bevel 11"/>
          <p:cNvSpPr/>
          <p:nvPr/>
        </p:nvSpPr>
        <p:spPr>
          <a:xfrm>
            <a:off x="5943600" y="4267200"/>
            <a:ext cx="2514600" cy="1524000"/>
          </a:xfrm>
          <a:prstGeom prst="bevel">
            <a:avLst/>
          </a:prstGeom>
          <a:gradFill>
            <a:gsLst>
              <a:gs pos="0">
                <a:srgbClr val="5E9EFF"/>
              </a:gs>
              <a:gs pos="39999">
                <a:srgbClr val="85C2FF"/>
              </a:gs>
              <a:gs pos="70000">
                <a:srgbClr val="C4D6EB"/>
              </a:gs>
              <a:gs pos="100000">
                <a:srgbClr val="FFEBFA"/>
              </a:gs>
            </a:gsLst>
            <a:lin ang="2700000" scaled="0"/>
          </a:gradFill>
          <a:ln w="9525">
            <a:solidFill>
              <a:schemeClr val="tx1"/>
            </a:solidFill>
          </a:ln>
          <a:effectLst>
            <a:outerShdw blurRad="139700" dist="76200" dir="6000000" algn="ctr" rotWithShape="0">
              <a:srgbClr val="000000">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 name="Rectangle 12"/>
          <p:cNvSpPr/>
          <p:nvPr/>
        </p:nvSpPr>
        <p:spPr>
          <a:xfrm>
            <a:off x="6400800" y="4397514"/>
            <a:ext cx="1600200" cy="1446550"/>
          </a:xfrm>
          <a:prstGeom prst="rect">
            <a:avLst/>
          </a:prstGeom>
          <a:noFill/>
        </p:spPr>
        <p:txBody>
          <a:bodyPr wrap="square" lIns="91440" tIns="45720" rIns="91440" bIns="45720">
            <a:spAutoFit/>
          </a:bodyPr>
          <a:lstStyle/>
          <a:p>
            <a:pPr algn="ctr"/>
            <a:r>
              <a:rPr lang="en-US" sz="8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A*</a:t>
            </a:r>
            <a:endParaRPr lang="en-US" sz="80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cxnSp>
        <p:nvCxnSpPr>
          <p:cNvPr id="15" name="Straight Arrow Connector 14"/>
          <p:cNvCxnSpPr>
            <a:stCxn id="8" idx="2"/>
            <a:endCxn id="10" idx="6"/>
          </p:cNvCxnSpPr>
          <p:nvPr/>
        </p:nvCxnSpPr>
        <p:spPr>
          <a:xfrm rot="5400000">
            <a:off x="3467100" y="2438400"/>
            <a:ext cx="1600200" cy="2057400"/>
          </a:xfrm>
          <a:prstGeom prst="straightConnector1">
            <a:avLst/>
          </a:prstGeom>
          <a:ln w="63500">
            <a:gradFill>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14400000" scaled="0"/>
            </a:gradFill>
            <a:tailEnd type="arrow"/>
          </a:ln>
          <a:effectLst>
            <a:outerShdw blurRad="254000" dist="139700" dir="5400000" algn="ctr" rotWithShape="0">
              <a:srgbClr val="000000">
                <a:alpha val="78000"/>
              </a:srgb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2" idx="6"/>
          </p:cNvCxnSpPr>
          <p:nvPr/>
        </p:nvCxnSpPr>
        <p:spPr>
          <a:xfrm rot="16200000" flipH="1">
            <a:off x="5448300" y="2514600"/>
            <a:ext cx="1600200" cy="1905000"/>
          </a:xfrm>
          <a:prstGeom prst="straightConnector1">
            <a:avLst/>
          </a:prstGeom>
          <a:ln w="63500">
            <a:gradFill>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14400000" scaled="0"/>
            </a:gradFill>
            <a:tailEnd type="arrow"/>
          </a:ln>
          <a:effectLst>
            <a:outerShdw blurRad="254000" dist="139700" dir="5400000" algn="ctr" rotWithShape="0">
              <a:srgbClr val="000000">
                <a:alpha val="78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6019800" cy="487363"/>
          </a:xfrm>
        </p:spPr>
        <p:txBody>
          <a:bodyPr/>
          <a:lstStyle/>
          <a:p>
            <a:r>
              <a:rPr lang="en-US" smtClean="0">
                <a:latin typeface="Times New Roman" pitchFamily="18" charset="0"/>
                <a:cs typeface="Times New Roman" pitchFamily="18" charset="0"/>
              </a:rPr>
              <a:t>Thuật toán Beam search</a:t>
            </a:r>
            <a:endParaRPr lang="en-US">
              <a:latin typeface="Times New Roman" pitchFamily="18" charset="0"/>
              <a:cs typeface="Times New Roman" pitchFamily="18" charset="0"/>
            </a:endParaRPr>
          </a:p>
        </p:txBody>
      </p:sp>
      <p:sp>
        <p:nvSpPr>
          <p:cNvPr id="4" name="Oval 3"/>
          <p:cNvSpPr/>
          <p:nvPr/>
        </p:nvSpPr>
        <p:spPr>
          <a:xfrm>
            <a:off x="3352800" y="5715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5" name="Oval 4"/>
          <p:cNvSpPr/>
          <p:nvPr/>
        </p:nvSpPr>
        <p:spPr>
          <a:xfrm>
            <a:off x="2133600" y="5715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cxnSp>
        <p:nvCxnSpPr>
          <p:cNvPr id="6" name="Straight Arrow Connector 5"/>
          <p:cNvCxnSpPr>
            <a:stCxn id="5" idx="0"/>
          </p:cNvCxnSpPr>
          <p:nvPr/>
        </p:nvCxnSpPr>
        <p:spPr>
          <a:xfrm rot="5400000" flipH="1" flipV="1">
            <a:off x="1790700" y="52197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0"/>
          </p:cNvCxnSpPr>
          <p:nvPr/>
        </p:nvCxnSpPr>
        <p:spPr>
          <a:xfrm rot="16200000" flipV="1">
            <a:off x="2438400" y="4648200"/>
            <a:ext cx="99060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495800" y="5715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cxnSp>
        <p:nvCxnSpPr>
          <p:cNvPr id="9" name="Straight Arrow Connector 8"/>
          <p:cNvCxnSpPr>
            <a:stCxn id="4" idx="0"/>
          </p:cNvCxnSpPr>
          <p:nvPr/>
        </p:nvCxnSpPr>
        <p:spPr>
          <a:xfrm rot="5400000" flipH="1" flipV="1">
            <a:off x="2971800" y="5181600"/>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p:cNvCxnSpPr>
          <p:nvPr/>
        </p:nvCxnSpPr>
        <p:spPr>
          <a:xfrm rot="16200000" flipV="1">
            <a:off x="3543300" y="4610100"/>
            <a:ext cx="106680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15000" y="5715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cxnSp>
        <p:nvCxnSpPr>
          <p:cNvPr id="12" name="Straight Arrow Connector 11"/>
          <p:cNvCxnSpPr>
            <a:stCxn id="8" idx="0"/>
          </p:cNvCxnSpPr>
          <p:nvPr/>
        </p:nvCxnSpPr>
        <p:spPr>
          <a:xfrm rot="5400000" flipH="1" flipV="1">
            <a:off x="4152900" y="52197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p:cNvCxnSpPr>
          <p:nvPr/>
        </p:nvCxnSpPr>
        <p:spPr>
          <a:xfrm rot="16200000" flipV="1">
            <a:off x="4762500" y="4610100"/>
            <a:ext cx="99060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858000" y="5715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cxnSp>
        <p:nvCxnSpPr>
          <p:cNvPr id="15" name="Straight Arrow Connector 14"/>
          <p:cNvCxnSpPr>
            <a:stCxn id="11" idx="0"/>
          </p:cNvCxnSpPr>
          <p:nvPr/>
        </p:nvCxnSpPr>
        <p:spPr>
          <a:xfrm rot="5400000" flipH="1" flipV="1">
            <a:off x="5372100" y="52197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0"/>
          </p:cNvCxnSpPr>
          <p:nvPr/>
        </p:nvCxnSpPr>
        <p:spPr>
          <a:xfrm rot="16200000" flipV="1">
            <a:off x="5981700" y="4686300"/>
            <a:ext cx="990600" cy="1066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077200" y="5715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cxnSp>
        <p:nvCxnSpPr>
          <p:cNvPr id="18" name="Straight Arrow Connector 17"/>
          <p:cNvCxnSpPr>
            <a:stCxn id="14" idx="0"/>
          </p:cNvCxnSpPr>
          <p:nvPr/>
        </p:nvCxnSpPr>
        <p:spPr>
          <a:xfrm rot="5400000" flipH="1" flipV="1">
            <a:off x="6477000" y="5181600"/>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p:cNvCxnSpPr>
          <p:nvPr/>
        </p:nvCxnSpPr>
        <p:spPr>
          <a:xfrm rot="16200000" flipV="1">
            <a:off x="7124700" y="4610100"/>
            <a:ext cx="106680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9812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21" name="Oval 20"/>
          <p:cNvSpPr/>
          <p:nvPr/>
        </p:nvSpPr>
        <p:spPr>
          <a:xfrm>
            <a:off x="1905000" y="42672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22" name="Oval 21"/>
          <p:cNvSpPr/>
          <p:nvPr/>
        </p:nvSpPr>
        <p:spPr>
          <a:xfrm>
            <a:off x="2057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23" name="Oval 22"/>
          <p:cNvSpPr/>
          <p:nvPr/>
        </p:nvSpPr>
        <p:spPr>
          <a:xfrm>
            <a:off x="34290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24" name="Oval 23"/>
          <p:cNvSpPr/>
          <p:nvPr/>
        </p:nvSpPr>
        <p:spPr>
          <a:xfrm>
            <a:off x="3581400" y="43434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25" name="Oval 24"/>
          <p:cNvSpPr/>
          <p:nvPr/>
        </p:nvSpPr>
        <p:spPr>
          <a:xfrm>
            <a:off x="3276600" y="43434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26" name="Oval 25"/>
          <p:cNvSpPr/>
          <p:nvPr/>
        </p:nvSpPr>
        <p:spPr>
          <a:xfrm>
            <a:off x="42672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27" name="Oval 26"/>
          <p:cNvSpPr/>
          <p:nvPr/>
        </p:nvSpPr>
        <p:spPr>
          <a:xfrm>
            <a:off x="4495800" y="41148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28" name="Oval 27"/>
          <p:cNvSpPr/>
          <p:nvPr/>
        </p:nvSpPr>
        <p:spPr>
          <a:xfrm>
            <a:off x="4343400" y="4343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29" name="Oval 28"/>
          <p:cNvSpPr/>
          <p:nvPr/>
        </p:nvSpPr>
        <p:spPr>
          <a:xfrm>
            <a:off x="54864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0" name="Oval 29"/>
          <p:cNvSpPr/>
          <p:nvPr/>
        </p:nvSpPr>
        <p:spPr>
          <a:xfrm>
            <a:off x="5638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1" name="Oval 30"/>
          <p:cNvSpPr/>
          <p:nvPr/>
        </p:nvSpPr>
        <p:spPr>
          <a:xfrm>
            <a:off x="5791200" y="42672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2" name="Oval 31"/>
          <p:cNvSpPr/>
          <p:nvPr/>
        </p:nvSpPr>
        <p:spPr>
          <a:xfrm>
            <a:off x="65532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3" name="Oval 32"/>
          <p:cNvSpPr/>
          <p:nvPr/>
        </p:nvSpPr>
        <p:spPr>
          <a:xfrm>
            <a:off x="67056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4" name="Oval 33"/>
          <p:cNvSpPr/>
          <p:nvPr/>
        </p:nvSpPr>
        <p:spPr>
          <a:xfrm>
            <a:off x="68580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5" name="Oval 34"/>
          <p:cNvSpPr/>
          <p:nvPr/>
        </p:nvSpPr>
        <p:spPr>
          <a:xfrm>
            <a:off x="2209800" y="381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6" name="Oval 35"/>
          <p:cNvSpPr/>
          <p:nvPr/>
        </p:nvSpPr>
        <p:spPr>
          <a:xfrm>
            <a:off x="23622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7" name="Oval 36"/>
          <p:cNvSpPr/>
          <p:nvPr/>
        </p:nvSpPr>
        <p:spPr>
          <a:xfrm>
            <a:off x="2286000" y="42672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8" name="Oval 37"/>
          <p:cNvSpPr/>
          <p:nvPr/>
        </p:nvSpPr>
        <p:spPr>
          <a:xfrm>
            <a:off x="31242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39" name="Oval 38"/>
          <p:cNvSpPr/>
          <p:nvPr/>
        </p:nvSpPr>
        <p:spPr>
          <a:xfrm>
            <a:off x="4724400" y="39624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40" name="Oval 39"/>
          <p:cNvSpPr/>
          <p:nvPr/>
        </p:nvSpPr>
        <p:spPr>
          <a:xfrm>
            <a:off x="4724400" y="43434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41" name="Oval 40"/>
          <p:cNvSpPr/>
          <p:nvPr/>
        </p:nvSpPr>
        <p:spPr>
          <a:xfrm>
            <a:off x="6781800" y="4343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42" name="Oval 41"/>
          <p:cNvSpPr/>
          <p:nvPr/>
        </p:nvSpPr>
        <p:spPr>
          <a:xfrm>
            <a:off x="6781800" y="3733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43" name="Oval 42"/>
          <p:cNvSpPr/>
          <p:nvPr/>
        </p:nvSpPr>
        <p:spPr>
          <a:xfrm>
            <a:off x="6934200" y="38862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sp>
        <p:nvSpPr>
          <p:cNvPr id="44" name="Oval 43"/>
          <p:cNvSpPr/>
          <p:nvPr/>
        </p:nvSpPr>
        <p:spPr>
          <a:xfrm>
            <a:off x="7086600" y="4038600"/>
            <a:ext cx="304800"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Times New Roman" pitchFamily="18" charset="0"/>
              <a:cs typeface="Times New Roman" pitchFamily="18" charset="0"/>
            </a:endParaRPr>
          </a:p>
        </p:txBody>
      </p:sp>
      <p:cxnSp>
        <p:nvCxnSpPr>
          <p:cNvPr id="45" name="Straight Arrow Connector 44"/>
          <p:cNvCxnSpPr/>
          <p:nvPr/>
        </p:nvCxnSpPr>
        <p:spPr>
          <a:xfrm rot="5400000" flipH="1" flipV="1">
            <a:off x="1562894" y="3314700"/>
            <a:ext cx="114220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6200000" flipV="1">
            <a:off x="2171700" y="2781300"/>
            <a:ext cx="1219200" cy="1143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2705896" y="3314700"/>
            <a:ext cx="1294605" cy="7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V="1">
            <a:off x="3314700" y="2705100"/>
            <a:ext cx="1295400" cy="1219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3962400" y="3352800"/>
            <a:ext cx="1219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6200000" flipV="1">
            <a:off x="4533900" y="2781300"/>
            <a:ext cx="1143000" cy="1066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5066506" y="3314700"/>
            <a:ext cx="114379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V="1">
            <a:off x="5829300" y="2705100"/>
            <a:ext cx="990600" cy="1066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905000" y="2057400"/>
            <a:ext cx="4648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smtClean="0">
                <a:solidFill>
                  <a:schemeClr val="tx1"/>
                </a:solidFill>
                <a:latin typeface="Times New Roman" pitchFamily="18" charset="0"/>
                <a:cs typeface="Times New Roman" pitchFamily="18" charset="0"/>
              </a:rPr>
              <a:t>Tiếp</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tục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quá</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trình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kết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hợp</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các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nút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và</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cắt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tỉa</a:t>
            </a:r>
            <a:endParaRPr lang="en-US" dirty="0">
              <a:solidFill>
                <a:schemeClr val="tx1"/>
              </a:solidFill>
              <a:latin typeface="Times New Roman" pitchFamily="18" charset="0"/>
              <a:cs typeface="Times New Roman" pitchFamily="18" charset="0"/>
            </a:endParaRPr>
          </a:p>
        </p:txBody>
      </p:sp>
      <p:cxnSp>
        <p:nvCxnSpPr>
          <p:cNvPr id="56" name="Straight Arrow Connector 55"/>
          <p:cNvCxnSpPr>
            <a:stCxn id="44" idx="7"/>
          </p:cNvCxnSpPr>
          <p:nvPr/>
        </p:nvCxnSpPr>
        <p:spPr>
          <a:xfrm rot="5400000" flipH="1" flipV="1">
            <a:off x="7534346" y="3273684"/>
            <a:ext cx="621971" cy="9971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72400" y="3048000"/>
            <a:ext cx="1371600" cy="369332"/>
          </a:xfrm>
          <a:prstGeom prst="rect">
            <a:avLst/>
          </a:prstGeom>
          <a:noFill/>
        </p:spPr>
        <p:txBody>
          <a:bodyPr wrap="square" rtlCol="0">
            <a:spAutoFit/>
          </a:bodyPr>
          <a:lstStyle/>
          <a:p>
            <a:r>
              <a:rPr lang="en-US" smtClean="0">
                <a:latin typeface="Times New Roman" pitchFamily="18" charset="0"/>
                <a:cs typeface="Times New Roman" pitchFamily="18" charset="0"/>
              </a:rPr>
              <a:t>h &lt; ngưỡng</a:t>
            </a:r>
            <a:endParaRPr lang="en-US">
              <a:latin typeface="Times New Roman" pitchFamily="18" charset="0"/>
              <a:cs typeface="Times New Roman" pitchFamily="18" charset="0"/>
            </a:endParaRPr>
          </a:p>
        </p:txBody>
      </p:sp>
      <p:sp>
        <p:nvSpPr>
          <p:cNvPr id="64" name="TextBox 63"/>
          <p:cNvSpPr txBox="1"/>
          <p:nvPr/>
        </p:nvSpPr>
        <p:spPr>
          <a:xfrm>
            <a:off x="1447800" y="1524000"/>
            <a:ext cx="7391400" cy="369332"/>
          </a:xfrm>
          <a:prstGeom prst="rect">
            <a:avLst/>
          </a:prstGeom>
          <a:noFill/>
        </p:spPr>
        <p:txBody>
          <a:bodyPr wrap="square" rtlCol="0">
            <a:spAutoFit/>
          </a:bodyPr>
          <a:lstStyle/>
          <a:p>
            <a:r>
              <a:rPr lang="en-US" smtClean="0">
                <a:latin typeface="Times New Roman" pitchFamily="18" charset="0"/>
                <a:cs typeface="Times New Roman" pitchFamily="18" charset="0"/>
              </a:rPr>
              <a:t>Sử dụng một hàm chi phí để đánh giá và loại bỏ đi những ứng cử viên tồi</a:t>
            </a:r>
            <a:endParaRPr lang="en-US">
              <a:latin typeface="Times New Roman" pitchFamily="18" charset="0"/>
              <a:cs typeface="Times New Roman" pitchFamily="18" charset="0"/>
            </a:endParaRPr>
          </a:p>
        </p:txBody>
      </p:sp>
      <p:sp>
        <p:nvSpPr>
          <p:cNvPr id="66" name="Explosion 1 65"/>
          <p:cNvSpPr/>
          <p:nvPr/>
        </p:nvSpPr>
        <p:spPr>
          <a:xfrm>
            <a:off x="1981200" y="2653873"/>
            <a:ext cx="3276600" cy="3505200"/>
          </a:xfrm>
          <a:prstGeom prst="irregularSeal1">
            <a:avLst/>
          </a:prstGeom>
          <a:gradFill>
            <a:gsLst>
              <a:gs pos="0">
                <a:srgbClr val="03D4A8"/>
              </a:gs>
              <a:gs pos="25000">
                <a:srgbClr val="21D6E0"/>
              </a:gs>
              <a:gs pos="75000">
                <a:srgbClr val="0087E6"/>
              </a:gs>
              <a:gs pos="100000">
                <a:srgbClr val="005CBF"/>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latin typeface="Times New Roman" pitchFamily="18" charset="0"/>
                <a:cs typeface="Times New Roman" pitchFamily="18" charset="0"/>
              </a:rPr>
              <a:t>Giải pháp không tối ưu được đầu ra</a:t>
            </a:r>
            <a:endParaRPr lang="en-US">
              <a:solidFill>
                <a:schemeClr val="bg1"/>
              </a:solidFill>
              <a:latin typeface="Times New Roman" pitchFamily="18" charset="0"/>
              <a:cs typeface="Times New Roman" pitchFamily="18" charset="0"/>
            </a:endParaRPr>
          </a:p>
        </p:txBody>
      </p:sp>
      <p:sp>
        <p:nvSpPr>
          <p:cNvPr id="67" name="Explosion 1 66"/>
          <p:cNvSpPr/>
          <p:nvPr/>
        </p:nvSpPr>
        <p:spPr>
          <a:xfrm>
            <a:off x="5257800" y="2882473"/>
            <a:ext cx="3276600" cy="3505200"/>
          </a:xfrm>
          <a:prstGeom prst="irregularSeal1">
            <a:avLst/>
          </a:prstGeom>
          <a:gradFill>
            <a:gsLst>
              <a:gs pos="0">
                <a:srgbClr val="03D4A8"/>
              </a:gs>
              <a:gs pos="25000">
                <a:srgbClr val="21D6E0"/>
              </a:gs>
              <a:gs pos="75000">
                <a:srgbClr val="0087E6"/>
              </a:gs>
              <a:gs pos="100000">
                <a:srgbClr val="005CBF"/>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latin typeface="Times New Roman" pitchFamily="18" charset="0"/>
                <a:cs typeface="Times New Roman" pitchFamily="18" charset="0"/>
              </a:rPr>
              <a:t>Tốc độ vẫn còn chậm trong một số trường hợp</a:t>
            </a:r>
            <a:endParaRPr lang="en-US">
              <a:solidFill>
                <a:schemeClr val="bg1"/>
              </a:solidFill>
              <a:latin typeface="Times New Roman" pitchFamily="18" charset="0"/>
              <a:cs typeface="Times New Roman" pitchFamily="18" charset="0"/>
            </a:endParaRPr>
          </a:p>
        </p:txBody>
      </p:sp>
      <p:sp>
        <p:nvSpPr>
          <p:cNvPr id="54" name="Rectangle 53"/>
          <p:cNvSpPr/>
          <p:nvPr/>
        </p:nvSpPr>
        <p:spPr>
          <a:xfrm>
            <a:off x="3200400" y="1828800"/>
            <a:ext cx="4682693" cy="4508927"/>
          </a:xfrm>
          <a:prstGeom prst="rect">
            <a:avLst/>
          </a:prstGeom>
          <a:noFill/>
        </p:spPr>
        <p:txBody>
          <a:bodyPr wrap="none" lIns="91440" tIns="45720" rIns="91440" bIns="45720">
            <a:spAutoFit/>
          </a:bodyPr>
          <a:lstStyle/>
          <a:p>
            <a:pPr algn="ctr"/>
            <a:r>
              <a:rPr lang="en-US" sz="28700" b="1" cap="none" spc="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A*</a:t>
            </a:r>
            <a:endParaRPr lang="en-US" sz="28700" b="1" cap="none" spc="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builtIn="1"/>
                                        </p:tgtEl>
                                      </p:cMediaNode>
                                    </p:audio>
                                  </p:sub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p:cTn id="18" dur="500" fill="hold"/>
                                        <p:tgtEl>
                                          <p:spTgt spid="54"/>
                                        </p:tgtEl>
                                        <p:attrNameLst>
                                          <p:attrName>ppt_w</p:attrName>
                                        </p:attrNameLst>
                                      </p:cBhvr>
                                      <p:tavLst>
                                        <p:tav tm="0">
                                          <p:val>
                                            <p:strVal val="4*#ppt_w"/>
                                          </p:val>
                                        </p:tav>
                                        <p:tav tm="100000">
                                          <p:val>
                                            <p:strVal val="#ppt_w"/>
                                          </p:val>
                                        </p:tav>
                                      </p:tavLst>
                                    </p:anim>
                                    <p:anim calcmode="lin" valueType="num">
                                      <p:cBhvr>
                                        <p:cTn id="19" dur="500" fill="hold"/>
                                        <p:tgtEl>
                                          <p:spTgt spid="5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3" name="explod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Thuật toán A*</a:t>
            </a:r>
            <a:endParaRPr lang="en-US">
              <a:latin typeface="Times New Roman" pitchFamily="18" charset="0"/>
              <a:cs typeface="Times New Roman" pitchFamily="18" charset="0"/>
            </a:endParaRPr>
          </a:p>
        </p:txBody>
      </p:sp>
      <p:sp>
        <p:nvSpPr>
          <p:cNvPr id="6" name="Oval 5"/>
          <p:cNvSpPr/>
          <p:nvPr/>
        </p:nvSpPr>
        <p:spPr>
          <a:xfrm>
            <a:off x="1828800" y="3352800"/>
            <a:ext cx="2971800" cy="2667000"/>
          </a:xfrm>
          <a:prstGeom prst="ellipse">
            <a:avLst/>
          </a:prstGeom>
          <a:gradFill>
            <a:gsLst>
              <a:gs pos="0">
                <a:srgbClr val="5E9EFF"/>
              </a:gs>
              <a:gs pos="39999">
                <a:srgbClr val="85C2FF"/>
              </a:gs>
              <a:gs pos="70000">
                <a:srgbClr val="C4D6EB"/>
              </a:gs>
              <a:gs pos="100000">
                <a:srgbClr val="FFEBFA"/>
              </a:gs>
            </a:gsLst>
            <a:lin ang="144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 name="Oval 6"/>
          <p:cNvSpPr/>
          <p:nvPr/>
        </p:nvSpPr>
        <p:spPr>
          <a:xfrm>
            <a:off x="5791200" y="2362200"/>
            <a:ext cx="2971800" cy="2667000"/>
          </a:xfrm>
          <a:prstGeom prst="ellipse">
            <a:avLst/>
          </a:prstGeom>
          <a:gradFill>
            <a:gsLst>
              <a:gs pos="0">
                <a:srgbClr val="8488C4"/>
              </a:gs>
              <a:gs pos="53000">
                <a:srgbClr val="D4DEFF"/>
              </a:gs>
              <a:gs pos="83000">
                <a:srgbClr val="D4DEFF"/>
              </a:gs>
              <a:gs pos="100000">
                <a:srgbClr val="96AB94"/>
              </a:gs>
            </a:gsLst>
            <a:lin ang="54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 name="Oval 12"/>
          <p:cNvSpPr/>
          <p:nvPr/>
        </p:nvSpPr>
        <p:spPr>
          <a:xfrm>
            <a:off x="4038600" y="5105400"/>
            <a:ext cx="457200" cy="457200"/>
          </a:xfrm>
          <a:prstGeom prst="ellipse">
            <a:avLst/>
          </a:prstGeom>
          <a:solidFill>
            <a:srgbClr val="0000FF"/>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5</a:t>
            </a:r>
            <a:endParaRPr lang="en-US">
              <a:latin typeface="Times New Roman" pitchFamily="18" charset="0"/>
              <a:cs typeface="Times New Roman" pitchFamily="18" charset="0"/>
            </a:endParaRPr>
          </a:p>
        </p:txBody>
      </p:sp>
      <p:sp>
        <p:nvSpPr>
          <p:cNvPr id="14" name="Oval 13"/>
          <p:cNvSpPr/>
          <p:nvPr/>
        </p:nvSpPr>
        <p:spPr>
          <a:xfrm>
            <a:off x="4191000" y="4343400"/>
            <a:ext cx="457200" cy="457200"/>
          </a:xfrm>
          <a:prstGeom prst="ellipse">
            <a:avLst/>
          </a:prstGeom>
          <a:solidFill>
            <a:srgbClr val="0000FF"/>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4</a:t>
            </a:r>
            <a:endParaRPr lang="en-US">
              <a:latin typeface="Times New Roman" pitchFamily="18" charset="0"/>
              <a:cs typeface="Times New Roman" pitchFamily="18" charset="0"/>
            </a:endParaRPr>
          </a:p>
        </p:txBody>
      </p:sp>
      <p:sp>
        <p:nvSpPr>
          <p:cNvPr id="15" name="Oval 14"/>
          <p:cNvSpPr/>
          <p:nvPr/>
        </p:nvSpPr>
        <p:spPr>
          <a:xfrm>
            <a:off x="3962400" y="3886200"/>
            <a:ext cx="457200" cy="457200"/>
          </a:xfrm>
          <a:prstGeom prst="ellipse">
            <a:avLst/>
          </a:prstGeom>
          <a:solidFill>
            <a:srgbClr val="0000FF"/>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3</a:t>
            </a:r>
            <a:endParaRPr lang="en-US">
              <a:latin typeface="Times New Roman" pitchFamily="18" charset="0"/>
              <a:cs typeface="Times New Roman" pitchFamily="18" charset="0"/>
            </a:endParaRPr>
          </a:p>
        </p:txBody>
      </p:sp>
      <p:sp>
        <p:nvSpPr>
          <p:cNvPr id="16" name="Oval 15"/>
          <p:cNvSpPr/>
          <p:nvPr/>
        </p:nvSpPr>
        <p:spPr>
          <a:xfrm>
            <a:off x="3505200" y="3581400"/>
            <a:ext cx="457200" cy="457200"/>
          </a:xfrm>
          <a:prstGeom prst="ellipse">
            <a:avLst/>
          </a:prstGeom>
          <a:solidFill>
            <a:srgbClr val="0000FF"/>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2</a:t>
            </a:r>
            <a:endParaRPr lang="en-US">
              <a:latin typeface="Times New Roman" pitchFamily="18" charset="0"/>
              <a:cs typeface="Times New Roman" pitchFamily="18" charset="0"/>
            </a:endParaRPr>
          </a:p>
        </p:txBody>
      </p:sp>
      <p:sp>
        <p:nvSpPr>
          <p:cNvPr id="17" name="Oval 16"/>
          <p:cNvSpPr/>
          <p:nvPr/>
        </p:nvSpPr>
        <p:spPr>
          <a:xfrm>
            <a:off x="2971800" y="3429000"/>
            <a:ext cx="457200" cy="457200"/>
          </a:xfrm>
          <a:prstGeom prst="ellipse">
            <a:avLst/>
          </a:prstGeom>
          <a:solidFill>
            <a:srgbClr val="0000FF"/>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1</a:t>
            </a:r>
            <a:endParaRPr lang="en-US">
              <a:latin typeface="Times New Roman" pitchFamily="18" charset="0"/>
              <a:cs typeface="Times New Roman" pitchFamily="18" charset="0"/>
            </a:endParaRPr>
          </a:p>
        </p:txBody>
      </p:sp>
      <p:sp>
        <p:nvSpPr>
          <p:cNvPr id="19" name="Oval 18"/>
          <p:cNvSpPr/>
          <p:nvPr/>
        </p:nvSpPr>
        <p:spPr>
          <a:xfrm>
            <a:off x="2286000" y="3657600"/>
            <a:ext cx="457200" cy="457200"/>
          </a:xfrm>
          <a:prstGeom prst="ellipse">
            <a:avLst/>
          </a:prstGeom>
          <a:solidFill>
            <a:srgbClr val="0000FF"/>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8</a:t>
            </a:r>
            <a:endParaRPr lang="en-US">
              <a:latin typeface="Times New Roman" pitchFamily="18" charset="0"/>
              <a:cs typeface="Times New Roman" pitchFamily="18" charset="0"/>
            </a:endParaRPr>
          </a:p>
        </p:txBody>
      </p:sp>
      <p:sp>
        <p:nvSpPr>
          <p:cNvPr id="21" name="Oval 20"/>
          <p:cNvSpPr/>
          <p:nvPr/>
        </p:nvSpPr>
        <p:spPr>
          <a:xfrm>
            <a:off x="3581400" y="5410200"/>
            <a:ext cx="457200" cy="457200"/>
          </a:xfrm>
          <a:prstGeom prst="ellipse">
            <a:avLst/>
          </a:prstGeom>
          <a:solidFill>
            <a:srgbClr val="0000FF"/>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6</a:t>
            </a:r>
            <a:endParaRPr lang="en-US">
              <a:latin typeface="Times New Roman" pitchFamily="18" charset="0"/>
              <a:cs typeface="Times New Roman" pitchFamily="18" charset="0"/>
            </a:endParaRPr>
          </a:p>
        </p:txBody>
      </p:sp>
      <p:sp>
        <p:nvSpPr>
          <p:cNvPr id="27" name="Oval 26"/>
          <p:cNvSpPr/>
          <p:nvPr/>
        </p:nvSpPr>
        <p:spPr>
          <a:xfrm>
            <a:off x="3733800" y="4724400"/>
            <a:ext cx="457200" cy="457200"/>
          </a:xfrm>
          <a:prstGeom prst="ellipse">
            <a:avLst/>
          </a:prstGeom>
          <a:solidFill>
            <a:srgbClr val="0000FF"/>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7</a:t>
            </a:r>
            <a:endParaRPr lang="en-US">
              <a:latin typeface="Times New Roman" pitchFamily="18" charset="0"/>
              <a:cs typeface="Times New Roman" pitchFamily="18" charset="0"/>
            </a:endParaRPr>
          </a:p>
        </p:txBody>
      </p:sp>
      <p:sp>
        <p:nvSpPr>
          <p:cNvPr id="30" name="TextBox 29"/>
          <p:cNvSpPr txBox="1"/>
          <p:nvPr/>
        </p:nvSpPr>
        <p:spPr>
          <a:xfrm>
            <a:off x="1600200" y="1219200"/>
            <a:ext cx="3429000" cy="923330"/>
          </a:xfrm>
          <a:prstGeom prst="rect">
            <a:avLst/>
          </a:prstGeom>
          <a:noFill/>
        </p:spPr>
        <p:txBody>
          <a:bodyPr wrap="square" rtlCol="0">
            <a:spAutoFit/>
          </a:bodyPr>
          <a:lstStyle/>
          <a:p>
            <a:pPr>
              <a:buFont typeface="Arial" pitchFamily="34" charset="0"/>
              <a:buChar char="•"/>
            </a:pPr>
            <a:r>
              <a:rPr lang="en-US" smtClean="0">
                <a:latin typeface="Times New Roman" pitchFamily="18" charset="0"/>
                <a:cs typeface="Times New Roman" pitchFamily="18" charset="0"/>
              </a:rPr>
              <a:t>Phần tử A* : [Label, start, end]</a:t>
            </a:r>
          </a:p>
          <a:p>
            <a:pPr>
              <a:buFont typeface="Arial" pitchFamily="34" charset="0"/>
              <a:buChar char="•"/>
            </a:pPr>
            <a:r>
              <a:rPr lang="en-US" smtClean="0">
                <a:latin typeface="Times New Roman" pitchFamily="18" charset="0"/>
                <a:cs typeface="Times New Roman" pitchFamily="18" charset="0"/>
              </a:rPr>
              <a:t>AGENDA</a:t>
            </a:r>
          </a:p>
          <a:p>
            <a:pPr>
              <a:buFont typeface="Arial" pitchFamily="34" charset="0"/>
              <a:buChar char="•"/>
            </a:pPr>
            <a:r>
              <a:rPr lang="en-US" smtClean="0">
                <a:latin typeface="Times New Roman" pitchFamily="18" charset="0"/>
                <a:cs typeface="Times New Roman" pitchFamily="18" charset="0"/>
              </a:rPr>
              <a:t>CHART</a:t>
            </a:r>
            <a:endParaRPr lang="en-US">
              <a:latin typeface="Times New Roman" pitchFamily="18" charset="0"/>
              <a:cs typeface="Times New Roman" pitchFamily="18" charset="0"/>
            </a:endParaRPr>
          </a:p>
        </p:txBody>
      </p:sp>
      <p:sp>
        <p:nvSpPr>
          <p:cNvPr id="34" name="Oval 33"/>
          <p:cNvSpPr/>
          <p:nvPr/>
        </p:nvSpPr>
        <p:spPr>
          <a:xfrm>
            <a:off x="2209800" y="4343400"/>
            <a:ext cx="457200" cy="457200"/>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A</a:t>
            </a:r>
            <a:endParaRPr lang="en-US">
              <a:latin typeface="Times New Roman" pitchFamily="18" charset="0"/>
              <a:cs typeface="Times New Roman" pitchFamily="18" charset="0"/>
            </a:endParaRPr>
          </a:p>
        </p:txBody>
      </p:sp>
      <p:sp>
        <p:nvSpPr>
          <p:cNvPr id="35" name="Oval 34"/>
          <p:cNvSpPr/>
          <p:nvPr/>
        </p:nvSpPr>
        <p:spPr>
          <a:xfrm>
            <a:off x="2286000" y="4876800"/>
            <a:ext cx="457200" cy="457200"/>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B</a:t>
            </a:r>
            <a:endParaRPr lang="en-US">
              <a:latin typeface="Times New Roman" pitchFamily="18" charset="0"/>
              <a:cs typeface="Times New Roman" pitchFamily="18" charset="0"/>
            </a:endParaRPr>
          </a:p>
        </p:txBody>
      </p:sp>
      <p:sp>
        <p:nvSpPr>
          <p:cNvPr id="36" name="Oval 35"/>
          <p:cNvSpPr/>
          <p:nvPr/>
        </p:nvSpPr>
        <p:spPr>
          <a:xfrm>
            <a:off x="2590800" y="5334000"/>
            <a:ext cx="457200" cy="457200"/>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C</a:t>
            </a:r>
            <a:endParaRPr lang="en-US">
              <a:latin typeface="Times New Roman" pitchFamily="18" charset="0"/>
              <a:cs typeface="Times New Roman" pitchFamily="18" charset="0"/>
            </a:endParaRPr>
          </a:p>
        </p:txBody>
      </p:sp>
      <p:sp>
        <p:nvSpPr>
          <p:cNvPr id="39" name="Oval 38"/>
          <p:cNvSpPr/>
          <p:nvPr/>
        </p:nvSpPr>
        <p:spPr>
          <a:xfrm>
            <a:off x="3124200" y="5486400"/>
            <a:ext cx="457200" cy="457200"/>
          </a:xfrm>
          <a:prstGeom prst="ellipse">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D</a:t>
            </a:r>
            <a:endParaRPr lang="en-US">
              <a:latin typeface="Times New Roman" pitchFamily="18" charset="0"/>
              <a:cs typeface="Times New Roman" pitchFamily="18" charset="0"/>
            </a:endParaRPr>
          </a:p>
        </p:txBody>
      </p:sp>
      <p:sp>
        <p:nvSpPr>
          <p:cNvPr id="40" name="Oval 39"/>
          <p:cNvSpPr/>
          <p:nvPr/>
        </p:nvSpPr>
        <p:spPr>
          <a:xfrm>
            <a:off x="2667000" y="4572000"/>
            <a:ext cx="457200" cy="457200"/>
          </a:xfrm>
          <a:prstGeom prst="ellipse">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1" name="Oval 40"/>
          <p:cNvSpPr/>
          <p:nvPr/>
        </p:nvSpPr>
        <p:spPr>
          <a:xfrm>
            <a:off x="3276600" y="4419600"/>
            <a:ext cx="457200" cy="457200"/>
          </a:xfrm>
          <a:prstGeom prst="ellipse">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2" name="Oval 41"/>
          <p:cNvSpPr/>
          <p:nvPr/>
        </p:nvSpPr>
        <p:spPr>
          <a:xfrm>
            <a:off x="3200400" y="4876800"/>
            <a:ext cx="457200" cy="457200"/>
          </a:xfrm>
          <a:prstGeom prst="ellipse">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3" name="Oval 42"/>
          <p:cNvSpPr/>
          <p:nvPr/>
        </p:nvSpPr>
        <p:spPr>
          <a:xfrm>
            <a:off x="7239000" y="3581400"/>
            <a:ext cx="457200" cy="457200"/>
          </a:xfrm>
          <a:prstGeom prst="ellipse">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B050"/>
                </a:solidFill>
                <a:latin typeface="Times New Roman" pitchFamily="18" charset="0"/>
                <a:cs typeface="Times New Roman" pitchFamily="18" charset="0"/>
              </a:rPr>
              <a:t>S</a:t>
            </a:r>
            <a:endParaRPr lang="en-US">
              <a:solidFill>
                <a:srgbClr val="00B050"/>
              </a:solidFill>
              <a:latin typeface="Times New Roman" pitchFamily="18" charset="0"/>
              <a:cs typeface="Times New Roman" pitchFamily="18" charset="0"/>
            </a:endParaRPr>
          </a:p>
        </p:txBody>
      </p:sp>
      <p:sp>
        <p:nvSpPr>
          <p:cNvPr id="44" name="Oval 43"/>
          <p:cNvSpPr/>
          <p:nvPr/>
        </p:nvSpPr>
        <p:spPr>
          <a:xfrm>
            <a:off x="3810000" y="4419600"/>
            <a:ext cx="457200" cy="457200"/>
          </a:xfrm>
          <a:prstGeom prst="ellipse">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5" name="Oval 44"/>
          <p:cNvSpPr/>
          <p:nvPr/>
        </p:nvSpPr>
        <p:spPr>
          <a:xfrm>
            <a:off x="3505200" y="3962400"/>
            <a:ext cx="457200" cy="457200"/>
          </a:xfrm>
          <a:prstGeom prst="ellipse">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 name="Oval 45"/>
          <p:cNvSpPr/>
          <p:nvPr/>
        </p:nvSpPr>
        <p:spPr>
          <a:xfrm>
            <a:off x="4267200" y="4191000"/>
            <a:ext cx="457200" cy="457200"/>
          </a:xfrm>
          <a:prstGeom prst="ellipse">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7" name="Oval 46"/>
          <p:cNvSpPr/>
          <p:nvPr/>
        </p:nvSpPr>
        <p:spPr>
          <a:xfrm>
            <a:off x="3886200" y="5029200"/>
            <a:ext cx="457200" cy="457200"/>
          </a:xfrm>
          <a:prstGeom prst="ellipse">
            <a:avLst/>
          </a:prstGeom>
          <a:solidFill>
            <a:srgbClr val="00B05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6" name="Rounded Rectangle 25"/>
          <p:cNvSpPr/>
          <p:nvPr/>
        </p:nvSpPr>
        <p:spPr>
          <a:xfrm>
            <a:off x="2057400" y="2895600"/>
            <a:ext cx="2362200" cy="457200"/>
          </a:xfrm>
          <a:prstGeom prst="roundRect">
            <a:avLst/>
          </a:prstGeom>
          <a:gradFill>
            <a:gsLst>
              <a:gs pos="0">
                <a:srgbClr val="8488C4"/>
              </a:gs>
              <a:gs pos="53000">
                <a:srgbClr val="D4DEFF"/>
              </a:gs>
              <a:gs pos="83000">
                <a:srgbClr val="D4DEFF"/>
              </a:gs>
              <a:gs pos="100000">
                <a:srgbClr val="96AB94"/>
              </a:gs>
            </a:gsLst>
            <a:lin ang="54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AGENDA</a:t>
            </a:r>
            <a:endParaRPr lang="en-US" sz="2000" b="1">
              <a:solidFill>
                <a:schemeClr val="tx1"/>
              </a:solidFill>
              <a:latin typeface="Times New Roman" pitchFamily="18" charset="0"/>
              <a:cs typeface="Times New Roman" pitchFamily="18" charset="0"/>
            </a:endParaRPr>
          </a:p>
        </p:txBody>
      </p:sp>
      <p:sp>
        <p:nvSpPr>
          <p:cNvPr id="28" name="Rounded Rectangle 27"/>
          <p:cNvSpPr/>
          <p:nvPr/>
        </p:nvSpPr>
        <p:spPr>
          <a:xfrm>
            <a:off x="6172200" y="5029200"/>
            <a:ext cx="2362200" cy="457200"/>
          </a:xfrm>
          <a:prstGeom prst="roundRect">
            <a:avLst/>
          </a:prstGeom>
          <a:gradFill>
            <a:gsLst>
              <a:gs pos="0">
                <a:srgbClr val="8488C4"/>
              </a:gs>
              <a:gs pos="53000">
                <a:srgbClr val="D4DEFF"/>
              </a:gs>
              <a:gs pos="83000">
                <a:srgbClr val="D4DEFF"/>
              </a:gs>
              <a:gs pos="100000">
                <a:srgbClr val="96AB94"/>
              </a:gs>
            </a:gsLst>
            <a:lin ang="54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itchFamily="18" charset="0"/>
                <a:cs typeface="Times New Roman" pitchFamily="18" charset="0"/>
              </a:rPr>
              <a:t>CHART</a:t>
            </a:r>
            <a:endParaRPr lang="en-US" sz="2000" b="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3"/>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3"/>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56" presetClass="path" presetSubtype="0" accel="50000" decel="50000" fill="hold" grpId="1" nodeType="clickEffect">
                                  <p:stCondLst>
                                    <p:cond delay="0"/>
                                  </p:stCondLst>
                                  <p:childTnLst>
                                    <p:animMotion origin="layout" path="M 0 0  L 0.25 -0.33302  E" pathEditMode="relative" ptsTypes="">
                                      <p:cBhvr>
                                        <p:cTn id="44" dur="500" fill="hold"/>
                                        <p:tgtEl>
                                          <p:spTgt spid="15"/>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500" fill="hold"/>
                                        <p:tgtEl>
                                          <p:spTgt spid="34"/>
                                        </p:tgtEl>
                                        <p:attrNameLst>
                                          <p:attrName>ppt_w</p:attrName>
                                        </p:attrNameLst>
                                      </p:cBhvr>
                                      <p:tavLst>
                                        <p:tav tm="0">
                                          <p:val>
                                            <p:strVal val="4*#ppt_w"/>
                                          </p:val>
                                        </p:tav>
                                        <p:tav tm="100000">
                                          <p:val>
                                            <p:strVal val="#ppt_w"/>
                                          </p:val>
                                        </p:tav>
                                      </p:tavLst>
                                    </p:anim>
                                    <p:anim calcmode="lin" valueType="num">
                                      <p:cBhvr>
                                        <p:cTn id="50" dur="500" fill="hold"/>
                                        <p:tgtEl>
                                          <p:spTgt spid="34"/>
                                        </p:tgtEl>
                                        <p:attrNameLst>
                                          <p:attrName>ppt_h</p:attrName>
                                        </p:attrNameLst>
                                      </p:cBhvr>
                                      <p:tavLst>
                                        <p:tav tm="0">
                                          <p:val>
                                            <p:strVal val="4*#ppt_h"/>
                                          </p:val>
                                        </p:tav>
                                        <p:tav tm="100000">
                                          <p:val>
                                            <p:strVal val="#ppt_h"/>
                                          </p:val>
                                        </p:tav>
                                      </p:tavLst>
                                    </p:anim>
                                  </p:childTnLst>
                                </p:cTn>
                              </p:par>
                              <p:par>
                                <p:cTn id="51" presetID="23" presetClass="entr" presetSubtype="32"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strVal val="4*#ppt_w"/>
                                          </p:val>
                                        </p:tav>
                                        <p:tav tm="100000">
                                          <p:val>
                                            <p:strVal val="#ppt_w"/>
                                          </p:val>
                                        </p:tav>
                                      </p:tavLst>
                                    </p:anim>
                                    <p:anim calcmode="lin" valueType="num">
                                      <p:cBhvr>
                                        <p:cTn id="54" dur="500" fill="hold"/>
                                        <p:tgtEl>
                                          <p:spTgt spid="35"/>
                                        </p:tgtEl>
                                        <p:attrNameLst>
                                          <p:attrName>ppt_h</p:attrName>
                                        </p:attrNameLst>
                                      </p:cBhvr>
                                      <p:tavLst>
                                        <p:tav tm="0">
                                          <p:val>
                                            <p:strVal val="4*#ppt_h"/>
                                          </p:val>
                                        </p:tav>
                                        <p:tav tm="100000">
                                          <p:val>
                                            <p:strVal val="#ppt_h"/>
                                          </p:val>
                                        </p:tav>
                                      </p:tavLst>
                                    </p:anim>
                                  </p:childTnLst>
                                </p:cTn>
                              </p:par>
                              <p:par>
                                <p:cTn id="55" presetID="23" presetClass="entr" presetSubtype="32"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strVal val="4*#ppt_w"/>
                                          </p:val>
                                        </p:tav>
                                        <p:tav tm="100000">
                                          <p:val>
                                            <p:strVal val="#ppt_w"/>
                                          </p:val>
                                        </p:tav>
                                      </p:tavLst>
                                    </p:anim>
                                    <p:anim calcmode="lin" valueType="num">
                                      <p:cBhvr>
                                        <p:cTn id="58" dur="500" fill="hold"/>
                                        <p:tgtEl>
                                          <p:spTgt spid="36"/>
                                        </p:tgtEl>
                                        <p:attrNameLst>
                                          <p:attrName>ppt_h</p:attrName>
                                        </p:attrNameLst>
                                      </p:cBhvr>
                                      <p:tavLst>
                                        <p:tav tm="0">
                                          <p:val>
                                            <p:strVal val="4*#ppt_h"/>
                                          </p:val>
                                        </p:tav>
                                        <p:tav tm="100000">
                                          <p:val>
                                            <p:strVal val="#ppt_h"/>
                                          </p:val>
                                        </p:tav>
                                      </p:tavLst>
                                    </p:anim>
                                  </p:childTnLst>
                                </p:cTn>
                              </p:par>
                              <p:par>
                                <p:cTn id="59" presetID="23" presetClass="entr" presetSubtype="32"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p:cTn id="61" dur="500" fill="hold"/>
                                        <p:tgtEl>
                                          <p:spTgt spid="39"/>
                                        </p:tgtEl>
                                        <p:attrNameLst>
                                          <p:attrName>ppt_w</p:attrName>
                                        </p:attrNameLst>
                                      </p:cBhvr>
                                      <p:tavLst>
                                        <p:tav tm="0">
                                          <p:val>
                                            <p:strVal val="4*#ppt_w"/>
                                          </p:val>
                                        </p:tav>
                                        <p:tav tm="100000">
                                          <p:val>
                                            <p:strVal val="#ppt_w"/>
                                          </p:val>
                                        </p:tav>
                                      </p:tavLst>
                                    </p:anim>
                                    <p:anim calcmode="lin" valueType="num">
                                      <p:cBhvr>
                                        <p:cTn id="62" dur="500" fill="hold"/>
                                        <p:tgtEl>
                                          <p:spTgt spid="39"/>
                                        </p:tgtEl>
                                        <p:attrNameLst>
                                          <p:attrName>ppt_h</p:attrName>
                                        </p:attrNameLst>
                                      </p:cBhvr>
                                      <p:tavLst>
                                        <p:tav tm="0">
                                          <p:val>
                                            <p:strVal val="4*#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49" presetClass="path" presetSubtype="0" accel="50000" decel="50000" fill="hold" grpId="2" nodeType="clickEffect">
                                  <p:stCondLst>
                                    <p:cond delay="0"/>
                                  </p:stCondLst>
                                  <p:childTnLst>
                                    <p:animMotion origin="layout" path="M 0.25 -0.33302 L 0.4 -0.09991 " pathEditMode="relative" rAng="0" ptsTypes="AA">
                                      <p:cBhvr>
                                        <p:cTn id="66" dur="500" fill="hold"/>
                                        <p:tgtEl>
                                          <p:spTgt spid="15"/>
                                        </p:tgtEl>
                                        <p:attrNameLst>
                                          <p:attrName>ppt_x</p:attrName>
                                          <p:attrName>ppt_y</p:attrName>
                                        </p:attrNameLst>
                                      </p:cBhvr>
                                      <p:rCtr x="75" y="117"/>
                                    </p:animMotion>
                                  </p:childTnLst>
                                </p:cTn>
                              </p:par>
                            </p:childTnLst>
                          </p:cTn>
                        </p:par>
                        <p:par>
                          <p:cTn id="67" fill="hold">
                            <p:stCondLst>
                              <p:cond delay="500"/>
                            </p:stCondLst>
                            <p:childTnLst>
                              <p:par>
                                <p:cTn id="68" presetID="3" presetClass="exit" presetSubtype="10" fill="hold" grpId="3" nodeType="afterEffect">
                                  <p:stCondLst>
                                    <p:cond delay="0"/>
                                  </p:stCondLst>
                                  <p:childTnLst>
                                    <p:animEffect transition="out" filter="blinds(horizontal)">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6" presetClass="path" presetSubtype="0" accel="50000" decel="50000" fill="hold" grpId="1" nodeType="clickEffect">
                                  <p:stCondLst>
                                    <p:cond delay="0"/>
                                  </p:stCondLst>
                                  <p:childTnLst>
                                    <p:animMotion origin="layout" path="M 3.33333E-6 2.53469E-6 L 0.4 -0.04441 " pathEditMode="relative" rAng="0" ptsTypes="AA">
                                      <p:cBhvr>
                                        <p:cTn id="74" dur="500" fill="hold"/>
                                        <p:tgtEl>
                                          <p:spTgt spid="16"/>
                                        </p:tgtEl>
                                        <p:attrNameLst>
                                          <p:attrName>ppt_x</p:attrName>
                                          <p:attrName>ppt_y</p:attrName>
                                        </p:attrNameLst>
                                      </p:cBhvr>
                                      <p:rCtr x="200" y="-22"/>
                                    </p:animMotion>
                                  </p:childTnLst>
                                </p:cTn>
                              </p:par>
                            </p:childTnLst>
                          </p:cTn>
                        </p:par>
                        <p:par>
                          <p:cTn id="75" fill="hold">
                            <p:stCondLst>
                              <p:cond delay="500"/>
                            </p:stCondLst>
                            <p:childTnLst>
                              <p:par>
                                <p:cTn id="76" presetID="3" presetClass="exit" presetSubtype="10" fill="hold" grpId="2" nodeType="afterEffect">
                                  <p:stCondLst>
                                    <p:cond delay="0"/>
                                  </p:stCondLst>
                                  <p:childTnLst>
                                    <p:animEffect transition="out" filter="blinds(horizontal)">
                                      <p:cBhvr>
                                        <p:cTn id="77" dur="500"/>
                                        <p:tgtEl>
                                          <p:spTgt spid="16"/>
                                        </p:tgtEl>
                                      </p:cBhvr>
                                    </p:animEffect>
                                    <p:set>
                                      <p:cBhvr>
                                        <p:cTn id="78" dur="1" fill="hold">
                                          <p:stCondLst>
                                            <p:cond delay="499"/>
                                          </p:stCondLst>
                                        </p:cTn>
                                        <p:tgtEl>
                                          <p:spTgt spid="16"/>
                                        </p:tgtEl>
                                        <p:attrNameLst>
                                          <p:attrName>style.visibility</p:attrName>
                                        </p:attrNameLst>
                                      </p:cBhvr>
                                      <p:to>
                                        <p:strVal val="hidden"/>
                                      </p:to>
                                    </p:set>
                                  </p:childTnLst>
                                </p:cTn>
                              </p:par>
                              <p:par>
                                <p:cTn id="79" presetID="56" presetClass="path" presetSubtype="0" accel="50000" decel="50000" fill="hold" grpId="1" nodeType="withEffect">
                                  <p:stCondLst>
                                    <p:cond delay="0"/>
                                  </p:stCondLst>
                                  <p:childTnLst>
                                    <p:animMotion origin="layout" path="M -3.33333E-6 4.19981E-6 L 0.45834 -0.03331 " pathEditMode="relative" rAng="0" ptsTypes="AA">
                                      <p:cBhvr>
                                        <p:cTn id="80" dur="500" fill="hold"/>
                                        <p:tgtEl>
                                          <p:spTgt spid="17"/>
                                        </p:tgtEl>
                                        <p:attrNameLst>
                                          <p:attrName>ppt_x</p:attrName>
                                          <p:attrName>ppt_y</p:attrName>
                                        </p:attrNameLst>
                                      </p:cBhvr>
                                      <p:rCtr x="229" y="-17"/>
                                    </p:animMotion>
                                  </p:childTnLst>
                                </p:cTn>
                              </p:par>
                            </p:childTnLst>
                          </p:cTn>
                        </p:par>
                        <p:par>
                          <p:cTn id="81" fill="hold">
                            <p:stCondLst>
                              <p:cond delay="1000"/>
                            </p:stCondLst>
                            <p:childTnLst>
                              <p:par>
                                <p:cTn id="82" presetID="3" presetClass="exit" presetSubtype="10" fill="hold" grpId="2" nodeType="afterEffect">
                                  <p:stCondLst>
                                    <p:cond delay="0"/>
                                  </p:stCondLst>
                                  <p:childTnLst>
                                    <p:animEffect transition="out" filter="blinds(horizontal)">
                                      <p:cBhvr>
                                        <p:cTn id="83" dur="500"/>
                                        <p:tgtEl>
                                          <p:spTgt spid="17"/>
                                        </p:tgtEl>
                                      </p:cBhvr>
                                    </p:animEffect>
                                    <p:set>
                                      <p:cBhvr>
                                        <p:cTn id="84" dur="1" fill="hold">
                                          <p:stCondLst>
                                            <p:cond delay="499"/>
                                          </p:stCondLst>
                                        </p:cTn>
                                        <p:tgtEl>
                                          <p:spTgt spid="17"/>
                                        </p:tgtEl>
                                        <p:attrNameLst>
                                          <p:attrName>style.visibility</p:attrName>
                                        </p:attrNameLst>
                                      </p:cBhvr>
                                      <p:to>
                                        <p:strVal val="hidden"/>
                                      </p:to>
                                    </p:set>
                                  </p:childTnLst>
                                </p:cTn>
                              </p:par>
                              <p:par>
                                <p:cTn id="85" presetID="56" presetClass="path" presetSubtype="0" accel="50000" decel="50000" fill="hold" grpId="1" nodeType="withEffect">
                                  <p:stCondLst>
                                    <p:cond delay="0"/>
                                  </p:stCondLst>
                                  <p:childTnLst>
                                    <p:animMotion origin="layout" path="M 3.33333E-6 4.20907E-6 L 0.34166 -0.14432 " pathEditMode="relative" rAng="0" ptsTypes="AA">
                                      <p:cBhvr>
                                        <p:cTn id="86" dur="500" fill="hold"/>
                                        <p:tgtEl>
                                          <p:spTgt spid="14"/>
                                        </p:tgtEl>
                                        <p:attrNameLst>
                                          <p:attrName>ppt_x</p:attrName>
                                          <p:attrName>ppt_y</p:attrName>
                                        </p:attrNameLst>
                                      </p:cBhvr>
                                      <p:rCtr x="171" y="-72"/>
                                    </p:animMotion>
                                  </p:childTnLst>
                                </p:cTn>
                              </p:par>
                            </p:childTnLst>
                          </p:cTn>
                        </p:par>
                        <p:par>
                          <p:cTn id="87" fill="hold">
                            <p:stCondLst>
                              <p:cond delay="1500"/>
                            </p:stCondLst>
                            <p:childTnLst>
                              <p:par>
                                <p:cTn id="88" presetID="3" presetClass="exit" presetSubtype="10" fill="hold" grpId="2" nodeType="afterEffect">
                                  <p:stCondLst>
                                    <p:cond delay="0"/>
                                  </p:stCondLst>
                                  <p:childTnLst>
                                    <p:animEffect transition="out" filter="blinds(horizontal)">
                                      <p:cBhvr>
                                        <p:cTn id="89" dur="500"/>
                                        <p:tgtEl>
                                          <p:spTgt spid="14"/>
                                        </p:tgtEl>
                                      </p:cBhvr>
                                    </p:animEffect>
                                    <p:set>
                                      <p:cBhvr>
                                        <p:cTn id="90" dur="1" fill="hold">
                                          <p:stCondLst>
                                            <p:cond delay="499"/>
                                          </p:stCondLst>
                                        </p:cTn>
                                        <p:tgtEl>
                                          <p:spTgt spid="14"/>
                                        </p:tgtEl>
                                        <p:attrNameLst>
                                          <p:attrName>style.visibility</p:attrName>
                                        </p:attrNameLst>
                                      </p:cBhvr>
                                      <p:to>
                                        <p:strVal val="hidden"/>
                                      </p:to>
                                    </p:set>
                                  </p:childTnLst>
                                </p:cTn>
                              </p:par>
                              <p:par>
                                <p:cTn id="91" presetID="56" presetClass="path" presetSubtype="0" accel="50000" decel="50000" fill="hold" grpId="1" nodeType="withEffect">
                                  <p:stCondLst>
                                    <p:cond delay="0"/>
                                  </p:stCondLst>
                                  <p:childTnLst>
                                    <p:animMotion origin="layout" path="M 5.55112E-17 -4.11656E-6 L 0.36667 -0.25532 " pathEditMode="relative" rAng="0" ptsTypes="AA">
                                      <p:cBhvr>
                                        <p:cTn id="92" dur="500" fill="hold"/>
                                        <p:tgtEl>
                                          <p:spTgt spid="13"/>
                                        </p:tgtEl>
                                        <p:attrNameLst>
                                          <p:attrName>ppt_x</p:attrName>
                                          <p:attrName>ppt_y</p:attrName>
                                        </p:attrNameLst>
                                      </p:cBhvr>
                                      <p:rCtr x="183" y="-128"/>
                                    </p:animMotion>
                                  </p:childTnLst>
                                </p:cTn>
                              </p:par>
                            </p:childTnLst>
                          </p:cTn>
                        </p:par>
                        <p:par>
                          <p:cTn id="93" fill="hold">
                            <p:stCondLst>
                              <p:cond delay="2000"/>
                            </p:stCondLst>
                            <p:childTnLst>
                              <p:par>
                                <p:cTn id="94" presetID="3" presetClass="exit" presetSubtype="10" fill="hold" grpId="2" nodeType="afterEffect">
                                  <p:stCondLst>
                                    <p:cond delay="0"/>
                                  </p:stCondLst>
                                  <p:childTnLst>
                                    <p:animEffect transition="out" filter="blinds(horizontal)">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56" presetClass="path" presetSubtype="0" accel="50000" decel="50000" fill="hold" grpId="1" nodeType="withEffect">
                                  <p:stCondLst>
                                    <p:cond delay="0"/>
                                  </p:stCondLst>
                                  <p:childTnLst>
                                    <p:animMotion origin="layout" path="M 3.33333E-6 4.62535E-8 L 0.39166 -0.19982 " pathEditMode="relative" rAng="0" ptsTypes="AA">
                                      <p:cBhvr>
                                        <p:cTn id="98" dur="500" fill="hold"/>
                                        <p:tgtEl>
                                          <p:spTgt spid="27"/>
                                        </p:tgtEl>
                                        <p:attrNameLst>
                                          <p:attrName>ppt_x</p:attrName>
                                          <p:attrName>ppt_y</p:attrName>
                                        </p:attrNameLst>
                                      </p:cBhvr>
                                      <p:rCtr x="196" y="-100"/>
                                    </p:animMotion>
                                  </p:childTnLst>
                                </p:cTn>
                              </p:par>
                            </p:childTnLst>
                          </p:cTn>
                        </p:par>
                        <p:par>
                          <p:cTn id="99" fill="hold">
                            <p:stCondLst>
                              <p:cond delay="2500"/>
                            </p:stCondLst>
                            <p:childTnLst>
                              <p:par>
                                <p:cTn id="100" presetID="3" presetClass="exit" presetSubtype="10" fill="hold" grpId="2" nodeType="afterEffect">
                                  <p:stCondLst>
                                    <p:cond delay="0"/>
                                  </p:stCondLst>
                                  <p:childTnLst>
                                    <p:animEffect transition="out" filter="blinds(horizontal)">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500"/>
                                        <p:tgtEl>
                                          <p:spTgt spid="41"/>
                                        </p:tgtEl>
                                      </p:cBhvr>
                                    </p:animEffect>
                                  </p:childTnLst>
                                </p:cTn>
                              </p:par>
                            </p:childTnLst>
                          </p:cTn>
                        </p:par>
                        <p:par>
                          <p:cTn id="108" fill="hold">
                            <p:stCondLst>
                              <p:cond delay="500"/>
                            </p:stCondLst>
                            <p:childTnLst>
                              <p:par>
                                <p:cTn id="109" presetID="10"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500"/>
                                        <p:tgtEl>
                                          <p:spTgt spid="42"/>
                                        </p:tgtEl>
                                      </p:cBhvr>
                                    </p:animEffect>
                                  </p:childTnLst>
                                </p:cTn>
                              </p:par>
                            </p:childTnLst>
                          </p:cTn>
                        </p:par>
                        <p:par>
                          <p:cTn id="112" fill="hold">
                            <p:stCondLst>
                              <p:cond delay="1500"/>
                            </p:stCondLst>
                            <p:childTnLst>
                              <p:par>
                                <p:cTn id="113" presetID="10" presetClass="entr" presetSubtype="0" fill="hold" grpId="0" nodeType="after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fade">
                                      <p:cBhvr>
                                        <p:cTn id="115" dur="500"/>
                                        <p:tgtEl>
                                          <p:spTgt spid="44"/>
                                        </p:tgtEl>
                                      </p:cBhvr>
                                    </p:animEffect>
                                  </p:childTnLst>
                                </p:cTn>
                              </p:par>
                            </p:childTnLst>
                          </p:cTn>
                        </p:par>
                        <p:par>
                          <p:cTn id="116" fill="hold">
                            <p:stCondLst>
                              <p:cond delay="2000"/>
                            </p:stCondLst>
                            <p:childTnLst>
                              <p:par>
                                <p:cTn id="117" presetID="10" presetClass="entr" presetSubtype="0" fill="hold" grpId="0" nodeType="after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fade">
                                      <p:cBhvr>
                                        <p:cTn id="119" dur="500"/>
                                        <p:tgtEl>
                                          <p:spTgt spid="45"/>
                                        </p:tgtEl>
                                      </p:cBhvr>
                                    </p:animEffect>
                                  </p:childTnLst>
                                </p:cTn>
                              </p:par>
                            </p:childTnLst>
                          </p:cTn>
                        </p:par>
                        <p:par>
                          <p:cTn id="120" fill="hold">
                            <p:stCondLst>
                              <p:cond delay="2500"/>
                            </p:stCondLst>
                            <p:childTnLst>
                              <p:par>
                                <p:cTn id="121" presetID="10"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500"/>
                                        <p:tgtEl>
                                          <p:spTgt spid="46"/>
                                        </p:tgtEl>
                                      </p:cBhvr>
                                    </p:animEffect>
                                  </p:childTnLst>
                                </p:cTn>
                              </p:par>
                            </p:childTnLst>
                          </p:cTn>
                        </p:par>
                        <p:par>
                          <p:cTn id="124" fill="hold">
                            <p:stCondLst>
                              <p:cond delay="3000"/>
                            </p:stCondLst>
                            <p:childTnLst>
                              <p:par>
                                <p:cTn id="125" presetID="10" presetClass="entr" presetSubtype="0" fill="hold" grpId="0"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fade">
                                      <p:cBhvr>
                                        <p:cTn id="127" dur="500"/>
                                        <p:tgtEl>
                                          <p:spTgt spid="47"/>
                                        </p:tgtEl>
                                      </p:cBhvr>
                                    </p:animEffect>
                                  </p:childTnLst>
                                </p:cTn>
                              </p:par>
                            </p:childTnLst>
                          </p:cTn>
                        </p:par>
                        <p:par>
                          <p:cTn id="128" fill="hold">
                            <p:stCondLst>
                              <p:cond delay="3500"/>
                            </p:stCondLst>
                            <p:childTnLst>
                              <p:par>
                                <p:cTn id="129" presetID="10" presetClass="entr" presetSubtype="0" fill="hold" grpId="0" nodeType="after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fade">
                                      <p:cBhvr>
                                        <p:cTn id="131" dur="500"/>
                                        <p:tgtEl>
                                          <p:spTgt spid="4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par>
                                <p:cTn id="137" presetID="3" presetClass="emph" presetSubtype="2" fill="hold" grpId="1" nodeType="withEffect">
                                  <p:stCondLst>
                                    <p:cond delay="0"/>
                                  </p:stCondLst>
                                  <p:childTnLst>
                                    <p:animClr clrSpc="rgb">
                                      <p:cBhvr override="childStyle">
                                        <p:cTn id="138" dur="500" fill="hold"/>
                                        <p:tgtEl>
                                          <p:spTgt spid="43"/>
                                        </p:tgtEl>
                                        <p:attrNameLst>
                                          <p:attrName>style.color</p:attrName>
                                        </p:attrNameLst>
                                      </p:cBhvr>
                                      <p:to>
                                        <a:schemeClr val="bg1"/>
                                      </p:to>
                                    </p:animClr>
                                  </p:childTnLst>
                                </p:cTn>
                              </p:par>
                              <p:par>
                                <p:cTn id="139" presetID="1" presetClass="emph" presetSubtype="2" fill="hold" nodeType="withEffect">
                                  <p:stCondLst>
                                    <p:cond delay="0"/>
                                  </p:stCondLst>
                                  <p:childTnLst>
                                    <p:animClr clrSpc="rgb">
                                      <p:cBhvr>
                                        <p:cTn id="140" dur="2000" fill="hold"/>
                                        <p:tgtEl>
                                          <p:spTgt spid="43"/>
                                        </p:tgtEl>
                                        <p:attrNameLst>
                                          <p:attrName>fillcolor</p:attrName>
                                        </p:attrNameLst>
                                      </p:cBhvr>
                                      <p:to>
                                        <a:schemeClr val="tx1"/>
                                      </p:to>
                                    </p:animClr>
                                    <p:set>
                                      <p:cBhvr>
                                        <p:cTn id="141" dur="2000" fill="hold"/>
                                        <p:tgtEl>
                                          <p:spTgt spid="43"/>
                                        </p:tgtEl>
                                        <p:attrNameLst>
                                          <p:attrName>fill.type</p:attrName>
                                        </p:attrNameLst>
                                      </p:cBhvr>
                                      <p:to>
                                        <p:strVal val="solid"/>
                                      </p:to>
                                    </p:set>
                                    <p:set>
                                      <p:cBhvr>
                                        <p:cTn id="142" dur="2000" fill="hold"/>
                                        <p:tgtEl>
                                          <p:spTgt spid="43"/>
                                        </p:tgtEl>
                                        <p:attrNameLst>
                                          <p:attrName>fill.on</p:attrName>
                                        </p:attrNameLst>
                                      </p:cBhvr>
                                      <p:to>
                                        <p:strVal val="true"/>
                                      </p:to>
                                    </p:set>
                                  </p:childTnLst>
                                </p:cTn>
                              </p:par>
                              <p:par>
                                <p:cTn id="143" presetID="6" presetClass="emph" presetSubtype="0" fill="hold" grpId="6" nodeType="withEffect">
                                  <p:stCondLst>
                                    <p:cond delay="0"/>
                                  </p:stCondLst>
                                  <p:childTnLst>
                                    <p:animScale>
                                      <p:cBhvr>
                                        <p:cTn id="144" dur="500" fill="hold"/>
                                        <p:tgtEl>
                                          <p:spTgt spid="43"/>
                                        </p:tgtEl>
                                      </p:cBhvr>
                                      <p:by x="140000" y="140000"/>
                                    </p:animScale>
                                  </p:childTnLst>
                                </p:cTn>
                              </p:par>
                              <p:par>
                                <p:cTn id="145" presetID="35" presetClass="emph" presetSubtype="0" fill="hold" grpId="2" nodeType="withEffect">
                                  <p:stCondLst>
                                    <p:cond delay="0"/>
                                  </p:stCondLst>
                                  <p:childTnLst>
                                    <p:anim calcmode="discrete" valueType="str">
                                      <p:cBhvr>
                                        <p:cTn id="146" dur="500" fill="hold"/>
                                        <p:tgtEl>
                                          <p:spTgt spid="43"/>
                                        </p:tgtEl>
                                        <p:attrNameLst>
                                          <p:attrName>style.visibility</p:attrName>
                                        </p:attrNameLst>
                                      </p:cBhvr>
                                      <p:tavLst>
                                        <p:tav tm="0">
                                          <p:val>
                                            <p:strVal val="hidden"/>
                                          </p:val>
                                        </p:tav>
                                        <p:tav tm="50000">
                                          <p:val>
                                            <p:strVal val="visible"/>
                                          </p:val>
                                        </p:tav>
                                      </p:tavLst>
                                    </p:anim>
                                  </p:childTnLst>
                                </p:cTn>
                              </p:par>
                            </p:childTnLst>
                          </p:cTn>
                        </p:par>
                        <p:par>
                          <p:cTn id="147" fill="hold">
                            <p:stCondLst>
                              <p:cond delay="2000"/>
                            </p:stCondLst>
                            <p:childTnLst>
                              <p:par>
                                <p:cTn id="148" presetID="35" presetClass="emph" presetSubtype="0" fill="hold" grpId="3" nodeType="afterEffect">
                                  <p:stCondLst>
                                    <p:cond delay="0"/>
                                  </p:stCondLst>
                                  <p:childTnLst>
                                    <p:anim calcmode="discrete" valueType="str">
                                      <p:cBhvr>
                                        <p:cTn id="149" dur="500" fill="hold"/>
                                        <p:tgtEl>
                                          <p:spTgt spid="43"/>
                                        </p:tgtEl>
                                        <p:attrNameLst>
                                          <p:attrName>style.visibility</p:attrName>
                                        </p:attrNameLst>
                                      </p:cBhvr>
                                      <p:tavLst>
                                        <p:tav tm="0">
                                          <p:val>
                                            <p:strVal val="hidden"/>
                                          </p:val>
                                        </p:tav>
                                        <p:tav tm="50000">
                                          <p:val>
                                            <p:strVal val="visible"/>
                                          </p:val>
                                        </p:tav>
                                      </p:tavLst>
                                    </p:anim>
                                  </p:childTnLst>
                                </p:cTn>
                              </p:par>
                            </p:childTnLst>
                          </p:cTn>
                        </p:par>
                        <p:par>
                          <p:cTn id="150" fill="hold">
                            <p:stCondLst>
                              <p:cond delay="2500"/>
                            </p:stCondLst>
                            <p:childTnLst>
                              <p:par>
                                <p:cTn id="151" presetID="35" presetClass="emph" presetSubtype="0" fill="hold" grpId="4" nodeType="afterEffect">
                                  <p:stCondLst>
                                    <p:cond delay="0"/>
                                  </p:stCondLst>
                                  <p:childTnLst>
                                    <p:anim calcmode="discrete" valueType="str">
                                      <p:cBhvr>
                                        <p:cTn id="152" dur="500" fill="hold"/>
                                        <p:tgtEl>
                                          <p:spTgt spid="43"/>
                                        </p:tgtEl>
                                        <p:attrNameLst>
                                          <p:attrName>style.visibility</p:attrName>
                                        </p:attrNameLst>
                                      </p:cBhvr>
                                      <p:tavLst>
                                        <p:tav tm="0">
                                          <p:val>
                                            <p:strVal val="hidden"/>
                                          </p:val>
                                        </p:tav>
                                        <p:tav tm="50000">
                                          <p:val>
                                            <p:strVal val="visible"/>
                                          </p:val>
                                        </p:tav>
                                      </p:tavLst>
                                    </p:anim>
                                  </p:childTnLst>
                                </p:cTn>
                              </p:par>
                            </p:childTnLst>
                          </p:cTn>
                        </p:par>
                        <p:par>
                          <p:cTn id="153" fill="hold">
                            <p:stCondLst>
                              <p:cond delay="3000"/>
                            </p:stCondLst>
                            <p:childTnLst>
                              <p:par>
                                <p:cTn id="154" presetID="35" presetClass="emph" presetSubtype="0" fill="hold" grpId="5" nodeType="afterEffect">
                                  <p:stCondLst>
                                    <p:cond delay="0"/>
                                  </p:stCondLst>
                                  <p:childTnLst>
                                    <p:anim calcmode="discrete" valueType="str">
                                      <p:cBhvr>
                                        <p:cTn id="155" dur="5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3" grpId="1" animBg="1"/>
      <p:bldP spid="13" grpId="2" animBg="1"/>
      <p:bldP spid="14" grpId="0" animBg="1"/>
      <p:bldP spid="14" grpId="1" animBg="1"/>
      <p:bldP spid="14" grpId="2" animBg="1"/>
      <p:bldP spid="15" grpId="0" animBg="1"/>
      <p:bldP spid="15" grpId="1" animBg="1"/>
      <p:bldP spid="15" grpId="2" animBg="1"/>
      <p:bldP spid="15" grpId="3" animBg="1"/>
      <p:bldP spid="16" grpId="0" animBg="1"/>
      <p:bldP spid="16" grpId="1" animBg="1"/>
      <p:bldP spid="16" grpId="2" animBg="1"/>
      <p:bldP spid="17" grpId="0" animBg="1"/>
      <p:bldP spid="17" grpId="1" animBg="1"/>
      <p:bldP spid="17" grpId="2" animBg="1"/>
      <p:bldP spid="19" grpId="0" animBg="1"/>
      <p:bldP spid="21" grpId="0" animBg="1"/>
      <p:bldP spid="27" grpId="0" animBg="1"/>
      <p:bldP spid="27" grpId="1" animBg="1"/>
      <p:bldP spid="27" grpId="2" animBg="1"/>
      <p:bldP spid="34" grpId="0" animBg="1"/>
      <p:bldP spid="35" grpId="0" animBg="1"/>
      <p:bldP spid="36" grpId="0" animBg="1"/>
      <p:bldP spid="39" grpId="0" animBg="1"/>
      <p:bldP spid="40" grpId="0" animBg="1"/>
      <p:bldP spid="41" grpId="0" animBg="1"/>
      <p:bldP spid="42" grpId="0" animBg="1"/>
      <p:bldP spid="43" grpId="0" animBg="1"/>
      <p:bldP spid="43" grpId="1" animBg="1"/>
      <p:bldP spid="43" grpId="2" animBg="1"/>
      <p:bldP spid="43" grpId="3" animBg="1"/>
      <p:bldP spid="43" grpId="4" animBg="1"/>
      <p:bldP spid="43" grpId="5" animBg="1"/>
      <p:bldP spid="43" grpId="6" animBg="1"/>
      <p:bldP spid="44" grpId="0" animBg="1"/>
      <p:bldP spid="45" grpId="0"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7772400" cy="868362"/>
          </a:xfrm>
        </p:spPr>
        <p:txBody>
          <a:bodyPr/>
          <a:lstStyle/>
          <a:p>
            <a:r>
              <a:rPr lang="en-US" smtClean="0">
                <a:latin typeface="Times New Roman" pitchFamily="18" charset="0"/>
                <a:cs typeface="Times New Roman" pitchFamily="18" charset="0"/>
              </a:rPr>
              <a:t>Hàm ưu tiên trong A*</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a:xfrm>
            <a:off x="1447800" y="1096962"/>
            <a:ext cx="8001000" cy="609600"/>
          </a:xfrm>
        </p:spPr>
        <p:txBody>
          <a:bodyPr>
            <a:normAutofit/>
          </a:bodyPr>
          <a:lstStyle/>
          <a:p>
            <a:r>
              <a:rPr lang="en-US" smtClean="0">
                <a:latin typeface="Times New Roman" pitchFamily="18" charset="0"/>
                <a:cs typeface="Times New Roman" pitchFamily="18" charset="0"/>
              </a:rPr>
              <a:t>f(phần tử) = inside(phần tử) + ước_lượng_outside(phần tử)</a:t>
            </a:r>
            <a:endParaRPr lang="en-US">
              <a:latin typeface="Times New Roman" pitchFamily="18" charset="0"/>
              <a:cs typeface="Times New Roman" pitchFamily="18" charset="0"/>
            </a:endParaRPr>
          </a:p>
        </p:txBody>
      </p:sp>
      <p:sp>
        <p:nvSpPr>
          <p:cNvPr id="4" name="Oval 3"/>
          <p:cNvSpPr/>
          <p:nvPr/>
        </p:nvSpPr>
        <p:spPr>
          <a:xfrm>
            <a:off x="4724400" y="19351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S</a:t>
            </a:r>
            <a:endParaRPr lang="en-US">
              <a:latin typeface="Times New Roman" pitchFamily="18" charset="0"/>
              <a:cs typeface="Times New Roman" pitchFamily="18" charset="0"/>
            </a:endParaRPr>
          </a:p>
        </p:txBody>
      </p:sp>
      <p:sp>
        <p:nvSpPr>
          <p:cNvPr id="5" name="Oval 4"/>
          <p:cNvSpPr/>
          <p:nvPr/>
        </p:nvSpPr>
        <p:spPr>
          <a:xfrm>
            <a:off x="3886200" y="27733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 name="Oval 5"/>
          <p:cNvSpPr/>
          <p:nvPr/>
        </p:nvSpPr>
        <p:spPr>
          <a:xfrm>
            <a:off x="5867400" y="27733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 name="Oval 6"/>
          <p:cNvSpPr/>
          <p:nvPr/>
        </p:nvSpPr>
        <p:spPr>
          <a:xfrm>
            <a:off x="5105400" y="36877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 name="Oval 7"/>
          <p:cNvSpPr/>
          <p:nvPr/>
        </p:nvSpPr>
        <p:spPr>
          <a:xfrm>
            <a:off x="2971800" y="3611562"/>
            <a:ext cx="381000" cy="381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Oval 8"/>
          <p:cNvSpPr/>
          <p:nvPr/>
        </p:nvSpPr>
        <p:spPr>
          <a:xfrm>
            <a:off x="2133600" y="44497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 name="Oval 9"/>
          <p:cNvSpPr/>
          <p:nvPr/>
        </p:nvSpPr>
        <p:spPr>
          <a:xfrm>
            <a:off x="6629400" y="36877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 name="Oval 10"/>
          <p:cNvSpPr/>
          <p:nvPr/>
        </p:nvSpPr>
        <p:spPr>
          <a:xfrm>
            <a:off x="5943600" y="45259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Oval 11"/>
          <p:cNvSpPr/>
          <p:nvPr/>
        </p:nvSpPr>
        <p:spPr>
          <a:xfrm>
            <a:off x="3810000" y="45259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 name="Oval 12"/>
          <p:cNvSpPr/>
          <p:nvPr/>
        </p:nvSpPr>
        <p:spPr>
          <a:xfrm>
            <a:off x="3124200" y="54403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 name="Oval 13"/>
          <p:cNvSpPr/>
          <p:nvPr/>
        </p:nvSpPr>
        <p:spPr>
          <a:xfrm>
            <a:off x="4495800" y="54403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 name="Oval 14"/>
          <p:cNvSpPr/>
          <p:nvPr/>
        </p:nvSpPr>
        <p:spPr>
          <a:xfrm>
            <a:off x="7391400" y="45259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6" name="Oval 15"/>
          <p:cNvSpPr/>
          <p:nvPr/>
        </p:nvSpPr>
        <p:spPr>
          <a:xfrm>
            <a:off x="8229600" y="53641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8" name="Straight Arrow Connector 17"/>
          <p:cNvCxnSpPr>
            <a:stCxn id="4" idx="4"/>
            <a:endCxn id="5" idx="0"/>
          </p:cNvCxnSpPr>
          <p:nvPr/>
        </p:nvCxnSpPr>
        <p:spPr>
          <a:xfrm rot="5400000">
            <a:off x="4267200" y="2125662"/>
            <a:ext cx="45720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6" idx="0"/>
          </p:cNvCxnSpPr>
          <p:nvPr/>
        </p:nvCxnSpPr>
        <p:spPr>
          <a:xfrm rot="16200000" flipH="1">
            <a:off x="5257800" y="1973262"/>
            <a:ext cx="457200" cy="1143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4"/>
            <a:endCxn id="8" idx="0"/>
          </p:cNvCxnSpPr>
          <p:nvPr/>
        </p:nvCxnSpPr>
        <p:spPr>
          <a:xfrm rot="5400000">
            <a:off x="3390900" y="2925762"/>
            <a:ext cx="457200" cy="914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4"/>
            <a:endCxn id="10" idx="0"/>
          </p:cNvCxnSpPr>
          <p:nvPr/>
        </p:nvCxnSpPr>
        <p:spPr>
          <a:xfrm rot="16200000" flipH="1">
            <a:off x="6172200" y="3040062"/>
            <a:ext cx="5334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4"/>
            <a:endCxn id="7" idx="0"/>
          </p:cNvCxnSpPr>
          <p:nvPr/>
        </p:nvCxnSpPr>
        <p:spPr>
          <a:xfrm rot="5400000">
            <a:off x="5410200" y="3040062"/>
            <a:ext cx="5334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4"/>
            <a:endCxn id="9" idx="0"/>
          </p:cNvCxnSpPr>
          <p:nvPr/>
        </p:nvCxnSpPr>
        <p:spPr>
          <a:xfrm rot="5400000">
            <a:off x="2514600" y="3802062"/>
            <a:ext cx="45720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4"/>
            <a:endCxn id="12" idx="0"/>
          </p:cNvCxnSpPr>
          <p:nvPr/>
        </p:nvCxnSpPr>
        <p:spPr>
          <a:xfrm rot="16200000" flipH="1">
            <a:off x="3314700" y="3840162"/>
            <a:ext cx="53340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4"/>
            <a:endCxn id="14" idx="0"/>
          </p:cNvCxnSpPr>
          <p:nvPr/>
        </p:nvCxnSpPr>
        <p:spPr>
          <a:xfrm rot="16200000" flipH="1">
            <a:off x="4076700" y="4830762"/>
            <a:ext cx="5334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4"/>
            <a:endCxn id="13" idx="0"/>
          </p:cNvCxnSpPr>
          <p:nvPr/>
        </p:nvCxnSpPr>
        <p:spPr>
          <a:xfrm rot="5400000">
            <a:off x="3390900" y="4830762"/>
            <a:ext cx="5334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0" idx="4"/>
            <a:endCxn id="15" idx="0"/>
          </p:cNvCxnSpPr>
          <p:nvPr/>
        </p:nvCxnSpPr>
        <p:spPr>
          <a:xfrm rot="16200000" flipH="1">
            <a:off x="6972300" y="3916362"/>
            <a:ext cx="4572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4"/>
            <a:endCxn id="11" idx="0"/>
          </p:cNvCxnSpPr>
          <p:nvPr/>
        </p:nvCxnSpPr>
        <p:spPr>
          <a:xfrm rot="5400000">
            <a:off x="6248400" y="3954462"/>
            <a:ext cx="4572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4"/>
            <a:endCxn id="16" idx="0"/>
          </p:cNvCxnSpPr>
          <p:nvPr/>
        </p:nvCxnSpPr>
        <p:spPr>
          <a:xfrm rot="16200000" flipH="1">
            <a:off x="7772400" y="4716462"/>
            <a:ext cx="45720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343400" y="361156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56" name="Straight Arrow Connector 55"/>
          <p:cNvCxnSpPr>
            <a:stCxn id="5" idx="4"/>
            <a:endCxn id="55" idx="0"/>
          </p:cNvCxnSpPr>
          <p:nvPr/>
        </p:nvCxnSpPr>
        <p:spPr>
          <a:xfrm rot="16200000" flipH="1">
            <a:off x="4076700" y="3154362"/>
            <a:ext cx="4572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1" name="Freeform 60"/>
          <p:cNvSpPr/>
          <p:nvPr/>
        </p:nvSpPr>
        <p:spPr>
          <a:xfrm>
            <a:off x="1590957" y="4038601"/>
            <a:ext cx="4047843" cy="2095522"/>
          </a:xfrm>
          <a:custGeom>
            <a:avLst/>
            <a:gdLst>
              <a:gd name="connsiteX0" fmla="*/ 604058 w 3852923"/>
              <a:gd name="connsiteY0" fmla="*/ 0 h 2620370"/>
              <a:gd name="connsiteX1" fmla="*/ 1313742 w 3852923"/>
              <a:gd name="connsiteY1" fmla="*/ 13648 h 2620370"/>
              <a:gd name="connsiteX2" fmla="*/ 1532106 w 3852923"/>
              <a:gd name="connsiteY2" fmla="*/ 27296 h 2620370"/>
              <a:gd name="connsiteX3" fmla="*/ 1586697 w 3852923"/>
              <a:gd name="connsiteY3" fmla="*/ 40943 h 2620370"/>
              <a:gd name="connsiteX4" fmla="*/ 1668583 w 3852923"/>
              <a:gd name="connsiteY4" fmla="*/ 54591 h 2620370"/>
              <a:gd name="connsiteX5" fmla="*/ 1777765 w 3852923"/>
              <a:gd name="connsiteY5" fmla="*/ 109182 h 2620370"/>
              <a:gd name="connsiteX6" fmla="*/ 1832356 w 3852923"/>
              <a:gd name="connsiteY6" fmla="*/ 122830 h 2620370"/>
              <a:gd name="connsiteX7" fmla="*/ 1927891 w 3852923"/>
              <a:gd name="connsiteY7" fmla="*/ 150125 h 2620370"/>
              <a:gd name="connsiteX8" fmla="*/ 2009777 w 3852923"/>
              <a:gd name="connsiteY8" fmla="*/ 191069 h 2620370"/>
              <a:gd name="connsiteX9" fmla="*/ 2050721 w 3852923"/>
              <a:gd name="connsiteY9" fmla="*/ 204716 h 2620370"/>
              <a:gd name="connsiteX10" fmla="*/ 2118959 w 3852923"/>
              <a:gd name="connsiteY10" fmla="*/ 259308 h 2620370"/>
              <a:gd name="connsiteX11" fmla="*/ 2241789 w 3852923"/>
              <a:gd name="connsiteY11" fmla="*/ 382137 h 2620370"/>
              <a:gd name="connsiteX12" fmla="*/ 2282733 w 3852923"/>
              <a:gd name="connsiteY12" fmla="*/ 423081 h 2620370"/>
              <a:gd name="connsiteX13" fmla="*/ 2337324 w 3852923"/>
              <a:gd name="connsiteY13" fmla="*/ 450376 h 2620370"/>
              <a:gd name="connsiteX14" fmla="*/ 2364619 w 3852923"/>
              <a:gd name="connsiteY14" fmla="*/ 491319 h 2620370"/>
              <a:gd name="connsiteX15" fmla="*/ 2446506 w 3852923"/>
              <a:gd name="connsiteY15" fmla="*/ 545910 h 2620370"/>
              <a:gd name="connsiteX16" fmla="*/ 2487449 w 3852923"/>
              <a:gd name="connsiteY16" fmla="*/ 573206 h 2620370"/>
              <a:gd name="connsiteX17" fmla="*/ 2569336 w 3852923"/>
              <a:gd name="connsiteY17" fmla="*/ 627797 h 2620370"/>
              <a:gd name="connsiteX18" fmla="*/ 2596631 w 3852923"/>
              <a:gd name="connsiteY18" fmla="*/ 668740 h 2620370"/>
              <a:gd name="connsiteX19" fmla="*/ 2664870 w 3852923"/>
              <a:gd name="connsiteY19" fmla="*/ 709684 h 2620370"/>
              <a:gd name="connsiteX20" fmla="*/ 2746756 w 3852923"/>
              <a:gd name="connsiteY20" fmla="*/ 764275 h 2620370"/>
              <a:gd name="connsiteX21" fmla="*/ 2801347 w 3852923"/>
              <a:gd name="connsiteY21" fmla="*/ 805218 h 2620370"/>
              <a:gd name="connsiteX22" fmla="*/ 2896882 w 3852923"/>
              <a:gd name="connsiteY22" fmla="*/ 887105 h 2620370"/>
              <a:gd name="connsiteX23" fmla="*/ 2937825 w 3852923"/>
              <a:gd name="connsiteY23" fmla="*/ 900752 h 2620370"/>
              <a:gd name="connsiteX24" fmla="*/ 2951473 w 3852923"/>
              <a:gd name="connsiteY24" fmla="*/ 941696 h 2620370"/>
              <a:gd name="connsiteX25" fmla="*/ 3033359 w 3852923"/>
              <a:gd name="connsiteY25" fmla="*/ 996287 h 2620370"/>
              <a:gd name="connsiteX26" fmla="*/ 3074303 w 3852923"/>
              <a:gd name="connsiteY26" fmla="*/ 1037230 h 2620370"/>
              <a:gd name="connsiteX27" fmla="*/ 3115246 w 3852923"/>
              <a:gd name="connsiteY27" fmla="*/ 1050878 h 2620370"/>
              <a:gd name="connsiteX28" fmla="*/ 3224428 w 3852923"/>
              <a:gd name="connsiteY28" fmla="*/ 1132764 h 2620370"/>
              <a:gd name="connsiteX29" fmla="*/ 3279019 w 3852923"/>
              <a:gd name="connsiteY29" fmla="*/ 1201003 h 2620370"/>
              <a:gd name="connsiteX30" fmla="*/ 3319962 w 3852923"/>
              <a:gd name="connsiteY30" fmla="*/ 1214651 h 2620370"/>
              <a:gd name="connsiteX31" fmla="*/ 3360906 w 3852923"/>
              <a:gd name="connsiteY31" fmla="*/ 1241946 h 2620370"/>
              <a:gd name="connsiteX32" fmla="*/ 3388201 w 3852923"/>
              <a:gd name="connsiteY32" fmla="*/ 1282890 h 2620370"/>
              <a:gd name="connsiteX33" fmla="*/ 3470088 w 3852923"/>
              <a:gd name="connsiteY33" fmla="*/ 1310185 h 2620370"/>
              <a:gd name="connsiteX34" fmla="*/ 3592918 w 3852923"/>
              <a:gd name="connsiteY34" fmla="*/ 1433015 h 2620370"/>
              <a:gd name="connsiteX35" fmla="*/ 3633861 w 3852923"/>
              <a:gd name="connsiteY35" fmla="*/ 1473958 h 2620370"/>
              <a:gd name="connsiteX36" fmla="*/ 3688452 w 3852923"/>
              <a:gd name="connsiteY36" fmla="*/ 1514902 h 2620370"/>
              <a:gd name="connsiteX37" fmla="*/ 3743043 w 3852923"/>
              <a:gd name="connsiteY37" fmla="*/ 1610436 h 2620370"/>
              <a:gd name="connsiteX38" fmla="*/ 3783986 w 3852923"/>
              <a:gd name="connsiteY38" fmla="*/ 1705970 h 2620370"/>
              <a:gd name="connsiteX39" fmla="*/ 3811282 w 3852923"/>
              <a:gd name="connsiteY39" fmla="*/ 1746913 h 2620370"/>
              <a:gd name="connsiteX40" fmla="*/ 3797634 w 3852923"/>
              <a:gd name="connsiteY40" fmla="*/ 2088108 h 2620370"/>
              <a:gd name="connsiteX41" fmla="*/ 3715747 w 3852923"/>
              <a:gd name="connsiteY41" fmla="*/ 2197290 h 2620370"/>
              <a:gd name="connsiteX42" fmla="*/ 3606565 w 3852923"/>
              <a:gd name="connsiteY42" fmla="*/ 2320119 h 2620370"/>
              <a:gd name="connsiteX43" fmla="*/ 3524679 w 3852923"/>
              <a:gd name="connsiteY43" fmla="*/ 2347415 h 2620370"/>
              <a:gd name="connsiteX44" fmla="*/ 3483736 w 3852923"/>
              <a:gd name="connsiteY44" fmla="*/ 2374710 h 2620370"/>
              <a:gd name="connsiteX45" fmla="*/ 3415497 w 3852923"/>
              <a:gd name="connsiteY45" fmla="*/ 2388358 h 2620370"/>
              <a:gd name="connsiteX46" fmla="*/ 3360906 w 3852923"/>
              <a:gd name="connsiteY46" fmla="*/ 2429302 h 2620370"/>
              <a:gd name="connsiteX47" fmla="*/ 3238076 w 3852923"/>
              <a:gd name="connsiteY47" fmla="*/ 2470245 h 2620370"/>
              <a:gd name="connsiteX48" fmla="*/ 3142542 w 3852923"/>
              <a:gd name="connsiteY48" fmla="*/ 2497540 h 2620370"/>
              <a:gd name="connsiteX49" fmla="*/ 2992416 w 3852923"/>
              <a:gd name="connsiteY49" fmla="*/ 2552131 h 2620370"/>
              <a:gd name="connsiteX50" fmla="*/ 2951473 w 3852923"/>
              <a:gd name="connsiteY50" fmla="*/ 2579427 h 2620370"/>
              <a:gd name="connsiteX51" fmla="*/ 2828643 w 3852923"/>
              <a:gd name="connsiteY51" fmla="*/ 2593075 h 2620370"/>
              <a:gd name="connsiteX52" fmla="*/ 2610279 w 3852923"/>
              <a:gd name="connsiteY52" fmla="*/ 2620370 h 2620370"/>
              <a:gd name="connsiteX53" fmla="*/ 1859652 w 3852923"/>
              <a:gd name="connsiteY53" fmla="*/ 2606722 h 2620370"/>
              <a:gd name="connsiteX54" fmla="*/ 1777765 w 3852923"/>
              <a:gd name="connsiteY54" fmla="*/ 2565779 h 2620370"/>
              <a:gd name="connsiteX55" fmla="*/ 1736822 w 3852923"/>
              <a:gd name="connsiteY55" fmla="*/ 2552131 h 2620370"/>
              <a:gd name="connsiteX56" fmla="*/ 1695879 w 3852923"/>
              <a:gd name="connsiteY56" fmla="*/ 2524836 h 2620370"/>
              <a:gd name="connsiteX57" fmla="*/ 1573049 w 3852923"/>
              <a:gd name="connsiteY57" fmla="*/ 2483893 h 2620370"/>
              <a:gd name="connsiteX58" fmla="*/ 1450219 w 3852923"/>
              <a:gd name="connsiteY58" fmla="*/ 2429302 h 2620370"/>
              <a:gd name="connsiteX59" fmla="*/ 1368333 w 3852923"/>
              <a:gd name="connsiteY59" fmla="*/ 2374710 h 2620370"/>
              <a:gd name="connsiteX60" fmla="*/ 1272798 w 3852923"/>
              <a:gd name="connsiteY60" fmla="*/ 2333767 h 2620370"/>
              <a:gd name="connsiteX61" fmla="*/ 1218207 w 3852923"/>
              <a:gd name="connsiteY61" fmla="*/ 2306472 h 2620370"/>
              <a:gd name="connsiteX62" fmla="*/ 1136321 w 3852923"/>
              <a:gd name="connsiteY62" fmla="*/ 2279176 h 2620370"/>
              <a:gd name="connsiteX63" fmla="*/ 1095377 w 3852923"/>
              <a:gd name="connsiteY63" fmla="*/ 2238233 h 2620370"/>
              <a:gd name="connsiteX64" fmla="*/ 1013491 w 3852923"/>
              <a:gd name="connsiteY64" fmla="*/ 2210937 h 2620370"/>
              <a:gd name="connsiteX65" fmla="*/ 904309 w 3852923"/>
              <a:gd name="connsiteY65" fmla="*/ 2169994 h 2620370"/>
              <a:gd name="connsiteX66" fmla="*/ 849718 w 3852923"/>
              <a:gd name="connsiteY66" fmla="*/ 2142699 h 2620370"/>
              <a:gd name="connsiteX67" fmla="*/ 808774 w 3852923"/>
              <a:gd name="connsiteY67" fmla="*/ 2115403 h 2620370"/>
              <a:gd name="connsiteX68" fmla="*/ 740536 w 3852923"/>
              <a:gd name="connsiteY68" fmla="*/ 2101755 h 2620370"/>
              <a:gd name="connsiteX69" fmla="*/ 685944 w 3852923"/>
              <a:gd name="connsiteY69" fmla="*/ 2074460 h 2620370"/>
              <a:gd name="connsiteX70" fmla="*/ 522171 w 3852923"/>
              <a:gd name="connsiteY70" fmla="*/ 2019869 h 2620370"/>
              <a:gd name="connsiteX71" fmla="*/ 453933 w 3852923"/>
              <a:gd name="connsiteY71" fmla="*/ 1951630 h 2620370"/>
              <a:gd name="connsiteX72" fmla="*/ 412989 w 3852923"/>
              <a:gd name="connsiteY72" fmla="*/ 1910687 h 2620370"/>
              <a:gd name="connsiteX73" fmla="*/ 385694 w 3852923"/>
              <a:gd name="connsiteY73" fmla="*/ 1869743 h 2620370"/>
              <a:gd name="connsiteX74" fmla="*/ 344750 w 3852923"/>
              <a:gd name="connsiteY74" fmla="*/ 1842448 h 2620370"/>
              <a:gd name="connsiteX75" fmla="*/ 317455 w 3852923"/>
              <a:gd name="connsiteY75" fmla="*/ 1787857 h 2620370"/>
              <a:gd name="connsiteX76" fmla="*/ 303807 w 3852923"/>
              <a:gd name="connsiteY76" fmla="*/ 1746913 h 2620370"/>
              <a:gd name="connsiteX77" fmla="*/ 262864 w 3852923"/>
              <a:gd name="connsiteY77" fmla="*/ 1705970 h 2620370"/>
              <a:gd name="connsiteX78" fmla="*/ 235568 w 3852923"/>
              <a:gd name="connsiteY78" fmla="*/ 1665027 h 2620370"/>
              <a:gd name="connsiteX79" fmla="*/ 194625 w 3852923"/>
              <a:gd name="connsiteY79" fmla="*/ 1569493 h 2620370"/>
              <a:gd name="connsiteX80" fmla="*/ 153682 w 3852923"/>
              <a:gd name="connsiteY80" fmla="*/ 1460310 h 2620370"/>
              <a:gd name="connsiteX81" fmla="*/ 126386 w 3852923"/>
              <a:gd name="connsiteY81" fmla="*/ 1392072 h 2620370"/>
              <a:gd name="connsiteX82" fmla="*/ 99091 w 3852923"/>
              <a:gd name="connsiteY82" fmla="*/ 1337481 h 2620370"/>
              <a:gd name="connsiteX83" fmla="*/ 71795 w 3852923"/>
              <a:gd name="connsiteY83" fmla="*/ 1255594 h 2620370"/>
              <a:gd name="connsiteX84" fmla="*/ 30852 w 3852923"/>
              <a:gd name="connsiteY84" fmla="*/ 1173708 h 2620370"/>
              <a:gd name="connsiteX85" fmla="*/ 3556 w 3852923"/>
              <a:gd name="connsiteY85" fmla="*/ 1078173 h 2620370"/>
              <a:gd name="connsiteX86" fmla="*/ 17204 w 3852923"/>
              <a:gd name="connsiteY86" fmla="*/ 805218 h 2620370"/>
              <a:gd name="connsiteX87" fmla="*/ 112739 w 3852923"/>
              <a:gd name="connsiteY87" fmla="*/ 682388 h 2620370"/>
              <a:gd name="connsiteX88" fmla="*/ 126386 w 3852923"/>
              <a:gd name="connsiteY88" fmla="*/ 627797 h 2620370"/>
              <a:gd name="connsiteX89" fmla="*/ 208273 w 3852923"/>
              <a:gd name="connsiteY89" fmla="*/ 545910 h 2620370"/>
              <a:gd name="connsiteX90" fmla="*/ 249216 w 3852923"/>
              <a:gd name="connsiteY90" fmla="*/ 504967 h 2620370"/>
              <a:gd name="connsiteX91" fmla="*/ 358398 w 3852923"/>
              <a:gd name="connsiteY91" fmla="*/ 450376 h 2620370"/>
              <a:gd name="connsiteX92" fmla="*/ 412989 w 3852923"/>
              <a:gd name="connsiteY92" fmla="*/ 341194 h 2620370"/>
              <a:gd name="connsiteX93" fmla="*/ 467580 w 3852923"/>
              <a:gd name="connsiteY93" fmla="*/ 272955 h 2620370"/>
              <a:gd name="connsiteX94" fmla="*/ 494876 w 3852923"/>
              <a:gd name="connsiteY94" fmla="*/ 218364 h 2620370"/>
              <a:gd name="connsiteX95" fmla="*/ 508524 w 3852923"/>
              <a:gd name="connsiteY95" fmla="*/ 163773 h 2620370"/>
              <a:gd name="connsiteX96" fmla="*/ 576762 w 3852923"/>
              <a:gd name="connsiteY96" fmla="*/ 81887 h 2620370"/>
              <a:gd name="connsiteX97" fmla="*/ 617706 w 3852923"/>
              <a:gd name="connsiteY97" fmla="*/ 68239 h 2620370"/>
              <a:gd name="connsiteX98" fmla="*/ 658649 w 3852923"/>
              <a:gd name="connsiteY98" fmla="*/ 13648 h 2620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852923" h="2620370">
                <a:moveTo>
                  <a:pt x="604058" y="0"/>
                </a:moveTo>
                <a:lnTo>
                  <a:pt x="1313742" y="13648"/>
                </a:lnTo>
                <a:cubicBezTo>
                  <a:pt x="1386641" y="15792"/>
                  <a:pt x="1459538" y="20039"/>
                  <a:pt x="1532106" y="27296"/>
                </a:cubicBezTo>
                <a:cubicBezTo>
                  <a:pt x="1550770" y="29162"/>
                  <a:pt x="1568304" y="37265"/>
                  <a:pt x="1586697" y="40943"/>
                </a:cubicBezTo>
                <a:cubicBezTo>
                  <a:pt x="1613832" y="46370"/>
                  <a:pt x="1641570" y="48588"/>
                  <a:pt x="1668583" y="54591"/>
                </a:cubicBezTo>
                <a:cubicBezTo>
                  <a:pt x="1732228" y="68734"/>
                  <a:pt x="1701735" y="75391"/>
                  <a:pt x="1777765" y="109182"/>
                </a:cubicBezTo>
                <a:cubicBezTo>
                  <a:pt x="1794905" y="116800"/>
                  <a:pt x="1814260" y="117895"/>
                  <a:pt x="1832356" y="122830"/>
                </a:cubicBezTo>
                <a:cubicBezTo>
                  <a:pt x="1864308" y="131544"/>
                  <a:pt x="1896169" y="140608"/>
                  <a:pt x="1927891" y="150125"/>
                </a:cubicBezTo>
                <a:cubicBezTo>
                  <a:pt x="2013653" y="175853"/>
                  <a:pt x="1923505" y="147933"/>
                  <a:pt x="2009777" y="191069"/>
                </a:cubicBezTo>
                <a:cubicBezTo>
                  <a:pt x="2022644" y="197503"/>
                  <a:pt x="2037073" y="200167"/>
                  <a:pt x="2050721" y="204716"/>
                </a:cubicBezTo>
                <a:cubicBezTo>
                  <a:pt x="2125638" y="317095"/>
                  <a:pt x="2027687" y="188319"/>
                  <a:pt x="2118959" y="259308"/>
                </a:cubicBezTo>
                <a:cubicBezTo>
                  <a:pt x="2118964" y="259312"/>
                  <a:pt x="2221315" y="361663"/>
                  <a:pt x="2241789" y="382137"/>
                </a:cubicBezTo>
                <a:cubicBezTo>
                  <a:pt x="2255437" y="395785"/>
                  <a:pt x="2265469" y="414449"/>
                  <a:pt x="2282733" y="423081"/>
                </a:cubicBezTo>
                <a:lnTo>
                  <a:pt x="2337324" y="450376"/>
                </a:lnTo>
                <a:cubicBezTo>
                  <a:pt x="2346422" y="464024"/>
                  <a:pt x="2352275" y="480518"/>
                  <a:pt x="2364619" y="491319"/>
                </a:cubicBezTo>
                <a:cubicBezTo>
                  <a:pt x="2389307" y="512921"/>
                  <a:pt x="2419210" y="527713"/>
                  <a:pt x="2446506" y="545910"/>
                </a:cubicBezTo>
                <a:cubicBezTo>
                  <a:pt x="2460154" y="555009"/>
                  <a:pt x="2475851" y="561608"/>
                  <a:pt x="2487449" y="573206"/>
                </a:cubicBezTo>
                <a:cubicBezTo>
                  <a:pt x="2538565" y="624322"/>
                  <a:pt x="2510082" y="608046"/>
                  <a:pt x="2569336" y="627797"/>
                </a:cubicBezTo>
                <a:cubicBezTo>
                  <a:pt x="2578434" y="641445"/>
                  <a:pt x="2584177" y="658065"/>
                  <a:pt x="2596631" y="668740"/>
                </a:cubicBezTo>
                <a:cubicBezTo>
                  <a:pt x="2616771" y="686003"/>
                  <a:pt x="2642491" y="695442"/>
                  <a:pt x="2664870" y="709684"/>
                </a:cubicBezTo>
                <a:cubicBezTo>
                  <a:pt x="2692546" y="727296"/>
                  <a:pt x="2720512" y="744592"/>
                  <a:pt x="2746756" y="764275"/>
                </a:cubicBezTo>
                <a:cubicBezTo>
                  <a:pt x="2764953" y="777923"/>
                  <a:pt x="2784077" y="790415"/>
                  <a:pt x="2801347" y="805218"/>
                </a:cubicBezTo>
                <a:cubicBezTo>
                  <a:pt x="2849744" y="846701"/>
                  <a:pt x="2837022" y="852899"/>
                  <a:pt x="2896882" y="887105"/>
                </a:cubicBezTo>
                <a:cubicBezTo>
                  <a:pt x="2909372" y="894242"/>
                  <a:pt x="2924177" y="896203"/>
                  <a:pt x="2937825" y="900752"/>
                </a:cubicBezTo>
                <a:cubicBezTo>
                  <a:pt x="2942374" y="914400"/>
                  <a:pt x="2941300" y="931523"/>
                  <a:pt x="2951473" y="941696"/>
                </a:cubicBezTo>
                <a:cubicBezTo>
                  <a:pt x="2974669" y="964893"/>
                  <a:pt x="3010162" y="973091"/>
                  <a:pt x="3033359" y="996287"/>
                </a:cubicBezTo>
                <a:cubicBezTo>
                  <a:pt x="3047007" y="1009935"/>
                  <a:pt x="3058244" y="1026524"/>
                  <a:pt x="3074303" y="1037230"/>
                </a:cubicBezTo>
                <a:cubicBezTo>
                  <a:pt x="3086273" y="1045210"/>
                  <a:pt x="3101598" y="1046329"/>
                  <a:pt x="3115246" y="1050878"/>
                </a:cubicBezTo>
                <a:cubicBezTo>
                  <a:pt x="3151640" y="1078173"/>
                  <a:pt x="3196009" y="1097240"/>
                  <a:pt x="3224428" y="1132764"/>
                </a:cubicBezTo>
                <a:cubicBezTo>
                  <a:pt x="3242625" y="1155510"/>
                  <a:pt x="3256902" y="1182046"/>
                  <a:pt x="3279019" y="1201003"/>
                </a:cubicBezTo>
                <a:cubicBezTo>
                  <a:pt x="3289942" y="1210365"/>
                  <a:pt x="3307095" y="1208217"/>
                  <a:pt x="3319962" y="1214651"/>
                </a:cubicBezTo>
                <a:cubicBezTo>
                  <a:pt x="3334633" y="1221986"/>
                  <a:pt x="3347258" y="1232848"/>
                  <a:pt x="3360906" y="1241946"/>
                </a:cubicBezTo>
                <a:cubicBezTo>
                  <a:pt x="3370004" y="1255594"/>
                  <a:pt x="3374292" y="1274197"/>
                  <a:pt x="3388201" y="1282890"/>
                </a:cubicBezTo>
                <a:cubicBezTo>
                  <a:pt x="3412600" y="1298139"/>
                  <a:pt x="3470088" y="1310185"/>
                  <a:pt x="3470088" y="1310185"/>
                </a:cubicBezTo>
                <a:lnTo>
                  <a:pt x="3592918" y="1433015"/>
                </a:lnTo>
                <a:cubicBezTo>
                  <a:pt x="3606566" y="1446663"/>
                  <a:pt x="3618421" y="1462377"/>
                  <a:pt x="3633861" y="1473958"/>
                </a:cubicBezTo>
                <a:lnTo>
                  <a:pt x="3688452" y="1514902"/>
                </a:lnTo>
                <a:cubicBezTo>
                  <a:pt x="3721833" y="1648424"/>
                  <a:pt x="3673349" y="1494278"/>
                  <a:pt x="3743043" y="1610436"/>
                </a:cubicBezTo>
                <a:cubicBezTo>
                  <a:pt x="3760868" y="1640145"/>
                  <a:pt x="3768492" y="1674982"/>
                  <a:pt x="3783986" y="1705970"/>
                </a:cubicBezTo>
                <a:cubicBezTo>
                  <a:pt x="3791321" y="1720641"/>
                  <a:pt x="3802183" y="1733265"/>
                  <a:pt x="3811282" y="1746913"/>
                </a:cubicBezTo>
                <a:cubicBezTo>
                  <a:pt x="3843082" y="1874111"/>
                  <a:pt x="3852923" y="1887689"/>
                  <a:pt x="3797634" y="2088108"/>
                </a:cubicBezTo>
                <a:cubicBezTo>
                  <a:pt x="3785536" y="2131963"/>
                  <a:pt x="3740982" y="2159438"/>
                  <a:pt x="3715747" y="2197290"/>
                </a:cubicBezTo>
                <a:cubicBezTo>
                  <a:pt x="3689738" y="2236304"/>
                  <a:pt x="3646632" y="2306763"/>
                  <a:pt x="3606565" y="2320119"/>
                </a:cubicBezTo>
                <a:cubicBezTo>
                  <a:pt x="3579270" y="2329218"/>
                  <a:pt x="3548619" y="2331455"/>
                  <a:pt x="3524679" y="2347415"/>
                </a:cubicBezTo>
                <a:cubicBezTo>
                  <a:pt x="3511031" y="2356513"/>
                  <a:pt x="3499094" y="2368951"/>
                  <a:pt x="3483736" y="2374710"/>
                </a:cubicBezTo>
                <a:cubicBezTo>
                  <a:pt x="3462016" y="2382855"/>
                  <a:pt x="3438243" y="2383809"/>
                  <a:pt x="3415497" y="2388358"/>
                </a:cubicBezTo>
                <a:cubicBezTo>
                  <a:pt x="3397300" y="2402006"/>
                  <a:pt x="3380790" y="2418255"/>
                  <a:pt x="3360906" y="2429302"/>
                </a:cubicBezTo>
                <a:cubicBezTo>
                  <a:pt x="3311087" y="2456979"/>
                  <a:pt x="3288997" y="2455696"/>
                  <a:pt x="3238076" y="2470245"/>
                </a:cubicBezTo>
                <a:cubicBezTo>
                  <a:pt x="3101062" y="2509393"/>
                  <a:pt x="3313150" y="2454890"/>
                  <a:pt x="3142542" y="2497540"/>
                </a:cubicBezTo>
                <a:cubicBezTo>
                  <a:pt x="2985837" y="2591564"/>
                  <a:pt x="3168002" y="2493603"/>
                  <a:pt x="2992416" y="2552131"/>
                </a:cubicBezTo>
                <a:cubicBezTo>
                  <a:pt x="2976855" y="2557318"/>
                  <a:pt x="2967386" y="2575449"/>
                  <a:pt x="2951473" y="2579427"/>
                </a:cubicBezTo>
                <a:cubicBezTo>
                  <a:pt x="2911508" y="2589419"/>
                  <a:pt x="2869545" y="2588167"/>
                  <a:pt x="2828643" y="2593075"/>
                </a:cubicBezTo>
                <a:lnTo>
                  <a:pt x="2610279" y="2620370"/>
                </a:lnTo>
                <a:lnTo>
                  <a:pt x="1859652" y="2606722"/>
                </a:lnTo>
                <a:cubicBezTo>
                  <a:pt x="1822806" y="2605451"/>
                  <a:pt x="1808265" y="2581029"/>
                  <a:pt x="1777765" y="2565779"/>
                </a:cubicBezTo>
                <a:cubicBezTo>
                  <a:pt x="1764898" y="2559345"/>
                  <a:pt x="1749689" y="2558565"/>
                  <a:pt x="1736822" y="2552131"/>
                </a:cubicBezTo>
                <a:cubicBezTo>
                  <a:pt x="1722151" y="2544796"/>
                  <a:pt x="1711020" y="2531145"/>
                  <a:pt x="1695879" y="2524836"/>
                </a:cubicBezTo>
                <a:cubicBezTo>
                  <a:pt x="1656041" y="2508237"/>
                  <a:pt x="1610057" y="2506098"/>
                  <a:pt x="1573049" y="2483893"/>
                </a:cubicBezTo>
                <a:cubicBezTo>
                  <a:pt x="1488726" y="2433299"/>
                  <a:pt x="1530545" y="2449382"/>
                  <a:pt x="1450219" y="2429302"/>
                </a:cubicBezTo>
                <a:cubicBezTo>
                  <a:pt x="1422924" y="2411105"/>
                  <a:pt x="1398486" y="2387632"/>
                  <a:pt x="1368333" y="2374710"/>
                </a:cubicBezTo>
                <a:cubicBezTo>
                  <a:pt x="1336488" y="2361062"/>
                  <a:pt x="1304339" y="2348104"/>
                  <a:pt x="1272798" y="2333767"/>
                </a:cubicBezTo>
                <a:cubicBezTo>
                  <a:pt x="1254277" y="2325348"/>
                  <a:pt x="1237097" y="2314028"/>
                  <a:pt x="1218207" y="2306472"/>
                </a:cubicBezTo>
                <a:cubicBezTo>
                  <a:pt x="1191493" y="2295786"/>
                  <a:pt x="1163616" y="2288275"/>
                  <a:pt x="1136321" y="2279176"/>
                </a:cubicBezTo>
                <a:cubicBezTo>
                  <a:pt x="1122673" y="2265528"/>
                  <a:pt x="1112249" y="2247606"/>
                  <a:pt x="1095377" y="2238233"/>
                </a:cubicBezTo>
                <a:cubicBezTo>
                  <a:pt x="1070226" y="2224260"/>
                  <a:pt x="1039225" y="2223804"/>
                  <a:pt x="1013491" y="2210937"/>
                </a:cubicBezTo>
                <a:cubicBezTo>
                  <a:pt x="861503" y="2134944"/>
                  <a:pt x="1052966" y="2225740"/>
                  <a:pt x="904309" y="2169994"/>
                </a:cubicBezTo>
                <a:cubicBezTo>
                  <a:pt x="885260" y="2162851"/>
                  <a:pt x="867382" y="2152793"/>
                  <a:pt x="849718" y="2142699"/>
                </a:cubicBezTo>
                <a:cubicBezTo>
                  <a:pt x="835476" y="2134561"/>
                  <a:pt x="824132" y="2121163"/>
                  <a:pt x="808774" y="2115403"/>
                </a:cubicBezTo>
                <a:cubicBezTo>
                  <a:pt x="787055" y="2107258"/>
                  <a:pt x="763282" y="2106304"/>
                  <a:pt x="740536" y="2101755"/>
                </a:cubicBezTo>
                <a:cubicBezTo>
                  <a:pt x="722339" y="2092657"/>
                  <a:pt x="704994" y="2081604"/>
                  <a:pt x="685944" y="2074460"/>
                </a:cubicBezTo>
                <a:cubicBezTo>
                  <a:pt x="632064" y="2054255"/>
                  <a:pt x="522171" y="2019869"/>
                  <a:pt x="522171" y="2019869"/>
                </a:cubicBezTo>
                <a:cubicBezTo>
                  <a:pt x="447106" y="1969824"/>
                  <a:pt x="510801" y="2019871"/>
                  <a:pt x="453933" y="1951630"/>
                </a:cubicBezTo>
                <a:cubicBezTo>
                  <a:pt x="441577" y="1936803"/>
                  <a:pt x="425345" y="1925514"/>
                  <a:pt x="412989" y="1910687"/>
                </a:cubicBezTo>
                <a:cubicBezTo>
                  <a:pt x="402488" y="1898086"/>
                  <a:pt x="397292" y="1881341"/>
                  <a:pt x="385694" y="1869743"/>
                </a:cubicBezTo>
                <a:cubicBezTo>
                  <a:pt x="374096" y="1858145"/>
                  <a:pt x="358398" y="1851546"/>
                  <a:pt x="344750" y="1842448"/>
                </a:cubicBezTo>
                <a:cubicBezTo>
                  <a:pt x="335652" y="1824251"/>
                  <a:pt x="325469" y="1806557"/>
                  <a:pt x="317455" y="1787857"/>
                </a:cubicBezTo>
                <a:cubicBezTo>
                  <a:pt x="311788" y="1774634"/>
                  <a:pt x="311787" y="1758883"/>
                  <a:pt x="303807" y="1746913"/>
                </a:cubicBezTo>
                <a:cubicBezTo>
                  <a:pt x="293101" y="1730854"/>
                  <a:pt x="275220" y="1720797"/>
                  <a:pt x="262864" y="1705970"/>
                </a:cubicBezTo>
                <a:cubicBezTo>
                  <a:pt x="252363" y="1693369"/>
                  <a:pt x="244667" y="1678675"/>
                  <a:pt x="235568" y="1665027"/>
                </a:cubicBezTo>
                <a:cubicBezTo>
                  <a:pt x="207165" y="1551410"/>
                  <a:pt x="241750" y="1663744"/>
                  <a:pt x="194625" y="1569493"/>
                </a:cubicBezTo>
                <a:cubicBezTo>
                  <a:pt x="168249" y="1516741"/>
                  <a:pt x="171400" y="1507557"/>
                  <a:pt x="153682" y="1460310"/>
                </a:cubicBezTo>
                <a:cubicBezTo>
                  <a:pt x="145080" y="1437372"/>
                  <a:pt x="136336" y="1414459"/>
                  <a:pt x="126386" y="1392072"/>
                </a:cubicBezTo>
                <a:cubicBezTo>
                  <a:pt x="118123" y="1373481"/>
                  <a:pt x="106647" y="1356371"/>
                  <a:pt x="99091" y="1337481"/>
                </a:cubicBezTo>
                <a:cubicBezTo>
                  <a:pt x="88405" y="1310767"/>
                  <a:pt x="82861" y="1282153"/>
                  <a:pt x="71795" y="1255594"/>
                </a:cubicBezTo>
                <a:cubicBezTo>
                  <a:pt x="60058" y="1227424"/>
                  <a:pt x="43246" y="1201595"/>
                  <a:pt x="30852" y="1173708"/>
                </a:cubicBezTo>
                <a:cubicBezTo>
                  <a:pt x="19664" y="1148535"/>
                  <a:pt x="9752" y="1102957"/>
                  <a:pt x="3556" y="1078173"/>
                </a:cubicBezTo>
                <a:cubicBezTo>
                  <a:pt x="8105" y="987188"/>
                  <a:pt x="0" y="894677"/>
                  <a:pt x="17204" y="805218"/>
                </a:cubicBezTo>
                <a:cubicBezTo>
                  <a:pt x="24978" y="764793"/>
                  <a:pt x="82442" y="712685"/>
                  <a:pt x="112739" y="682388"/>
                </a:cubicBezTo>
                <a:cubicBezTo>
                  <a:pt x="117288" y="664191"/>
                  <a:pt x="115630" y="643163"/>
                  <a:pt x="126386" y="627797"/>
                </a:cubicBezTo>
                <a:cubicBezTo>
                  <a:pt x="148523" y="596173"/>
                  <a:pt x="180977" y="573206"/>
                  <a:pt x="208273" y="545910"/>
                </a:cubicBezTo>
                <a:cubicBezTo>
                  <a:pt x="221921" y="532262"/>
                  <a:pt x="230906" y="511071"/>
                  <a:pt x="249216" y="504967"/>
                </a:cubicBezTo>
                <a:cubicBezTo>
                  <a:pt x="315324" y="482930"/>
                  <a:pt x="277823" y="498720"/>
                  <a:pt x="358398" y="450376"/>
                </a:cubicBezTo>
                <a:cubicBezTo>
                  <a:pt x="385677" y="313982"/>
                  <a:pt x="347451" y="439500"/>
                  <a:pt x="412989" y="341194"/>
                </a:cubicBezTo>
                <a:cubicBezTo>
                  <a:pt x="465727" y="262088"/>
                  <a:pt x="376012" y="334002"/>
                  <a:pt x="467580" y="272955"/>
                </a:cubicBezTo>
                <a:cubicBezTo>
                  <a:pt x="476679" y="254758"/>
                  <a:pt x="487732" y="237414"/>
                  <a:pt x="494876" y="218364"/>
                </a:cubicBezTo>
                <a:cubicBezTo>
                  <a:pt x="501462" y="200801"/>
                  <a:pt x="501135" y="181013"/>
                  <a:pt x="508524" y="163773"/>
                </a:cubicBezTo>
                <a:cubicBezTo>
                  <a:pt x="518595" y="140275"/>
                  <a:pt x="557087" y="95004"/>
                  <a:pt x="576762" y="81887"/>
                </a:cubicBezTo>
                <a:cubicBezTo>
                  <a:pt x="588732" y="73907"/>
                  <a:pt x="604058" y="72788"/>
                  <a:pt x="617706" y="68239"/>
                </a:cubicBezTo>
                <a:cubicBezTo>
                  <a:pt x="634570" y="17645"/>
                  <a:pt x="618486" y="33730"/>
                  <a:pt x="658649" y="13648"/>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63" name="Freeform 62"/>
          <p:cNvSpPr/>
          <p:nvPr/>
        </p:nvSpPr>
        <p:spPr>
          <a:xfrm>
            <a:off x="3547596" y="1706562"/>
            <a:ext cx="5367804" cy="4419600"/>
          </a:xfrm>
          <a:custGeom>
            <a:avLst/>
            <a:gdLst>
              <a:gd name="connsiteX0" fmla="*/ 110785 w 5672604"/>
              <a:gd name="connsiteY0" fmla="*/ 423080 h 4698332"/>
              <a:gd name="connsiteX1" fmla="*/ 97137 w 5672604"/>
              <a:gd name="connsiteY1" fmla="*/ 573206 h 4698332"/>
              <a:gd name="connsiteX2" fmla="*/ 69841 w 5672604"/>
              <a:gd name="connsiteY2" fmla="*/ 641444 h 4698332"/>
              <a:gd name="connsiteX3" fmla="*/ 56194 w 5672604"/>
              <a:gd name="connsiteY3" fmla="*/ 777922 h 4698332"/>
              <a:gd name="connsiteX4" fmla="*/ 15250 w 5672604"/>
              <a:gd name="connsiteY4" fmla="*/ 982638 h 4698332"/>
              <a:gd name="connsiteX5" fmla="*/ 1603 w 5672604"/>
              <a:gd name="connsiteY5" fmla="*/ 1160059 h 4698332"/>
              <a:gd name="connsiteX6" fmla="*/ 56194 w 5672604"/>
              <a:gd name="connsiteY6" fmla="*/ 1569492 h 4698332"/>
              <a:gd name="connsiteX7" fmla="*/ 83489 w 5672604"/>
              <a:gd name="connsiteY7" fmla="*/ 1637731 h 4698332"/>
              <a:gd name="connsiteX8" fmla="*/ 138080 w 5672604"/>
              <a:gd name="connsiteY8" fmla="*/ 1719618 h 4698332"/>
              <a:gd name="connsiteX9" fmla="*/ 192671 w 5672604"/>
              <a:gd name="connsiteY9" fmla="*/ 1842447 h 4698332"/>
              <a:gd name="connsiteX10" fmla="*/ 206319 w 5672604"/>
              <a:gd name="connsiteY10" fmla="*/ 1883391 h 4698332"/>
              <a:gd name="connsiteX11" fmla="*/ 301853 w 5672604"/>
              <a:gd name="connsiteY11" fmla="*/ 2019868 h 4698332"/>
              <a:gd name="connsiteX12" fmla="*/ 342797 w 5672604"/>
              <a:gd name="connsiteY12" fmla="*/ 2060812 h 4698332"/>
              <a:gd name="connsiteX13" fmla="*/ 397388 w 5672604"/>
              <a:gd name="connsiteY13" fmla="*/ 2142698 h 4698332"/>
              <a:gd name="connsiteX14" fmla="*/ 492922 w 5672604"/>
              <a:gd name="connsiteY14" fmla="*/ 2238233 h 4698332"/>
              <a:gd name="connsiteX15" fmla="*/ 547513 w 5672604"/>
              <a:gd name="connsiteY15" fmla="*/ 2292824 h 4698332"/>
              <a:gd name="connsiteX16" fmla="*/ 588456 w 5672604"/>
              <a:gd name="connsiteY16" fmla="*/ 2347415 h 4698332"/>
              <a:gd name="connsiteX17" fmla="*/ 670343 w 5672604"/>
              <a:gd name="connsiteY17" fmla="*/ 2402006 h 4698332"/>
              <a:gd name="connsiteX18" fmla="*/ 711286 w 5672604"/>
              <a:gd name="connsiteY18" fmla="*/ 2442949 h 4698332"/>
              <a:gd name="connsiteX19" fmla="*/ 765877 w 5672604"/>
              <a:gd name="connsiteY19" fmla="*/ 2456597 h 4698332"/>
              <a:gd name="connsiteX20" fmla="*/ 793173 w 5672604"/>
              <a:gd name="connsiteY20" fmla="*/ 2497540 h 4698332"/>
              <a:gd name="connsiteX21" fmla="*/ 916003 w 5672604"/>
              <a:gd name="connsiteY21" fmla="*/ 2565779 h 4698332"/>
              <a:gd name="connsiteX22" fmla="*/ 943298 w 5672604"/>
              <a:gd name="connsiteY22" fmla="*/ 2606722 h 4698332"/>
              <a:gd name="connsiteX23" fmla="*/ 1038833 w 5672604"/>
              <a:gd name="connsiteY23" fmla="*/ 2661313 h 4698332"/>
              <a:gd name="connsiteX24" fmla="*/ 1107071 w 5672604"/>
              <a:gd name="connsiteY24" fmla="*/ 2729552 h 4698332"/>
              <a:gd name="connsiteX25" fmla="*/ 1188958 w 5672604"/>
              <a:gd name="connsiteY25" fmla="*/ 2784143 h 4698332"/>
              <a:gd name="connsiteX26" fmla="*/ 1270844 w 5672604"/>
              <a:gd name="connsiteY26" fmla="*/ 2852382 h 4698332"/>
              <a:gd name="connsiteX27" fmla="*/ 1311788 w 5672604"/>
              <a:gd name="connsiteY27" fmla="*/ 2866030 h 4698332"/>
              <a:gd name="connsiteX28" fmla="*/ 1420970 w 5672604"/>
              <a:gd name="connsiteY28" fmla="*/ 2947916 h 4698332"/>
              <a:gd name="connsiteX29" fmla="*/ 1489209 w 5672604"/>
              <a:gd name="connsiteY29" fmla="*/ 3016155 h 4698332"/>
              <a:gd name="connsiteX30" fmla="*/ 1557447 w 5672604"/>
              <a:gd name="connsiteY30" fmla="*/ 3057098 h 4698332"/>
              <a:gd name="connsiteX31" fmla="*/ 1612038 w 5672604"/>
              <a:gd name="connsiteY31" fmla="*/ 3098041 h 4698332"/>
              <a:gd name="connsiteX32" fmla="*/ 1652982 w 5672604"/>
              <a:gd name="connsiteY32" fmla="*/ 3125337 h 4698332"/>
              <a:gd name="connsiteX33" fmla="*/ 1693925 w 5672604"/>
              <a:gd name="connsiteY33" fmla="*/ 3179928 h 4698332"/>
              <a:gd name="connsiteX34" fmla="*/ 1748516 w 5672604"/>
              <a:gd name="connsiteY34" fmla="*/ 3207224 h 4698332"/>
              <a:gd name="connsiteX35" fmla="*/ 1830403 w 5672604"/>
              <a:gd name="connsiteY35" fmla="*/ 3261815 h 4698332"/>
              <a:gd name="connsiteX36" fmla="*/ 1830403 w 5672604"/>
              <a:gd name="connsiteY36" fmla="*/ 3261815 h 4698332"/>
              <a:gd name="connsiteX37" fmla="*/ 1953233 w 5672604"/>
              <a:gd name="connsiteY37" fmla="*/ 3370997 h 4698332"/>
              <a:gd name="connsiteX38" fmla="*/ 1994176 w 5672604"/>
              <a:gd name="connsiteY38" fmla="*/ 3398292 h 4698332"/>
              <a:gd name="connsiteX39" fmla="*/ 2048767 w 5672604"/>
              <a:gd name="connsiteY39" fmla="*/ 3411940 h 4698332"/>
              <a:gd name="connsiteX40" fmla="*/ 2157949 w 5672604"/>
              <a:gd name="connsiteY40" fmla="*/ 3507474 h 4698332"/>
              <a:gd name="connsiteX41" fmla="*/ 2198892 w 5672604"/>
              <a:gd name="connsiteY41" fmla="*/ 3548418 h 4698332"/>
              <a:gd name="connsiteX42" fmla="*/ 2294427 w 5672604"/>
              <a:gd name="connsiteY42" fmla="*/ 3616656 h 4698332"/>
              <a:gd name="connsiteX43" fmla="*/ 2376313 w 5672604"/>
              <a:gd name="connsiteY43" fmla="*/ 3684895 h 4698332"/>
              <a:gd name="connsiteX44" fmla="*/ 2471847 w 5672604"/>
              <a:gd name="connsiteY44" fmla="*/ 3739486 h 4698332"/>
              <a:gd name="connsiteX45" fmla="*/ 2512791 w 5672604"/>
              <a:gd name="connsiteY45" fmla="*/ 3780430 h 4698332"/>
              <a:gd name="connsiteX46" fmla="*/ 2608325 w 5672604"/>
              <a:gd name="connsiteY46" fmla="*/ 3835021 h 4698332"/>
              <a:gd name="connsiteX47" fmla="*/ 2690212 w 5672604"/>
              <a:gd name="connsiteY47" fmla="*/ 3903259 h 4698332"/>
              <a:gd name="connsiteX48" fmla="*/ 2744803 w 5672604"/>
              <a:gd name="connsiteY48" fmla="*/ 3957850 h 4698332"/>
              <a:gd name="connsiteX49" fmla="*/ 2785746 w 5672604"/>
              <a:gd name="connsiteY49" fmla="*/ 3971498 h 4698332"/>
              <a:gd name="connsiteX50" fmla="*/ 2881280 w 5672604"/>
              <a:gd name="connsiteY50" fmla="*/ 3998794 h 4698332"/>
              <a:gd name="connsiteX51" fmla="*/ 3017758 w 5672604"/>
              <a:gd name="connsiteY51" fmla="*/ 4080680 h 4698332"/>
              <a:gd name="connsiteX52" fmla="*/ 3222474 w 5672604"/>
              <a:gd name="connsiteY52" fmla="*/ 4148919 h 4698332"/>
              <a:gd name="connsiteX53" fmla="*/ 3440838 w 5672604"/>
              <a:gd name="connsiteY53" fmla="*/ 4244453 h 4698332"/>
              <a:gd name="connsiteX54" fmla="*/ 3563668 w 5672604"/>
              <a:gd name="connsiteY54" fmla="*/ 4326340 h 4698332"/>
              <a:gd name="connsiteX55" fmla="*/ 3618259 w 5672604"/>
              <a:gd name="connsiteY55" fmla="*/ 4380931 h 4698332"/>
              <a:gd name="connsiteX56" fmla="*/ 3782033 w 5672604"/>
              <a:gd name="connsiteY56" fmla="*/ 4435522 h 4698332"/>
              <a:gd name="connsiteX57" fmla="*/ 3904862 w 5672604"/>
              <a:gd name="connsiteY57" fmla="*/ 4476465 h 4698332"/>
              <a:gd name="connsiteX58" fmla="*/ 3959453 w 5672604"/>
              <a:gd name="connsiteY58" fmla="*/ 4503761 h 4698332"/>
              <a:gd name="connsiteX59" fmla="*/ 4027692 w 5672604"/>
              <a:gd name="connsiteY59" fmla="*/ 4517409 h 4698332"/>
              <a:gd name="connsiteX60" fmla="*/ 4082283 w 5672604"/>
              <a:gd name="connsiteY60" fmla="*/ 4544704 h 4698332"/>
              <a:gd name="connsiteX61" fmla="*/ 4123227 w 5672604"/>
              <a:gd name="connsiteY61" fmla="*/ 4558352 h 4698332"/>
              <a:gd name="connsiteX62" fmla="*/ 4232409 w 5672604"/>
              <a:gd name="connsiteY62" fmla="*/ 4612943 h 4698332"/>
              <a:gd name="connsiteX63" fmla="*/ 4314295 w 5672604"/>
              <a:gd name="connsiteY63" fmla="*/ 4626591 h 4698332"/>
              <a:gd name="connsiteX64" fmla="*/ 4355238 w 5672604"/>
              <a:gd name="connsiteY64" fmla="*/ 4653886 h 4698332"/>
              <a:gd name="connsiteX65" fmla="*/ 4669137 w 5672604"/>
              <a:gd name="connsiteY65" fmla="*/ 4694830 h 4698332"/>
              <a:gd name="connsiteX66" fmla="*/ 5105865 w 5672604"/>
              <a:gd name="connsiteY66" fmla="*/ 4667534 h 4698332"/>
              <a:gd name="connsiteX67" fmla="*/ 5146809 w 5672604"/>
              <a:gd name="connsiteY67" fmla="*/ 4653886 h 4698332"/>
              <a:gd name="connsiteX68" fmla="*/ 5255991 w 5672604"/>
              <a:gd name="connsiteY68" fmla="*/ 4599295 h 4698332"/>
              <a:gd name="connsiteX69" fmla="*/ 5392468 w 5672604"/>
              <a:gd name="connsiteY69" fmla="*/ 4558352 h 4698332"/>
              <a:gd name="connsiteX70" fmla="*/ 5474355 w 5672604"/>
              <a:gd name="connsiteY70" fmla="*/ 4503761 h 4698332"/>
              <a:gd name="connsiteX71" fmla="*/ 5501650 w 5672604"/>
              <a:gd name="connsiteY71" fmla="*/ 4462818 h 4698332"/>
              <a:gd name="connsiteX72" fmla="*/ 5542594 w 5672604"/>
              <a:gd name="connsiteY72" fmla="*/ 4421874 h 4698332"/>
              <a:gd name="connsiteX73" fmla="*/ 5556241 w 5672604"/>
              <a:gd name="connsiteY73" fmla="*/ 4380931 h 4698332"/>
              <a:gd name="connsiteX74" fmla="*/ 5583537 w 5672604"/>
              <a:gd name="connsiteY74" fmla="*/ 4339988 h 4698332"/>
              <a:gd name="connsiteX75" fmla="*/ 5597185 w 5672604"/>
              <a:gd name="connsiteY75" fmla="*/ 4299044 h 4698332"/>
              <a:gd name="connsiteX76" fmla="*/ 5624480 w 5672604"/>
              <a:gd name="connsiteY76" fmla="*/ 4244453 h 4698332"/>
              <a:gd name="connsiteX77" fmla="*/ 5665424 w 5672604"/>
              <a:gd name="connsiteY77" fmla="*/ 3930555 h 4698332"/>
              <a:gd name="connsiteX78" fmla="*/ 5651776 w 5672604"/>
              <a:gd name="connsiteY78" fmla="*/ 3698543 h 4698332"/>
              <a:gd name="connsiteX79" fmla="*/ 5638128 w 5672604"/>
              <a:gd name="connsiteY79" fmla="*/ 3630304 h 4698332"/>
              <a:gd name="connsiteX80" fmla="*/ 5610833 w 5672604"/>
              <a:gd name="connsiteY80" fmla="*/ 3589361 h 4698332"/>
              <a:gd name="connsiteX81" fmla="*/ 5583537 w 5672604"/>
              <a:gd name="connsiteY81" fmla="*/ 3534770 h 4698332"/>
              <a:gd name="connsiteX82" fmla="*/ 5515298 w 5672604"/>
              <a:gd name="connsiteY82" fmla="*/ 3425588 h 4698332"/>
              <a:gd name="connsiteX83" fmla="*/ 5474355 w 5672604"/>
              <a:gd name="connsiteY83" fmla="*/ 3343701 h 4698332"/>
              <a:gd name="connsiteX84" fmla="*/ 5447059 w 5672604"/>
              <a:gd name="connsiteY84" fmla="*/ 3275462 h 4698332"/>
              <a:gd name="connsiteX85" fmla="*/ 5365173 w 5672604"/>
              <a:gd name="connsiteY85" fmla="*/ 3152633 h 4698332"/>
              <a:gd name="connsiteX86" fmla="*/ 5337877 w 5672604"/>
              <a:gd name="connsiteY86" fmla="*/ 3070746 h 4698332"/>
              <a:gd name="connsiteX87" fmla="*/ 5310582 w 5672604"/>
              <a:gd name="connsiteY87" fmla="*/ 3016155 h 4698332"/>
              <a:gd name="connsiteX88" fmla="*/ 5215047 w 5672604"/>
              <a:gd name="connsiteY88" fmla="*/ 2852382 h 4698332"/>
              <a:gd name="connsiteX89" fmla="*/ 5133161 w 5672604"/>
              <a:gd name="connsiteY89" fmla="*/ 2702256 h 4698332"/>
              <a:gd name="connsiteX90" fmla="*/ 5064922 w 5672604"/>
              <a:gd name="connsiteY90" fmla="*/ 2593074 h 4698332"/>
              <a:gd name="connsiteX91" fmla="*/ 4996683 w 5672604"/>
              <a:gd name="connsiteY91" fmla="*/ 2524835 h 4698332"/>
              <a:gd name="connsiteX92" fmla="*/ 4983036 w 5672604"/>
              <a:gd name="connsiteY92" fmla="*/ 2470244 h 4698332"/>
              <a:gd name="connsiteX93" fmla="*/ 4928444 w 5672604"/>
              <a:gd name="connsiteY93" fmla="*/ 2429301 h 4698332"/>
              <a:gd name="connsiteX94" fmla="*/ 4832910 w 5672604"/>
              <a:gd name="connsiteY94" fmla="*/ 2320119 h 4698332"/>
              <a:gd name="connsiteX95" fmla="*/ 4791967 w 5672604"/>
              <a:gd name="connsiteY95" fmla="*/ 2306471 h 4698332"/>
              <a:gd name="connsiteX96" fmla="*/ 4696433 w 5672604"/>
              <a:gd name="connsiteY96" fmla="*/ 2210937 h 4698332"/>
              <a:gd name="connsiteX97" fmla="*/ 4655489 w 5672604"/>
              <a:gd name="connsiteY97" fmla="*/ 2169994 h 4698332"/>
              <a:gd name="connsiteX98" fmla="*/ 4546307 w 5672604"/>
              <a:gd name="connsiteY98" fmla="*/ 2033516 h 4698332"/>
              <a:gd name="connsiteX99" fmla="*/ 4505364 w 5672604"/>
              <a:gd name="connsiteY99" fmla="*/ 2006221 h 4698332"/>
              <a:gd name="connsiteX100" fmla="*/ 4423477 w 5672604"/>
              <a:gd name="connsiteY100" fmla="*/ 1951630 h 4698332"/>
              <a:gd name="connsiteX101" fmla="*/ 4287000 w 5672604"/>
              <a:gd name="connsiteY101" fmla="*/ 1842447 h 4698332"/>
              <a:gd name="connsiteX102" fmla="*/ 4164170 w 5672604"/>
              <a:gd name="connsiteY102" fmla="*/ 1719618 h 4698332"/>
              <a:gd name="connsiteX103" fmla="*/ 4095931 w 5672604"/>
              <a:gd name="connsiteY103" fmla="*/ 1665027 h 4698332"/>
              <a:gd name="connsiteX104" fmla="*/ 4054988 w 5672604"/>
              <a:gd name="connsiteY104" fmla="*/ 1610435 h 4698332"/>
              <a:gd name="connsiteX105" fmla="*/ 3945806 w 5672604"/>
              <a:gd name="connsiteY105" fmla="*/ 1514901 h 4698332"/>
              <a:gd name="connsiteX106" fmla="*/ 3836624 w 5672604"/>
              <a:gd name="connsiteY106" fmla="*/ 1419367 h 4698332"/>
              <a:gd name="connsiteX107" fmla="*/ 3727441 w 5672604"/>
              <a:gd name="connsiteY107" fmla="*/ 1310185 h 4698332"/>
              <a:gd name="connsiteX108" fmla="*/ 3645555 w 5672604"/>
              <a:gd name="connsiteY108" fmla="*/ 1160059 h 4698332"/>
              <a:gd name="connsiteX109" fmla="*/ 3590964 w 5672604"/>
              <a:gd name="connsiteY109" fmla="*/ 1132764 h 4698332"/>
              <a:gd name="connsiteX110" fmla="*/ 3495430 w 5672604"/>
              <a:gd name="connsiteY110" fmla="*/ 1037230 h 4698332"/>
              <a:gd name="connsiteX111" fmla="*/ 3358952 w 5672604"/>
              <a:gd name="connsiteY111" fmla="*/ 928047 h 4698332"/>
              <a:gd name="connsiteX112" fmla="*/ 3263418 w 5672604"/>
              <a:gd name="connsiteY112" fmla="*/ 859809 h 4698332"/>
              <a:gd name="connsiteX113" fmla="*/ 3236122 w 5672604"/>
              <a:gd name="connsiteY113" fmla="*/ 818865 h 4698332"/>
              <a:gd name="connsiteX114" fmla="*/ 3154236 w 5672604"/>
              <a:gd name="connsiteY114" fmla="*/ 750627 h 4698332"/>
              <a:gd name="connsiteX115" fmla="*/ 3045053 w 5672604"/>
              <a:gd name="connsiteY115" fmla="*/ 627797 h 4698332"/>
              <a:gd name="connsiteX116" fmla="*/ 2963167 w 5672604"/>
              <a:gd name="connsiteY116" fmla="*/ 586853 h 4698332"/>
              <a:gd name="connsiteX117" fmla="*/ 2908576 w 5672604"/>
              <a:gd name="connsiteY117" fmla="*/ 532262 h 4698332"/>
              <a:gd name="connsiteX118" fmla="*/ 2853985 w 5672604"/>
              <a:gd name="connsiteY118" fmla="*/ 504967 h 4698332"/>
              <a:gd name="connsiteX119" fmla="*/ 2744803 w 5672604"/>
              <a:gd name="connsiteY119" fmla="*/ 423080 h 4698332"/>
              <a:gd name="connsiteX120" fmla="*/ 2703859 w 5672604"/>
              <a:gd name="connsiteY120" fmla="*/ 382137 h 4698332"/>
              <a:gd name="connsiteX121" fmla="*/ 2635621 w 5672604"/>
              <a:gd name="connsiteY121" fmla="*/ 368489 h 4698332"/>
              <a:gd name="connsiteX122" fmla="*/ 2526438 w 5672604"/>
              <a:gd name="connsiteY122" fmla="*/ 327546 h 4698332"/>
              <a:gd name="connsiteX123" fmla="*/ 2417256 w 5672604"/>
              <a:gd name="connsiteY123" fmla="*/ 286603 h 4698332"/>
              <a:gd name="connsiteX124" fmla="*/ 2362665 w 5672604"/>
              <a:gd name="connsiteY124" fmla="*/ 259307 h 4698332"/>
              <a:gd name="connsiteX125" fmla="*/ 2321722 w 5672604"/>
              <a:gd name="connsiteY125" fmla="*/ 245659 h 4698332"/>
              <a:gd name="connsiteX126" fmla="*/ 2144301 w 5672604"/>
              <a:gd name="connsiteY126" fmla="*/ 177421 h 4698332"/>
              <a:gd name="connsiteX127" fmla="*/ 2089710 w 5672604"/>
              <a:gd name="connsiteY127" fmla="*/ 150125 h 4698332"/>
              <a:gd name="connsiteX128" fmla="*/ 1994176 w 5672604"/>
              <a:gd name="connsiteY128" fmla="*/ 122830 h 4698332"/>
              <a:gd name="connsiteX129" fmla="*/ 1912289 w 5672604"/>
              <a:gd name="connsiteY129" fmla="*/ 95534 h 4698332"/>
              <a:gd name="connsiteX130" fmla="*/ 1857698 w 5672604"/>
              <a:gd name="connsiteY130" fmla="*/ 81886 h 4698332"/>
              <a:gd name="connsiteX131" fmla="*/ 1803107 w 5672604"/>
              <a:gd name="connsiteY131" fmla="*/ 54591 h 4698332"/>
              <a:gd name="connsiteX132" fmla="*/ 1707573 w 5672604"/>
              <a:gd name="connsiteY132" fmla="*/ 27295 h 4698332"/>
              <a:gd name="connsiteX133" fmla="*/ 1666630 w 5672604"/>
              <a:gd name="connsiteY133" fmla="*/ 13647 h 4698332"/>
              <a:gd name="connsiteX134" fmla="*/ 1475561 w 5672604"/>
              <a:gd name="connsiteY134" fmla="*/ 0 h 4698332"/>
              <a:gd name="connsiteX135" fmla="*/ 806821 w 5672604"/>
              <a:gd name="connsiteY135" fmla="*/ 13647 h 4698332"/>
              <a:gd name="connsiteX136" fmla="*/ 752230 w 5672604"/>
              <a:gd name="connsiteY136" fmla="*/ 40943 h 4698332"/>
              <a:gd name="connsiteX137" fmla="*/ 643047 w 5672604"/>
              <a:gd name="connsiteY137" fmla="*/ 68238 h 4698332"/>
              <a:gd name="connsiteX138" fmla="*/ 615752 w 5672604"/>
              <a:gd name="connsiteY138" fmla="*/ 109182 h 4698332"/>
              <a:gd name="connsiteX139" fmla="*/ 561161 w 5672604"/>
              <a:gd name="connsiteY139" fmla="*/ 122830 h 4698332"/>
              <a:gd name="connsiteX140" fmla="*/ 520218 w 5672604"/>
              <a:gd name="connsiteY140" fmla="*/ 150125 h 4698332"/>
              <a:gd name="connsiteX141" fmla="*/ 465627 w 5672604"/>
              <a:gd name="connsiteY141" fmla="*/ 191068 h 4698332"/>
              <a:gd name="connsiteX142" fmla="*/ 411036 w 5672604"/>
              <a:gd name="connsiteY142" fmla="*/ 245659 h 4698332"/>
              <a:gd name="connsiteX143" fmla="*/ 329149 w 5672604"/>
              <a:gd name="connsiteY143" fmla="*/ 272955 h 4698332"/>
              <a:gd name="connsiteX144" fmla="*/ 233615 w 5672604"/>
              <a:gd name="connsiteY144" fmla="*/ 327546 h 4698332"/>
              <a:gd name="connsiteX145" fmla="*/ 165376 w 5672604"/>
              <a:gd name="connsiteY145" fmla="*/ 382137 h 4698332"/>
              <a:gd name="connsiteX146" fmla="*/ 97137 w 5672604"/>
              <a:gd name="connsiteY146" fmla="*/ 464024 h 4698332"/>
              <a:gd name="connsiteX147" fmla="*/ 56194 w 5672604"/>
              <a:gd name="connsiteY147" fmla="*/ 532262 h 469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5672604" h="4698332">
                <a:moveTo>
                  <a:pt x="110785" y="423080"/>
                </a:moveTo>
                <a:cubicBezTo>
                  <a:pt x="106236" y="473122"/>
                  <a:pt x="106397" y="523818"/>
                  <a:pt x="97137" y="573206"/>
                </a:cubicBezTo>
                <a:cubicBezTo>
                  <a:pt x="92622" y="597285"/>
                  <a:pt x="74645" y="617421"/>
                  <a:pt x="69841" y="641444"/>
                </a:cubicBezTo>
                <a:cubicBezTo>
                  <a:pt x="60875" y="686276"/>
                  <a:pt x="63417" y="732777"/>
                  <a:pt x="56194" y="777922"/>
                </a:cubicBezTo>
                <a:cubicBezTo>
                  <a:pt x="45199" y="846638"/>
                  <a:pt x="15250" y="982638"/>
                  <a:pt x="15250" y="982638"/>
                </a:cubicBezTo>
                <a:cubicBezTo>
                  <a:pt x="10701" y="1041778"/>
                  <a:pt x="0" y="1100766"/>
                  <a:pt x="1603" y="1160059"/>
                </a:cubicBezTo>
                <a:cubicBezTo>
                  <a:pt x="7899" y="1393009"/>
                  <a:pt x="393" y="1416040"/>
                  <a:pt x="56194" y="1569492"/>
                </a:cubicBezTo>
                <a:cubicBezTo>
                  <a:pt x="64566" y="1592516"/>
                  <a:pt x="71758" y="1616224"/>
                  <a:pt x="83489" y="1637731"/>
                </a:cubicBezTo>
                <a:cubicBezTo>
                  <a:pt x="99198" y="1666531"/>
                  <a:pt x="119883" y="1692322"/>
                  <a:pt x="138080" y="1719618"/>
                </a:cubicBezTo>
                <a:cubicBezTo>
                  <a:pt x="164125" y="1823794"/>
                  <a:pt x="133645" y="1724395"/>
                  <a:pt x="192671" y="1842447"/>
                </a:cubicBezTo>
                <a:cubicBezTo>
                  <a:pt x="199105" y="1855314"/>
                  <a:pt x="199332" y="1870815"/>
                  <a:pt x="206319" y="1883391"/>
                </a:cubicBezTo>
                <a:cubicBezTo>
                  <a:pt x="218680" y="1905642"/>
                  <a:pt x="279257" y="1993506"/>
                  <a:pt x="301853" y="2019868"/>
                </a:cubicBezTo>
                <a:cubicBezTo>
                  <a:pt x="314414" y="2034523"/>
                  <a:pt x="330947" y="2045577"/>
                  <a:pt x="342797" y="2060812"/>
                </a:cubicBezTo>
                <a:cubicBezTo>
                  <a:pt x="362937" y="2086707"/>
                  <a:pt x="371144" y="2123015"/>
                  <a:pt x="397388" y="2142698"/>
                </a:cubicBezTo>
                <a:cubicBezTo>
                  <a:pt x="496645" y="2217141"/>
                  <a:pt x="411862" y="2145592"/>
                  <a:pt x="492922" y="2238233"/>
                </a:cubicBezTo>
                <a:cubicBezTo>
                  <a:pt x="509868" y="2257600"/>
                  <a:pt x="530567" y="2273457"/>
                  <a:pt x="547513" y="2292824"/>
                </a:cubicBezTo>
                <a:cubicBezTo>
                  <a:pt x="562491" y="2309942"/>
                  <a:pt x="571455" y="2332303"/>
                  <a:pt x="588456" y="2347415"/>
                </a:cubicBezTo>
                <a:cubicBezTo>
                  <a:pt x="612975" y="2369210"/>
                  <a:pt x="647146" y="2378809"/>
                  <a:pt x="670343" y="2402006"/>
                </a:cubicBezTo>
                <a:cubicBezTo>
                  <a:pt x="683991" y="2415654"/>
                  <a:pt x="694528" y="2433373"/>
                  <a:pt x="711286" y="2442949"/>
                </a:cubicBezTo>
                <a:cubicBezTo>
                  <a:pt x="727572" y="2452255"/>
                  <a:pt x="747680" y="2452048"/>
                  <a:pt x="765877" y="2456597"/>
                </a:cubicBezTo>
                <a:cubicBezTo>
                  <a:pt x="774976" y="2470245"/>
                  <a:pt x="781575" y="2485942"/>
                  <a:pt x="793173" y="2497540"/>
                </a:cubicBezTo>
                <a:cubicBezTo>
                  <a:pt x="836450" y="2540817"/>
                  <a:pt x="859939" y="2543353"/>
                  <a:pt x="916003" y="2565779"/>
                </a:cubicBezTo>
                <a:cubicBezTo>
                  <a:pt x="925101" y="2579427"/>
                  <a:pt x="931700" y="2595124"/>
                  <a:pt x="943298" y="2606722"/>
                </a:cubicBezTo>
                <a:cubicBezTo>
                  <a:pt x="984610" y="2648034"/>
                  <a:pt x="991988" y="2645698"/>
                  <a:pt x="1038833" y="2661313"/>
                </a:cubicBezTo>
                <a:cubicBezTo>
                  <a:pt x="1088872" y="2736372"/>
                  <a:pt x="1038835" y="2672689"/>
                  <a:pt x="1107071" y="2729552"/>
                </a:cubicBezTo>
                <a:cubicBezTo>
                  <a:pt x="1175224" y="2786346"/>
                  <a:pt x="1117006" y="2760158"/>
                  <a:pt x="1188958" y="2784143"/>
                </a:cubicBezTo>
                <a:cubicBezTo>
                  <a:pt x="1219140" y="2814325"/>
                  <a:pt x="1232844" y="2833382"/>
                  <a:pt x="1270844" y="2852382"/>
                </a:cubicBezTo>
                <a:cubicBezTo>
                  <a:pt x="1283711" y="2858816"/>
                  <a:pt x="1298140" y="2861481"/>
                  <a:pt x="1311788" y="2866030"/>
                </a:cubicBezTo>
                <a:cubicBezTo>
                  <a:pt x="1433181" y="2987423"/>
                  <a:pt x="1251391" y="2812254"/>
                  <a:pt x="1420970" y="2947916"/>
                </a:cubicBezTo>
                <a:cubicBezTo>
                  <a:pt x="1446089" y="2968011"/>
                  <a:pt x="1464090" y="2996060"/>
                  <a:pt x="1489209" y="3016155"/>
                </a:cubicBezTo>
                <a:cubicBezTo>
                  <a:pt x="1509922" y="3032726"/>
                  <a:pt x="1535376" y="3042384"/>
                  <a:pt x="1557447" y="3057098"/>
                </a:cubicBezTo>
                <a:cubicBezTo>
                  <a:pt x="1576373" y="3069715"/>
                  <a:pt x="1593529" y="3084820"/>
                  <a:pt x="1612038" y="3098041"/>
                </a:cubicBezTo>
                <a:cubicBezTo>
                  <a:pt x="1625386" y="3107575"/>
                  <a:pt x="1639334" y="3116238"/>
                  <a:pt x="1652982" y="3125337"/>
                </a:cubicBezTo>
                <a:cubicBezTo>
                  <a:pt x="1666630" y="3143534"/>
                  <a:pt x="1676655" y="3165125"/>
                  <a:pt x="1693925" y="3179928"/>
                </a:cubicBezTo>
                <a:cubicBezTo>
                  <a:pt x="1709372" y="3193168"/>
                  <a:pt x="1731070" y="3196757"/>
                  <a:pt x="1748516" y="3207224"/>
                </a:cubicBezTo>
                <a:cubicBezTo>
                  <a:pt x="1776646" y="3224102"/>
                  <a:pt x="1803107" y="3243618"/>
                  <a:pt x="1830403" y="3261815"/>
                </a:cubicBezTo>
                <a:lnTo>
                  <a:pt x="1830403" y="3261815"/>
                </a:lnTo>
                <a:cubicBezTo>
                  <a:pt x="1883336" y="3314748"/>
                  <a:pt x="1880698" y="3314581"/>
                  <a:pt x="1953233" y="3370997"/>
                </a:cubicBezTo>
                <a:cubicBezTo>
                  <a:pt x="1966180" y="3381067"/>
                  <a:pt x="1979100" y="3391831"/>
                  <a:pt x="1994176" y="3398292"/>
                </a:cubicBezTo>
                <a:cubicBezTo>
                  <a:pt x="2011416" y="3405681"/>
                  <a:pt x="2030570" y="3407391"/>
                  <a:pt x="2048767" y="3411940"/>
                </a:cubicBezTo>
                <a:cubicBezTo>
                  <a:pt x="2124974" y="3513550"/>
                  <a:pt x="2047641" y="3424743"/>
                  <a:pt x="2157949" y="3507474"/>
                </a:cubicBezTo>
                <a:cubicBezTo>
                  <a:pt x="2173390" y="3519055"/>
                  <a:pt x="2184238" y="3535857"/>
                  <a:pt x="2198892" y="3548418"/>
                </a:cubicBezTo>
                <a:cubicBezTo>
                  <a:pt x="2291434" y="3627741"/>
                  <a:pt x="2216652" y="3556165"/>
                  <a:pt x="2294427" y="3616656"/>
                </a:cubicBezTo>
                <a:cubicBezTo>
                  <a:pt x="2322473" y="3638470"/>
                  <a:pt x="2348267" y="3663081"/>
                  <a:pt x="2376313" y="3684895"/>
                </a:cubicBezTo>
                <a:cubicBezTo>
                  <a:pt x="2411038" y="3711904"/>
                  <a:pt x="2431293" y="3719210"/>
                  <a:pt x="2471847" y="3739486"/>
                </a:cubicBezTo>
                <a:cubicBezTo>
                  <a:pt x="2485495" y="3753134"/>
                  <a:pt x="2497963" y="3768074"/>
                  <a:pt x="2512791" y="3780430"/>
                </a:cubicBezTo>
                <a:cubicBezTo>
                  <a:pt x="2541725" y="3804541"/>
                  <a:pt x="2574956" y="3818336"/>
                  <a:pt x="2608325" y="3835021"/>
                </a:cubicBezTo>
                <a:cubicBezTo>
                  <a:pt x="2665998" y="3950365"/>
                  <a:pt x="2595611" y="3844134"/>
                  <a:pt x="2690212" y="3903259"/>
                </a:cubicBezTo>
                <a:cubicBezTo>
                  <a:pt x="2712035" y="3916898"/>
                  <a:pt x="2723862" y="3942892"/>
                  <a:pt x="2744803" y="3957850"/>
                </a:cubicBezTo>
                <a:cubicBezTo>
                  <a:pt x="2756509" y="3966212"/>
                  <a:pt x="2771967" y="3967364"/>
                  <a:pt x="2785746" y="3971498"/>
                </a:cubicBezTo>
                <a:cubicBezTo>
                  <a:pt x="2817468" y="3981015"/>
                  <a:pt x="2849435" y="3989695"/>
                  <a:pt x="2881280" y="3998794"/>
                </a:cubicBezTo>
                <a:cubicBezTo>
                  <a:pt x="2926773" y="4026089"/>
                  <a:pt x="2965735" y="4070275"/>
                  <a:pt x="3017758" y="4080680"/>
                </a:cubicBezTo>
                <a:cubicBezTo>
                  <a:pt x="3091294" y="4095387"/>
                  <a:pt x="3154753" y="4103772"/>
                  <a:pt x="3222474" y="4148919"/>
                </a:cubicBezTo>
                <a:cubicBezTo>
                  <a:pt x="3365290" y="4244129"/>
                  <a:pt x="3241942" y="4173418"/>
                  <a:pt x="3440838" y="4244453"/>
                </a:cubicBezTo>
                <a:cubicBezTo>
                  <a:pt x="3489997" y="4262010"/>
                  <a:pt x="3524625" y="4291635"/>
                  <a:pt x="3563668" y="4326340"/>
                </a:cubicBezTo>
                <a:cubicBezTo>
                  <a:pt x="3582902" y="4343437"/>
                  <a:pt x="3596847" y="4366656"/>
                  <a:pt x="3618259" y="4380931"/>
                </a:cubicBezTo>
                <a:cubicBezTo>
                  <a:pt x="3649381" y="4401679"/>
                  <a:pt x="3754691" y="4426978"/>
                  <a:pt x="3782033" y="4435522"/>
                </a:cubicBezTo>
                <a:cubicBezTo>
                  <a:pt x="3823226" y="4448395"/>
                  <a:pt x="3866261" y="4457164"/>
                  <a:pt x="3904862" y="4476465"/>
                </a:cubicBezTo>
                <a:cubicBezTo>
                  <a:pt x="3923059" y="4485564"/>
                  <a:pt x="3940152" y="4497327"/>
                  <a:pt x="3959453" y="4503761"/>
                </a:cubicBezTo>
                <a:cubicBezTo>
                  <a:pt x="3981459" y="4511097"/>
                  <a:pt x="4004946" y="4512860"/>
                  <a:pt x="4027692" y="4517409"/>
                </a:cubicBezTo>
                <a:cubicBezTo>
                  <a:pt x="4045889" y="4526507"/>
                  <a:pt x="4063583" y="4536690"/>
                  <a:pt x="4082283" y="4544704"/>
                </a:cubicBezTo>
                <a:cubicBezTo>
                  <a:pt x="4095506" y="4550371"/>
                  <a:pt x="4110360" y="4551918"/>
                  <a:pt x="4123227" y="4558352"/>
                </a:cubicBezTo>
                <a:cubicBezTo>
                  <a:pt x="4198232" y="4595854"/>
                  <a:pt x="4128511" y="4584607"/>
                  <a:pt x="4232409" y="4612943"/>
                </a:cubicBezTo>
                <a:cubicBezTo>
                  <a:pt x="4259106" y="4620224"/>
                  <a:pt x="4287000" y="4622042"/>
                  <a:pt x="4314295" y="4626591"/>
                </a:cubicBezTo>
                <a:cubicBezTo>
                  <a:pt x="4327943" y="4635689"/>
                  <a:pt x="4339677" y="4648699"/>
                  <a:pt x="4355238" y="4653886"/>
                </a:cubicBezTo>
                <a:cubicBezTo>
                  <a:pt x="4461848" y="4689423"/>
                  <a:pt x="4555817" y="4686736"/>
                  <a:pt x="4669137" y="4694830"/>
                </a:cubicBezTo>
                <a:cubicBezTo>
                  <a:pt x="4794748" y="4689999"/>
                  <a:pt x="4967275" y="4698332"/>
                  <a:pt x="5105865" y="4667534"/>
                </a:cubicBezTo>
                <a:cubicBezTo>
                  <a:pt x="5119909" y="4664413"/>
                  <a:pt x="5133712" y="4659839"/>
                  <a:pt x="5146809" y="4653886"/>
                </a:cubicBezTo>
                <a:cubicBezTo>
                  <a:pt x="5183852" y="4637048"/>
                  <a:pt x="5216091" y="4607275"/>
                  <a:pt x="5255991" y="4599295"/>
                </a:cubicBezTo>
                <a:cubicBezTo>
                  <a:pt x="5312459" y="4588001"/>
                  <a:pt x="5340493" y="4586702"/>
                  <a:pt x="5392468" y="4558352"/>
                </a:cubicBezTo>
                <a:cubicBezTo>
                  <a:pt x="5421268" y="4542643"/>
                  <a:pt x="5474355" y="4503761"/>
                  <a:pt x="5474355" y="4503761"/>
                </a:cubicBezTo>
                <a:cubicBezTo>
                  <a:pt x="5483453" y="4490113"/>
                  <a:pt x="5491149" y="4475419"/>
                  <a:pt x="5501650" y="4462818"/>
                </a:cubicBezTo>
                <a:cubicBezTo>
                  <a:pt x="5514006" y="4447990"/>
                  <a:pt x="5531888" y="4437934"/>
                  <a:pt x="5542594" y="4421874"/>
                </a:cubicBezTo>
                <a:cubicBezTo>
                  <a:pt x="5550574" y="4409904"/>
                  <a:pt x="5549807" y="4393798"/>
                  <a:pt x="5556241" y="4380931"/>
                </a:cubicBezTo>
                <a:cubicBezTo>
                  <a:pt x="5563576" y="4366260"/>
                  <a:pt x="5574438" y="4353636"/>
                  <a:pt x="5583537" y="4339988"/>
                </a:cubicBezTo>
                <a:cubicBezTo>
                  <a:pt x="5588086" y="4326340"/>
                  <a:pt x="5591518" y="4312267"/>
                  <a:pt x="5597185" y="4299044"/>
                </a:cubicBezTo>
                <a:cubicBezTo>
                  <a:pt x="5605199" y="4280344"/>
                  <a:pt x="5621731" y="4264611"/>
                  <a:pt x="5624480" y="4244453"/>
                </a:cubicBezTo>
                <a:cubicBezTo>
                  <a:pt x="5672604" y="3891542"/>
                  <a:pt x="5597776" y="4099672"/>
                  <a:pt x="5665424" y="3930555"/>
                </a:cubicBezTo>
                <a:cubicBezTo>
                  <a:pt x="5660875" y="3853218"/>
                  <a:pt x="5658790" y="3775696"/>
                  <a:pt x="5651776" y="3698543"/>
                </a:cubicBezTo>
                <a:cubicBezTo>
                  <a:pt x="5649676" y="3675441"/>
                  <a:pt x="5646273" y="3652024"/>
                  <a:pt x="5638128" y="3630304"/>
                </a:cubicBezTo>
                <a:cubicBezTo>
                  <a:pt x="5632369" y="3614946"/>
                  <a:pt x="5618971" y="3603602"/>
                  <a:pt x="5610833" y="3589361"/>
                </a:cubicBezTo>
                <a:cubicBezTo>
                  <a:pt x="5600739" y="3571697"/>
                  <a:pt x="5593417" y="3552555"/>
                  <a:pt x="5583537" y="3534770"/>
                </a:cubicBezTo>
                <a:cubicBezTo>
                  <a:pt x="5556097" y="3485378"/>
                  <a:pt x="5543741" y="3468251"/>
                  <a:pt x="5515298" y="3425588"/>
                </a:cubicBezTo>
                <a:cubicBezTo>
                  <a:pt x="5480994" y="3322676"/>
                  <a:pt x="5527267" y="3449525"/>
                  <a:pt x="5474355" y="3343701"/>
                </a:cubicBezTo>
                <a:cubicBezTo>
                  <a:pt x="5463399" y="3321789"/>
                  <a:pt x="5458957" y="3296878"/>
                  <a:pt x="5447059" y="3275462"/>
                </a:cubicBezTo>
                <a:cubicBezTo>
                  <a:pt x="5384058" y="3162060"/>
                  <a:pt x="5424982" y="3284212"/>
                  <a:pt x="5365173" y="3152633"/>
                </a:cubicBezTo>
                <a:cubicBezTo>
                  <a:pt x="5353267" y="3126440"/>
                  <a:pt x="5350744" y="3096481"/>
                  <a:pt x="5337877" y="3070746"/>
                </a:cubicBezTo>
                <a:cubicBezTo>
                  <a:pt x="5328779" y="3052549"/>
                  <a:pt x="5320556" y="3033887"/>
                  <a:pt x="5310582" y="3016155"/>
                </a:cubicBezTo>
                <a:cubicBezTo>
                  <a:pt x="5279597" y="2961071"/>
                  <a:pt x="5235031" y="2912340"/>
                  <a:pt x="5215047" y="2852382"/>
                </a:cubicBezTo>
                <a:cubicBezTo>
                  <a:pt x="5177661" y="2740215"/>
                  <a:pt x="5239360" y="2914650"/>
                  <a:pt x="5133161" y="2702256"/>
                </a:cubicBezTo>
                <a:cubicBezTo>
                  <a:pt x="5095692" y="2627320"/>
                  <a:pt x="5118072" y="2663941"/>
                  <a:pt x="5064922" y="2593074"/>
                </a:cubicBezTo>
                <a:cubicBezTo>
                  <a:pt x="5026289" y="2477178"/>
                  <a:pt x="5090377" y="2637269"/>
                  <a:pt x="4996683" y="2524835"/>
                </a:cubicBezTo>
                <a:cubicBezTo>
                  <a:pt x="4984675" y="2510425"/>
                  <a:pt x="4993938" y="2485507"/>
                  <a:pt x="4983036" y="2470244"/>
                </a:cubicBezTo>
                <a:cubicBezTo>
                  <a:pt x="4969815" y="2451734"/>
                  <a:pt x="4946641" y="2442949"/>
                  <a:pt x="4928444" y="2429301"/>
                </a:cubicBezTo>
                <a:cubicBezTo>
                  <a:pt x="4896875" y="2381946"/>
                  <a:pt x="4886136" y="2360039"/>
                  <a:pt x="4832910" y="2320119"/>
                </a:cubicBezTo>
                <a:cubicBezTo>
                  <a:pt x="4821401" y="2311487"/>
                  <a:pt x="4805615" y="2311020"/>
                  <a:pt x="4791967" y="2306471"/>
                </a:cubicBezTo>
                <a:lnTo>
                  <a:pt x="4696433" y="2210937"/>
                </a:lnTo>
                <a:cubicBezTo>
                  <a:pt x="4682785" y="2197289"/>
                  <a:pt x="4667070" y="2185435"/>
                  <a:pt x="4655489" y="2169994"/>
                </a:cubicBezTo>
                <a:cubicBezTo>
                  <a:pt x="4625032" y="2129384"/>
                  <a:pt x="4579428" y="2066637"/>
                  <a:pt x="4546307" y="2033516"/>
                </a:cubicBezTo>
                <a:cubicBezTo>
                  <a:pt x="4534709" y="2021918"/>
                  <a:pt x="4517965" y="2016722"/>
                  <a:pt x="4505364" y="2006221"/>
                </a:cubicBezTo>
                <a:cubicBezTo>
                  <a:pt x="4437210" y="1949425"/>
                  <a:pt x="4495432" y="1975613"/>
                  <a:pt x="4423477" y="1951630"/>
                </a:cubicBezTo>
                <a:cubicBezTo>
                  <a:pt x="4317771" y="1845923"/>
                  <a:pt x="4370667" y="1870337"/>
                  <a:pt x="4287000" y="1842447"/>
                </a:cubicBezTo>
                <a:cubicBezTo>
                  <a:pt x="4246057" y="1801504"/>
                  <a:pt x="4209384" y="1755789"/>
                  <a:pt x="4164170" y="1719618"/>
                </a:cubicBezTo>
                <a:cubicBezTo>
                  <a:pt x="4141424" y="1701421"/>
                  <a:pt x="4116529" y="1685625"/>
                  <a:pt x="4095931" y="1665027"/>
                </a:cubicBezTo>
                <a:cubicBezTo>
                  <a:pt x="4079847" y="1648943"/>
                  <a:pt x="4070100" y="1627436"/>
                  <a:pt x="4054988" y="1610435"/>
                </a:cubicBezTo>
                <a:cubicBezTo>
                  <a:pt x="3996928" y="1545117"/>
                  <a:pt x="4002410" y="1552638"/>
                  <a:pt x="3945806" y="1514901"/>
                </a:cubicBezTo>
                <a:cubicBezTo>
                  <a:pt x="3886159" y="1425433"/>
                  <a:pt x="3960465" y="1525516"/>
                  <a:pt x="3836624" y="1419367"/>
                </a:cubicBezTo>
                <a:cubicBezTo>
                  <a:pt x="3797546" y="1385871"/>
                  <a:pt x="3727441" y="1310185"/>
                  <a:pt x="3727441" y="1310185"/>
                </a:cubicBezTo>
                <a:cubicBezTo>
                  <a:pt x="3711411" y="1262092"/>
                  <a:pt x="3688042" y="1181302"/>
                  <a:pt x="3645555" y="1160059"/>
                </a:cubicBezTo>
                <a:lnTo>
                  <a:pt x="3590964" y="1132764"/>
                </a:lnTo>
                <a:cubicBezTo>
                  <a:pt x="3559119" y="1100919"/>
                  <a:pt x="3530596" y="1065363"/>
                  <a:pt x="3495430" y="1037230"/>
                </a:cubicBezTo>
                <a:cubicBezTo>
                  <a:pt x="3449937" y="1000836"/>
                  <a:pt x="3407427" y="960363"/>
                  <a:pt x="3358952" y="928047"/>
                </a:cubicBezTo>
                <a:cubicBezTo>
                  <a:pt x="3299083" y="888135"/>
                  <a:pt x="3331131" y="910593"/>
                  <a:pt x="3263418" y="859809"/>
                </a:cubicBezTo>
                <a:cubicBezTo>
                  <a:pt x="3254319" y="846161"/>
                  <a:pt x="3247721" y="830464"/>
                  <a:pt x="3236122" y="818865"/>
                </a:cubicBezTo>
                <a:cubicBezTo>
                  <a:pt x="3128766" y="711509"/>
                  <a:pt x="3266028" y="884778"/>
                  <a:pt x="3154236" y="750627"/>
                </a:cubicBezTo>
                <a:cubicBezTo>
                  <a:pt x="3119224" y="708612"/>
                  <a:pt x="3106307" y="648216"/>
                  <a:pt x="3045053" y="627797"/>
                </a:cubicBezTo>
                <a:cubicBezTo>
                  <a:pt x="3005424" y="614587"/>
                  <a:pt x="2996840" y="615715"/>
                  <a:pt x="2963167" y="586853"/>
                </a:cubicBezTo>
                <a:cubicBezTo>
                  <a:pt x="2943628" y="570105"/>
                  <a:pt x="2929164" y="547703"/>
                  <a:pt x="2908576" y="532262"/>
                </a:cubicBezTo>
                <a:cubicBezTo>
                  <a:pt x="2892300" y="520055"/>
                  <a:pt x="2870913" y="516252"/>
                  <a:pt x="2853985" y="504967"/>
                </a:cubicBezTo>
                <a:cubicBezTo>
                  <a:pt x="2816133" y="479732"/>
                  <a:pt x="2776972" y="455248"/>
                  <a:pt x="2744803" y="423080"/>
                </a:cubicBezTo>
                <a:cubicBezTo>
                  <a:pt x="2731155" y="409432"/>
                  <a:pt x="2721122" y="390769"/>
                  <a:pt x="2703859" y="382137"/>
                </a:cubicBezTo>
                <a:cubicBezTo>
                  <a:pt x="2683111" y="371763"/>
                  <a:pt x="2658367" y="373038"/>
                  <a:pt x="2635621" y="368489"/>
                </a:cubicBezTo>
                <a:cubicBezTo>
                  <a:pt x="2483623" y="292491"/>
                  <a:pt x="2675106" y="383297"/>
                  <a:pt x="2526438" y="327546"/>
                </a:cubicBezTo>
                <a:cubicBezTo>
                  <a:pt x="2383709" y="274022"/>
                  <a:pt x="2557376" y="321631"/>
                  <a:pt x="2417256" y="286603"/>
                </a:cubicBezTo>
                <a:cubicBezTo>
                  <a:pt x="2399059" y="277504"/>
                  <a:pt x="2381365" y="267321"/>
                  <a:pt x="2362665" y="259307"/>
                </a:cubicBezTo>
                <a:cubicBezTo>
                  <a:pt x="2349442" y="253640"/>
                  <a:pt x="2334818" y="251612"/>
                  <a:pt x="2321722" y="245659"/>
                </a:cubicBezTo>
                <a:cubicBezTo>
                  <a:pt x="2168593" y="176055"/>
                  <a:pt x="2265665" y="201692"/>
                  <a:pt x="2144301" y="177421"/>
                </a:cubicBezTo>
                <a:cubicBezTo>
                  <a:pt x="2126104" y="168322"/>
                  <a:pt x="2108410" y="158139"/>
                  <a:pt x="2089710" y="150125"/>
                </a:cubicBezTo>
                <a:cubicBezTo>
                  <a:pt x="2054030" y="134833"/>
                  <a:pt x="2032660" y="134375"/>
                  <a:pt x="1994176" y="122830"/>
                </a:cubicBezTo>
                <a:cubicBezTo>
                  <a:pt x="1966617" y="114562"/>
                  <a:pt x="1939848" y="103802"/>
                  <a:pt x="1912289" y="95534"/>
                </a:cubicBezTo>
                <a:cubicBezTo>
                  <a:pt x="1894323" y="90144"/>
                  <a:pt x="1875261" y="88472"/>
                  <a:pt x="1857698" y="81886"/>
                </a:cubicBezTo>
                <a:cubicBezTo>
                  <a:pt x="1838649" y="74743"/>
                  <a:pt x="1821807" y="62605"/>
                  <a:pt x="1803107" y="54591"/>
                </a:cubicBezTo>
                <a:cubicBezTo>
                  <a:pt x="1770381" y="40566"/>
                  <a:pt x="1742205" y="37190"/>
                  <a:pt x="1707573" y="27295"/>
                </a:cubicBezTo>
                <a:cubicBezTo>
                  <a:pt x="1693741" y="23343"/>
                  <a:pt x="1680917" y="15328"/>
                  <a:pt x="1666630" y="13647"/>
                </a:cubicBezTo>
                <a:cubicBezTo>
                  <a:pt x="1603215" y="6187"/>
                  <a:pt x="1539251" y="4549"/>
                  <a:pt x="1475561" y="0"/>
                </a:cubicBezTo>
                <a:cubicBezTo>
                  <a:pt x="1252648" y="4549"/>
                  <a:pt x="1029424" y="1047"/>
                  <a:pt x="806821" y="13647"/>
                </a:cubicBezTo>
                <a:cubicBezTo>
                  <a:pt x="786509" y="14797"/>
                  <a:pt x="771531" y="34509"/>
                  <a:pt x="752230" y="40943"/>
                </a:cubicBezTo>
                <a:cubicBezTo>
                  <a:pt x="716641" y="52806"/>
                  <a:pt x="643047" y="68238"/>
                  <a:pt x="643047" y="68238"/>
                </a:cubicBezTo>
                <a:cubicBezTo>
                  <a:pt x="633949" y="81886"/>
                  <a:pt x="629400" y="100083"/>
                  <a:pt x="615752" y="109182"/>
                </a:cubicBezTo>
                <a:cubicBezTo>
                  <a:pt x="600145" y="119587"/>
                  <a:pt x="578401" y="115441"/>
                  <a:pt x="561161" y="122830"/>
                </a:cubicBezTo>
                <a:cubicBezTo>
                  <a:pt x="546085" y="129291"/>
                  <a:pt x="533565" y="140591"/>
                  <a:pt x="520218" y="150125"/>
                </a:cubicBezTo>
                <a:cubicBezTo>
                  <a:pt x="501709" y="163346"/>
                  <a:pt x="482745" y="176090"/>
                  <a:pt x="465627" y="191068"/>
                </a:cubicBezTo>
                <a:cubicBezTo>
                  <a:pt x="446260" y="208014"/>
                  <a:pt x="433103" y="232419"/>
                  <a:pt x="411036" y="245659"/>
                </a:cubicBezTo>
                <a:cubicBezTo>
                  <a:pt x="386364" y="260462"/>
                  <a:pt x="353089" y="256995"/>
                  <a:pt x="329149" y="272955"/>
                </a:cubicBezTo>
                <a:cubicBezTo>
                  <a:pt x="271278" y="311535"/>
                  <a:pt x="302877" y="292915"/>
                  <a:pt x="233615" y="327546"/>
                </a:cubicBezTo>
                <a:cubicBezTo>
                  <a:pt x="172568" y="419114"/>
                  <a:pt x="244482" y="329399"/>
                  <a:pt x="165376" y="382137"/>
                </a:cubicBezTo>
                <a:cubicBezTo>
                  <a:pt x="130619" y="405308"/>
                  <a:pt x="120024" y="431981"/>
                  <a:pt x="97137" y="464024"/>
                </a:cubicBezTo>
                <a:cubicBezTo>
                  <a:pt x="53465" y="525166"/>
                  <a:pt x="56194" y="495287"/>
                  <a:pt x="56194" y="532262"/>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cxnSp>
        <p:nvCxnSpPr>
          <p:cNvPr id="65" name="Straight Arrow Connector 64"/>
          <p:cNvCxnSpPr>
            <a:stCxn id="61" idx="0"/>
            <a:endCxn id="70" idx="2"/>
          </p:cNvCxnSpPr>
          <p:nvPr/>
        </p:nvCxnSpPr>
        <p:spPr>
          <a:xfrm flipH="1" flipV="1">
            <a:off x="2095500" y="2773362"/>
            <a:ext cx="130075" cy="12652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3" idx="103"/>
            <a:endCxn id="73" idx="2"/>
          </p:cNvCxnSpPr>
          <p:nvPr/>
        </p:nvCxnSpPr>
        <p:spPr>
          <a:xfrm flipV="1">
            <a:off x="7423443" y="2544762"/>
            <a:ext cx="844257" cy="728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600200" y="2392362"/>
            <a:ext cx="990600" cy="381000"/>
          </a:xfrm>
          <a:prstGeom prst="rect">
            <a:avLst/>
          </a:prstGeom>
          <a:noFill/>
        </p:spPr>
        <p:txBody>
          <a:bodyPr wrap="square" rtlCol="0">
            <a:spAutoFit/>
          </a:bodyPr>
          <a:lstStyle/>
          <a:p>
            <a:pPr algn="ctr"/>
            <a:r>
              <a:rPr lang="en-US" i="1" smtClean="0">
                <a:latin typeface="Times New Roman" pitchFamily="18" charset="0"/>
                <a:cs typeface="Times New Roman" pitchFamily="18" charset="0"/>
              </a:rPr>
              <a:t>inside</a:t>
            </a:r>
            <a:endParaRPr lang="en-US" i="1">
              <a:latin typeface="Times New Roman" pitchFamily="18" charset="0"/>
              <a:cs typeface="Times New Roman" pitchFamily="18" charset="0"/>
            </a:endParaRPr>
          </a:p>
        </p:txBody>
      </p:sp>
      <p:sp>
        <p:nvSpPr>
          <p:cNvPr id="73" name="TextBox 72"/>
          <p:cNvSpPr txBox="1"/>
          <p:nvPr/>
        </p:nvSpPr>
        <p:spPr>
          <a:xfrm>
            <a:off x="7772400" y="2163762"/>
            <a:ext cx="990600" cy="381000"/>
          </a:xfrm>
          <a:prstGeom prst="rect">
            <a:avLst/>
          </a:prstGeom>
          <a:noFill/>
        </p:spPr>
        <p:txBody>
          <a:bodyPr wrap="square" rtlCol="0">
            <a:spAutoFit/>
          </a:bodyPr>
          <a:lstStyle/>
          <a:p>
            <a:pPr algn="ctr"/>
            <a:r>
              <a:rPr lang="en-US" i="1" smtClean="0">
                <a:latin typeface="Times New Roman" pitchFamily="18" charset="0"/>
                <a:cs typeface="Times New Roman" pitchFamily="18" charset="0"/>
              </a:rPr>
              <a:t>outside</a:t>
            </a:r>
            <a:endParaRPr lang="en-US" i="1">
              <a:latin typeface="Times New Roman" pitchFamily="18" charset="0"/>
              <a:cs typeface="Times New Roman" pitchFamily="18" charset="0"/>
            </a:endParaRPr>
          </a:p>
        </p:txBody>
      </p:sp>
      <p:sp>
        <p:nvSpPr>
          <p:cNvPr id="75" name="Content Placeholder 2"/>
          <p:cNvSpPr txBox="1">
            <a:spLocks/>
          </p:cNvSpPr>
          <p:nvPr/>
        </p:nvSpPr>
        <p:spPr>
          <a:xfrm>
            <a:off x="1524000" y="1600200"/>
            <a:ext cx="7620000" cy="4572000"/>
          </a:xfrm>
          <a:prstGeom prst="rect">
            <a:avLst/>
          </a:prstGeom>
          <a:solidFill>
            <a:schemeClr val="bg1"/>
          </a:solidFill>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Char char="q"/>
              <a:tabLst/>
              <a:defRPr/>
            </a:pPr>
            <a:r>
              <a:rPr lang="en-US" sz="2600" smtClean="0">
                <a:latin typeface="Times New Roman" pitchFamily="18" charset="0"/>
                <a:cs typeface="Times New Roman" pitchFamily="18" charset="0"/>
              </a:rPr>
              <a:t>Đề </a:t>
            </a:r>
            <a:r>
              <a:rPr lang="en-US" sz="2600" smtClean="0">
                <a:latin typeface="Times New Roman" pitchFamily="18" charset="0"/>
                <a:cs typeface="Times New Roman" pitchFamily="18" charset="0"/>
              </a:rPr>
              <a:t>xuất sử dụng giải pháp để tính ước lượng outside cho mỗi phần tử:</a:t>
            </a:r>
          </a:p>
          <a:p>
            <a:pPr marL="731520" lvl="1" indent="-274320">
              <a:spcBef>
                <a:spcPts val="580"/>
              </a:spcBef>
              <a:buClr>
                <a:schemeClr val="accent1"/>
              </a:buClr>
              <a:buSzPct val="85000"/>
              <a:buFont typeface="Wingdings 2"/>
              <a:buChar char=""/>
            </a:pPr>
            <a:r>
              <a:rPr kumimoji="0" lang="en-US" sz="26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Rút</a:t>
            </a:r>
            <a:r>
              <a:rPr kumimoji="0" lang="en-US" sz="2600" b="0" i="0" u="none" strike="noStrike" kern="1200" cap="none" spc="0" normalizeH="0" noProof="0" smtClean="0">
                <a:ln>
                  <a:noFill/>
                </a:ln>
                <a:solidFill>
                  <a:schemeClr val="tx1"/>
                </a:solidFill>
                <a:effectLst/>
                <a:uLnTx/>
                <a:uFillTx/>
                <a:latin typeface="Times New Roman" pitchFamily="18" charset="0"/>
                <a:cs typeface="Times New Roman" pitchFamily="18" charset="0"/>
              </a:rPr>
              <a:t> gọn tập luật: chọn ra những luật cú pháp có xác suất cao nhất.</a:t>
            </a:r>
            <a:endParaRPr lang="en-US" sz="2600">
              <a:latin typeface="Times New Roman" pitchFamily="18" charset="0"/>
              <a:cs typeface="Times New Roman" pitchFamily="18" charset="0"/>
            </a:endParaRPr>
          </a:p>
          <a:p>
            <a:pPr marL="731520" lvl="1" indent="-274320">
              <a:spcBef>
                <a:spcPts val="580"/>
              </a:spcBef>
              <a:buClr>
                <a:schemeClr val="accent1"/>
              </a:buClr>
              <a:buSzPct val="85000"/>
              <a:buFont typeface="Wingdings 2"/>
              <a:buChar char=""/>
            </a:pPr>
            <a:r>
              <a:rPr lang="en-US" sz="2600" smtClean="0">
                <a:latin typeface="Times New Roman" pitchFamily="18" charset="0"/>
                <a:cs typeface="Times New Roman" pitchFamily="18" charset="0"/>
              </a:rPr>
              <a:t>Sử dụng phân tích outside của mỗi phần tử với tập luật rút gọn để tính ước lượng.</a:t>
            </a:r>
          </a:p>
          <a:p>
            <a:pPr marL="731520" lvl="1" indent="-274320">
              <a:spcBef>
                <a:spcPts val="580"/>
              </a:spcBef>
              <a:buClr>
                <a:schemeClr val="accent1"/>
              </a:buClr>
              <a:buSzPct val="85000"/>
              <a:buFont typeface="Wingdings 2"/>
              <a:buChar char=""/>
            </a:pPr>
            <a:r>
              <a:rPr lang="en-US" sz="2600" smtClean="0">
                <a:latin typeface="Times New Roman" pitchFamily="18" charset="0"/>
                <a:cs typeface="Times New Roman" pitchFamily="18" charset="0"/>
              </a:rPr>
              <a:t>Ước lượng thỏa mãn tính chất A*.</a:t>
            </a:r>
            <a:endParaRPr kumimoji="0" lang="en-US" sz="2600" b="0" i="0" u="none" strike="noStrike" kern="1200" cap="none" spc="0" normalizeH="0" noProof="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p:cBhvr>
                                        <p:cTn id="6" dur="500" fill="hold"/>
                                        <p:tgtEl>
                                          <p:spTgt spid="31"/>
                                        </p:tgtEl>
                                        <p:attrNameLst>
                                          <p:attrName>stroke.color</p:attrName>
                                        </p:attrNameLst>
                                      </p:cBhvr>
                                      <p:to>
                                        <a:schemeClr val="tx1"/>
                                      </p:to>
                                    </p:animClr>
                                    <p:set>
                                      <p:cBhvr>
                                        <p:cTn id="7" dur="500" fill="hold"/>
                                        <p:tgtEl>
                                          <p:spTgt spid="31"/>
                                        </p:tgtEl>
                                        <p:attrNameLst>
                                          <p:attrName>stroke.on</p:attrName>
                                        </p:attrNameLst>
                                      </p:cBhvr>
                                      <p:to>
                                        <p:strVal val="true"/>
                                      </p:to>
                                    </p:set>
                                  </p:childTnLst>
                                </p:cTn>
                              </p:par>
                              <p:par>
                                <p:cTn id="8" presetID="1" presetClass="emph" presetSubtype="2" fill="hold" grpId="0" nodeType="withEffect">
                                  <p:stCondLst>
                                    <p:cond delay="0"/>
                                  </p:stCondLst>
                                  <p:childTnLst>
                                    <p:animClr clrSpc="rgb">
                                      <p:cBhvr>
                                        <p:cTn id="9" dur="500" fill="hold"/>
                                        <p:tgtEl>
                                          <p:spTgt spid="9"/>
                                        </p:tgtEl>
                                        <p:attrNameLst>
                                          <p:attrName>fillcolor</p:attrName>
                                        </p:attrNameLst>
                                      </p:cBhvr>
                                      <p:to>
                                        <a:srgbClr val="FEFA48"/>
                                      </p:to>
                                    </p:animClr>
                                    <p:set>
                                      <p:cBhvr>
                                        <p:cTn id="10" dur="500" fill="hold"/>
                                        <p:tgtEl>
                                          <p:spTgt spid="9"/>
                                        </p:tgtEl>
                                        <p:attrNameLst>
                                          <p:attrName>fill.type</p:attrName>
                                        </p:attrNameLst>
                                      </p:cBhvr>
                                      <p:to>
                                        <p:strVal val="solid"/>
                                      </p:to>
                                    </p:set>
                                    <p:set>
                                      <p:cBhvr>
                                        <p:cTn id="11" dur="500" fill="hold"/>
                                        <p:tgtEl>
                                          <p:spTgt spid="9"/>
                                        </p:tgtEl>
                                        <p:attrNameLst>
                                          <p:attrName>fill.on</p:attrName>
                                        </p:attrNameLst>
                                      </p:cBhvr>
                                      <p:to>
                                        <p:strVal val="true"/>
                                      </p:to>
                                    </p:set>
                                  </p:childTnLst>
                                </p:cTn>
                              </p:par>
                              <p:par>
                                <p:cTn id="12" presetID="7" presetClass="emph" presetSubtype="2" fill="hold" nodeType="withEffect">
                                  <p:stCondLst>
                                    <p:cond delay="0"/>
                                  </p:stCondLst>
                                  <p:childTnLst>
                                    <p:animClr clrSpc="rgb">
                                      <p:cBhvr>
                                        <p:cTn id="13" dur="500" fill="hold"/>
                                        <p:tgtEl>
                                          <p:spTgt spid="34"/>
                                        </p:tgtEl>
                                        <p:attrNameLst>
                                          <p:attrName>stroke.color</p:attrName>
                                        </p:attrNameLst>
                                      </p:cBhvr>
                                      <p:to>
                                        <a:schemeClr val="tx1"/>
                                      </p:to>
                                    </p:animClr>
                                    <p:set>
                                      <p:cBhvr>
                                        <p:cTn id="14" dur="500" fill="hold"/>
                                        <p:tgtEl>
                                          <p:spTgt spid="34"/>
                                        </p:tgtEl>
                                        <p:attrNameLst>
                                          <p:attrName>stroke.on</p:attrName>
                                        </p:attrNameLst>
                                      </p:cBhvr>
                                      <p:to>
                                        <p:strVal val="true"/>
                                      </p:to>
                                    </p:set>
                                  </p:childTnLst>
                                </p:cTn>
                              </p:par>
                              <p:par>
                                <p:cTn id="15" presetID="1" presetClass="emph" presetSubtype="2" fill="hold" grpId="0" nodeType="withEffect">
                                  <p:stCondLst>
                                    <p:cond delay="0"/>
                                  </p:stCondLst>
                                  <p:childTnLst>
                                    <p:animClr clrSpc="rgb">
                                      <p:cBhvr>
                                        <p:cTn id="16" dur="500" fill="hold"/>
                                        <p:tgtEl>
                                          <p:spTgt spid="12"/>
                                        </p:tgtEl>
                                        <p:attrNameLst>
                                          <p:attrName>fillcolor</p:attrName>
                                        </p:attrNameLst>
                                      </p:cBhvr>
                                      <p:to>
                                        <a:srgbClr val="FEFA48"/>
                                      </p:to>
                                    </p:animClr>
                                    <p:set>
                                      <p:cBhvr>
                                        <p:cTn id="17" dur="500" fill="hold"/>
                                        <p:tgtEl>
                                          <p:spTgt spid="12"/>
                                        </p:tgtEl>
                                        <p:attrNameLst>
                                          <p:attrName>fill.type</p:attrName>
                                        </p:attrNameLst>
                                      </p:cBhvr>
                                      <p:to>
                                        <p:strVal val="solid"/>
                                      </p:to>
                                    </p:set>
                                    <p:set>
                                      <p:cBhvr>
                                        <p:cTn id="18" dur="500" fill="hold"/>
                                        <p:tgtEl>
                                          <p:spTgt spid="12"/>
                                        </p:tgtEl>
                                        <p:attrNameLst>
                                          <p:attrName>fill.on</p:attrName>
                                        </p:attrNameLst>
                                      </p:cBhvr>
                                      <p:to>
                                        <p:strVal val="true"/>
                                      </p:to>
                                    </p:set>
                                  </p:childTnLst>
                                </p:cTn>
                              </p:par>
                              <p:par>
                                <p:cTn id="19" presetID="7" presetClass="emph" presetSubtype="2" fill="hold" nodeType="withEffect">
                                  <p:stCondLst>
                                    <p:cond delay="0"/>
                                  </p:stCondLst>
                                  <p:childTnLst>
                                    <p:animClr clrSpc="rgb">
                                      <p:cBhvr>
                                        <p:cTn id="20" dur="500" fill="hold"/>
                                        <p:tgtEl>
                                          <p:spTgt spid="40"/>
                                        </p:tgtEl>
                                        <p:attrNameLst>
                                          <p:attrName>stroke.color</p:attrName>
                                        </p:attrNameLst>
                                      </p:cBhvr>
                                      <p:to>
                                        <a:schemeClr val="tx1"/>
                                      </p:to>
                                    </p:animClr>
                                    <p:set>
                                      <p:cBhvr>
                                        <p:cTn id="21" dur="500" fill="hold"/>
                                        <p:tgtEl>
                                          <p:spTgt spid="40"/>
                                        </p:tgtEl>
                                        <p:attrNameLst>
                                          <p:attrName>stroke.on</p:attrName>
                                        </p:attrNameLst>
                                      </p:cBhvr>
                                      <p:to>
                                        <p:strVal val="true"/>
                                      </p:to>
                                    </p:set>
                                  </p:childTnLst>
                                </p:cTn>
                              </p:par>
                              <p:par>
                                <p:cTn id="22" presetID="1" presetClass="emph" presetSubtype="2" fill="hold" grpId="0" nodeType="withEffect">
                                  <p:stCondLst>
                                    <p:cond delay="0"/>
                                  </p:stCondLst>
                                  <p:childTnLst>
                                    <p:animClr clrSpc="rgb">
                                      <p:cBhvr>
                                        <p:cTn id="23" dur="500" fill="hold"/>
                                        <p:tgtEl>
                                          <p:spTgt spid="13"/>
                                        </p:tgtEl>
                                        <p:attrNameLst>
                                          <p:attrName>fillcolor</p:attrName>
                                        </p:attrNameLst>
                                      </p:cBhvr>
                                      <p:to>
                                        <a:srgbClr val="FEFA48"/>
                                      </p:to>
                                    </p:animClr>
                                    <p:set>
                                      <p:cBhvr>
                                        <p:cTn id="24" dur="500" fill="hold"/>
                                        <p:tgtEl>
                                          <p:spTgt spid="13"/>
                                        </p:tgtEl>
                                        <p:attrNameLst>
                                          <p:attrName>fill.type</p:attrName>
                                        </p:attrNameLst>
                                      </p:cBhvr>
                                      <p:to>
                                        <p:strVal val="solid"/>
                                      </p:to>
                                    </p:set>
                                    <p:set>
                                      <p:cBhvr>
                                        <p:cTn id="25" dur="500" fill="hold"/>
                                        <p:tgtEl>
                                          <p:spTgt spid="13"/>
                                        </p:tgtEl>
                                        <p:attrNameLst>
                                          <p:attrName>fill.on</p:attrName>
                                        </p:attrNameLst>
                                      </p:cBhvr>
                                      <p:to>
                                        <p:strVal val="true"/>
                                      </p:to>
                                    </p:set>
                                  </p:childTnLst>
                                </p:cTn>
                              </p:par>
                              <p:par>
                                <p:cTn id="26" presetID="7" presetClass="emph" presetSubtype="2" fill="hold" nodeType="withEffect">
                                  <p:stCondLst>
                                    <p:cond delay="0"/>
                                  </p:stCondLst>
                                  <p:childTnLst>
                                    <p:animClr clrSpc="rgb">
                                      <p:cBhvr>
                                        <p:cTn id="27" dur="500" fill="hold"/>
                                        <p:tgtEl>
                                          <p:spTgt spid="37"/>
                                        </p:tgtEl>
                                        <p:attrNameLst>
                                          <p:attrName>stroke.color</p:attrName>
                                        </p:attrNameLst>
                                      </p:cBhvr>
                                      <p:to>
                                        <a:schemeClr val="tx1"/>
                                      </p:to>
                                    </p:animClr>
                                    <p:set>
                                      <p:cBhvr>
                                        <p:cTn id="28" dur="500" fill="hold"/>
                                        <p:tgtEl>
                                          <p:spTgt spid="37"/>
                                        </p:tgtEl>
                                        <p:attrNameLst>
                                          <p:attrName>stroke.on</p:attrName>
                                        </p:attrNameLst>
                                      </p:cBhvr>
                                      <p:to>
                                        <p:strVal val="true"/>
                                      </p:to>
                                    </p:set>
                                  </p:childTnLst>
                                </p:cTn>
                              </p:par>
                              <p:par>
                                <p:cTn id="29" presetID="1" presetClass="emph" presetSubtype="2" fill="hold" grpId="0" nodeType="withEffect">
                                  <p:stCondLst>
                                    <p:cond delay="0"/>
                                  </p:stCondLst>
                                  <p:childTnLst>
                                    <p:animClr clrSpc="rgb">
                                      <p:cBhvr>
                                        <p:cTn id="30" dur="500" fill="hold"/>
                                        <p:tgtEl>
                                          <p:spTgt spid="14"/>
                                        </p:tgtEl>
                                        <p:attrNameLst>
                                          <p:attrName>fillcolor</p:attrName>
                                        </p:attrNameLst>
                                      </p:cBhvr>
                                      <p:to>
                                        <a:srgbClr val="FEFA48"/>
                                      </p:to>
                                    </p:animClr>
                                    <p:set>
                                      <p:cBhvr>
                                        <p:cTn id="31" dur="500" fill="hold"/>
                                        <p:tgtEl>
                                          <p:spTgt spid="14"/>
                                        </p:tgtEl>
                                        <p:attrNameLst>
                                          <p:attrName>fill.type</p:attrName>
                                        </p:attrNameLst>
                                      </p:cBhvr>
                                      <p:to>
                                        <p:strVal val="solid"/>
                                      </p:to>
                                    </p:set>
                                    <p:set>
                                      <p:cBhvr>
                                        <p:cTn id="32" dur="500" fill="hold"/>
                                        <p:tgtEl>
                                          <p:spTgt spid="14"/>
                                        </p:tgtEl>
                                        <p:attrNameLst>
                                          <p:attrName>fill.on</p:attrName>
                                        </p:attrNameLst>
                                      </p:cBhvr>
                                      <p:to>
                                        <p:strVal val="true"/>
                                      </p:to>
                                    </p:set>
                                  </p:childTnLst>
                                </p:cTn>
                              </p:par>
                            </p:childTnLst>
                          </p:cTn>
                        </p:par>
                        <p:par>
                          <p:cTn id="33" fill="hold">
                            <p:stCondLst>
                              <p:cond delay="500"/>
                            </p:stCondLst>
                            <p:childTnLst>
                              <p:par>
                                <p:cTn id="34" presetID="23" presetClass="entr" presetSubtype="16"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p:cTn id="36" dur="500" fill="hold"/>
                                        <p:tgtEl>
                                          <p:spTgt spid="61"/>
                                        </p:tgtEl>
                                        <p:attrNameLst>
                                          <p:attrName>ppt_w</p:attrName>
                                        </p:attrNameLst>
                                      </p:cBhvr>
                                      <p:tavLst>
                                        <p:tav tm="0">
                                          <p:val>
                                            <p:fltVal val="0"/>
                                          </p:val>
                                        </p:tav>
                                        <p:tav tm="100000">
                                          <p:val>
                                            <p:strVal val="#ppt_w"/>
                                          </p:val>
                                        </p:tav>
                                      </p:tavLst>
                                    </p:anim>
                                    <p:anim calcmode="lin" valueType="num">
                                      <p:cBhvr>
                                        <p:cTn id="37" dur="500" fill="hold"/>
                                        <p:tgtEl>
                                          <p:spTgt spid="61"/>
                                        </p:tgtEl>
                                        <p:attrNameLst>
                                          <p:attrName>ppt_h</p:attrName>
                                        </p:attrNameLst>
                                      </p:cBhvr>
                                      <p:tavLst>
                                        <p:tav tm="0">
                                          <p:val>
                                            <p:fltVal val="0"/>
                                          </p:val>
                                        </p:tav>
                                        <p:tav tm="100000">
                                          <p:val>
                                            <p:strVal val="#ppt_h"/>
                                          </p:val>
                                        </p:tav>
                                      </p:tavLst>
                                    </p:anim>
                                  </p:childTnLst>
                                </p:cTn>
                              </p:par>
                              <p:par>
                                <p:cTn id="38" presetID="23" presetClass="entr" presetSubtype="16" fill="hold" nodeType="withEffect">
                                  <p:stCondLst>
                                    <p:cond delay="0"/>
                                  </p:stCondLst>
                                  <p:childTnLst>
                                    <p:set>
                                      <p:cBhvr>
                                        <p:cTn id="39" dur="1" fill="hold">
                                          <p:stCondLst>
                                            <p:cond delay="0"/>
                                          </p:stCondLst>
                                        </p:cTn>
                                        <p:tgtEl>
                                          <p:spTgt spid="65"/>
                                        </p:tgtEl>
                                        <p:attrNameLst>
                                          <p:attrName>style.visibility</p:attrName>
                                        </p:attrNameLst>
                                      </p:cBhvr>
                                      <p:to>
                                        <p:strVal val="visible"/>
                                      </p:to>
                                    </p:set>
                                    <p:anim calcmode="lin" valueType="num">
                                      <p:cBhvr>
                                        <p:cTn id="40" dur="500" fill="hold"/>
                                        <p:tgtEl>
                                          <p:spTgt spid="65"/>
                                        </p:tgtEl>
                                        <p:attrNameLst>
                                          <p:attrName>ppt_w</p:attrName>
                                        </p:attrNameLst>
                                      </p:cBhvr>
                                      <p:tavLst>
                                        <p:tav tm="0">
                                          <p:val>
                                            <p:fltVal val="0"/>
                                          </p:val>
                                        </p:tav>
                                        <p:tav tm="100000">
                                          <p:val>
                                            <p:strVal val="#ppt_w"/>
                                          </p:val>
                                        </p:tav>
                                      </p:tavLst>
                                    </p:anim>
                                    <p:anim calcmode="lin" valueType="num">
                                      <p:cBhvr>
                                        <p:cTn id="41" dur="500" fill="hold"/>
                                        <p:tgtEl>
                                          <p:spTgt spid="65"/>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p:cTn id="44" dur="500" fill="hold"/>
                                        <p:tgtEl>
                                          <p:spTgt spid="70"/>
                                        </p:tgtEl>
                                        <p:attrNameLst>
                                          <p:attrName>ppt_w</p:attrName>
                                        </p:attrNameLst>
                                      </p:cBhvr>
                                      <p:tavLst>
                                        <p:tav tm="0">
                                          <p:val>
                                            <p:fltVal val="0"/>
                                          </p:val>
                                        </p:tav>
                                        <p:tav tm="100000">
                                          <p:val>
                                            <p:strVal val="#ppt_w"/>
                                          </p:val>
                                        </p:tav>
                                      </p:tavLst>
                                    </p:anim>
                                    <p:anim calcmode="lin" valueType="num">
                                      <p:cBhvr>
                                        <p:cTn id="45" dur="500" fill="hold"/>
                                        <p:tgtEl>
                                          <p:spTgt spid="70"/>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7" presetClass="emph" presetSubtype="2" fill="hold" nodeType="clickEffect">
                                  <p:stCondLst>
                                    <p:cond delay="0"/>
                                  </p:stCondLst>
                                  <p:childTnLst>
                                    <p:animClr clrSpc="rgb">
                                      <p:cBhvr>
                                        <p:cTn id="49" dur="500" fill="hold"/>
                                        <p:tgtEl>
                                          <p:spTgt spid="22"/>
                                        </p:tgtEl>
                                        <p:attrNameLst>
                                          <p:attrName>stroke.color</p:attrName>
                                        </p:attrNameLst>
                                      </p:cBhvr>
                                      <p:to>
                                        <a:srgbClr val="49DFFD"/>
                                      </p:to>
                                    </p:animClr>
                                    <p:set>
                                      <p:cBhvr>
                                        <p:cTn id="50" dur="500" fill="hold"/>
                                        <p:tgtEl>
                                          <p:spTgt spid="22"/>
                                        </p:tgtEl>
                                        <p:attrNameLst>
                                          <p:attrName>stroke.on</p:attrName>
                                        </p:attrNameLst>
                                      </p:cBhvr>
                                      <p:to>
                                        <p:strVal val="true"/>
                                      </p:to>
                                    </p:set>
                                  </p:childTnLst>
                                </p:cTn>
                              </p:par>
                              <p:par>
                                <p:cTn id="51" presetID="1" presetClass="emph" presetSubtype="2" fill="hold" nodeType="withEffect">
                                  <p:stCondLst>
                                    <p:cond delay="0"/>
                                  </p:stCondLst>
                                  <p:childTnLst>
                                    <p:animClr clrSpc="rgb">
                                      <p:cBhvr>
                                        <p:cTn id="52" dur="500" fill="hold"/>
                                        <p:tgtEl>
                                          <p:spTgt spid="5"/>
                                        </p:tgtEl>
                                        <p:attrNameLst>
                                          <p:attrName>fillcolor</p:attrName>
                                        </p:attrNameLst>
                                      </p:cBhvr>
                                      <p:to>
                                        <a:srgbClr val="03000C"/>
                                      </p:to>
                                    </p:animClr>
                                    <p:set>
                                      <p:cBhvr>
                                        <p:cTn id="53" dur="500" fill="hold"/>
                                        <p:tgtEl>
                                          <p:spTgt spid="5"/>
                                        </p:tgtEl>
                                        <p:attrNameLst>
                                          <p:attrName>fill.type</p:attrName>
                                        </p:attrNameLst>
                                      </p:cBhvr>
                                      <p:to>
                                        <p:strVal val="solid"/>
                                      </p:to>
                                    </p:set>
                                    <p:set>
                                      <p:cBhvr>
                                        <p:cTn id="54" dur="500" fill="hold"/>
                                        <p:tgtEl>
                                          <p:spTgt spid="5"/>
                                        </p:tgtEl>
                                        <p:attrNameLst>
                                          <p:attrName>fill.on</p:attrName>
                                        </p:attrNameLst>
                                      </p:cBhvr>
                                      <p:to>
                                        <p:strVal val="true"/>
                                      </p:to>
                                    </p:set>
                                  </p:childTnLst>
                                </p:cTn>
                              </p:par>
                              <p:par>
                                <p:cTn id="55" presetID="7" presetClass="emph" presetSubtype="2" fill="hold" nodeType="withEffect">
                                  <p:stCondLst>
                                    <p:cond delay="0"/>
                                  </p:stCondLst>
                                  <p:childTnLst>
                                    <p:animClr clrSpc="rgb">
                                      <p:cBhvr>
                                        <p:cTn id="56" dur="500" fill="hold"/>
                                        <p:tgtEl>
                                          <p:spTgt spid="18"/>
                                        </p:tgtEl>
                                        <p:attrNameLst>
                                          <p:attrName>stroke.color</p:attrName>
                                        </p:attrNameLst>
                                      </p:cBhvr>
                                      <p:to>
                                        <a:srgbClr val="49DFFD"/>
                                      </p:to>
                                    </p:animClr>
                                    <p:set>
                                      <p:cBhvr>
                                        <p:cTn id="57" dur="500" fill="hold"/>
                                        <p:tgtEl>
                                          <p:spTgt spid="18"/>
                                        </p:tgtEl>
                                        <p:attrNameLst>
                                          <p:attrName>stroke.on</p:attrName>
                                        </p:attrNameLst>
                                      </p:cBhvr>
                                      <p:to>
                                        <p:strVal val="true"/>
                                      </p:to>
                                    </p:set>
                                  </p:childTnLst>
                                </p:cTn>
                              </p:par>
                              <p:par>
                                <p:cTn id="58" presetID="1" presetClass="emph" presetSubtype="2" fill="hold" nodeType="withEffect">
                                  <p:stCondLst>
                                    <p:cond delay="0"/>
                                  </p:stCondLst>
                                  <p:childTnLst>
                                    <p:animClr clrSpc="rgb">
                                      <p:cBhvr>
                                        <p:cTn id="59" dur="500" fill="hold"/>
                                        <p:tgtEl>
                                          <p:spTgt spid="4"/>
                                        </p:tgtEl>
                                        <p:attrNameLst>
                                          <p:attrName>fillcolor</p:attrName>
                                        </p:attrNameLst>
                                      </p:cBhvr>
                                      <p:to>
                                        <a:srgbClr val="03000C"/>
                                      </p:to>
                                    </p:animClr>
                                    <p:set>
                                      <p:cBhvr>
                                        <p:cTn id="60" dur="500" fill="hold"/>
                                        <p:tgtEl>
                                          <p:spTgt spid="4"/>
                                        </p:tgtEl>
                                        <p:attrNameLst>
                                          <p:attrName>fill.type</p:attrName>
                                        </p:attrNameLst>
                                      </p:cBhvr>
                                      <p:to>
                                        <p:strVal val="solid"/>
                                      </p:to>
                                    </p:set>
                                    <p:set>
                                      <p:cBhvr>
                                        <p:cTn id="61" dur="500" fill="hold"/>
                                        <p:tgtEl>
                                          <p:spTgt spid="4"/>
                                        </p:tgtEl>
                                        <p:attrNameLst>
                                          <p:attrName>fill.on</p:attrName>
                                        </p:attrNameLst>
                                      </p:cBhvr>
                                      <p:to>
                                        <p:strVal val="true"/>
                                      </p:to>
                                    </p:set>
                                  </p:childTnLst>
                                </p:cTn>
                              </p:par>
                              <p:par>
                                <p:cTn id="62" presetID="7" presetClass="emph" presetSubtype="2" fill="hold" nodeType="withEffect">
                                  <p:stCondLst>
                                    <p:cond delay="0"/>
                                  </p:stCondLst>
                                  <p:childTnLst>
                                    <p:animClr clrSpc="rgb">
                                      <p:cBhvr>
                                        <p:cTn id="63" dur="500" fill="hold"/>
                                        <p:tgtEl>
                                          <p:spTgt spid="19"/>
                                        </p:tgtEl>
                                        <p:attrNameLst>
                                          <p:attrName>stroke.color</p:attrName>
                                        </p:attrNameLst>
                                      </p:cBhvr>
                                      <p:to>
                                        <a:srgbClr val="49DFFD"/>
                                      </p:to>
                                    </p:animClr>
                                    <p:set>
                                      <p:cBhvr>
                                        <p:cTn id="64" dur="500" fill="hold"/>
                                        <p:tgtEl>
                                          <p:spTgt spid="19"/>
                                        </p:tgtEl>
                                        <p:attrNameLst>
                                          <p:attrName>stroke.on</p:attrName>
                                        </p:attrNameLst>
                                      </p:cBhvr>
                                      <p:to>
                                        <p:strVal val="true"/>
                                      </p:to>
                                    </p:set>
                                  </p:childTnLst>
                                </p:cTn>
                              </p:par>
                              <p:par>
                                <p:cTn id="65" presetID="1" presetClass="emph" presetSubtype="2" fill="hold" nodeType="withEffect">
                                  <p:stCondLst>
                                    <p:cond delay="0"/>
                                  </p:stCondLst>
                                  <p:childTnLst>
                                    <p:animClr clrSpc="rgb">
                                      <p:cBhvr>
                                        <p:cTn id="66" dur="500" fill="hold"/>
                                        <p:tgtEl>
                                          <p:spTgt spid="6"/>
                                        </p:tgtEl>
                                        <p:attrNameLst>
                                          <p:attrName>fillcolor</p:attrName>
                                        </p:attrNameLst>
                                      </p:cBhvr>
                                      <p:to>
                                        <a:srgbClr val="03000C"/>
                                      </p:to>
                                    </p:animClr>
                                    <p:set>
                                      <p:cBhvr>
                                        <p:cTn id="67" dur="500" fill="hold"/>
                                        <p:tgtEl>
                                          <p:spTgt spid="6"/>
                                        </p:tgtEl>
                                        <p:attrNameLst>
                                          <p:attrName>fill.type</p:attrName>
                                        </p:attrNameLst>
                                      </p:cBhvr>
                                      <p:to>
                                        <p:strVal val="solid"/>
                                      </p:to>
                                    </p:set>
                                    <p:set>
                                      <p:cBhvr>
                                        <p:cTn id="68" dur="500" fill="hold"/>
                                        <p:tgtEl>
                                          <p:spTgt spid="6"/>
                                        </p:tgtEl>
                                        <p:attrNameLst>
                                          <p:attrName>fill.on</p:attrName>
                                        </p:attrNameLst>
                                      </p:cBhvr>
                                      <p:to>
                                        <p:strVal val="true"/>
                                      </p:to>
                                    </p:set>
                                  </p:childTnLst>
                                </p:cTn>
                              </p:par>
                              <p:par>
                                <p:cTn id="69" presetID="7" presetClass="emph" presetSubtype="2" fill="hold" nodeType="withEffect">
                                  <p:stCondLst>
                                    <p:cond delay="0"/>
                                  </p:stCondLst>
                                  <p:childTnLst>
                                    <p:animClr clrSpc="rgb">
                                      <p:cBhvr>
                                        <p:cTn id="70" dur="500" fill="hold"/>
                                        <p:tgtEl>
                                          <p:spTgt spid="28"/>
                                        </p:tgtEl>
                                        <p:attrNameLst>
                                          <p:attrName>stroke.color</p:attrName>
                                        </p:attrNameLst>
                                      </p:cBhvr>
                                      <p:to>
                                        <a:srgbClr val="49DFFD"/>
                                      </p:to>
                                    </p:animClr>
                                    <p:set>
                                      <p:cBhvr>
                                        <p:cTn id="71" dur="500" fill="hold"/>
                                        <p:tgtEl>
                                          <p:spTgt spid="28"/>
                                        </p:tgtEl>
                                        <p:attrNameLst>
                                          <p:attrName>stroke.on</p:attrName>
                                        </p:attrNameLst>
                                      </p:cBhvr>
                                      <p:to>
                                        <p:strVal val="true"/>
                                      </p:to>
                                    </p:set>
                                  </p:childTnLst>
                                </p:cTn>
                              </p:par>
                              <p:par>
                                <p:cTn id="72" presetID="1" presetClass="emph" presetSubtype="2" fill="hold" nodeType="withEffect">
                                  <p:stCondLst>
                                    <p:cond delay="0"/>
                                  </p:stCondLst>
                                  <p:childTnLst>
                                    <p:animClr clrSpc="rgb">
                                      <p:cBhvr>
                                        <p:cTn id="73" dur="500" fill="hold"/>
                                        <p:tgtEl>
                                          <p:spTgt spid="7"/>
                                        </p:tgtEl>
                                        <p:attrNameLst>
                                          <p:attrName>fillcolor</p:attrName>
                                        </p:attrNameLst>
                                      </p:cBhvr>
                                      <p:to>
                                        <a:srgbClr val="03000C"/>
                                      </p:to>
                                    </p:animClr>
                                    <p:set>
                                      <p:cBhvr>
                                        <p:cTn id="74" dur="500" fill="hold"/>
                                        <p:tgtEl>
                                          <p:spTgt spid="7"/>
                                        </p:tgtEl>
                                        <p:attrNameLst>
                                          <p:attrName>fill.type</p:attrName>
                                        </p:attrNameLst>
                                      </p:cBhvr>
                                      <p:to>
                                        <p:strVal val="solid"/>
                                      </p:to>
                                    </p:set>
                                    <p:set>
                                      <p:cBhvr>
                                        <p:cTn id="75" dur="500" fill="hold"/>
                                        <p:tgtEl>
                                          <p:spTgt spid="7"/>
                                        </p:tgtEl>
                                        <p:attrNameLst>
                                          <p:attrName>fill.on</p:attrName>
                                        </p:attrNameLst>
                                      </p:cBhvr>
                                      <p:to>
                                        <p:strVal val="true"/>
                                      </p:to>
                                    </p:set>
                                  </p:childTnLst>
                                </p:cTn>
                              </p:par>
                              <p:par>
                                <p:cTn id="76" presetID="7" presetClass="emph" presetSubtype="2" fill="hold" nodeType="withEffect">
                                  <p:stCondLst>
                                    <p:cond delay="0"/>
                                  </p:stCondLst>
                                  <p:childTnLst>
                                    <p:animClr clrSpc="rgb">
                                      <p:cBhvr>
                                        <p:cTn id="77" dur="500" fill="hold"/>
                                        <p:tgtEl>
                                          <p:spTgt spid="25"/>
                                        </p:tgtEl>
                                        <p:attrNameLst>
                                          <p:attrName>stroke.color</p:attrName>
                                        </p:attrNameLst>
                                      </p:cBhvr>
                                      <p:to>
                                        <a:srgbClr val="49DFFD"/>
                                      </p:to>
                                    </p:animClr>
                                    <p:set>
                                      <p:cBhvr>
                                        <p:cTn id="78" dur="500" fill="hold"/>
                                        <p:tgtEl>
                                          <p:spTgt spid="25"/>
                                        </p:tgtEl>
                                        <p:attrNameLst>
                                          <p:attrName>stroke.on</p:attrName>
                                        </p:attrNameLst>
                                      </p:cBhvr>
                                      <p:to>
                                        <p:strVal val="true"/>
                                      </p:to>
                                    </p:set>
                                  </p:childTnLst>
                                </p:cTn>
                              </p:par>
                              <p:par>
                                <p:cTn id="79" presetID="1" presetClass="emph" presetSubtype="2" fill="hold" nodeType="withEffect">
                                  <p:stCondLst>
                                    <p:cond delay="0"/>
                                  </p:stCondLst>
                                  <p:childTnLst>
                                    <p:animClr clrSpc="rgb">
                                      <p:cBhvr>
                                        <p:cTn id="80" dur="500" fill="hold"/>
                                        <p:tgtEl>
                                          <p:spTgt spid="10"/>
                                        </p:tgtEl>
                                        <p:attrNameLst>
                                          <p:attrName>fillcolor</p:attrName>
                                        </p:attrNameLst>
                                      </p:cBhvr>
                                      <p:to>
                                        <a:srgbClr val="03000C"/>
                                      </p:to>
                                    </p:animClr>
                                    <p:set>
                                      <p:cBhvr>
                                        <p:cTn id="81" dur="500" fill="hold"/>
                                        <p:tgtEl>
                                          <p:spTgt spid="10"/>
                                        </p:tgtEl>
                                        <p:attrNameLst>
                                          <p:attrName>fill.type</p:attrName>
                                        </p:attrNameLst>
                                      </p:cBhvr>
                                      <p:to>
                                        <p:strVal val="solid"/>
                                      </p:to>
                                    </p:set>
                                    <p:set>
                                      <p:cBhvr>
                                        <p:cTn id="82" dur="500" fill="hold"/>
                                        <p:tgtEl>
                                          <p:spTgt spid="10"/>
                                        </p:tgtEl>
                                        <p:attrNameLst>
                                          <p:attrName>fill.on</p:attrName>
                                        </p:attrNameLst>
                                      </p:cBhvr>
                                      <p:to>
                                        <p:strVal val="true"/>
                                      </p:to>
                                    </p:set>
                                  </p:childTnLst>
                                </p:cTn>
                              </p:par>
                              <p:par>
                                <p:cTn id="83" presetID="7" presetClass="emph" presetSubtype="2" fill="hold" nodeType="withEffect">
                                  <p:stCondLst>
                                    <p:cond delay="0"/>
                                  </p:stCondLst>
                                  <p:childTnLst>
                                    <p:animClr clrSpc="rgb">
                                      <p:cBhvr>
                                        <p:cTn id="84" dur="500" fill="hold"/>
                                        <p:tgtEl>
                                          <p:spTgt spid="46"/>
                                        </p:tgtEl>
                                        <p:attrNameLst>
                                          <p:attrName>stroke.color</p:attrName>
                                        </p:attrNameLst>
                                      </p:cBhvr>
                                      <p:to>
                                        <a:srgbClr val="49DFFD"/>
                                      </p:to>
                                    </p:animClr>
                                    <p:set>
                                      <p:cBhvr>
                                        <p:cTn id="85" dur="500" fill="hold"/>
                                        <p:tgtEl>
                                          <p:spTgt spid="46"/>
                                        </p:tgtEl>
                                        <p:attrNameLst>
                                          <p:attrName>stroke.on</p:attrName>
                                        </p:attrNameLst>
                                      </p:cBhvr>
                                      <p:to>
                                        <p:strVal val="true"/>
                                      </p:to>
                                    </p:set>
                                  </p:childTnLst>
                                </p:cTn>
                              </p:par>
                              <p:par>
                                <p:cTn id="86" presetID="1" presetClass="emph" presetSubtype="2" fill="hold" nodeType="withEffect">
                                  <p:stCondLst>
                                    <p:cond delay="0"/>
                                  </p:stCondLst>
                                  <p:childTnLst>
                                    <p:animClr clrSpc="rgb">
                                      <p:cBhvr>
                                        <p:cTn id="87" dur="500" fill="hold"/>
                                        <p:tgtEl>
                                          <p:spTgt spid="11"/>
                                        </p:tgtEl>
                                        <p:attrNameLst>
                                          <p:attrName>fillcolor</p:attrName>
                                        </p:attrNameLst>
                                      </p:cBhvr>
                                      <p:to>
                                        <a:srgbClr val="03000C"/>
                                      </p:to>
                                    </p:animClr>
                                    <p:set>
                                      <p:cBhvr>
                                        <p:cTn id="88" dur="500" fill="hold"/>
                                        <p:tgtEl>
                                          <p:spTgt spid="11"/>
                                        </p:tgtEl>
                                        <p:attrNameLst>
                                          <p:attrName>fill.type</p:attrName>
                                        </p:attrNameLst>
                                      </p:cBhvr>
                                      <p:to>
                                        <p:strVal val="solid"/>
                                      </p:to>
                                    </p:set>
                                    <p:set>
                                      <p:cBhvr>
                                        <p:cTn id="89" dur="500" fill="hold"/>
                                        <p:tgtEl>
                                          <p:spTgt spid="11"/>
                                        </p:tgtEl>
                                        <p:attrNameLst>
                                          <p:attrName>fill.on</p:attrName>
                                        </p:attrNameLst>
                                      </p:cBhvr>
                                      <p:to>
                                        <p:strVal val="true"/>
                                      </p:to>
                                    </p:set>
                                  </p:childTnLst>
                                </p:cTn>
                              </p:par>
                              <p:par>
                                <p:cTn id="90" presetID="7" presetClass="emph" presetSubtype="2" fill="hold" nodeType="withEffect">
                                  <p:stCondLst>
                                    <p:cond delay="0"/>
                                  </p:stCondLst>
                                  <p:childTnLst>
                                    <p:animClr clrSpc="rgb">
                                      <p:cBhvr>
                                        <p:cTn id="91" dur="500" fill="hold"/>
                                        <p:tgtEl>
                                          <p:spTgt spid="43"/>
                                        </p:tgtEl>
                                        <p:attrNameLst>
                                          <p:attrName>stroke.color</p:attrName>
                                        </p:attrNameLst>
                                      </p:cBhvr>
                                      <p:to>
                                        <a:srgbClr val="49DFFD"/>
                                      </p:to>
                                    </p:animClr>
                                    <p:set>
                                      <p:cBhvr>
                                        <p:cTn id="92" dur="500" fill="hold"/>
                                        <p:tgtEl>
                                          <p:spTgt spid="43"/>
                                        </p:tgtEl>
                                        <p:attrNameLst>
                                          <p:attrName>stroke.on</p:attrName>
                                        </p:attrNameLst>
                                      </p:cBhvr>
                                      <p:to>
                                        <p:strVal val="true"/>
                                      </p:to>
                                    </p:set>
                                  </p:childTnLst>
                                </p:cTn>
                              </p:par>
                              <p:par>
                                <p:cTn id="93" presetID="1" presetClass="emph" presetSubtype="2" fill="hold" nodeType="withEffect">
                                  <p:stCondLst>
                                    <p:cond delay="0"/>
                                  </p:stCondLst>
                                  <p:childTnLst>
                                    <p:animClr clrSpc="rgb">
                                      <p:cBhvr>
                                        <p:cTn id="94" dur="500" fill="hold"/>
                                        <p:tgtEl>
                                          <p:spTgt spid="15"/>
                                        </p:tgtEl>
                                        <p:attrNameLst>
                                          <p:attrName>fillcolor</p:attrName>
                                        </p:attrNameLst>
                                      </p:cBhvr>
                                      <p:to>
                                        <a:srgbClr val="03000C"/>
                                      </p:to>
                                    </p:animClr>
                                    <p:set>
                                      <p:cBhvr>
                                        <p:cTn id="95" dur="500" fill="hold"/>
                                        <p:tgtEl>
                                          <p:spTgt spid="15"/>
                                        </p:tgtEl>
                                        <p:attrNameLst>
                                          <p:attrName>fill.type</p:attrName>
                                        </p:attrNameLst>
                                      </p:cBhvr>
                                      <p:to>
                                        <p:strVal val="solid"/>
                                      </p:to>
                                    </p:set>
                                    <p:set>
                                      <p:cBhvr>
                                        <p:cTn id="96" dur="500" fill="hold"/>
                                        <p:tgtEl>
                                          <p:spTgt spid="15"/>
                                        </p:tgtEl>
                                        <p:attrNameLst>
                                          <p:attrName>fill.on</p:attrName>
                                        </p:attrNameLst>
                                      </p:cBhvr>
                                      <p:to>
                                        <p:strVal val="true"/>
                                      </p:to>
                                    </p:set>
                                  </p:childTnLst>
                                </p:cTn>
                              </p:par>
                              <p:par>
                                <p:cTn id="97" presetID="7" presetClass="emph" presetSubtype="2" fill="hold" nodeType="withEffect">
                                  <p:stCondLst>
                                    <p:cond delay="0"/>
                                  </p:stCondLst>
                                  <p:childTnLst>
                                    <p:animClr clrSpc="rgb">
                                      <p:cBhvr>
                                        <p:cTn id="98" dur="500" fill="hold"/>
                                        <p:tgtEl>
                                          <p:spTgt spid="49"/>
                                        </p:tgtEl>
                                        <p:attrNameLst>
                                          <p:attrName>stroke.color</p:attrName>
                                        </p:attrNameLst>
                                      </p:cBhvr>
                                      <p:to>
                                        <a:srgbClr val="49DFFD"/>
                                      </p:to>
                                    </p:animClr>
                                    <p:set>
                                      <p:cBhvr>
                                        <p:cTn id="99" dur="500" fill="hold"/>
                                        <p:tgtEl>
                                          <p:spTgt spid="49"/>
                                        </p:tgtEl>
                                        <p:attrNameLst>
                                          <p:attrName>stroke.on</p:attrName>
                                        </p:attrNameLst>
                                      </p:cBhvr>
                                      <p:to>
                                        <p:strVal val="true"/>
                                      </p:to>
                                    </p:set>
                                  </p:childTnLst>
                                </p:cTn>
                              </p:par>
                              <p:par>
                                <p:cTn id="100" presetID="1" presetClass="emph" presetSubtype="2" fill="hold" nodeType="withEffect">
                                  <p:stCondLst>
                                    <p:cond delay="0"/>
                                  </p:stCondLst>
                                  <p:childTnLst>
                                    <p:animClr clrSpc="rgb">
                                      <p:cBhvr>
                                        <p:cTn id="101" dur="500" fill="hold"/>
                                        <p:tgtEl>
                                          <p:spTgt spid="16"/>
                                        </p:tgtEl>
                                        <p:attrNameLst>
                                          <p:attrName>fillcolor</p:attrName>
                                        </p:attrNameLst>
                                      </p:cBhvr>
                                      <p:to>
                                        <a:srgbClr val="03000C"/>
                                      </p:to>
                                    </p:animClr>
                                    <p:set>
                                      <p:cBhvr>
                                        <p:cTn id="102" dur="500" fill="hold"/>
                                        <p:tgtEl>
                                          <p:spTgt spid="16"/>
                                        </p:tgtEl>
                                        <p:attrNameLst>
                                          <p:attrName>fill.type</p:attrName>
                                        </p:attrNameLst>
                                      </p:cBhvr>
                                      <p:to>
                                        <p:strVal val="solid"/>
                                      </p:to>
                                    </p:set>
                                    <p:set>
                                      <p:cBhvr>
                                        <p:cTn id="103" dur="500" fill="hold"/>
                                        <p:tgtEl>
                                          <p:spTgt spid="16"/>
                                        </p:tgtEl>
                                        <p:attrNameLst>
                                          <p:attrName>fill.on</p:attrName>
                                        </p:attrNameLst>
                                      </p:cBhvr>
                                      <p:to>
                                        <p:strVal val="true"/>
                                      </p:to>
                                    </p:set>
                                  </p:childTnLst>
                                </p:cTn>
                              </p:par>
                              <p:par>
                                <p:cTn id="104" presetID="7" presetClass="emph" presetSubtype="2" fill="hold" nodeType="withEffect">
                                  <p:stCondLst>
                                    <p:cond delay="0"/>
                                  </p:stCondLst>
                                  <p:childTnLst>
                                    <p:animClr clrSpc="rgb">
                                      <p:cBhvr>
                                        <p:cTn id="105" dur="500" fill="hold"/>
                                        <p:tgtEl>
                                          <p:spTgt spid="56"/>
                                        </p:tgtEl>
                                        <p:attrNameLst>
                                          <p:attrName>stroke.color</p:attrName>
                                        </p:attrNameLst>
                                      </p:cBhvr>
                                      <p:to>
                                        <a:srgbClr val="49DFFD"/>
                                      </p:to>
                                    </p:animClr>
                                    <p:set>
                                      <p:cBhvr>
                                        <p:cTn id="106" dur="500" fill="hold"/>
                                        <p:tgtEl>
                                          <p:spTgt spid="56"/>
                                        </p:tgtEl>
                                        <p:attrNameLst>
                                          <p:attrName>stroke.on</p:attrName>
                                        </p:attrNameLst>
                                      </p:cBhvr>
                                      <p:to>
                                        <p:strVal val="true"/>
                                      </p:to>
                                    </p:set>
                                  </p:childTnLst>
                                </p:cTn>
                              </p:par>
                              <p:par>
                                <p:cTn id="107" presetID="1" presetClass="emph" presetSubtype="2" fill="hold" nodeType="withEffect">
                                  <p:stCondLst>
                                    <p:cond delay="0"/>
                                  </p:stCondLst>
                                  <p:childTnLst>
                                    <p:animClr clrSpc="rgb">
                                      <p:cBhvr>
                                        <p:cTn id="108" dur="500" fill="hold"/>
                                        <p:tgtEl>
                                          <p:spTgt spid="55"/>
                                        </p:tgtEl>
                                        <p:attrNameLst>
                                          <p:attrName>fillcolor</p:attrName>
                                        </p:attrNameLst>
                                      </p:cBhvr>
                                      <p:to>
                                        <a:srgbClr val="03000C"/>
                                      </p:to>
                                    </p:animClr>
                                    <p:set>
                                      <p:cBhvr>
                                        <p:cTn id="109" dur="500" fill="hold"/>
                                        <p:tgtEl>
                                          <p:spTgt spid="55"/>
                                        </p:tgtEl>
                                        <p:attrNameLst>
                                          <p:attrName>fill.type</p:attrName>
                                        </p:attrNameLst>
                                      </p:cBhvr>
                                      <p:to>
                                        <p:strVal val="solid"/>
                                      </p:to>
                                    </p:set>
                                    <p:set>
                                      <p:cBhvr>
                                        <p:cTn id="110" dur="500" fill="hold"/>
                                        <p:tgtEl>
                                          <p:spTgt spid="55"/>
                                        </p:tgtEl>
                                        <p:attrNameLst>
                                          <p:attrName>fill.on</p:attrName>
                                        </p:attrNameLst>
                                      </p:cBhvr>
                                      <p:to>
                                        <p:strVal val="true"/>
                                      </p:to>
                                    </p:set>
                                  </p:childTnLst>
                                </p:cTn>
                              </p:par>
                            </p:childTnLst>
                          </p:cTn>
                        </p:par>
                        <p:par>
                          <p:cTn id="111" fill="hold">
                            <p:stCondLst>
                              <p:cond delay="500"/>
                            </p:stCondLst>
                            <p:childTnLst>
                              <p:par>
                                <p:cTn id="112" presetID="23" presetClass="entr" presetSubtype="16" fill="hold" grpId="0" nodeType="afterEffect">
                                  <p:stCondLst>
                                    <p:cond delay="0"/>
                                  </p:stCondLst>
                                  <p:childTnLst>
                                    <p:set>
                                      <p:cBhvr>
                                        <p:cTn id="113" dur="1" fill="hold">
                                          <p:stCondLst>
                                            <p:cond delay="0"/>
                                          </p:stCondLst>
                                        </p:cTn>
                                        <p:tgtEl>
                                          <p:spTgt spid="63"/>
                                        </p:tgtEl>
                                        <p:attrNameLst>
                                          <p:attrName>style.visibility</p:attrName>
                                        </p:attrNameLst>
                                      </p:cBhvr>
                                      <p:to>
                                        <p:strVal val="visible"/>
                                      </p:to>
                                    </p:set>
                                    <p:anim calcmode="lin" valueType="num">
                                      <p:cBhvr>
                                        <p:cTn id="114" dur="500" fill="hold"/>
                                        <p:tgtEl>
                                          <p:spTgt spid="63"/>
                                        </p:tgtEl>
                                        <p:attrNameLst>
                                          <p:attrName>ppt_w</p:attrName>
                                        </p:attrNameLst>
                                      </p:cBhvr>
                                      <p:tavLst>
                                        <p:tav tm="0">
                                          <p:val>
                                            <p:fltVal val="0"/>
                                          </p:val>
                                        </p:tav>
                                        <p:tav tm="100000">
                                          <p:val>
                                            <p:strVal val="#ppt_w"/>
                                          </p:val>
                                        </p:tav>
                                      </p:tavLst>
                                    </p:anim>
                                    <p:anim calcmode="lin" valueType="num">
                                      <p:cBhvr>
                                        <p:cTn id="115" dur="500" fill="hold"/>
                                        <p:tgtEl>
                                          <p:spTgt spid="63"/>
                                        </p:tgtEl>
                                        <p:attrNameLst>
                                          <p:attrName>ppt_h</p:attrName>
                                        </p:attrNameLst>
                                      </p:cBhvr>
                                      <p:tavLst>
                                        <p:tav tm="0">
                                          <p:val>
                                            <p:fltVal val="0"/>
                                          </p:val>
                                        </p:tav>
                                        <p:tav tm="100000">
                                          <p:val>
                                            <p:strVal val="#ppt_h"/>
                                          </p:val>
                                        </p:tav>
                                      </p:tavLst>
                                    </p:anim>
                                  </p:childTnLst>
                                </p:cTn>
                              </p:par>
                              <p:par>
                                <p:cTn id="116" presetID="23" presetClass="entr" presetSubtype="16" fill="hold" nodeType="withEffect">
                                  <p:stCondLst>
                                    <p:cond delay="0"/>
                                  </p:stCondLst>
                                  <p:childTnLst>
                                    <p:set>
                                      <p:cBhvr>
                                        <p:cTn id="117" dur="1" fill="hold">
                                          <p:stCondLst>
                                            <p:cond delay="0"/>
                                          </p:stCondLst>
                                        </p:cTn>
                                        <p:tgtEl>
                                          <p:spTgt spid="66"/>
                                        </p:tgtEl>
                                        <p:attrNameLst>
                                          <p:attrName>style.visibility</p:attrName>
                                        </p:attrNameLst>
                                      </p:cBhvr>
                                      <p:to>
                                        <p:strVal val="visible"/>
                                      </p:to>
                                    </p:set>
                                    <p:anim calcmode="lin" valueType="num">
                                      <p:cBhvr>
                                        <p:cTn id="118" dur="500" fill="hold"/>
                                        <p:tgtEl>
                                          <p:spTgt spid="66"/>
                                        </p:tgtEl>
                                        <p:attrNameLst>
                                          <p:attrName>ppt_w</p:attrName>
                                        </p:attrNameLst>
                                      </p:cBhvr>
                                      <p:tavLst>
                                        <p:tav tm="0">
                                          <p:val>
                                            <p:fltVal val="0"/>
                                          </p:val>
                                        </p:tav>
                                        <p:tav tm="100000">
                                          <p:val>
                                            <p:strVal val="#ppt_w"/>
                                          </p:val>
                                        </p:tav>
                                      </p:tavLst>
                                    </p:anim>
                                    <p:anim calcmode="lin" valueType="num">
                                      <p:cBhvr>
                                        <p:cTn id="119" dur="500" fill="hold"/>
                                        <p:tgtEl>
                                          <p:spTgt spid="66"/>
                                        </p:tgtEl>
                                        <p:attrNameLst>
                                          <p:attrName>ppt_h</p:attrName>
                                        </p:attrNameLst>
                                      </p:cBhvr>
                                      <p:tavLst>
                                        <p:tav tm="0">
                                          <p:val>
                                            <p:fltVal val="0"/>
                                          </p:val>
                                        </p:tav>
                                        <p:tav tm="100000">
                                          <p:val>
                                            <p:strVal val="#ppt_h"/>
                                          </p:val>
                                        </p:tav>
                                      </p:tavLst>
                                    </p:anim>
                                  </p:childTnLst>
                                </p:cTn>
                              </p:par>
                              <p:par>
                                <p:cTn id="120" presetID="23" presetClass="entr" presetSubtype="16" fill="hold" grpId="0" nodeType="withEffect">
                                  <p:stCondLst>
                                    <p:cond delay="0"/>
                                  </p:stCondLst>
                                  <p:childTnLst>
                                    <p:set>
                                      <p:cBhvr>
                                        <p:cTn id="121" dur="1" fill="hold">
                                          <p:stCondLst>
                                            <p:cond delay="0"/>
                                          </p:stCondLst>
                                        </p:cTn>
                                        <p:tgtEl>
                                          <p:spTgt spid="73"/>
                                        </p:tgtEl>
                                        <p:attrNameLst>
                                          <p:attrName>style.visibility</p:attrName>
                                        </p:attrNameLst>
                                      </p:cBhvr>
                                      <p:to>
                                        <p:strVal val="visible"/>
                                      </p:to>
                                    </p:set>
                                    <p:anim calcmode="lin" valueType="num">
                                      <p:cBhvr>
                                        <p:cTn id="122" dur="500" fill="hold"/>
                                        <p:tgtEl>
                                          <p:spTgt spid="73"/>
                                        </p:tgtEl>
                                        <p:attrNameLst>
                                          <p:attrName>ppt_w</p:attrName>
                                        </p:attrNameLst>
                                      </p:cBhvr>
                                      <p:tavLst>
                                        <p:tav tm="0">
                                          <p:val>
                                            <p:fltVal val="0"/>
                                          </p:val>
                                        </p:tav>
                                        <p:tav tm="100000">
                                          <p:val>
                                            <p:strVal val="#ppt_w"/>
                                          </p:val>
                                        </p:tav>
                                      </p:tavLst>
                                    </p:anim>
                                    <p:anim calcmode="lin" valueType="num">
                                      <p:cBhvr>
                                        <p:cTn id="123" dur="500" fill="hold"/>
                                        <p:tgtEl>
                                          <p:spTgt spid="73"/>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61" grpId="0" animBg="1"/>
      <p:bldP spid="63" grpId="0" animBg="1"/>
      <p:bldP spid="70" grpId="0"/>
      <p:bldP spid="73" grpId="0"/>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p:cNvSpPr>
            <a:spLocks noGrp="1"/>
          </p:cNvSpPr>
          <p:nvPr>
            <p:ph type="ftr" sz="quarter" idx="10"/>
          </p:nvPr>
        </p:nvSpPr>
        <p:spPr/>
        <p:txBody>
          <a:bodyPr/>
          <a:lstStyle/>
          <a:p>
            <a:r>
              <a:rPr lang="en-US">
                <a:latin typeface="Times New Roman" pitchFamily="18" charset="0"/>
                <a:cs typeface="Times New Roman" pitchFamily="18" charset="0"/>
              </a:rPr>
              <a:t>www.themegallery.com</a:t>
            </a:r>
          </a:p>
        </p:txBody>
      </p:sp>
      <p:sp>
        <p:nvSpPr>
          <p:cNvPr id="40962" name="Rectangle 2"/>
          <p:cNvSpPr>
            <a:spLocks noGrp="1" noChangeArrowheads="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Nội dung trình bày</a:t>
            </a:r>
            <a:endParaRPr lang="en-US">
              <a:latin typeface="Times New Roman" pitchFamily="18" charset="0"/>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en-US" b="0">
              <a:latin typeface="Times New Roman" pitchFamily="18" charset="0"/>
              <a:cs typeface="Times New Roman" pitchFamily="18" charset="0"/>
            </a:endParaRPr>
          </a:p>
        </p:txBody>
      </p:sp>
      <p:sp>
        <p:nvSpPr>
          <p:cNvPr id="41111" name="Line 151"/>
          <p:cNvSpPr>
            <a:spLocks noChangeShapeType="1"/>
          </p:cNvSpPr>
          <p:nvPr/>
        </p:nvSpPr>
        <p:spPr bwMode="auto">
          <a:xfrm>
            <a:off x="2528888" y="2435225"/>
            <a:ext cx="4800600"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2" name="Group 152"/>
          <p:cNvGrpSpPr>
            <a:grpSpLocks/>
          </p:cNvGrpSpPr>
          <p:nvPr/>
        </p:nvGrpSpPr>
        <p:grpSpPr bwMode="auto">
          <a:xfrm>
            <a:off x="2286000" y="2328863"/>
            <a:ext cx="182563" cy="182562"/>
            <a:chOff x="1239" y="1515"/>
            <a:chExt cx="115" cy="115"/>
          </a:xfrm>
        </p:grpSpPr>
        <p:sp>
          <p:nvSpPr>
            <p:cNvPr id="41113" name="AutoShape 153"/>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14" name="AutoShape 154"/>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15" name="Text Box 155"/>
          <p:cNvSpPr txBox="1">
            <a:spLocks noChangeArrowheads="1"/>
          </p:cNvSpPr>
          <p:nvPr/>
        </p:nvSpPr>
        <p:spPr bwMode="auto">
          <a:xfrm>
            <a:off x="2590800" y="1981200"/>
            <a:ext cx="3988592" cy="461665"/>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1</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Các nghiên cứu trên thế giới</a:t>
            </a:r>
            <a:endParaRPr lang="en-US" sz="2400" b="0">
              <a:solidFill>
                <a:srgbClr val="000000"/>
              </a:solidFill>
              <a:latin typeface="Times New Roman" pitchFamily="18" charset="0"/>
              <a:cs typeface="Times New Roman" pitchFamily="18" charset="0"/>
            </a:endParaRPr>
          </a:p>
        </p:txBody>
      </p:sp>
      <p:grpSp>
        <p:nvGrpSpPr>
          <p:cNvPr id="3" name="Group 156"/>
          <p:cNvGrpSpPr>
            <a:grpSpLocks/>
          </p:cNvGrpSpPr>
          <p:nvPr/>
        </p:nvGrpSpPr>
        <p:grpSpPr bwMode="auto">
          <a:xfrm>
            <a:off x="2286000" y="2895600"/>
            <a:ext cx="5043488" cy="530225"/>
            <a:chOff x="1239" y="1296"/>
            <a:chExt cx="3177" cy="334"/>
          </a:xfrm>
        </p:grpSpPr>
        <p:sp>
          <p:nvSpPr>
            <p:cNvPr id="41117" name="Line 157"/>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4" name="Group 158"/>
            <p:cNvGrpSpPr>
              <a:grpSpLocks/>
            </p:cNvGrpSpPr>
            <p:nvPr/>
          </p:nvGrpSpPr>
          <p:grpSpPr bwMode="auto">
            <a:xfrm>
              <a:off x="1239" y="1515"/>
              <a:ext cx="115" cy="115"/>
              <a:chOff x="1239" y="1515"/>
              <a:chExt cx="115" cy="115"/>
            </a:xfrm>
          </p:grpSpPr>
          <p:sp>
            <p:nvSpPr>
              <p:cNvPr id="41119" name="AutoShape 159"/>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20" name="AutoShape 160"/>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21" name="Text Box 161"/>
            <p:cNvSpPr txBox="1">
              <a:spLocks noChangeArrowheads="1"/>
            </p:cNvSpPr>
            <p:nvPr/>
          </p:nvSpPr>
          <p:spPr bwMode="auto">
            <a:xfrm>
              <a:off x="1431" y="1296"/>
              <a:ext cx="2346" cy="291"/>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2</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Các phương pháp sử dụng</a:t>
              </a:r>
              <a:endParaRPr lang="en-US" sz="2400" b="0">
                <a:solidFill>
                  <a:srgbClr val="000000"/>
                </a:solidFill>
                <a:latin typeface="Times New Roman" pitchFamily="18" charset="0"/>
                <a:cs typeface="Times New Roman" pitchFamily="18" charset="0"/>
              </a:endParaRPr>
            </a:p>
          </p:txBody>
        </p:sp>
      </p:grpSp>
      <p:grpSp>
        <p:nvGrpSpPr>
          <p:cNvPr id="5" name="Group 162"/>
          <p:cNvGrpSpPr>
            <a:grpSpLocks/>
          </p:cNvGrpSpPr>
          <p:nvPr/>
        </p:nvGrpSpPr>
        <p:grpSpPr bwMode="auto">
          <a:xfrm>
            <a:off x="2286000" y="3810000"/>
            <a:ext cx="5043488" cy="533400"/>
            <a:chOff x="1239" y="1294"/>
            <a:chExt cx="3177" cy="336"/>
          </a:xfrm>
        </p:grpSpPr>
        <p:sp>
          <p:nvSpPr>
            <p:cNvPr id="41123" name="Line 163"/>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6" name="Group 164"/>
            <p:cNvGrpSpPr>
              <a:grpSpLocks/>
            </p:cNvGrpSpPr>
            <p:nvPr/>
          </p:nvGrpSpPr>
          <p:grpSpPr bwMode="auto">
            <a:xfrm>
              <a:off x="1239" y="1515"/>
              <a:ext cx="115" cy="115"/>
              <a:chOff x="1239" y="1515"/>
              <a:chExt cx="115" cy="115"/>
            </a:xfrm>
          </p:grpSpPr>
          <p:sp>
            <p:nvSpPr>
              <p:cNvPr id="41125" name="AutoShape 165"/>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26" name="AutoShape 166"/>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27" name="Text Box 167"/>
            <p:cNvSpPr txBox="1">
              <a:spLocks noChangeArrowheads="1"/>
            </p:cNvSpPr>
            <p:nvPr/>
          </p:nvSpPr>
          <p:spPr bwMode="auto">
            <a:xfrm>
              <a:off x="1431" y="1294"/>
              <a:ext cx="2022" cy="291"/>
            </a:xfrm>
            <a:prstGeom prst="rect">
              <a:avLst/>
            </a:prstGeom>
            <a:noFill/>
            <a:ln w="9525" algn="ctr">
              <a:noFill/>
              <a:miter lim="800000"/>
              <a:headEnd/>
              <a:tailEnd/>
            </a:ln>
            <a:effectLst/>
          </p:spPr>
          <p:txBody>
            <a:bodyPr wrap="none">
              <a:spAutoFit/>
            </a:bodyPr>
            <a:lstStyle/>
            <a:p>
              <a:pPr eaLnBrk="0" hangingPunct="0"/>
              <a:r>
                <a:rPr lang="en-US" sz="2400">
                  <a:solidFill>
                    <a:srgbClr val="000000"/>
                  </a:solidFill>
                  <a:latin typeface="Times New Roman" pitchFamily="18" charset="0"/>
                  <a:cs typeface="Times New Roman" pitchFamily="18" charset="0"/>
                </a:rPr>
                <a:t>3</a:t>
              </a:r>
              <a:r>
                <a:rPr lang="en-US" sz="2400">
                  <a:solidFill>
                    <a:srgbClr val="000000"/>
                  </a:solidFill>
                  <a:latin typeface="Times New Roman" pitchFamily="18" charset="0"/>
                  <a:cs typeface="Times New Roman" pitchFamily="18" charset="0"/>
                </a:rPr>
                <a:t>. </a:t>
              </a:r>
              <a:r>
                <a:rPr lang="en-US" sz="2400" smtClean="0">
                  <a:solidFill>
                    <a:srgbClr val="000000"/>
                  </a:solidFill>
                  <a:latin typeface="Times New Roman" pitchFamily="18" charset="0"/>
                  <a:cs typeface="Times New Roman" pitchFamily="18" charset="0"/>
                </a:rPr>
                <a:t>Giải thuật lelightwin</a:t>
              </a:r>
              <a:endParaRPr lang="en-US" sz="2400">
                <a:solidFill>
                  <a:srgbClr val="000000"/>
                </a:solidFill>
                <a:latin typeface="Times New Roman" pitchFamily="18" charset="0"/>
                <a:cs typeface="Times New Roman" pitchFamily="18" charset="0"/>
              </a:endParaRPr>
            </a:p>
          </p:txBody>
        </p:sp>
      </p:grpSp>
      <p:grpSp>
        <p:nvGrpSpPr>
          <p:cNvPr id="7" name="Group 168"/>
          <p:cNvGrpSpPr>
            <a:grpSpLocks/>
          </p:cNvGrpSpPr>
          <p:nvPr/>
        </p:nvGrpSpPr>
        <p:grpSpPr bwMode="auto">
          <a:xfrm>
            <a:off x="2286000" y="4724400"/>
            <a:ext cx="5043489" cy="530225"/>
            <a:chOff x="1239" y="1296"/>
            <a:chExt cx="3177" cy="334"/>
          </a:xfrm>
        </p:grpSpPr>
        <p:sp>
          <p:nvSpPr>
            <p:cNvPr id="41129" name="Line 169"/>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8" name="Group 170"/>
            <p:cNvGrpSpPr>
              <a:grpSpLocks/>
            </p:cNvGrpSpPr>
            <p:nvPr/>
          </p:nvGrpSpPr>
          <p:grpSpPr bwMode="auto">
            <a:xfrm>
              <a:off x="1239" y="1515"/>
              <a:ext cx="115" cy="115"/>
              <a:chOff x="1239" y="1515"/>
              <a:chExt cx="115" cy="115"/>
            </a:xfrm>
          </p:grpSpPr>
          <p:sp>
            <p:nvSpPr>
              <p:cNvPr id="41131" name="AutoShape 171"/>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32" name="AutoShape 172"/>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33" name="Text Box 173"/>
            <p:cNvSpPr txBox="1">
              <a:spLocks noChangeArrowheads="1"/>
            </p:cNvSpPr>
            <p:nvPr/>
          </p:nvSpPr>
          <p:spPr bwMode="auto">
            <a:xfrm>
              <a:off x="1431" y="1296"/>
              <a:ext cx="2918" cy="291"/>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4</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Thử nghiệm và đánh giá hệ thống</a:t>
              </a:r>
              <a:endParaRPr lang="en-US" sz="2400" b="0">
                <a:solidFill>
                  <a:srgbClr val="0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Thuật toán lelightwin</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mtClean="0">
                <a:latin typeface="Times New Roman" pitchFamily="18" charset="0"/>
                <a:cs typeface="Times New Roman" pitchFamily="18" charset="0"/>
              </a:rPr>
              <a:t>Đặt vấn đề: sự bùng nổ tổ hợp do sử dụng biến wait</a:t>
            </a:r>
          </a:p>
          <a:p>
            <a:pPr lvl="1">
              <a:buNone/>
            </a:pPr>
            <a:r>
              <a:rPr lang="en-US" smtClean="0">
                <a:latin typeface="Times New Roman" pitchFamily="18" charset="0"/>
                <a:cs typeface="Times New Roman" pitchFamily="18" charset="0"/>
              </a:rPr>
              <a:t>	Số tổ hợp tạo ra từ việc kết hợp 2 phần tử có nhãn N và V</a:t>
            </a:r>
          </a:p>
          <a:p>
            <a:pPr lvl="1">
              <a:buNone/>
            </a:pPr>
            <a:r>
              <a:rPr lang="en-US" sz="1800" i="1" smtClean="0">
                <a:latin typeface="Times New Roman" pitchFamily="18" charset="0"/>
                <a:cs typeface="Times New Roman" pitchFamily="18" charset="0"/>
              </a:rPr>
              <a:t>		</a:t>
            </a:r>
            <a:r>
              <a:rPr lang="en-US" sz="1600" i="1" smtClean="0">
                <a:latin typeface="Times New Roman" pitchFamily="18" charset="0"/>
                <a:cs typeface="Times New Roman" pitchFamily="18" charset="0"/>
              </a:rPr>
              <a:t>NP(2,8, wait="");NP(2,8, wait=", A");NP(2,8, wait="AP");</a:t>
            </a:r>
            <a:endParaRPr lang="en-US" sz="1600" smtClean="0">
              <a:latin typeface="Times New Roman" pitchFamily="18" charset="0"/>
              <a:cs typeface="Times New Roman" pitchFamily="18" charset="0"/>
            </a:endParaRPr>
          </a:p>
          <a:p>
            <a:pPr lvl="1">
              <a:buNone/>
            </a:pPr>
            <a:r>
              <a:rPr lang="en-US" sz="1600" i="1" smtClean="0">
                <a:latin typeface="Times New Roman" pitchFamily="18" charset="0"/>
                <a:cs typeface="Times New Roman" pitchFamily="18" charset="0"/>
              </a:rPr>
              <a:t>		NP(2,8, wait="AP NP");NP(2,8, wait="AP PP");NP(2,8, wait="MP");</a:t>
            </a:r>
            <a:endParaRPr lang="en-US" sz="1600" smtClean="0">
              <a:latin typeface="Times New Roman" pitchFamily="18" charset="0"/>
              <a:cs typeface="Times New Roman" pitchFamily="18" charset="0"/>
            </a:endParaRPr>
          </a:p>
          <a:p>
            <a:pPr lvl="1">
              <a:buNone/>
            </a:pPr>
            <a:r>
              <a:rPr lang="en-US" sz="1600" i="1" smtClean="0">
                <a:latin typeface="Times New Roman" pitchFamily="18" charset="0"/>
                <a:cs typeface="Times New Roman" pitchFamily="18" charset="0"/>
              </a:rPr>
              <a:t>		NP(2,8, wait="N");NP(2,8, wait="NP");NP(2,8, wait="NP PP");</a:t>
            </a:r>
            <a:endParaRPr lang="en-US" sz="1600" smtClean="0">
              <a:latin typeface="Times New Roman" pitchFamily="18" charset="0"/>
              <a:cs typeface="Times New Roman" pitchFamily="18" charset="0"/>
            </a:endParaRPr>
          </a:p>
          <a:p>
            <a:pPr lvl="1">
              <a:buNone/>
            </a:pPr>
            <a:r>
              <a:rPr lang="en-US" sz="1600" i="1" smtClean="0">
                <a:latin typeface="Times New Roman" pitchFamily="18" charset="0"/>
                <a:cs typeface="Times New Roman" pitchFamily="18" charset="0"/>
              </a:rPr>
              <a:t>		NP(2,8, wait="NP VP");NP(2,8, wait="P");NP(2,8, wait="PP");</a:t>
            </a:r>
            <a:endParaRPr lang="en-US" sz="1600" smtClean="0">
              <a:latin typeface="Times New Roman" pitchFamily="18" charset="0"/>
              <a:cs typeface="Times New Roman" pitchFamily="18" charset="0"/>
            </a:endParaRPr>
          </a:p>
          <a:p>
            <a:pPr lvl="1">
              <a:buNone/>
            </a:pPr>
            <a:r>
              <a:rPr lang="en-US" sz="1600" i="1" smtClean="0">
                <a:latin typeface="Times New Roman" pitchFamily="18" charset="0"/>
                <a:cs typeface="Times New Roman" pitchFamily="18" charset="0"/>
              </a:rPr>
              <a:t>		NP(2,8, wait="PP PP");NP(2,8, wait="VP");</a:t>
            </a:r>
            <a:endParaRPr lang="en-US" sz="1600" smtClean="0">
              <a:latin typeface="Times New Roman" pitchFamily="18" charset="0"/>
              <a:cs typeface="Times New Roman" pitchFamily="18" charset="0"/>
            </a:endParaRPr>
          </a:p>
          <a:p>
            <a:r>
              <a:rPr lang="en-US" smtClean="0">
                <a:latin typeface="Times New Roman" pitchFamily="18" charset="0"/>
                <a:cs typeface="Times New Roman" pitchFamily="18" charset="0"/>
              </a:rPr>
              <a:t>Giải pháp đề xuất: thay việc sử dụng biến wait bằng cách xét các chuỗi kết hợp.</a:t>
            </a:r>
          </a:p>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5000" y="1447800"/>
            <a:ext cx="2996682" cy="369332"/>
          </a:xfrm>
          <a:prstGeom prst="rect">
            <a:avLst/>
          </a:prstGeom>
          <a:noFill/>
        </p:spPr>
        <p:txBody>
          <a:bodyPr wrap="square" rtlCol="0">
            <a:spAutoFit/>
          </a:bodyPr>
          <a:lstStyle/>
          <a:p>
            <a:r>
              <a:rPr lang="en-US" smtClean="0">
                <a:latin typeface="Times New Roman" pitchFamily="18" charset="0"/>
                <a:cs typeface="Times New Roman" pitchFamily="18" charset="0"/>
              </a:rPr>
              <a:t>Phần tử ứng cử viên X[7-10]</a:t>
            </a:r>
            <a:endParaRPr lang="en-US">
              <a:latin typeface="Times New Roman" pitchFamily="18" charset="0"/>
              <a:cs typeface="Times New Roman" pitchFamily="18" charset="0"/>
            </a:endParaRPr>
          </a:p>
        </p:txBody>
      </p:sp>
      <p:sp>
        <p:nvSpPr>
          <p:cNvPr id="2" name="Title 1"/>
          <p:cNvSpPr>
            <a:spLocks noGrp="1"/>
          </p:cNvSpPr>
          <p:nvPr>
            <p:ph type="title"/>
          </p:nvPr>
        </p:nvSpPr>
        <p:spPr>
          <a:xfrm>
            <a:off x="1676400" y="457200"/>
            <a:ext cx="6492551" cy="487363"/>
          </a:xfrm>
        </p:spPr>
        <p:txBody>
          <a:bodyPr/>
          <a:lstStyle/>
          <a:p>
            <a:r>
              <a:rPr lang="en-US" smtClean="0">
                <a:latin typeface="Times New Roman" pitchFamily="18" charset="0"/>
                <a:cs typeface="Times New Roman" pitchFamily="18" charset="0"/>
              </a:rPr>
              <a:t>Chuỗi kết hợp lelightwin</a:t>
            </a:r>
            <a:endParaRPr lang="en-US">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905000" y="2133600"/>
          <a:ext cx="6870442" cy="1371600"/>
        </p:xfrm>
        <a:graphic>
          <a:graphicData uri="http://schemas.openxmlformats.org/drawingml/2006/table">
            <a:tbl>
              <a:tblPr/>
              <a:tblGrid>
                <a:gridCol w="1144565"/>
                <a:gridCol w="1144565"/>
                <a:gridCol w="1145328"/>
                <a:gridCol w="1145328"/>
                <a:gridCol w="1145328"/>
                <a:gridCol w="1145328"/>
              </a:tblGrid>
              <a:tr h="274320">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a:t>
                      </a:r>
                      <a:r>
                        <a:rPr lang="en-US" sz="1800">
                          <a:latin typeface="Times New Roman"/>
                          <a:ea typeface="Times New Roman"/>
                          <a:cs typeface="Times New Roman"/>
                        </a:rPr>
                        <a:t>(1-8)</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a:t>
                      </a:r>
                      <a:r>
                        <a:rPr lang="en-US" sz="1800">
                          <a:latin typeface="Times New Roman"/>
                          <a:ea typeface="Times New Roman"/>
                          <a:cs typeface="Times New Roman"/>
                        </a:rPr>
                        <a:t>(6-16)</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3</a:t>
                      </a:r>
                      <a:r>
                        <a:rPr lang="en-US" sz="1800">
                          <a:latin typeface="Times New Roman"/>
                          <a:ea typeface="Times New Roman"/>
                          <a:cs typeface="Times New Roman"/>
                        </a:rPr>
                        <a:t>(15-35)</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4</a:t>
                      </a:r>
                      <a:r>
                        <a:rPr lang="en-US" sz="1800">
                          <a:latin typeface="Times New Roman"/>
                          <a:ea typeface="Times New Roman"/>
                          <a:cs typeface="Times New Roman"/>
                        </a:rPr>
                        <a:t>(5-20)</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5</a:t>
                      </a:r>
                      <a:r>
                        <a:rPr lang="en-US" sz="1800">
                          <a:latin typeface="Times New Roman"/>
                          <a:ea typeface="Times New Roman"/>
                          <a:cs typeface="Times New Roman"/>
                        </a:rPr>
                        <a:t>(2-7)</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6</a:t>
                      </a:r>
                      <a:r>
                        <a:rPr lang="en-US" sz="1800">
                          <a:latin typeface="Times New Roman"/>
                          <a:ea typeface="Times New Roman"/>
                          <a:cs typeface="Times New Roman"/>
                        </a:rPr>
                        <a:t>(10-11)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7</a:t>
                      </a:r>
                      <a:r>
                        <a:rPr lang="en-US" sz="1800">
                          <a:latin typeface="Times New Roman"/>
                          <a:ea typeface="Times New Roman"/>
                          <a:cs typeface="Times New Roman"/>
                        </a:rPr>
                        <a:t>(8-27)</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8</a:t>
                      </a:r>
                      <a:r>
                        <a:rPr lang="en-US" sz="1800">
                          <a:latin typeface="Times New Roman"/>
                          <a:ea typeface="Times New Roman"/>
                          <a:cs typeface="Times New Roman"/>
                        </a:rPr>
                        <a:t>(2-21)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9</a:t>
                      </a:r>
                      <a:r>
                        <a:rPr lang="en-US" sz="1800">
                          <a:latin typeface="Times New Roman"/>
                          <a:ea typeface="Times New Roman"/>
                          <a:cs typeface="Times New Roman"/>
                        </a:rPr>
                        <a:t>(9-11)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10</a:t>
                      </a:r>
                      <a:r>
                        <a:rPr lang="en-US" sz="1800">
                          <a:latin typeface="Times New Roman"/>
                          <a:ea typeface="Times New Roman"/>
                          <a:cs typeface="Times New Roman"/>
                        </a:rPr>
                        <a:t>(2-13)</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11</a:t>
                      </a:r>
                      <a:r>
                        <a:rPr lang="en-US" sz="1800">
                          <a:latin typeface="Times New Roman"/>
                          <a:ea typeface="Times New Roman"/>
                          <a:cs typeface="Times New Roman"/>
                        </a:rPr>
                        <a:t>(6-14)</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12</a:t>
                      </a:r>
                      <a:r>
                        <a:rPr lang="en-US" sz="1800">
                          <a:latin typeface="Times New Roman"/>
                          <a:ea typeface="Times New Roman"/>
                          <a:cs typeface="Times New Roman"/>
                        </a:rPr>
                        <a:t>(15-26)</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13</a:t>
                      </a:r>
                      <a:r>
                        <a:rPr lang="en-US" sz="1800">
                          <a:latin typeface="Times New Roman"/>
                          <a:ea typeface="Times New Roman"/>
                          <a:cs typeface="Times New Roman"/>
                        </a:rPr>
                        <a:t>(14-23)</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14</a:t>
                      </a:r>
                      <a:r>
                        <a:rPr lang="en-US" sz="1800">
                          <a:latin typeface="Times New Roman"/>
                          <a:ea typeface="Times New Roman"/>
                          <a:cs typeface="Times New Roman"/>
                        </a:rPr>
                        <a:t>(5-18)</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15</a:t>
                      </a:r>
                      <a:r>
                        <a:rPr lang="en-US" sz="1800">
                          <a:latin typeface="Times New Roman"/>
                          <a:ea typeface="Times New Roman"/>
                          <a:cs typeface="Times New Roman"/>
                        </a:rPr>
                        <a:t>(1-7)</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16</a:t>
                      </a:r>
                      <a:r>
                        <a:rPr lang="en-US" sz="1800">
                          <a:latin typeface="Times New Roman"/>
                          <a:ea typeface="Times New Roman"/>
                          <a:cs typeface="Times New Roman"/>
                        </a:rPr>
                        <a:t>(9-16)</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17</a:t>
                      </a:r>
                      <a:r>
                        <a:rPr lang="en-US" sz="1800">
                          <a:latin typeface="Times New Roman"/>
                          <a:ea typeface="Times New Roman"/>
                          <a:cs typeface="Times New Roman"/>
                        </a:rPr>
                        <a:t>(12-17)</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18</a:t>
                      </a:r>
                      <a:r>
                        <a:rPr lang="en-US" sz="1800">
                          <a:latin typeface="Times New Roman"/>
                          <a:ea typeface="Times New Roman"/>
                          <a:cs typeface="Times New Roman"/>
                        </a:rPr>
                        <a:t>(7-18)</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19</a:t>
                      </a:r>
                      <a:r>
                        <a:rPr lang="en-US" sz="1800">
                          <a:latin typeface="Times New Roman"/>
                          <a:ea typeface="Times New Roman"/>
                          <a:cs typeface="Times New Roman"/>
                        </a:rPr>
                        <a:t>(6-25)</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20</a:t>
                      </a:r>
                      <a:r>
                        <a:rPr lang="en-US" sz="1800">
                          <a:latin typeface="Times New Roman"/>
                          <a:ea typeface="Times New Roman"/>
                          <a:cs typeface="Times New Roman"/>
                        </a:rPr>
                        <a:t>(13-26)</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21</a:t>
                      </a:r>
                      <a:r>
                        <a:rPr lang="en-US" sz="1800">
                          <a:latin typeface="Times New Roman"/>
                          <a:ea typeface="Times New Roman"/>
                          <a:cs typeface="Times New Roman"/>
                        </a:rPr>
                        <a:t>(11-16)</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22</a:t>
                      </a:r>
                      <a:r>
                        <a:rPr lang="en-US" sz="1800">
                          <a:latin typeface="Times New Roman"/>
                          <a:ea typeface="Times New Roman"/>
                          <a:cs typeface="Times New Roman"/>
                        </a:rPr>
                        <a:t>(9-24)</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23</a:t>
                      </a:r>
                      <a:r>
                        <a:rPr lang="en-US" sz="1800">
                          <a:latin typeface="Times New Roman"/>
                          <a:ea typeface="Times New Roman"/>
                          <a:cs typeface="Times New Roman"/>
                        </a:rPr>
                        <a:t>(11-20)</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24</a:t>
                      </a:r>
                      <a:r>
                        <a:rPr lang="en-US" sz="1800">
                          <a:latin typeface="Times New Roman"/>
                          <a:ea typeface="Times New Roman"/>
                          <a:cs typeface="Times New Roman"/>
                        </a:rPr>
                        <a:t>(8-18)</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25</a:t>
                      </a:r>
                      <a:r>
                        <a:rPr lang="en-US" sz="1800">
                          <a:latin typeface="Times New Roman"/>
                          <a:ea typeface="Times New Roman"/>
                          <a:cs typeface="Times New Roman"/>
                        </a:rPr>
                        <a:t>(7-16)</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26</a:t>
                      </a:r>
                      <a:r>
                        <a:rPr lang="en-US" sz="1800">
                          <a:latin typeface="Times New Roman"/>
                          <a:ea typeface="Times New Roman"/>
                          <a:cs typeface="Times New Roman"/>
                        </a:rPr>
                        <a:t>(14-16)</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27</a:t>
                      </a:r>
                      <a:r>
                        <a:rPr lang="en-US" sz="1800">
                          <a:latin typeface="Times New Roman"/>
                          <a:ea typeface="Times New Roman"/>
                          <a:cs typeface="Times New Roman"/>
                        </a:rPr>
                        <a:t>(4-6)</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28</a:t>
                      </a:r>
                      <a:r>
                        <a:rPr lang="en-US" sz="1800">
                          <a:latin typeface="Times New Roman"/>
                          <a:ea typeface="Times New Roman"/>
                          <a:cs typeface="Times New Roman"/>
                        </a:rPr>
                        <a:t>(13-21)</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29</a:t>
                      </a:r>
                      <a:r>
                        <a:rPr lang="en-US" sz="1800">
                          <a:latin typeface="Times New Roman"/>
                          <a:ea typeface="Times New Roman"/>
                          <a:cs typeface="Times New Roman"/>
                        </a:rPr>
                        <a:t>(4-8)</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a:latin typeface="Times New Roman"/>
                          <a:ea typeface="Times New Roman"/>
                          <a:cs typeface="Times New Roman"/>
                        </a:rPr>
                        <a:t>X</a:t>
                      </a:r>
                      <a:r>
                        <a:rPr lang="en-US" sz="1800" baseline="-25000">
                          <a:latin typeface="Times New Roman"/>
                          <a:ea typeface="Times New Roman"/>
                          <a:cs typeface="Times New Roman"/>
                        </a:rPr>
                        <a:t>30</a:t>
                      </a:r>
                      <a:r>
                        <a:rPr lang="en-US" sz="1800">
                          <a:latin typeface="Times New Roman"/>
                          <a:ea typeface="Times New Roman"/>
                          <a:cs typeface="Times New Roman"/>
                        </a:rPr>
                        <a:t>(11-13)</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752600" y="1432560"/>
          <a:ext cx="7162800" cy="4892034"/>
        </p:xfrm>
        <a:graphic>
          <a:graphicData uri="http://schemas.openxmlformats.org/drawingml/2006/table">
            <a:tbl>
              <a:tblPr/>
              <a:tblGrid>
                <a:gridCol w="3582196"/>
                <a:gridCol w="3580604"/>
              </a:tblGrid>
              <a:tr h="232954">
                <a:tc>
                  <a:txBody>
                    <a:bodyPr/>
                    <a:lstStyle/>
                    <a:p>
                      <a:pPr algn="ctr">
                        <a:spcAft>
                          <a:spcPts val="0"/>
                        </a:spcAft>
                      </a:pPr>
                      <a:r>
                        <a:rPr lang="en-US" sz="1400">
                          <a:latin typeface="Times New Roman"/>
                          <a:ea typeface="Times New Roman"/>
                          <a:cs typeface="Times New Roman"/>
                        </a:rPr>
                        <a:t>Vị trí</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Ký hiệu</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[2-7] </a:t>
                      </a:r>
                      <a:r>
                        <a:rPr lang="en-US" sz="1400" b="1">
                          <a:latin typeface="Times New Roman"/>
                          <a:ea typeface="Times New Roman"/>
                          <a:cs typeface="Times New Roman"/>
                        </a:rPr>
                        <a:t>[7-10]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5</a:t>
                      </a:r>
                      <a:r>
                        <a:rPr lang="en-US" sz="1400" b="1">
                          <a:latin typeface="Times New Roman"/>
                          <a:ea typeface="Times New Roman"/>
                          <a:cs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[1-7] </a:t>
                      </a:r>
                      <a:r>
                        <a:rPr lang="en-US" sz="1400" b="1">
                          <a:latin typeface="Times New Roman"/>
                          <a:ea typeface="Times New Roman"/>
                          <a:cs typeface="Times New Roman"/>
                        </a:rPr>
                        <a:t>[7-10]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15</a:t>
                      </a:r>
                      <a:r>
                        <a:rPr lang="en-US" sz="1400" b="1">
                          <a:latin typeface="Times New Roman"/>
                          <a:ea typeface="Times New Roman"/>
                          <a:cs typeface="Times New Roman"/>
                        </a:rPr>
                        <a:t>X</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[1-7] </a:t>
                      </a:r>
                      <a:r>
                        <a:rPr lang="en-US" sz="1400" b="1">
                          <a:latin typeface="Times New Roman"/>
                          <a:ea typeface="Times New Roman"/>
                          <a:cs typeface="Times New Roman"/>
                        </a:rPr>
                        <a:t>[7-10] </a:t>
                      </a:r>
                      <a:r>
                        <a:rPr lang="en-US" sz="1400">
                          <a:latin typeface="Times New Roman"/>
                          <a:ea typeface="Times New Roman"/>
                          <a:cs typeface="Times New Roman"/>
                        </a:rPr>
                        <a:t>[10-11] [11-13]</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15 </a:t>
                      </a:r>
                      <a:r>
                        <a:rPr lang="en-US" sz="1400" b="1">
                          <a:latin typeface="Times New Roman"/>
                          <a:ea typeface="Times New Roman"/>
                          <a:cs typeface="Times New Roman"/>
                        </a:rPr>
                        <a:t>X</a:t>
                      </a:r>
                      <a:r>
                        <a:rPr lang="en-US" sz="1400">
                          <a:latin typeface="Times New Roman"/>
                          <a:ea typeface="Times New Roman"/>
                          <a:cs typeface="Times New Roman"/>
                        </a:rPr>
                        <a:t> X</a:t>
                      </a:r>
                      <a:r>
                        <a:rPr lang="en-US" sz="1400" baseline="-25000">
                          <a:latin typeface="Times New Roman"/>
                          <a:ea typeface="Times New Roman"/>
                          <a:cs typeface="Times New Roman"/>
                        </a:rPr>
                        <a:t>6</a:t>
                      </a:r>
                      <a:r>
                        <a:rPr lang="en-US" sz="1400">
                          <a:latin typeface="Times New Roman"/>
                          <a:ea typeface="Times New Roman"/>
                          <a:cs typeface="Times New Roman"/>
                        </a:rPr>
                        <a:t> X</a:t>
                      </a:r>
                      <a:r>
                        <a:rPr lang="en-US" sz="1400" baseline="-25000">
                          <a:latin typeface="Times New Roman"/>
                          <a:ea typeface="Times New Roman"/>
                          <a:cs typeface="Times New Roman"/>
                        </a:rPr>
                        <a:t>30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[2-7]</a:t>
                      </a:r>
                      <a:r>
                        <a:rPr lang="en-US" sz="1400" b="1">
                          <a:latin typeface="Times New Roman"/>
                          <a:ea typeface="Times New Roman"/>
                          <a:cs typeface="Times New Roman"/>
                        </a:rPr>
                        <a:t>[7-10]</a:t>
                      </a:r>
                      <a:r>
                        <a:rPr lang="en-US" sz="1400">
                          <a:latin typeface="Times New Roman"/>
                          <a:ea typeface="Times New Roman"/>
                          <a:cs typeface="Times New Roman"/>
                        </a:rPr>
                        <a:t>[10-11] [11-13] [13-26]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5 </a:t>
                      </a: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 </a:t>
                      </a:r>
                      <a:r>
                        <a:rPr lang="en-US" sz="1400">
                          <a:latin typeface="Times New Roman"/>
                          <a:ea typeface="Times New Roman"/>
                          <a:cs typeface="Times New Roman"/>
                        </a:rPr>
                        <a:t>X</a:t>
                      </a:r>
                      <a:r>
                        <a:rPr lang="en-US" sz="1400" baseline="-25000">
                          <a:latin typeface="Times New Roman"/>
                          <a:ea typeface="Times New Roman"/>
                          <a:cs typeface="Times New Roman"/>
                        </a:rPr>
                        <a:t>30 </a:t>
                      </a:r>
                      <a:r>
                        <a:rPr lang="en-US" sz="1400">
                          <a:latin typeface="Times New Roman"/>
                          <a:ea typeface="Times New Roman"/>
                          <a:cs typeface="Times New Roman"/>
                        </a:rPr>
                        <a:t>X</a:t>
                      </a:r>
                      <a:r>
                        <a:rPr lang="en-US" sz="1400" baseline="-25000">
                          <a:latin typeface="Times New Roman"/>
                          <a:ea typeface="Times New Roman"/>
                          <a:cs typeface="Times New Roman"/>
                        </a:rPr>
                        <a:t>20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b="1">
                          <a:latin typeface="Times New Roman"/>
                          <a:ea typeface="Times New Roman"/>
                          <a:cs typeface="Times New Roman"/>
                        </a:rPr>
                        <a:t>[7-10]</a:t>
                      </a:r>
                      <a:r>
                        <a:rPr lang="en-US" sz="1400">
                          <a:latin typeface="Times New Roman"/>
                          <a:ea typeface="Times New Roman"/>
                          <a:cs typeface="Times New Roman"/>
                        </a:rPr>
                        <a:t> [10-11] [11-20]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b="1">
                          <a:latin typeface="Times New Roman"/>
                          <a:ea typeface="Times New Roman"/>
                          <a:cs typeface="Times New Roman"/>
                        </a:rPr>
                        <a:t>X</a:t>
                      </a:r>
                      <a:r>
                        <a:rPr lang="en-US" sz="1400">
                          <a:latin typeface="Times New Roman"/>
                          <a:ea typeface="Times New Roman"/>
                          <a:cs typeface="Times New Roman"/>
                        </a:rPr>
                        <a:t> X</a:t>
                      </a:r>
                      <a:r>
                        <a:rPr lang="en-US" sz="1400" baseline="-25000">
                          <a:latin typeface="Times New Roman"/>
                          <a:ea typeface="Times New Roman"/>
                          <a:cs typeface="Times New Roman"/>
                        </a:rPr>
                        <a:t>6</a:t>
                      </a:r>
                      <a:r>
                        <a:rPr lang="en-US" sz="1400">
                          <a:latin typeface="Times New Roman"/>
                          <a:ea typeface="Times New Roman"/>
                          <a:cs typeface="Times New Roman"/>
                        </a:rPr>
                        <a:t> X</a:t>
                      </a:r>
                      <a:r>
                        <a:rPr lang="en-US" sz="1400" baseline="-25000">
                          <a:latin typeface="Times New Roman"/>
                          <a:ea typeface="Times New Roman"/>
                          <a:cs typeface="Times New Roman"/>
                        </a:rPr>
                        <a:t>23</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b="1">
                          <a:latin typeface="Times New Roman"/>
                          <a:ea typeface="Times New Roman"/>
                          <a:cs typeface="Times New Roman"/>
                        </a:rPr>
                        <a:t>[7-10]</a:t>
                      </a:r>
                      <a:r>
                        <a:rPr lang="en-US" sz="1400">
                          <a:latin typeface="Times New Roman"/>
                          <a:ea typeface="Times New Roman"/>
                          <a:cs typeface="Times New Roman"/>
                        </a:rPr>
                        <a:t> [10-11] [11-13]</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 </a:t>
                      </a:r>
                      <a:r>
                        <a:rPr lang="en-US" sz="1400">
                          <a:latin typeface="Times New Roman"/>
                          <a:ea typeface="Times New Roman"/>
                          <a:cs typeface="Times New Roman"/>
                        </a:rPr>
                        <a:t>X</a:t>
                      </a:r>
                      <a:r>
                        <a:rPr lang="en-US" sz="1400" baseline="-25000">
                          <a:latin typeface="Times New Roman"/>
                          <a:ea typeface="Times New Roman"/>
                          <a:cs typeface="Times New Roman"/>
                        </a:rPr>
                        <a:t>30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b="1">
                          <a:latin typeface="Times New Roman"/>
                          <a:ea typeface="Times New Roman"/>
                          <a:cs typeface="Times New Roman"/>
                        </a:rPr>
                        <a:t>[7-10]</a:t>
                      </a:r>
                      <a:r>
                        <a:rPr lang="en-US" sz="1400">
                          <a:latin typeface="Times New Roman"/>
                          <a:ea typeface="Times New Roman"/>
                          <a:cs typeface="Times New Roman"/>
                        </a:rPr>
                        <a:t> [10-11] [11-13] [13-26]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 </a:t>
                      </a:r>
                      <a:r>
                        <a:rPr lang="en-US" sz="1400">
                          <a:latin typeface="Times New Roman"/>
                          <a:ea typeface="Times New Roman"/>
                          <a:cs typeface="Times New Roman"/>
                        </a:rPr>
                        <a:t>X</a:t>
                      </a:r>
                      <a:r>
                        <a:rPr lang="en-US" sz="1400" baseline="-25000">
                          <a:latin typeface="Times New Roman"/>
                          <a:ea typeface="Times New Roman"/>
                          <a:cs typeface="Times New Roman"/>
                        </a:rPr>
                        <a:t>30 </a:t>
                      </a:r>
                      <a:r>
                        <a:rPr lang="en-US" sz="1400">
                          <a:latin typeface="Times New Roman"/>
                          <a:ea typeface="Times New Roman"/>
                          <a:cs typeface="Times New Roman"/>
                        </a:rPr>
                        <a:t>X</a:t>
                      </a:r>
                      <a:r>
                        <a:rPr lang="en-US" sz="1400" baseline="-25000">
                          <a:latin typeface="Times New Roman"/>
                          <a:ea typeface="Times New Roman"/>
                          <a:cs typeface="Times New Roman"/>
                        </a:rPr>
                        <a:t>20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b="1">
                          <a:latin typeface="Times New Roman"/>
                          <a:ea typeface="Times New Roman"/>
                          <a:cs typeface="Times New Roman"/>
                        </a:rPr>
                        <a:t>[7-10]</a:t>
                      </a:r>
                      <a:r>
                        <a:rPr lang="en-US" sz="1400">
                          <a:latin typeface="Times New Roman"/>
                          <a:ea typeface="Times New Roman"/>
                          <a:cs typeface="Times New Roman"/>
                        </a:rPr>
                        <a:t> [10-11] [11-13] [13-21]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 </a:t>
                      </a:r>
                      <a:r>
                        <a:rPr lang="en-US" sz="1400">
                          <a:latin typeface="Times New Roman"/>
                          <a:ea typeface="Times New Roman"/>
                          <a:cs typeface="Times New Roman"/>
                        </a:rPr>
                        <a:t>X</a:t>
                      </a:r>
                      <a:r>
                        <a:rPr lang="en-US" sz="1400" baseline="-25000">
                          <a:latin typeface="Times New Roman"/>
                          <a:ea typeface="Times New Roman"/>
                          <a:cs typeface="Times New Roman"/>
                        </a:rPr>
                        <a:t>30 </a:t>
                      </a:r>
                      <a:r>
                        <a:rPr lang="en-US" sz="1400">
                          <a:latin typeface="Times New Roman"/>
                          <a:ea typeface="Times New Roman"/>
                          <a:cs typeface="Times New Roman"/>
                        </a:rPr>
                        <a:t>X</a:t>
                      </a:r>
                      <a:r>
                        <a:rPr lang="en-US" sz="1400" baseline="-25000">
                          <a:latin typeface="Times New Roman"/>
                          <a:ea typeface="Times New Roman"/>
                          <a:cs typeface="Times New Roman"/>
                        </a:rPr>
                        <a:t>28</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[2-7] </a:t>
                      </a:r>
                      <a:r>
                        <a:rPr lang="en-US" sz="1400" b="1">
                          <a:latin typeface="Times New Roman"/>
                          <a:ea typeface="Times New Roman"/>
                          <a:cs typeface="Times New Roman"/>
                        </a:rPr>
                        <a:t>[7-10] </a:t>
                      </a:r>
                      <a:r>
                        <a:rPr lang="en-US" sz="1400">
                          <a:latin typeface="Times New Roman"/>
                          <a:ea typeface="Times New Roman"/>
                          <a:cs typeface="Times New Roman"/>
                        </a:rPr>
                        <a:t>[10-11]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5 </a:t>
                      </a: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[2-7] </a:t>
                      </a:r>
                      <a:r>
                        <a:rPr lang="en-US" sz="1400" b="1">
                          <a:latin typeface="Times New Roman"/>
                          <a:ea typeface="Times New Roman"/>
                          <a:cs typeface="Times New Roman"/>
                        </a:rPr>
                        <a:t>[7-10]</a:t>
                      </a:r>
                      <a:r>
                        <a:rPr lang="en-US" sz="1400">
                          <a:latin typeface="Times New Roman"/>
                          <a:ea typeface="Times New Roman"/>
                          <a:cs typeface="Times New Roman"/>
                        </a:rPr>
                        <a:t> [10-11] [11-16]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5 </a:t>
                      </a: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a:t>
                      </a:r>
                      <a:r>
                        <a:rPr lang="en-US" sz="1400">
                          <a:latin typeface="Times New Roman"/>
                          <a:ea typeface="Times New Roman"/>
                          <a:cs typeface="Times New Roman"/>
                        </a:rPr>
                        <a:t> X</a:t>
                      </a:r>
                      <a:r>
                        <a:rPr lang="en-US" sz="1400" baseline="-25000">
                          <a:latin typeface="Times New Roman"/>
                          <a:ea typeface="Times New Roman"/>
                          <a:cs typeface="Times New Roman"/>
                        </a:rPr>
                        <a:t>21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[2-7] </a:t>
                      </a:r>
                      <a:r>
                        <a:rPr lang="en-US" sz="1400" b="1">
                          <a:latin typeface="Times New Roman"/>
                          <a:ea typeface="Times New Roman"/>
                          <a:cs typeface="Times New Roman"/>
                        </a:rPr>
                        <a:t>[7-10]</a:t>
                      </a:r>
                      <a:r>
                        <a:rPr lang="en-US" sz="1400">
                          <a:latin typeface="Times New Roman"/>
                          <a:ea typeface="Times New Roman"/>
                          <a:cs typeface="Times New Roman"/>
                        </a:rPr>
                        <a:t> [10-11] [11-20]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5 </a:t>
                      </a: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a:t>
                      </a:r>
                      <a:r>
                        <a:rPr lang="en-US" sz="1400">
                          <a:latin typeface="Times New Roman"/>
                          <a:ea typeface="Times New Roman"/>
                          <a:cs typeface="Times New Roman"/>
                        </a:rPr>
                        <a:t> X</a:t>
                      </a:r>
                      <a:r>
                        <a:rPr lang="en-US" sz="1400" baseline="-25000">
                          <a:latin typeface="Times New Roman"/>
                          <a:ea typeface="Times New Roman"/>
                          <a:cs typeface="Times New Roman"/>
                        </a:rPr>
                        <a:t>23</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[2-7] </a:t>
                      </a:r>
                      <a:r>
                        <a:rPr lang="en-US" sz="1400" b="1">
                          <a:latin typeface="Times New Roman"/>
                          <a:ea typeface="Times New Roman"/>
                          <a:cs typeface="Times New Roman"/>
                        </a:rPr>
                        <a:t>[7-10]</a:t>
                      </a:r>
                      <a:r>
                        <a:rPr lang="en-US" sz="1400">
                          <a:latin typeface="Times New Roman"/>
                          <a:ea typeface="Times New Roman"/>
                          <a:cs typeface="Times New Roman"/>
                        </a:rPr>
                        <a:t> [10-11] [11-13]</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5 </a:t>
                      </a: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 </a:t>
                      </a:r>
                      <a:r>
                        <a:rPr lang="en-US" sz="1400">
                          <a:latin typeface="Times New Roman"/>
                          <a:ea typeface="Times New Roman"/>
                          <a:cs typeface="Times New Roman"/>
                        </a:rPr>
                        <a:t>X</a:t>
                      </a:r>
                      <a:r>
                        <a:rPr lang="en-US" sz="1400" baseline="-25000">
                          <a:latin typeface="Times New Roman"/>
                          <a:ea typeface="Times New Roman"/>
                          <a:cs typeface="Times New Roman"/>
                        </a:rPr>
                        <a:t>30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b="1">
                          <a:latin typeface="Times New Roman"/>
                          <a:ea typeface="Times New Roman"/>
                          <a:cs typeface="Times New Roman"/>
                        </a:rPr>
                        <a:t>[7-10]</a:t>
                      </a:r>
                      <a:r>
                        <a:rPr lang="en-US" sz="1400">
                          <a:latin typeface="Times New Roman"/>
                          <a:ea typeface="Times New Roman"/>
                          <a:cs typeface="Times New Roman"/>
                        </a:rPr>
                        <a:t> [10-11] [11-16]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a:t>
                      </a:r>
                      <a:r>
                        <a:rPr lang="en-US" sz="1400">
                          <a:latin typeface="Times New Roman"/>
                          <a:ea typeface="Times New Roman"/>
                          <a:cs typeface="Times New Roman"/>
                        </a:rPr>
                        <a:t> X</a:t>
                      </a:r>
                      <a:r>
                        <a:rPr lang="en-US" sz="1400" baseline="-25000">
                          <a:latin typeface="Times New Roman"/>
                          <a:ea typeface="Times New Roman"/>
                          <a:cs typeface="Times New Roman"/>
                        </a:rPr>
                        <a:t>21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[1-7] </a:t>
                      </a:r>
                      <a:r>
                        <a:rPr lang="en-US" sz="1400" b="1">
                          <a:latin typeface="Times New Roman"/>
                          <a:ea typeface="Times New Roman"/>
                          <a:cs typeface="Times New Roman"/>
                        </a:rPr>
                        <a:t>[7-10]</a:t>
                      </a:r>
                      <a:r>
                        <a:rPr lang="en-US" sz="1400">
                          <a:latin typeface="Times New Roman"/>
                          <a:ea typeface="Times New Roman"/>
                          <a:cs typeface="Times New Roman"/>
                        </a:rPr>
                        <a:t> [10-11]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15 </a:t>
                      </a:r>
                      <a:r>
                        <a:rPr lang="en-US" sz="1400" b="1">
                          <a:latin typeface="Times New Roman"/>
                          <a:ea typeface="Times New Roman"/>
                          <a:cs typeface="Times New Roman"/>
                        </a:rPr>
                        <a:t>X</a:t>
                      </a:r>
                      <a:r>
                        <a:rPr lang="en-US" sz="1400">
                          <a:latin typeface="Times New Roman"/>
                          <a:ea typeface="Times New Roman"/>
                          <a:cs typeface="Times New Roman"/>
                        </a:rPr>
                        <a:t> X</a:t>
                      </a:r>
                      <a:r>
                        <a:rPr lang="en-US" sz="1400" baseline="-25000">
                          <a:latin typeface="Times New Roman"/>
                          <a:ea typeface="Times New Roman"/>
                          <a:cs typeface="Times New Roman"/>
                        </a:rPr>
                        <a:t>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[2-7] </a:t>
                      </a:r>
                      <a:r>
                        <a:rPr lang="en-US" sz="1400" b="1">
                          <a:latin typeface="Times New Roman"/>
                          <a:ea typeface="Times New Roman"/>
                          <a:cs typeface="Times New Roman"/>
                        </a:rPr>
                        <a:t>[7-10] </a:t>
                      </a:r>
                      <a:r>
                        <a:rPr lang="en-US" sz="1400">
                          <a:latin typeface="Times New Roman"/>
                          <a:ea typeface="Times New Roman"/>
                          <a:cs typeface="Times New Roman"/>
                        </a:rPr>
                        <a:t>[10-11] [11-13] [13-21]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5 </a:t>
                      </a: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 </a:t>
                      </a:r>
                      <a:r>
                        <a:rPr lang="en-US" sz="1400">
                          <a:latin typeface="Times New Roman"/>
                          <a:ea typeface="Times New Roman"/>
                          <a:cs typeface="Times New Roman"/>
                        </a:rPr>
                        <a:t>X</a:t>
                      </a:r>
                      <a:r>
                        <a:rPr lang="en-US" sz="1400" baseline="-25000">
                          <a:latin typeface="Times New Roman"/>
                          <a:ea typeface="Times New Roman"/>
                          <a:cs typeface="Times New Roman"/>
                        </a:rPr>
                        <a:t>30 </a:t>
                      </a:r>
                      <a:r>
                        <a:rPr lang="en-US" sz="1400">
                          <a:latin typeface="Times New Roman"/>
                          <a:ea typeface="Times New Roman"/>
                          <a:cs typeface="Times New Roman"/>
                        </a:rPr>
                        <a:t>X</a:t>
                      </a:r>
                      <a:r>
                        <a:rPr lang="en-US" sz="1400" baseline="-25000">
                          <a:latin typeface="Times New Roman"/>
                          <a:ea typeface="Times New Roman"/>
                          <a:cs typeface="Times New Roman"/>
                        </a:rPr>
                        <a:t>28</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[1-7] </a:t>
                      </a:r>
                      <a:r>
                        <a:rPr lang="en-US" sz="1400" b="1">
                          <a:latin typeface="Times New Roman"/>
                          <a:ea typeface="Times New Roman"/>
                          <a:cs typeface="Times New Roman"/>
                        </a:rPr>
                        <a:t>[7-10]</a:t>
                      </a:r>
                      <a:r>
                        <a:rPr lang="en-US" sz="1400">
                          <a:latin typeface="Times New Roman"/>
                          <a:ea typeface="Times New Roman"/>
                          <a:cs typeface="Times New Roman"/>
                        </a:rPr>
                        <a:t> [10-11] [11-16]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15 </a:t>
                      </a:r>
                      <a:r>
                        <a:rPr lang="en-US" sz="1400" b="1">
                          <a:latin typeface="Times New Roman"/>
                          <a:ea typeface="Times New Roman"/>
                          <a:cs typeface="Times New Roman"/>
                        </a:rPr>
                        <a:t>X</a:t>
                      </a:r>
                      <a:r>
                        <a:rPr lang="en-US" sz="1400">
                          <a:latin typeface="Times New Roman"/>
                          <a:ea typeface="Times New Roman"/>
                          <a:cs typeface="Times New Roman"/>
                        </a:rPr>
                        <a:t> X</a:t>
                      </a:r>
                      <a:r>
                        <a:rPr lang="en-US" sz="1400" baseline="-25000">
                          <a:latin typeface="Times New Roman"/>
                          <a:ea typeface="Times New Roman"/>
                          <a:cs typeface="Times New Roman"/>
                        </a:rPr>
                        <a:t>6</a:t>
                      </a:r>
                      <a:r>
                        <a:rPr lang="en-US" sz="1400">
                          <a:latin typeface="Times New Roman"/>
                          <a:ea typeface="Times New Roman"/>
                          <a:cs typeface="Times New Roman"/>
                        </a:rPr>
                        <a:t> X</a:t>
                      </a:r>
                      <a:r>
                        <a:rPr lang="en-US" sz="1400" baseline="-25000">
                          <a:latin typeface="Times New Roman"/>
                          <a:ea typeface="Times New Roman"/>
                          <a:cs typeface="Times New Roman"/>
                        </a:rPr>
                        <a:t>21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[1-7] </a:t>
                      </a:r>
                      <a:r>
                        <a:rPr lang="en-US" sz="1400" b="1">
                          <a:latin typeface="Times New Roman"/>
                          <a:ea typeface="Times New Roman"/>
                          <a:cs typeface="Times New Roman"/>
                        </a:rPr>
                        <a:t>[7-10]</a:t>
                      </a:r>
                      <a:r>
                        <a:rPr lang="en-US" sz="1400">
                          <a:latin typeface="Times New Roman"/>
                          <a:ea typeface="Times New Roman"/>
                          <a:cs typeface="Times New Roman"/>
                        </a:rPr>
                        <a:t> [10-11] [11-20]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15 </a:t>
                      </a:r>
                      <a:r>
                        <a:rPr lang="en-US" sz="1400" b="1">
                          <a:latin typeface="Times New Roman"/>
                          <a:ea typeface="Times New Roman"/>
                          <a:cs typeface="Times New Roman"/>
                        </a:rPr>
                        <a:t>X</a:t>
                      </a:r>
                      <a:r>
                        <a:rPr lang="en-US" sz="1400">
                          <a:latin typeface="Times New Roman"/>
                          <a:ea typeface="Times New Roman"/>
                          <a:cs typeface="Times New Roman"/>
                        </a:rPr>
                        <a:t> X</a:t>
                      </a:r>
                      <a:r>
                        <a:rPr lang="en-US" sz="1400" baseline="-25000">
                          <a:latin typeface="Times New Roman"/>
                          <a:ea typeface="Times New Roman"/>
                          <a:cs typeface="Times New Roman"/>
                        </a:rPr>
                        <a:t>6</a:t>
                      </a:r>
                      <a:r>
                        <a:rPr lang="en-US" sz="1400">
                          <a:latin typeface="Times New Roman"/>
                          <a:ea typeface="Times New Roman"/>
                          <a:cs typeface="Times New Roman"/>
                        </a:rPr>
                        <a:t> X</a:t>
                      </a:r>
                      <a:r>
                        <a:rPr lang="en-US" sz="1400" baseline="-25000">
                          <a:latin typeface="Times New Roman"/>
                          <a:ea typeface="Times New Roman"/>
                          <a:cs typeface="Times New Roman"/>
                        </a:rPr>
                        <a:t>23</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b="1">
                          <a:latin typeface="Times New Roman"/>
                          <a:ea typeface="Times New Roman"/>
                          <a:cs typeface="Times New Roman"/>
                        </a:rPr>
                        <a:t>[7-10]</a:t>
                      </a:r>
                      <a:r>
                        <a:rPr lang="en-US" sz="1400">
                          <a:latin typeface="Times New Roman"/>
                          <a:ea typeface="Times New Roman"/>
                          <a:cs typeface="Times New Roman"/>
                        </a:rPr>
                        <a:t> [10-11]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b="1">
                          <a:latin typeface="Times New Roman"/>
                          <a:ea typeface="Times New Roman"/>
                          <a:cs typeface="Times New Roman"/>
                        </a:rPr>
                        <a:t>X</a:t>
                      </a:r>
                      <a:r>
                        <a:rPr lang="en-US" sz="1400">
                          <a:latin typeface="Times New Roman"/>
                          <a:ea typeface="Times New Roman"/>
                          <a:cs typeface="Times New Roman"/>
                        </a:rPr>
                        <a:t> X</a:t>
                      </a:r>
                      <a:r>
                        <a:rPr lang="en-US" sz="1400" baseline="-25000">
                          <a:latin typeface="Times New Roman"/>
                          <a:ea typeface="Times New Roman"/>
                          <a:cs typeface="Times New Roman"/>
                        </a:rPr>
                        <a:t>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[1-7] </a:t>
                      </a:r>
                      <a:r>
                        <a:rPr lang="en-US" sz="1400" b="1">
                          <a:latin typeface="Times New Roman"/>
                          <a:ea typeface="Times New Roman"/>
                          <a:cs typeface="Times New Roman"/>
                        </a:rPr>
                        <a:t>[7-10]</a:t>
                      </a:r>
                      <a:r>
                        <a:rPr lang="en-US" sz="1400">
                          <a:latin typeface="Times New Roman"/>
                          <a:ea typeface="Times New Roman"/>
                          <a:cs typeface="Times New Roman"/>
                        </a:rPr>
                        <a:t> [10-11] [11-13] [13-26]</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15 </a:t>
                      </a: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 </a:t>
                      </a:r>
                      <a:r>
                        <a:rPr lang="en-US" sz="1400">
                          <a:latin typeface="Times New Roman"/>
                          <a:ea typeface="Times New Roman"/>
                          <a:cs typeface="Times New Roman"/>
                        </a:rPr>
                        <a:t>X</a:t>
                      </a:r>
                      <a:r>
                        <a:rPr lang="en-US" sz="1400" baseline="-25000">
                          <a:latin typeface="Times New Roman"/>
                          <a:ea typeface="Times New Roman"/>
                          <a:cs typeface="Times New Roman"/>
                        </a:rPr>
                        <a:t>30 </a:t>
                      </a:r>
                      <a:r>
                        <a:rPr lang="en-US" sz="1400">
                          <a:latin typeface="Times New Roman"/>
                          <a:ea typeface="Times New Roman"/>
                          <a:cs typeface="Times New Roman"/>
                        </a:rPr>
                        <a:t>X</a:t>
                      </a:r>
                      <a:r>
                        <a:rPr lang="en-US" sz="1400" baseline="-25000">
                          <a:latin typeface="Times New Roman"/>
                          <a:ea typeface="Times New Roman"/>
                          <a:cs typeface="Times New Roman"/>
                        </a:rPr>
                        <a:t>20</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2954">
                <a:tc>
                  <a:txBody>
                    <a:bodyPr/>
                    <a:lstStyle/>
                    <a:p>
                      <a:pPr algn="ctr">
                        <a:spcAft>
                          <a:spcPts val="0"/>
                        </a:spcAft>
                      </a:pPr>
                      <a:r>
                        <a:rPr lang="en-US" sz="1400">
                          <a:latin typeface="Times New Roman"/>
                          <a:ea typeface="Times New Roman"/>
                          <a:cs typeface="Times New Roman"/>
                        </a:rPr>
                        <a:t>[1-7] </a:t>
                      </a:r>
                      <a:r>
                        <a:rPr lang="en-US" sz="1400" b="1">
                          <a:latin typeface="Times New Roman"/>
                          <a:ea typeface="Times New Roman"/>
                          <a:cs typeface="Times New Roman"/>
                        </a:rPr>
                        <a:t>[7-10]</a:t>
                      </a:r>
                      <a:r>
                        <a:rPr lang="en-US" sz="1400">
                          <a:latin typeface="Times New Roman"/>
                          <a:ea typeface="Times New Roman"/>
                          <a:cs typeface="Times New Roman"/>
                        </a:rPr>
                        <a:t> [10-11] [11-13] [13-21]</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400">
                          <a:latin typeface="Times New Roman"/>
                          <a:ea typeface="Times New Roman"/>
                          <a:cs typeface="Times New Roman"/>
                        </a:rPr>
                        <a:t>X</a:t>
                      </a:r>
                      <a:r>
                        <a:rPr lang="en-US" sz="1400" baseline="-25000">
                          <a:latin typeface="Times New Roman"/>
                          <a:ea typeface="Times New Roman"/>
                          <a:cs typeface="Times New Roman"/>
                        </a:rPr>
                        <a:t>15 </a:t>
                      </a:r>
                      <a:r>
                        <a:rPr lang="en-US" sz="1400" b="1">
                          <a:latin typeface="Times New Roman"/>
                          <a:ea typeface="Times New Roman"/>
                          <a:cs typeface="Times New Roman"/>
                        </a:rPr>
                        <a:t>X </a:t>
                      </a:r>
                      <a:r>
                        <a:rPr lang="en-US" sz="1400">
                          <a:latin typeface="Times New Roman"/>
                          <a:ea typeface="Times New Roman"/>
                          <a:cs typeface="Times New Roman"/>
                        </a:rPr>
                        <a:t>X</a:t>
                      </a:r>
                      <a:r>
                        <a:rPr lang="en-US" sz="1400" baseline="-25000">
                          <a:latin typeface="Times New Roman"/>
                          <a:ea typeface="Times New Roman"/>
                          <a:cs typeface="Times New Roman"/>
                        </a:rPr>
                        <a:t>6 </a:t>
                      </a:r>
                      <a:r>
                        <a:rPr lang="en-US" sz="1400">
                          <a:latin typeface="Times New Roman"/>
                          <a:ea typeface="Times New Roman"/>
                          <a:cs typeface="Times New Roman"/>
                        </a:rPr>
                        <a:t>X</a:t>
                      </a:r>
                      <a:r>
                        <a:rPr lang="en-US" sz="1400" baseline="-25000">
                          <a:latin typeface="Times New Roman"/>
                          <a:ea typeface="Times New Roman"/>
                          <a:cs typeface="Times New Roman"/>
                        </a:rPr>
                        <a:t>30 </a:t>
                      </a:r>
                      <a:r>
                        <a:rPr lang="en-US" sz="1400">
                          <a:latin typeface="Times New Roman"/>
                          <a:ea typeface="Times New Roman"/>
                          <a:cs typeface="Times New Roman"/>
                        </a:rPr>
                        <a:t>X</a:t>
                      </a:r>
                      <a:r>
                        <a:rPr lang="en-US" sz="1400" baseline="-25000">
                          <a:latin typeface="Times New Roman"/>
                          <a:ea typeface="Times New Roman"/>
                          <a:cs typeface="Times New Roman"/>
                        </a:rPr>
                        <a:t>28</a:t>
                      </a:r>
                      <a:endParaRPr lang="en-US" sz="1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315200" cy="487363"/>
          </a:xfrm>
        </p:spPr>
        <p:txBody>
          <a:bodyPr>
            <a:normAutofit fontScale="90000"/>
          </a:bodyPr>
          <a:lstStyle/>
          <a:p>
            <a:r>
              <a:rPr lang="en-US" smtClean="0">
                <a:latin typeface="Times New Roman" pitchFamily="18" charset="0"/>
                <a:cs typeface="Times New Roman" pitchFamily="18" charset="0"/>
              </a:rPr>
              <a:t>Thuật toán sinh chuỗi kết hợp lelightwin</a:t>
            </a:r>
            <a:endParaRPr lang="en-US">
              <a:latin typeface="Times New Roman" pitchFamily="18" charset="0"/>
              <a:cs typeface="Times New Roman" pitchFamily="18" charset="0"/>
            </a:endParaRPr>
          </a:p>
        </p:txBody>
      </p:sp>
      <p:sp>
        <p:nvSpPr>
          <p:cNvPr id="4" name="Oval 3"/>
          <p:cNvSpPr/>
          <p:nvPr/>
        </p:nvSpPr>
        <p:spPr>
          <a:xfrm>
            <a:off x="2819400" y="1676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X</a:t>
            </a:r>
            <a:endParaRPr lang="en-US">
              <a:solidFill>
                <a:schemeClr val="tx1"/>
              </a:solidFill>
              <a:latin typeface="Times New Roman" pitchFamily="18" charset="0"/>
              <a:cs typeface="Times New Roman" pitchFamily="18" charset="0"/>
            </a:endParaRPr>
          </a:p>
        </p:txBody>
      </p:sp>
      <p:sp>
        <p:nvSpPr>
          <p:cNvPr id="5" name="Rounded Rectangle 4"/>
          <p:cNvSpPr/>
          <p:nvPr/>
        </p:nvSpPr>
        <p:spPr>
          <a:xfrm>
            <a:off x="1676400" y="3200400"/>
            <a:ext cx="2819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Tập các phần tử trong CHART có vị trí liền kề với </a:t>
            </a:r>
            <a:r>
              <a:rPr lang="en-US" sz="1600" smtClean="0">
                <a:solidFill>
                  <a:schemeClr val="tx1"/>
                </a:solidFill>
                <a:latin typeface="Times New Roman" pitchFamily="18" charset="0"/>
                <a:cs typeface="Times New Roman" pitchFamily="18" charset="0"/>
              </a:rPr>
              <a:t>X (tập lrX)</a:t>
            </a:r>
            <a:endParaRPr lang="en-US" sz="1600">
              <a:solidFill>
                <a:schemeClr val="tx1"/>
              </a:solidFill>
              <a:latin typeface="Times New Roman" pitchFamily="18" charset="0"/>
              <a:cs typeface="Times New Roman" pitchFamily="18" charset="0"/>
            </a:endParaRPr>
          </a:p>
        </p:txBody>
      </p:sp>
      <p:cxnSp>
        <p:nvCxnSpPr>
          <p:cNvPr id="7" name="Straight Arrow Connector 6"/>
          <p:cNvCxnSpPr>
            <a:stCxn id="4" idx="4"/>
            <a:endCxn id="5" idx="0"/>
          </p:cNvCxnSpPr>
          <p:nvPr/>
        </p:nvCxnSpPr>
        <p:spPr>
          <a:xfrm rot="5400000">
            <a:off x="2590800" y="2705100"/>
            <a:ext cx="990600" cy="1588"/>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828800" y="4800600"/>
            <a:ext cx="2514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Với mỗi phần </a:t>
            </a:r>
            <a:r>
              <a:rPr lang="en-US" sz="1600" smtClean="0">
                <a:solidFill>
                  <a:schemeClr val="tx1"/>
                </a:solidFill>
                <a:latin typeface="Times New Roman" pitchFamily="18" charset="0"/>
                <a:cs typeface="Times New Roman" pitchFamily="18" charset="0"/>
              </a:rPr>
              <a:t>tử của lrX </a:t>
            </a:r>
            <a:r>
              <a:rPr lang="en-US" sz="1600" smtClean="0">
                <a:solidFill>
                  <a:schemeClr val="tx1"/>
                </a:solidFill>
                <a:latin typeface="Times New Roman" pitchFamily="18" charset="0"/>
                <a:cs typeface="Times New Roman" pitchFamily="18" charset="0"/>
              </a:rPr>
              <a:t>được xét, lưu chuỗi tương ứng</a:t>
            </a:r>
            <a:endParaRPr lang="en-US" sz="1600">
              <a:solidFill>
                <a:schemeClr val="tx1"/>
              </a:solidFill>
              <a:latin typeface="Times New Roman" pitchFamily="18" charset="0"/>
              <a:cs typeface="Times New Roman" pitchFamily="18" charset="0"/>
            </a:endParaRPr>
          </a:p>
        </p:txBody>
      </p:sp>
      <p:cxnSp>
        <p:nvCxnSpPr>
          <p:cNvPr id="9" name="Straight Arrow Connector 8"/>
          <p:cNvCxnSpPr>
            <a:stCxn id="5" idx="2"/>
            <a:endCxn id="8" idx="0"/>
          </p:cNvCxnSpPr>
          <p:nvPr/>
        </p:nvCxnSpPr>
        <p:spPr>
          <a:xfrm rot="5400000">
            <a:off x="2895600" y="4610100"/>
            <a:ext cx="381000" cy="1588"/>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17" idx="1"/>
          </p:cNvCxnSpPr>
          <p:nvPr/>
        </p:nvCxnSpPr>
        <p:spPr>
          <a:xfrm>
            <a:off x="4343400" y="5181600"/>
            <a:ext cx="1752600" cy="1588"/>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096000" y="4724400"/>
            <a:ext cx="1447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Duyệt đệ </a:t>
            </a:r>
            <a:r>
              <a:rPr lang="en-US" sz="1600" smtClean="0">
                <a:solidFill>
                  <a:schemeClr val="tx1"/>
                </a:solidFill>
                <a:latin typeface="Times New Roman" pitchFamily="18" charset="0"/>
                <a:cs typeface="Times New Roman" pitchFamily="18" charset="0"/>
              </a:rPr>
              <a:t>quy với các phần tử trong lrX</a:t>
            </a:r>
            <a:endParaRPr lang="en-US" sz="160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639762"/>
          </a:xfrm>
        </p:spPr>
        <p:txBody>
          <a:bodyPr>
            <a:normAutofit fontScale="90000"/>
          </a:bodyPr>
          <a:lstStyle/>
          <a:p>
            <a:r>
              <a:rPr lang="en-US" smtClean="0">
                <a:latin typeface="Times New Roman" pitchFamily="18" charset="0"/>
                <a:cs typeface="Times New Roman" pitchFamily="18" charset="0"/>
              </a:rPr>
              <a:t>Thuật toán sinh chuỗi kết hợp lelightwin</a:t>
            </a:r>
            <a:endParaRPr lang="en-US">
              <a:latin typeface="Times New Roman" pitchFamily="18" charset="0"/>
              <a:cs typeface="Times New Roman" pitchFamily="18" charset="0"/>
            </a:endParaRPr>
          </a:p>
        </p:txBody>
      </p:sp>
      <p:sp>
        <p:nvSpPr>
          <p:cNvPr id="4" name="Oval 3"/>
          <p:cNvSpPr/>
          <p:nvPr/>
        </p:nvSpPr>
        <p:spPr>
          <a:xfrm>
            <a:off x="4533900" y="15240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X</a:t>
            </a:r>
            <a:endParaRPr lang="en-US" dirty="0">
              <a:solidFill>
                <a:schemeClr val="bg1"/>
              </a:solidFill>
              <a:latin typeface="Times New Roman" pitchFamily="18" charset="0"/>
              <a:cs typeface="Times New Roman" pitchFamily="18" charset="0"/>
            </a:endParaRPr>
          </a:p>
        </p:txBody>
      </p:sp>
      <p:sp>
        <p:nvSpPr>
          <p:cNvPr id="5" name="Oval 4"/>
          <p:cNvSpPr/>
          <p:nvPr/>
        </p:nvSpPr>
        <p:spPr>
          <a:xfrm>
            <a:off x="3162300" y="32766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A</a:t>
            </a:r>
            <a:endParaRPr lang="en-US" dirty="0">
              <a:solidFill>
                <a:schemeClr val="bg1"/>
              </a:solidFill>
              <a:latin typeface="Times New Roman" pitchFamily="18" charset="0"/>
              <a:cs typeface="Times New Roman" pitchFamily="18" charset="0"/>
            </a:endParaRPr>
          </a:p>
        </p:txBody>
      </p:sp>
      <p:sp>
        <p:nvSpPr>
          <p:cNvPr id="6" name="Oval 5"/>
          <p:cNvSpPr/>
          <p:nvPr/>
        </p:nvSpPr>
        <p:spPr>
          <a:xfrm>
            <a:off x="6819900" y="32766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B</a:t>
            </a:r>
            <a:endParaRPr lang="en-US" dirty="0">
              <a:solidFill>
                <a:schemeClr val="bg1"/>
              </a:solidFill>
              <a:latin typeface="Times New Roman" pitchFamily="18" charset="0"/>
              <a:cs typeface="Times New Roman" pitchFamily="18" charset="0"/>
            </a:endParaRPr>
          </a:p>
        </p:txBody>
      </p:sp>
      <p:sp>
        <p:nvSpPr>
          <p:cNvPr id="7" name="Oval 6"/>
          <p:cNvSpPr/>
          <p:nvPr/>
        </p:nvSpPr>
        <p:spPr>
          <a:xfrm>
            <a:off x="2019300" y="54102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E</a:t>
            </a:r>
            <a:endParaRPr lang="en-US" dirty="0">
              <a:solidFill>
                <a:schemeClr val="bg1"/>
              </a:solidFill>
              <a:latin typeface="Times New Roman" pitchFamily="18" charset="0"/>
              <a:cs typeface="Times New Roman" pitchFamily="18" charset="0"/>
            </a:endParaRPr>
          </a:p>
        </p:txBody>
      </p:sp>
      <p:sp>
        <p:nvSpPr>
          <p:cNvPr id="8" name="Oval 7"/>
          <p:cNvSpPr/>
          <p:nvPr/>
        </p:nvSpPr>
        <p:spPr>
          <a:xfrm>
            <a:off x="2933700" y="54102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F</a:t>
            </a:r>
            <a:endParaRPr lang="en-US" dirty="0">
              <a:solidFill>
                <a:schemeClr val="bg1"/>
              </a:solidFill>
              <a:latin typeface="Times New Roman" pitchFamily="18" charset="0"/>
              <a:cs typeface="Times New Roman" pitchFamily="18" charset="0"/>
            </a:endParaRPr>
          </a:p>
        </p:txBody>
      </p:sp>
      <p:sp>
        <p:nvSpPr>
          <p:cNvPr id="9" name="Oval 8"/>
          <p:cNvSpPr/>
          <p:nvPr/>
        </p:nvSpPr>
        <p:spPr>
          <a:xfrm>
            <a:off x="4076700" y="54102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G</a:t>
            </a:r>
            <a:endParaRPr lang="en-US" dirty="0">
              <a:solidFill>
                <a:schemeClr val="bg1"/>
              </a:solidFill>
              <a:latin typeface="Times New Roman" pitchFamily="18" charset="0"/>
              <a:cs typeface="Times New Roman" pitchFamily="18" charset="0"/>
            </a:endParaRPr>
          </a:p>
        </p:txBody>
      </p:sp>
      <p:sp>
        <p:nvSpPr>
          <p:cNvPr id="10" name="Oval 9"/>
          <p:cNvSpPr/>
          <p:nvPr/>
        </p:nvSpPr>
        <p:spPr>
          <a:xfrm>
            <a:off x="7429500" y="53340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I</a:t>
            </a:r>
            <a:endParaRPr lang="en-US" dirty="0">
              <a:solidFill>
                <a:schemeClr val="bg1"/>
              </a:solidFill>
              <a:latin typeface="Times New Roman" pitchFamily="18" charset="0"/>
              <a:cs typeface="Times New Roman" pitchFamily="18" charset="0"/>
            </a:endParaRPr>
          </a:p>
        </p:txBody>
      </p:sp>
      <p:sp>
        <p:nvSpPr>
          <p:cNvPr id="11" name="Oval 10"/>
          <p:cNvSpPr/>
          <p:nvPr/>
        </p:nvSpPr>
        <p:spPr>
          <a:xfrm>
            <a:off x="6362700" y="53340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H</a:t>
            </a:r>
            <a:endParaRPr lang="en-US" dirty="0">
              <a:solidFill>
                <a:schemeClr val="bg1"/>
              </a:solidFill>
              <a:latin typeface="Times New Roman" pitchFamily="18" charset="0"/>
              <a:cs typeface="Times New Roman" pitchFamily="18" charset="0"/>
            </a:endParaRPr>
          </a:p>
        </p:txBody>
      </p:sp>
      <p:sp>
        <p:nvSpPr>
          <p:cNvPr id="12" name="Oval 11"/>
          <p:cNvSpPr/>
          <p:nvPr/>
        </p:nvSpPr>
        <p:spPr>
          <a:xfrm>
            <a:off x="3771900" y="42672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D</a:t>
            </a:r>
            <a:endParaRPr lang="en-US" dirty="0">
              <a:solidFill>
                <a:schemeClr val="bg1"/>
              </a:solidFill>
              <a:latin typeface="Times New Roman" pitchFamily="18" charset="0"/>
              <a:cs typeface="Times New Roman" pitchFamily="18" charset="0"/>
            </a:endParaRPr>
          </a:p>
        </p:txBody>
      </p:sp>
      <p:sp>
        <p:nvSpPr>
          <p:cNvPr id="13" name="Oval 12"/>
          <p:cNvSpPr/>
          <p:nvPr/>
        </p:nvSpPr>
        <p:spPr>
          <a:xfrm>
            <a:off x="2476500" y="42672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imes New Roman" pitchFamily="18" charset="0"/>
                <a:cs typeface="Times New Roman" pitchFamily="18" charset="0"/>
              </a:rPr>
              <a:t>C</a:t>
            </a:r>
            <a:endParaRPr lang="en-US" dirty="0">
              <a:solidFill>
                <a:schemeClr val="bg1"/>
              </a:solidFill>
              <a:latin typeface="Times New Roman" pitchFamily="18" charset="0"/>
              <a:cs typeface="Times New Roman" pitchFamily="18" charset="0"/>
            </a:endParaRPr>
          </a:p>
        </p:txBody>
      </p:sp>
      <p:cxnSp>
        <p:nvCxnSpPr>
          <p:cNvPr id="14" name="Straight Arrow Connector 13"/>
          <p:cNvCxnSpPr>
            <a:stCxn id="4" idx="3"/>
            <a:endCxn id="5" idx="0"/>
          </p:cNvCxnSpPr>
          <p:nvPr/>
        </p:nvCxnSpPr>
        <p:spPr>
          <a:xfrm rot="5400000">
            <a:off x="3314701" y="1990445"/>
            <a:ext cx="1362355" cy="120995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5"/>
            <a:endCxn id="6" idx="0"/>
          </p:cNvCxnSpPr>
          <p:nvPr/>
        </p:nvCxnSpPr>
        <p:spPr>
          <a:xfrm rot="16200000" flipH="1">
            <a:off x="5305145" y="1533244"/>
            <a:ext cx="1362355" cy="212435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a:endCxn id="13" idx="0"/>
          </p:cNvCxnSpPr>
          <p:nvPr/>
        </p:nvCxnSpPr>
        <p:spPr>
          <a:xfrm rot="5400000">
            <a:off x="2667001" y="3704945"/>
            <a:ext cx="600355" cy="52415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12" idx="0"/>
          </p:cNvCxnSpPr>
          <p:nvPr/>
        </p:nvCxnSpPr>
        <p:spPr>
          <a:xfrm rot="16200000" flipH="1">
            <a:off x="3476345" y="3743044"/>
            <a:ext cx="600355" cy="44795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7" idx="0"/>
          </p:cNvCxnSpPr>
          <p:nvPr/>
        </p:nvCxnSpPr>
        <p:spPr>
          <a:xfrm rot="5400000">
            <a:off x="2019301" y="4886045"/>
            <a:ext cx="752755" cy="29555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5"/>
            <a:endCxn id="8" idx="0"/>
          </p:cNvCxnSpPr>
          <p:nvPr/>
        </p:nvCxnSpPr>
        <p:spPr>
          <a:xfrm rot="16200000" flipH="1">
            <a:off x="2638145" y="4886044"/>
            <a:ext cx="752755" cy="29555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4"/>
            <a:endCxn id="9" idx="0"/>
          </p:cNvCxnSpPr>
          <p:nvPr/>
        </p:nvCxnSpPr>
        <p:spPr>
          <a:xfrm rot="16200000" flipH="1">
            <a:off x="3810000" y="4914900"/>
            <a:ext cx="685800" cy="3048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1" idx="0"/>
          </p:cNvCxnSpPr>
          <p:nvPr/>
        </p:nvCxnSpPr>
        <p:spPr>
          <a:xfrm rot="5400000">
            <a:off x="5905501" y="4352645"/>
            <a:ext cx="1667155" cy="29555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5"/>
            <a:endCxn id="10" idx="0"/>
          </p:cNvCxnSpPr>
          <p:nvPr/>
        </p:nvCxnSpPr>
        <p:spPr>
          <a:xfrm rot="16200000" flipH="1">
            <a:off x="6600545" y="4276444"/>
            <a:ext cx="1667155" cy="447955"/>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3" name="TextBox 41"/>
          <p:cNvSpPr txBox="1"/>
          <p:nvPr/>
        </p:nvSpPr>
        <p:spPr>
          <a:xfrm>
            <a:off x="2057400" y="3352800"/>
            <a:ext cx="11811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latin typeface="Times New Roman" pitchFamily="18" charset="0"/>
                <a:cs typeface="Times New Roman" pitchFamily="18" charset="0"/>
              </a:rPr>
              <a:t>Sinh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chuỗi</a:t>
            </a:r>
            <a:r>
              <a:rPr lang="en-US" sz="1200" dirty="0" smtClean="0">
                <a:latin typeface="Times New Roman" pitchFamily="18" charset="0"/>
                <a:cs typeface="Times New Roman" pitchFamily="18" charset="0"/>
              </a:rPr>
              <a:t> [A]</a:t>
            </a:r>
            <a:endParaRPr lang="en-US" sz="1400" dirty="0">
              <a:latin typeface="Times New Roman" pitchFamily="18" charset="0"/>
              <a:cs typeface="Times New Roman" pitchFamily="18" charset="0"/>
            </a:endParaRPr>
          </a:p>
        </p:txBody>
      </p:sp>
      <p:sp>
        <p:nvSpPr>
          <p:cNvPr id="24" name="TextBox 42"/>
          <p:cNvSpPr txBox="1"/>
          <p:nvPr/>
        </p:nvSpPr>
        <p:spPr>
          <a:xfrm>
            <a:off x="5791200" y="3352800"/>
            <a:ext cx="1219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latin typeface="Times New Roman" pitchFamily="18" charset="0"/>
                <a:cs typeface="Times New Roman" pitchFamily="18" charset="0"/>
              </a:rPr>
              <a:t>Sinh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chuỗi</a:t>
            </a:r>
            <a:r>
              <a:rPr lang="en-US" sz="1200" dirty="0" smtClean="0">
                <a:latin typeface="Times New Roman" pitchFamily="18" charset="0"/>
                <a:cs typeface="Times New Roman" pitchFamily="18" charset="0"/>
              </a:rPr>
              <a:t> [B]</a:t>
            </a:r>
            <a:endParaRPr lang="en-US" sz="1400" dirty="0">
              <a:latin typeface="Times New Roman" pitchFamily="18" charset="0"/>
              <a:cs typeface="Times New Roman" pitchFamily="18" charset="0"/>
            </a:endParaRPr>
          </a:p>
        </p:txBody>
      </p:sp>
      <p:sp>
        <p:nvSpPr>
          <p:cNvPr id="25" name="TextBox 43"/>
          <p:cNvSpPr txBox="1"/>
          <p:nvPr/>
        </p:nvSpPr>
        <p:spPr>
          <a:xfrm>
            <a:off x="1295400" y="4343400"/>
            <a:ext cx="1371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latin typeface="Times New Roman" pitchFamily="18" charset="0"/>
                <a:cs typeface="Times New Roman" pitchFamily="18" charset="0"/>
              </a:rPr>
              <a:t>Sinh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chuỗi</a:t>
            </a:r>
            <a:r>
              <a:rPr lang="en-US" sz="1200" dirty="0" smtClean="0">
                <a:latin typeface="Times New Roman" pitchFamily="18" charset="0"/>
                <a:cs typeface="Times New Roman" pitchFamily="18" charset="0"/>
              </a:rPr>
              <a:t> [C A]</a:t>
            </a:r>
            <a:endParaRPr lang="en-US" sz="1400" dirty="0">
              <a:latin typeface="Times New Roman" pitchFamily="18" charset="0"/>
              <a:cs typeface="Times New Roman" pitchFamily="18" charset="0"/>
            </a:endParaRPr>
          </a:p>
        </p:txBody>
      </p:sp>
      <p:sp>
        <p:nvSpPr>
          <p:cNvPr id="26" name="TextBox 44"/>
          <p:cNvSpPr txBox="1"/>
          <p:nvPr/>
        </p:nvSpPr>
        <p:spPr>
          <a:xfrm>
            <a:off x="4229100" y="4343400"/>
            <a:ext cx="14097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latin typeface="Times New Roman" pitchFamily="18" charset="0"/>
                <a:cs typeface="Times New Roman" pitchFamily="18" charset="0"/>
              </a:rPr>
              <a:t>Sinh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chuỗi</a:t>
            </a:r>
            <a:r>
              <a:rPr lang="en-US" sz="1200" dirty="0" smtClean="0">
                <a:latin typeface="Times New Roman" pitchFamily="18" charset="0"/>
                <a:cs typeface="Times New Roman" pitchFamily="18" charset="0"/>
              </a:rPr>
              <a:t> [D A]</a:t>
            </a:r>
            <a:endParaRPr lang="en-US" sz="1400" dirty="0">
              <a:latin typeface="Times New Roman" pitchFamily="18" charset="0"/>
              <a:cs typeface="Times New Roman" pitchFamily="18" charset="0"/>
            </a:endParaRPr>
          </a:p>
        </p:txBody>
      </p:sp>
      <p:sp>
        <p:nvSpPr>
          <p:cNvPr id="27" name="TextBox 45"/>
          <p:cNvSpPr txBox="1"/>
          <p:nvPr/>
        </p:nvSpPr>
        <p:spPr>
          <a:xfrm>
            <a:off x="4533900" y="5514201"/>
            <a:ext cx="1485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latin typeface="Times New Roman" pitchFamily="18" charset="0"/>
                <a:cs typeface="Times New Roman" pitchFamily="18" charset="0"/>
              </a:rPr>
              <a:t>Sinh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chuỗi</a:t>
            </a:r>
            <a:r>
              <a:rPr lang="en-US" sz="1200" dirty="0" smtClean="0">
                <a:latin typeface="Times New Roman" pitchFamily="18" charset="0"/>
                <a:cs typeface="Times New Roman" pitchFamily="18" charset="0"/>
              </a:rPr>
              <a:t> [G D A]</a:t>
            </a:r>
            <a:endParaRPr lang="en-US" sz="1400" dirty="0">
              <a:latin typeface="Times New Roman" pitchFamily="18" charset="0"/>
              <a:cs typeface="Times New Roman" pitchFamily="18" charset="0"/>
            </a:endParaRPr>
          </a:p>
        </p:txBody>
      </p:sp>
      <p:sp>
        <p:nvSpPr>
          <p:cNvPr id="28" name="TextBox 46"/>
          <p:cNvSpPr txBox="1"/>
          <p:nvPr/>
        </p:nvSpPr>
        <p:spPr>
          <a:xfrm>
            <a:off x="1447800" y="5819001"/>
            <a:ext cx="14478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latin typeface="Times New Roman" pitchFamily="18" charset="0"/>
                <a:cs typeface="Times New Roman" pitchFamily="18" charset="0"/>
              </a:rPr>
              <a:t>Sinh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chuỗi</a:t>
            </a:r>
            <a:r>
              <a:rPr lang="en-US" sz="1200" dirty="0" smtClean="0">
                <a:latin typeface="Times New Roman" pitchFamily="18" charset="0"/>
                <a:cs typeface="Times New Roman" pitchFamily="18" charset="0"/>
              </a:rPr>
              <a:t> [E C A]</a:t>
            </a:r>
            <a:endParaRPr lang="en-US" sz="1400" dirty="0">
              <a:latin typeface="Times New Roman" pitchFamily="18" charset="0"/>
              <a:cs typeface="Times New Roman" pitchFamily="18" charset="0"/>
            </a:endParaRPr>
          </a:p>
        </p:txBody>
      </p:sp>
      <p:sp>
        <p:nvSpPr>
          <p:cNvPr id="29" name="TextBox 47"/>
          <p:cNvSpPr txBox="1"/>
          <p:nvPr/>
        </p:nvSpPr>
        <p:spPr>
          <a:xfrm>
            <a:off x="2895600" y="5943600"/>
            <a:ext cx="14478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latin typeface="Times New Roman" pitchFamily="18" charset="0"/>
                <a:cs typeface="Times New Roman" pitchFamily="18" charset="0"/>
              </a:rPr>
              <a:t>Sinh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chuỗi</a:t>
            </a:r>
            <a:r>
              <a:rPr lang="en-US" sz="1200" dirty="0" smtClean="0">
                <a:latin typeface="Times New Roman" pitchFamily="18" charset="0"/>
                <a:cs typeface="Times New Roman" pitchFamily="18" charset="0"/>
              </a:rPr>
              <a:t> [F C A]</a:t>
            </a:r>
            <a:endParaRPr lang="en-US" sz="1400" dirty="0">
              <a:latin typeface="Times New Roman" pitchFamily="18" charset="0"/>
              <a:cs typeface="Times New Roman" pitchFamily="18" charset="0"/>
            </a:endParaRPr>
          </a:p>
        </p:txBody>
      </p:sp>
      <p:sp>
        <p:nvSpPr>
          <p:cNvPr id="30" name="TextBox 48"/>
          <p:cNvSpPr txBox="1"/>
          <p:nvPr/>
        </p:nvSpPr>
        <p:spPr>
          <a:xfrm>
            <a:off x="6019800" y="5819001"/>
            <a:ext cx="13335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latin typeface="Times New Roman" pitchFamily="18" charset="0"/>
                <a:cs typeface="Times New Roman" pitchFamily="18" charset="0"/>
              </a:rPr>
              <a:t>Sinh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chuỗi</a:t>
            </a:r>
            <a:r>
              <a:rPr lang="en-US" sz="1200" dirty="0" smtClean="0">
                <a:latin typeface="Times New Roman" pitchFamily="18" charset="0"/>
                <a:cs typeface="Times New Roman" pitchFamily="18" charset="0"/>
              </a:rPr>
              <a:t> [H B]</a:t>
            </a:r>
            <a:endParaRPr lang="en-US" sz="1400" dirty="0">
              <a:latin typeface="Times New Roman" pitchFamily="18" charset="0"/>
              <a:cs typeface="Times New Roman" pitchFamily="18" charset="0"/>
            </a:endParaRPr>
          </a:p>
        </p:txBody>
      </p:sp>
      <p:sp>
        <p:nvSpPr>
          <p:cNvPr id="31" name="TextBox 49"/>
          <p:cNvSpPr txBox="1"/>
          <p:nvPr/>
        </p:nvSpPr>
        <p:spPr>
          <a:xfrm>
            <a:off x="7848600" y="5410200"/>
            <a:ext cx="1219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smtClean="0">
                <a:latin typeface="Times New Roman" pitchFamily="18" charset="0"/>
                <a:cs typeface="Times New Roman" pitchFamily="18" charset="0"/>
              </a:rPr>
              <a:t>Sinh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chuỗi</a:t>
            </a:r>
            <a:r>
              <a:rPr lang="en-US" sz="1200" dirty="0" smtClean="0">
                <a:latin typeface="Times New Roman" pitchFamily="18" charset="0"/>
                <a:cs typeface="Times New Roman" pitchFamily="18" charset="0"/>
              </a:rPr>
              <a:t> [I B]</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a:spLocks noGrp="1" noChangeArrowheads="1"/>
          </p:cNvSpPr>
          <p:nvPr>
            <p:ph type="ftr" sz="quarter" idx="3"/>
          </p:nvPr>
        </p:nvSpPr>
        <p:spPr/>
        <p:txBody>
          <a:bodyPr/>
          <a:lstStyle/>
          <a:p>
            <a:r>
              <a:rPr lang="en-US" smtClean="0"/>
              <a:t>http://tamhonvietnam.net/</a:t>
            </a:r>
            <a:endParaRPr lang="en-US"/>
          </a:p>
        </p:txBody>
      </p:sp>
      <p:sp>
        <p:nvSpPr>
          <p:cNvPr id="70660" name="Rectangle 4"/>
          <p:cNvSpPr>
            <a:spLocks noGrp="1" noChangeArrowheads="1"/>
          </p:cNvSpPr>
          <p:nvPr>
            <p:ph type="ctrTitle"/>
          </p:nvPr>
        </p:nvSpPr>
        <p:spPr>
          <a:xfrm>
            <a:off x="2776538" y="609600"/>
            <a:ext cx="5943600" cy="1600199"/>
          </a:xfrm>
        </p:spPr>
        <p:txBody>
          <a:bodyPr/>
          <a:lstStyle/>
          <a:p>
            <a:pPr algn="ctr"/>
            <a:r>
              <a:rPr lang="en-US" sz="4000" b="1" smtClean="0">
                <a:solidFill>
                  <a:schemeClr val="tx2"/>
                </a:solidFill>
                <a:latin typeface="Times New Roman" pitchFamily="18" charset="0"/>
                <a:cs typeface="Times New Roman" pitchFamily="18" charset="0"/>
              </a:rPr>
              <a:t>Phân tích cú pháp trong tổng hợp tiếng nói tiếng Việt</a:t>
            </a:r>
            <a:endParaRPr lang="en-US" sz="4000" b="1">
              <a:solidFill>
                <a:schemeClr val="tx2"/>
              </a:solidFill>
              <a:latin typeface="Times New Roman" pitchFamily="18" charset="0"/>
              <a:cs typeface="Times New Roman" pitchFamily="18" charset="0"/>
            </a:endParaRPr>
          </a:p>
        </p:txBody>
      </p:sp>
      <p:sp>
        <p:nvSpPr>
          <p:cNvPr id="70661" name="Rectangle 5"/>
          <p:cNvSpPr>
            <a:spLocks noGrp="1" noChangeArrowheads="1"/>
          </p:cNvSpPr>
          <p:nvPr>
            <p:ph type="subTitle" idx="1"/>
          </p:nvPr>
        </p:nvSpPr>
        <p:spPr>
          <a:xfrm>
            <a:off x="5562600" y="2362200"/>
            <a:ext cx="3581400" cy="1219200"/>
          </a:xfrm>
        </p:spPr>
        <p:txBody>
          <a:bodyPr/>
          <a:lstStyle/>
          <a:p>
            <a:pPr algn="l"/>
            <a:r>
              <a:rPr lang="vi-VN" sz="1700" noProof="1" smtClean="0">
                <a:latin typeface="Times New Roman" pitchFamily="18" charset="0"/>
                <a:cs typeface="Times New Roman" pitchFamily="18" charset="0"/>
              </a:rPr>
              <a:t>Sinh viên thực hiện</a:t>
            </a:r>
            <a:r>
              <a:rPr lang="en-US" sz="1700" noProof="1" smtClean="0">
                <a:latin typeface="Times New Roman" pitchFamily="18" charset="0"/>
                <a:cs typeface="Times New Roman" pitchFamily="18" charset="0"/>
              </a:rPr>
              <a:t>: Lê Quang Thắng</a:t>
            </a:r>
          </a:p>
          <a:p>
            <a:pPr algn="l"/>
            <a:r>
              <a:rPr lang="en-US" sz="1700" noProof="1" smtClean="0">
                <a:latin typeface="Times New Roman" pitchFamily="18" charset="0"/>
                <a:cs typeface="Times New Roman" pitchFamily="18" charset="0"/>
              </a:rPr>
              <a:t>Lớp : Công nghệ phần mềm K51</a:t>
            </a:r>
          </a:p>
          <a:p>
            <a:pPr algn="l"/>
            <a:r>
              <a:rPr lang="en-US" sz="1700" noProof="1" smtClean="0">
                <a:latin typeface="Times New Roman" pitchFamily="18" charset="0"/>
                <a:cs typeface="Times New Roman" pitchFamily="18" charset="0"/>
              </a:rPr>
              <a:t>GVHD : TS. Cao Tuấn Dũng</a:t>
            </a:r>
            <a:endParaRPr lang="en-US" sz="1700" noProof="1" smtClean="0">
              <a:latin typeface="Times New Roman" pitchFamily="18" charset="0"/>
              <a:cs typeface="Times New Roman" pitchFamily="18" charset="0"/>
            </a:endParaRPr>
          </a:p>
          <a:p>
            <a:pPr algn="l"/>
            <a:r>
              <a:rPr lang="en-US" sz="1700" noProof="1" smtClean="0">
                <a:latin typeface="Times New Roman" pitchFamily="18" charset="0"/>
                <a:cs typeface="Times New Roman" pitchFamily="18" charset="0"/>
              </a:rPr>
              <a:t>SHSV: 20062965</a:t>
            </a:r>
            <a:endParaRPr lang="vi-VN" sz="1700" noProof="1" smtClean="0">
              <a:latin typeface="Times New Roman" pitchFamily="18" charset="0"/>
              <a:cs typeface="Times New Roman" pitchFamily="18" charset="0"/>
            </a:endParaRPr>
          </a:p>
          <a:p>
            <a:pPr algn="l">
              <a:lnSpc>
                <a:spcPct val="80000"/>
              </a:lnSpc>
            </a:pPr>
            <a:endParaRPr lang="en-US" sz="1700"/>
          </a:p>
        </p:txBody>
      </p:sp>
      <p:grpSp>
        <p:nvGrpSpPr>
          <p:cNvPr id="70667" name="Group 11"/>
          <p:cNvGrpSpPr>
            <a:grpSpLocks/>
          </p:cNvGrpSpPr>
          <p:nvPr/>
        </p:nvGrpSpPr>
        <p:grpSpPr bwMode="auto">
          <a:xfrm>
            <a:off x="3228975" y="2276475"/>
            <a:ext cx="2257425" cy="238125"/>
            <a:chOff x="2016" y="1180"/>
            <a:chExt cx="1850" cy="187"/>
          </a:xfrm>
        </p:grpSpPr>
        <p:grpSp>
          <p:nvGrpSpPr>
            <p:cNvPr id="70665" name="Group 9"/>
            <p:cNvGrpSpPr>
              <a:grpSpLocks/>
            </p:cNvGrpSpPr>
            <p:nvPr/>
          </p:nvGrpSpPr>
          <p:grpSpPr bwMode="auto">
            <a:xfrm>
              <a:off x="2016" y="1282"/>
              <a:ext cx="1850" cy="85"/>
              <a:chOff x="2016" y="1296"/>
              <a:chExt cx="1850" cy="85"/>
            </a:xfrm>
          </p:grpSpPr>
          <p:sp>
            <p:nvSpPr>
              <p:cNvPr id="70663" name="Line 7"/>
              <p:cNvSpPr>
                <a:spLocks noChangeShapeType="1"/>
              </p:cNvSpPr>
              <p:nvPr/>
            </p:nvSpPr>
            <p:spPr bwMode="gray">
              <a:xfrm>
                <a:off x="2016" y="1344"/>
                <a:ext cx="1776" cy="0"/>
              </a:xfrm>
              <a:prstGeom prst="line">
                <a:avLst/>
              </a:prstGeom>
              <a:noFill/>
              <a:ln w="9525">
                <a:solidFill>
                  <a:schemeClr val="tx2"/>
                </a:solidFill>
                <a:round/>
                <a:headEnd/>
                <a:tailEnd/>
              </a:ln>
              <a:effectLst/>
            </p:spPr>
            <p:txBody>
              <a:bodyPr/>
              <a:lstStyle/>
              <a:p>
                <a:endParaRPr lang="en-US"/>
              </a:p>
            </p:txBody>
          </p:sp>
          <p:sp>
            <p:nvSpPr>
              <p:cNvPr id="70664" name="Oval 8"/>
              <p:cNvSpPr>
                <a:spLocks noChangeArrowheads="1"/>
              </p:cNvSpPr>
              <p:nvPr/>
            </p:nvSpPr>
            <p:spPr bwMode="gray">
              <a:xfrm>
                <a:off x="3792" y="1296"/>
                <a:ext cx="74" cy="8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endParaRPr lang="en-US"/>
              </a:p>
            </p:txBody>
          </p:sp>
        </p:grpSp>
        <p:sp>
          <p:nvSpPr>
            <p:cNvPr id="70666" name="Line 10"/>
            <p:cNvSpPr>
              <a:spLocks noChangeShapeType="1"/>
            </p:cNvSpPr>
            <p:nvPr/>
          </p:nvSpPr>
          <p:spPr bwMode="gray">
            <a:xfrm>
              <a:off x="2016" y="1180"/>
              <a:ext cx="0" cy="144"/>
            </a:xfrm>
            <a:prstGeom prst="line">
              <a:avLst/>
            </a:prstGeom>
            <a:noFill/>
            <a:ln w="9525">
              <a:solidFill>
                <a:schemeClr val="tx2"/>
              </a:solidFill>
              <a:round/>
              <a:headEnd/>
              <a:tailEnd/>
            </a:ln>
            <a:effectLst/>
          </p:spPr>
          <p:txBody>
            <a:bodyPr/>
            <a:lstStyle/>
            <a:p>
              <a:endParaRPr lang="en-US"/>
            </a:p>
          </p:txBody>
        </p:sp>
      </p:grpSp>
      <p:grpSp>
        <p:nvGrpSpPr>
          <p:cNvPr id="70673" name="Group 17"/>
          <p:cNvGrpSpPr>
            <a:grpSpLocks/>
          </p:cNvGrpSpPr>
          <p:nvPr/>
        </p:nvGrpSpPr>
        <p:grpSpPr bwMode="auto">
          <a:xfrm>
            <a:off x="6248400" y="304800"/>
            <a:ext cx="2359025" cy="290513"/>
            <a:chOff x="3696" y="672"/>
            <a:chExt cx="1630" cy="183"/>
          </a:xfrm>
        </p:grpSpPr>
        <p:sp>
          <p:nvSpPr>
            <p:cNvPr id="70670" name="Line 14"/>
            <p:cNvSpPr>
              <a:spLocks noChangeShapeType="1"/>
            </p:cNvSpPr>
            <p:nvPr/>
          </p:nvSpPr>
          <p:spPr bwMode="gray">
            <a:xfrm rot="10800000">
              <a:off x="3770" y="710"/>
              <a:ext cx="1556" cy="0"/>
            </a:xfrm>
            <a:prstGeom prst="line">
              <a:avLst/>
            </a:prstGeom>
            <a:noFill/>
            <a:ln w="9525">
              <a:solidFill>
                <a:schemeClr val="tx2"/>
              </a:solidFill>
              <a:round/>
              <a:headEnd/>
              <a:tailEnd/>
            </a:ln>
            <a:effectLst/>
          </p:spPr>
          <p:txBody>
            <a:bodyPr/>
            <a:lstStyle/>
            <a:p>
              <a:endParaRPr lang="en-US"/>
            </a:p>
          </p:txBody>
        </p:sp>
        <p:sp>
          <p:nvSpPr>
            <p:cNvPr id="70671" name="Oval 15"/>
            <p:cNvSpPr>
              <a:spLocks noChangeArrowheads="1"/>
            </p:cNvSpPr>
            <p:nvPr/>
          </p:nvSpPr>
          <p:spPr bwMode="gray">
            <a:xfrm rot="10800000">
              <a:off x="3696" y="672"/>
              <a:ext cx="74" cy="8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70672" name="Line 16"/>
            <p:cNvSpPr>
              <a:spLocks noChangeShapeType="1"/>
            </p:cNvSpPr>
            <p:nvPr/>
          </p:nvSpPr>
          <p:spPr bwMode="gray">
            <a:xfrm rot="10800000">
              <a:off x="5323" y="711"/>
              <a:ext cx="0" cy="144"/>
            </a:xfrm>
            <a:prstGeom prst="line">
              <a:avLst/>
            </a:prstGeom>
            <a:noFill/>
            <a:ln w="9525">
              <a:solidFill>
                <a:schemeClr val="tx2"/>
              </a:solidFill>
              <a:round/>
              <a:headEnd/>
              <a:tailEnd/>
            </a:ln>
            <a:effectLst/>
          </p:spPr>
          <p:txBody>
            <a:bodyPr/>
            <a:lstStyle/>
            <a:p>
              <a:endParaRPr lang="en-US"/>
            </a:p>
          </p:txBody>
        </p:sp>
      </p:grpSp>
      <p:pic>
        <p:nvPicPr>
          <p:cNvPr id="15" name="Picture 14" descr="logo_128"/>
          <p:cNvPicPr/>
          <p:nvPr/>
        </p:nvPicPr>
        <p:blipFill>
          <a:blip r:embed="rId2"/>
          <a:srcRect/>
          <a:stretch>
            <a:fillRect/>
          </a:stretch>
        </p:blipFill>
        <p:spPr bwMode="auto">
          <a:xfrm>
            <a:off x="228600" y="228600"/>
            <a:ext cx="11430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6019800" cy="487363"/>
          </a:xfrm>
        </p:spPr>
        <p:txBody>
          <a:bodyPr/>
          <a:lstStyle/>
          <a:p>
            <a:r>
              <a:rPr lang="en-US" smtClean="0">
                <a:latin typeface="Times New Roman" pitchFamily="18" charset="0"/>
                <a:cs typeface="Times New Roman" pitchFamily="18" charset="0"/>
              </a:rPr>
              <a:t>Nhận xét thuật toán lelightwin</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mtClean="0">
                <a:latin typeface="Times New Roman" pitchFamily="18" charset="0"/>
                <a:cs typeface="Times New Roman" pitchFamily="18" charset="0"/>
              </a:rPr>
              <a:t>Chưa tối ưu do phải xét quá nhiều số lượng chuỗi thừa, tốc độ chậm.</a:t>
            </a:r>
          </a:p>
          <a:p>
            <a:r>
              <a:rPr lang="en-US" smtClean="0">
                <a:latin typeface="Times New Roman" pitchFamily="18" charset="0"/>
                <a:cs typeface="Times New Roman" pitchFamily="18" charset="0"/>
              </a:rPr>
              <a:t>Số lượng chuỗi trong nhiều trường hợp có thể lên đến hơn 200 triệu gây ra tràn bộ nhớ.</a:t>
            </a:r>
          </a:p>
          <a:p>
            <a:pPr>
              <a:buNone/>
            </a:pP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Thuật toán lelightwin cắt tỉa</a:t>
            </a:r>
            <a:endParaRPr lang="en-US">
              <a:latin typeface="Times New Roman" pitchFamily="18" charset="0"/>
              <a:cs typeface="Times New Roman" pitchFamily="18" charset="0"/>
            </a:endParaRPr>
          </a:p>
        </p:txBody>
      </p:sp>
      <p:sp>
        <p:nvSpPr>
          <p:cNvPr id="5" name="Content Placeholder 4"/>
          <p:cNvSpPr>
            <a:spLocks noGrp="1"/>
          </p:cNvSpPr>
          <p:nvPr>
            <p:ph sz="quarter" idx="1"/>
          </p:nvPr>
        </p:nvSpPr>
        <p:spPr/>
        <p:txBody>
          <a:bodyPr/>
          <a:lstStyle/>
          <a:p>
            <a:r>
              <a:rPr lang="en-US" smtClean="0">
                <a:latin typeface="Times New Roman" pitchFamily="18" charset="0"/>
                <a:cs typeface="Times New Roman" pitchFamily="18" charset="0"/>
              </a:rPr>
              <a:t>Đối với một nhãn cú pháp bất kì, nếu có thể thống kê được những nhãn đứng trước nó trong tập luật cú pháp thì có thể hỗ trợ cho quá trình sinh chuỗi kết hợp.</a:t>
            </a: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Cắt </a:t>
            </a:r>
            <a:r>
              <a:rPr lang="en-US" smtClean="0">
                <a:latin typeface="Times New Roman" pitchFamily="18" charset="0"/>
                <a:cs typeface="Times New Roman" pitchFamily="18" charset="0"/>
              </a:rPr>
              <a:t>tỉa đi những chuỗi không thích hợp trong quá trình sinh chuỗi kết hợp.</a:t>
            </a:r>
          </a:p>
          <a:p>
            <a:r>
              <a:rPr lang="en-US" smtClean="0">
                <a:latin typeface="Times New Roman" pitchFamily="18" charset="0"/>
                <a:cs typeface="Times New Roman" pitchFamily="18" charset="0"/>
              </a:rPr>
              <a:t>Cần phải được huấn luyện bằng tập luật cú pháp</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Huấn luyện cắt tỉa lelightwin</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a:xfrm>
            <a:off x="1447800" y="1447800"/>
            <a:ext cx="7239000" cy="1676400"/>
          </a:xfrm>
        </p:spPr>
        <p:txBody>
          <a:bodyPr>
            <a:normAutofit fontScale="92500" lnSpcReduction="10000"/>
          </a:bodyPr>
          <a:lstStyle/>
          <a:p>
            <a:r>
              <a:rPr lang="en-US" smtClean="0">
                <a:latin typeface="Times New Roman" pitchFamily="18" charset="0"/>
                <a:cs typeface="Times New Roman" pitchFamily="18" charset="0"/>
              </a:rPr>
              <a:t>Với mỗi một nhãn X, tạo ra một cây phân cấp dữ liệu về các nhãn có thể đứng trước và sau nó.</a:t>
            </a:r>
          </a:p>
          <a:p>
            <a:r>
              <a:rPr lang="en-US" smtClean="0">
                <a:latin typeface="Times New Roman" pitchFamily="18" charset="0"/>
                <a:cs typeface="Times New Roman" pitchFamily="18" charset="0"/>
              </a:rPr>
              <a:t>Trong thuật toán A*, khi sinh chuỗi kết hợp của ứng cử viên X với CHART sẽ truy cập đến cây phân cấp dữ liệu tương ứng với nhãn của X để thực hiện cắt tỉa.</a:t>
            </a:r>
          </a:p>
          <a:p>
            <a:endParaRPr lang="en-US">
              <a:latin typeface="Times New Roman" pitchFamily="18" charset="0"/>
              <a:cs typeface="Times New Roman" pitchFamily="18" charset="0"/>
            </a:endParaRPr>
          </a:p>
        </p:txBody>
      </p:sp>
      <p:grpSp>
        <p:nvGrpSpPr>
          <p:cNvPr id="33" name="Group 32"/>
          <p:cNvGrpSpPr/>
          <p:nvPr/>
        </p:nvGrpSpPr>
        <p:grpSpPr>
          <a:xfrm>
            <a:off x="1981200" y="3200401"/>
            <a:ext cx="6096000" cy="3143190"/>
            <a:chOff x="304800" y="1828800"/>
            <a:chExt cx="8761984" cy="4857101"/>
          </a:xfrm>
        </p:grpSpPr>
        <p:sp>
          <p:nvSpPr>
            <p:cNvPr id="4" name="Oval 3"/>
            <p:cNvSpPr/>
            <p:nvPr/>
          </p:nvSpPr>
          <p:spPr>
            <a:xfrm>
              <a:off x="4152900" y="18288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imes New Roman" pitchFamily="18" charset="0"/>
                  <a:cs typeface="Times New Roman" pitchFamily="18" charset="0"/>
                </a:rPr>
                <a:t>X</a:t>
              </a:r>
              <a:endParaRPr lang="en-US" sz="1400" dirty="0">
                <a:solidFill>
                  <a:schemeClr val="bg1"/>
                </a:solidFill>
                <a:latin typeface="Times New Roman" pitchFamily="18" charset="0"/>
                <a:cs typeface="Times New Roman" pitchFamily="18" charset="0"/>
              </a:endParaRPr>
            </a:p>
          </p:txBody>
        </p:sp>
        <p:sp>
          <p:nvSpPr>
            <p:cNvPr id="5" name="Oval 4"/>
            <p:cNvSpPr/>
            <p:nvPr/>
          </p:nvSpPr>
          <p:spPr>
            <a:xfrm>
              <a:off x="2781300" y="35814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imes New Roman" pitchFamily="18" charset="0"/>
                  <a:cs typeface="Times New Roman" pitchFamily="18" charset="0"/>
                </a:rPr>
                <a:t>A</a:t>
              </a:r>
              <a:endParaRPr lang="en-US" sz="1400" dirty="0">
                <a:solidFill>
                  <a:schemeClr val="bg1"/>
                </a:solidFill>
                <a:latin typeface="Times New Roman" pitchFamily="18" charset="0"/>
                <a:cs typeface="Times New Roman" pitchFamily="18" charset="0"/>
              </a:endParaRPr>
            </a:p>
          </p:txBody>
        </p:sp>
        <p:sp>
          <p:nvSpPr>
            <p:cNvPr id="6" name="Oval 5"/>
            <p:cNvSpPr/>
            <p:nvPr/>
          </p:nvSpPr>
          <p:spPr>
            <a:xfrm>
              <a:off x="6438900" y="35814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imes New Roman" pitchFamily="18" charset="0"/>
                  <a:cs typeface="Times New Roman" pitchFamily="18" charset="0"/>
                </a:rPr>
                <a:t>B</a:t>
              </a:r>
              <a:endParaRPr lang="en-US" sz="1400" dirty="0">
                <a:solidFill>
                  <a:schemeClr val="bg1"/>
                </a:solidFill>
                <a:latin typeface="Times New Roman" pitchFamily="18" charset="0"/>
                <a:cs typeface="Times New Roman" pitchFamily="18" charset="0"/>
              </a:endParaRPr>
            </a:p>
          </p:txBody>
        </p:sp>
        <p:sp>
          <p:nvSpPr>
            <p:cNvPr id="7" name="Oval 6"/>
            <p:cNvSpPr/>
            <p:nvPr/>
          </p:nvSpPr>
          <p:spPr>
            <a:xfrm>
              <a:off x="1638300" y="57150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imes New Roman" pitchFamily="18" charset="0"/>
                  <a:cs typeface="Times New Roman" pitchFamily="18" charset="0"/>
                </a:rPr>
                <a:t>E</a:t>
              </a:r>
              <a:endParaRPr lang="en-US" sz="1400" dirty="0">
                <a:solidFill>
                  <a:schemeClr val="bg1"/>
                </a:solidFill>
                <a:latin typeface="Times New Roman" pitchFamily="18" charset="0"/>
                <a:cs typeface="Times New Roman" pitchFamily="18" charset="0"/>
              </a:endParaRPr>
            </a:p>
          </p:txBody>
        </p:sp>
        <p:sp>
          <p:nvSpPr>
            <p:cNvPr id="8" name="Oval 7"/>
            <p:cNvSpPr/>
            <p:nvPr/>
          </p:nvSpPr>
          <p:spPr>
            <a:xfrm>
              <a:off x="2552700" y="57150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imes New Roman" pitchFamily="18" charset="0"/>
                  <a:cs typeface="Times New Roman" pitchFamily="18" charset="0"/>
                </a:rPr>
                <a:t>F</a:t>
              </a:r>
              <a:endParaRPr lang="en-US" sz="1400" dirty="0">
                <a:solidFill>
                  <a:schemeClr val="bg1"/>
                </a:solidFill>
                <a:latin typeface="Times New Roman" pitchFamily="18" charset="0"/>
                <a:cs typeface="Times New Roman" pitchFamily="18" charset="0"/>
              </a:endParaRPr>
            </a:p>
          </p:txBody>
        </p:sp>
        <p:sp>
          <p:nvSpPr>
            <p:cNvPr id="9" name="Oval 8"/>
            <p:cNvSpPr/>
            <p:nvPr/>
          </p:nvSpPr>
          <p:spPr>
            <a:xfrm>
              <a:off x="7048500" y="56388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imes New Roman" pitchFamily="18" charset="0"/>
                  <a:cs typeface="Times New Roman" pitchFamily="18" charset="0"/>
                </a:rPr>
                <a:t>I</a:t>
              </a:r>
              <a:endParaRPr lang="en-US" sz="1400" dirty="0">
                <a:solidFill>
                  <a:schemeClr val="bg1"/>
                </a:solidFill>
                <a:latin typeface="Times New Roman" pitchFamily="18" charset="0"/>
                <a:cs typeface="Times New Roman" pitchFamily="18" charset="0"/>
              </a:endParaRPr>
            </a:p>
          </p:txBody>
        </p:sp>
        <p:sp>
          <p:nvSpPr>
            <p:cNvPr id="10" name="Oval 9"/>
            <p:cNvSpPr/>
            <p:nvPr/>
          </p:nvSpPr>
          <p:spPr>
            <a:xfrm>
              <a:off x="5981700" y="56388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imes New Roman" pitchFamily="18" charset="0"/>
                  <a:cs typeface="Times New Roman" pitchFamily="18" charset="0"/>
                </a:rPr>
                <a:t>H</a:t>
              </a:r>
              <a:endParaRPr lang="en-US" sz="1400" dirty="0">
                <a:solidFill>
                  <a:schemeClr val="bg1"/>
                </a:solidFill>
                <a:latin typeface="Times New Roman" pitchFamily="18" charset="0"/>
                <a:cs typeface="Times New Roman" pitchFamily="18" charset="0"/>
              </a:endParaRPr>
            </a:p>
          </p:txBody>
        </p:sp>
        <p:sp>
          <p:nvSpPr>
            <p:cNvPr id="11" name="Oval 10"/>
            <p:cNvSpPr/>
            <p:nvPr/>
          </p:nvSpPr>
          <p:spPr>
            <a:xfrm>
              <a:off x="3390900" y="4572000"/>
              <a:ext cx="457200" cy="45720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latin typeface="Times New Roman" pitchFamily="18" charset="0"/>
                  <a:cs typeface="Times New Roman" pitchFamily="18" charset="0"/>
                </a:rPr>
                <a:t>D</a:t>
              </a:r>
              <a:endParaRPr lang="en-US" sz="1400" dirty="0">
                <a:solidFill>
                  <a:schemeClr val="tx1"/>
                </a:solidFill>
                <a:latin typeface="Times New Roman" pitchFamily="18" charset="0"/>
                <a:cs typeface="Times New Roman" pitchFamily="18" charset="0"/>
              </a:endParaRPr>
            </a:p>
          </p:txBody>
        </p:sp>
        <p:sp>
          <p:nvSpPr>
            <p:cNvPr id="12" name="Oval 11"/>
            <p:cNvSpPr/>
            <p:nvPr/>
          </p:nvSpPr>
          <p:spPr>
            <a:xfrm>
              <a:off x="2095500" y="45720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imes New Roman" pitchFamily="18" charset="0"/>
                  <a:cs typeface="Times New Roman" pitchFamily="18" charset="0"/>
                </a:rPr>
                <a:t>C</a:t>
              </a:r>
              <a:endParaRPr lang="en-US" sz="1400" dirty="0">
                <a:solidFill>
                  <a:schemeClr val="bg1"/>
                </a:solidFill>
                <a:latin typeface="Times New Roman" pitchFamily="18" charset="0"/>
                <a:cs typeface="Times New Roman" pitchFamily="18" charset="0"/>
              </a:endParaRPr>
            </a:p>
          </p:txBody>
        </p:sp>
        <p:cxnSp>
          <p:nvCxnSpPr>
            <p:cNvPr id="13" name="Straight Arrow Connector 12"/>
            <p:cNvCxnSpPr>
              <a:stCxn id="4" idx="3"/>
              <a:endCxn id="5" idx="0"/>
            </p:cNvCxnSpPr>
            <p:nvPr/>
          </p:nvCxnSpPr>
          <p:spPr>
            <a:xfrm rot="5400000">
              <a:off x="2933701" y="2295245"/>
              <a:ext cx="1362355" cy="1209955"/>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5"/>
              <a:endCxn id="6" idx="0"/>
            </p:cNvCxnSpPr>
            <p:nvPr/>
          </p:nvCxnSpPr>
          <p:spPr>
            <a:xfrm rot="16200000" flipH="1">
              <a:off x="4924145" y="1838044"/>
              <a:ext cx="1362355" cy="2124355"/>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12" idx="0"/>
            </p:cNvCxnSpPr>
            <p:nvPr/>
          </p:nvCxnSpPr>
          <p:spPr>
            <a:xfrm rot="5400000">
              <a:off x="2286001" y="4009745"/>
              <a:ext cx="600355" cy="524155"/>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5"/>
              <a:endCxn id="11" idx="0"/>
            </p:cNvCxnSpPr>
            <p:nvPr/>
          </p:nvCxnSpPr>
          <p:spPr>
            <a:xfrm rot="16200000" flipH="1">
              <a:off x="3095345" y="4047844"/>
              <a:ext cx="600355" cy="447955"/>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7" idx="0"/>
            </p:cNvCxnSpPr>
            <p:nvPr/>
          </p:nvCxnSpPr>
          <p:spPr>
            <a:xfrm rot="5400000">
              <a:off x="1638301" y="5190845"/>
              <a:ext cx="752755" cy="295555"/>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5"/>
              <a:endCxn id="8" idx="0"/>
            </p:cNvCxnSpPr>
            <p:nvPr/>
          </p:nvCxnSpPr>
          <p:spPr>
            <a:xfrm rot="16200000" flipH="1">
              <a:off x="2257145" y="5190844"/>
              <a:ext cx="752755" cy="295555"/>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10" idx="0"/>
            </p:cNvCxnSpPr>
            <p:nvPr/>
          </p:nvCxnSpPr>
          <p:spPr>
            <a:xfrm rot="5400000">
              <a:off x="5524501" y="4657445"/>
              <a:ext cx="1667155" cy="295555"/>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5"/>
              <a:endCxn id="9" idx="0"/>
            </p:cNvCxnSpPr>
            <p:nvPr/>
          </p:nvCxnSpPr>
          <p:spPr>
            <a:xfrm rot="16200000" flipH="1">
              <a:off x="6219545" y="4581244"/>
              <a:ext cx="1667155" cy="447955"/>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810000" y="5753100"/>
              <a:ext cx="457200" cy="457200"/>
            </a:xfrm>
            <a:prstGeom prst="ellipse">
              <a:avLst/>
            </a:prstGeom>
            <a:solidFill>
              <a:schemeClr val="tx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imes New Roman" pitchFamily="18" charset="0"/>
                  <a:cs typeface="Times New Roman" pitchFamily="18" charset="0"/>
                </a:rPr>
                <a:t>F</a:t>
              </a:r>
              <a:endParaRPr lang="en-US" sz="1400" dirty="0">
                <a:solidFill>
                  <a:schemeClr val="bg1"/>
                </a:solidFill>
                <a:latin typeface="Times New Roman" pitchFamily="18" charset="0"/>
                <a:cs typeface="Times New Roman" pitchFamily="18" charset="0"/>
              </a:endParaRPr>
            </a:p>
          </p:txBody>
        </p:sp>
        <p:cxnSp>
          <p:nvCxnSpPr>
            <p:cNvPr id="22" name="Straight Arrow Connector 21"/>
            <p:cNvCxnSpPr>
              <a:stCxn id="11" idx="5"/>
              <a:endCxn id="21" idx="0"/>
            </p:cNvCxnSpPr>
            <p:nvPr/>
          </p:nvCxnSpPr>
          <p:spPr>
            <a:xfrm rot="16200000" flipH="1">
              <a:off x="3514445" y="5228944"/>
              <a:ext cx="790855" cy="257455"/>
            </a:xfrm>
            <a:prstGeom prst="straightConnector1">
              <a:avLst/>
            </a:prstGeom>
            <a:ln>
              <a:solidFill>
                <a:srgbClr val="0C03C9"/>
              </a:solidFill>
              <a:tailEnd type="arrow"/>
            </a:ln>
          </p:spPr>
          <p:style>
            <a:lnRef idx="1">
              <a:schemeClr val="accent1"/>
            </a:lnRef>
            <a:fillRef idx="0">
              <a:schemeClr val="accent1"/>
            </a:fillRef>
            <a:effectRef idx="0">
              <a:schemeClr val="accent1"/>
            </a:effectRef>
            <a:fontRef idx="minor">
              <a:schemeClr val="tx1"/>
            </a:fontRef>
          </p:style>
        </p:cxnSp>
        <p:sp>
          <p:nvSpPr>
            <p:cNvPr id="23" name="TextBox 23"/>
            <p:cNvSpPr txBox="1"/>
            <p:nvPr/>
          </p:nvSpPr>
          <p:spPr>
            <a:xfrm>
              <a:off x="4572000" y="1878567"/>
              <a:ext cx="1649984"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true</a:t>
              </a:r>
              <a:endParaRPr lang="en-US" sz="1400" dirty="0">
                <a:latin typeface="Times New Roman" pitchFamily="18" charset="0"/>
                <a:cs typeface="Times New Roman" pitchFamily="18" charset="0"/>
              </a:endParaRPr>
            </a:p>
          </p:txBody>
        </p:sp>
        <p:sp>
          <p:nvSpPr>
            <p:cNvPr id="24" name="TextBox 24"/>
            <p:cNvSpPr txBox="1"/>
            <p:nvPr/>
          </p:nvSpPr>
          <p:spPr>
            <a:xfrm>
              <a:off x="3200400" y="3619502"/>
              <a:ext cx="1542288"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false</a:t>
              </a:r>
              <a:endParaRPr lang="en-US" sz="1400" dirty="0">
                <a:latin typeface="Times New Roman" pitchFamily="18" charset="0"/>
                <a:cs typeface="Times New Roman" pitchFamily="18" charset="0"/>
              </a:endParaRPr>
            </a:p>
          </p:txBody>
        </p:sp>
        <p:sp>
          <p:nvSpPr>
            <p:cNvPr id="25" name="TextBox 25"/>
            <p:cNvSpPr txBox="1"/>
            <p:nvPr/>
          </p:nvSpPr>
          <p:spPr>
            <a:xfrm>
              <a:off x="6934199" y="3619500"/>
              <a:ext cx="1563625"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false</a:t>
              </a:r>
              <a:endParaRPr lang="en-US" sz="1400" dirty="0">
                <a:latin typeface="Times New Roman" pitchFamily="18" charset="0"/>
                <a:cs typeface="Times New Roman" pitchFamily="18" charset="0"/>
              </a:endParaRPr>
            </a:p>
          </p:txBody>
        </p:sp>
        <p:sp>
          <p:nvSpPr>
            <p:cNvPr id="26" name="TextBox 26"/>
            <p:cNvSpPr txBox="1"/>
            <p:nvPr/>
          </p:nvSpPr>
          <p:spPr>
            <a:xfrm>
              <a:off x="3886200" y="4610100"/>
              <a:ext cx="1539240"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true</a:t>
              </a:r>
              <a:endParaRPr lang="en-US" sz="1400" dirty="0">
                <a:latin typeface="Times New Roman" pitchFamily="18" charset="0"/>
                <a:cs typeface="Times New Roman" pitchFamily="18" charset="0"/>
              </a:endParaRPr>
            </a:p>
          </p:txBody>
        </p:sp>
        <p:sp>
          <p:nvSpPr>
            <p:cNvPr id="27" name="TextBox 27"/>
            <p:cNvSpPr txBox="1"/>
            <p:nvPr/>
          </p:nvSpPr>
          <p:spPr>
            <a:xfrm>
              <a:off x="4267200" y="5753098"/>
              <a:ext cx="1499616"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true</a:t>
              </a:r>
              <a:endParaRPr lang="en-US" sz="1400" dirty="0">
                <a:latin typeface="Times New Roman" pitchFamily="18" charset="0"/>
                <a:cs typeface="Times New Roman" pitchFamily="18" charset="0"/>
              </a:endParaRPr>
            </a:p>
          </p:txBody>
        </p:sp>
        <p:sp>
          <p:nvSpPr>
            <p:cNvPr id="28" name="TextBox 28"/>
            <p:cNvSpPr txBox="1"/>
            <p:nvPr/>
          </p:nvSpPr>
          <p:spPr>
            <a:xfrm>
              <a:off x="5562600" y="6134101"/>
              <a:ext cx="1455928"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true</a:t>
              </a:r>
              <a:endParaRPr lang="en-US" sz="1400" dirty="0">
                <a:latin typeface="Times New Roman" pitchFamily="18" charset="0"/>
                <a:cs typeface="Times New Roman" pitchFamily="18" charset="0"/>
              </a:endParaRPr>
            </a:p>
          </p:txBody>
        </p:sp>
        <p:sp>
          <p:nvSpPr>
            <p:cNvPr id="29" name="TextBox 29"/>
            <p:cNvSpPr txBox="1"/>
            <p:nvPr/>
          </p:nvSpPr>
          <p:spPr>
            <a:xfrm>
              <a:off x="7543801" y="5676898"/>
              <a:ext cx="1522983"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true</a:t>
              </a:r>
              <a:endParaRPr lang="en-US" sz="1400" dirty="0">
                <a:latin typeface="Times New Roman" pitchFamily="18" charset="0"/>
                <a:cs typeface="Times New Roman" pitchFamily="18" charset="0"/>
              </a:endParaRPr>
            </a:p>
          </p:txBody>
        </p:sp>
        <p:sp>
          <p:nvSpPr>
            <p:cNvPr id="30" name="TextBox 30"/>
            <p:cNvSpPr txBox="1"/>
            <p:nvPr/>
          </p:nvSpPr>
          <p:spPr>
            <a:xfrm>
              <a:off x="2209801" y="6210300"/>
              <a:ext cx="1622551"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true</a:t>
              </a:r>
              <a:endParaRPr lang="en-US" sz="1400" dirty="0">
                <a:latin typeface="Times New Roman" pitchFamily="18" charset="0"/>
                <a:cs typeface="Times New Roman" pitchFamily="18" charset="0"/>
              </a:endParaRPr>
            </a:p>
          </p:txBody>
        </p:sp>
        <p:sp>
          <p:nvSpPr>
            <p:cNvPr id="31" name="TextBox 31"/>
            <p:cNvSpPr txBox="1"/>
            <p:nvPr/>
          </p:nvSpPr>
          <p:spPr>
            <a:xfrm>
              <a:off x="762000" y="4610100"/>
              <a:ext cx="1477264"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true</a:t>
              </a:r>
              <a:endParaRPr lang="en-US" sz="1400" dirty="0">
                <a:latin typeface="Times New Roman" pitchFamily="18" charset="0"/>
                <a:cs typeface="Times New Roman" pitchFamily="18" charset="0"/>
              </a:endParaRPr>
            </a:p>
          </p:txBody>
        </p:sp>
        <p:sp>
          <p:nvSpPr>
            <p:cNvPr id="32" name="TextBox 32"/>
            <p:cNvSpPr txBox="1"/>
            <p:nvPr/>
          </p:nvSpPr>
          <p:spPr>
            <a:xfrm>
              <a:off x="304800" y="5753099"/>
              <a:ext cx="1479296" cy="4756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imes New Roman" pitchFamily="18" charset="0"/>
                  <a:cs typeface="Times New Roman" pitchFamily="18" charset="0"/>
                </a:rPr>
                <a:t>first = true</a:t>
              </a:r>
              <a:endParaRPr lang="en-US" sz="1400" dirty="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6858000" cy="487363"/>
          </a:xfrm>
        </p:spPr>
        <p:txBody>
          <a:bodyPr>
            <a:normAutofit fontScale="90000"/>
          </a:bodyPr>
          <a:lstStyle/>
          <a:p>
            <a:r>
              <a:rPr lang="en-US" smtClean="0">
                <a:latin typeface="Times New Roman" pitchFamily="18" charset="0"/>
                <a:cs typeface="Times New Roman" pitchFamily="18" charset="0"/>
              </a:rPr>
              <a:t>Nhận xét về thuật toán lelightwin cắt tỉa </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mtClean="0">
                <a:latin typeface="Times New Roman" pitchFamily="18" charset="0"/>
                <a:cs typeface="Times New Roman" pitchFamily="18" charset="0"/>
              </a:rPr>
              <a:t>Tốc độ nhanh do số lượng các chuỗi phải xét chỉ vừa đủ cho mỗi bước</a:t>
            </a:r>
          </a:p>
          <a:p>
            <a:r>
              <a:rPr lang="en-US" smtClean="0">
                <a:latin typeface="Times New Roman" pitchFamily="18" charset="0"/>
                <a:cs typeface="Times New Roman" pitchFamily="18" charset="0"/>
              </a:rPr>
              <a:t>Cần phải huy động một lượng dữ liệu khổng lồ được huấn luyện từ tập luật cú pháp.</a:t>
            </a:r>
          </a:p>
          <a:p>
            <a:r>
              <a:rPr lang="en-US" smtClean="0">
                <a:latin typeface="Times New Roman" pitchFamily="18" charset="0"/>
                <a:cs typeface="Times New Roman" pitchFamily="18" charset="0"/>
              </a:rPr>
              <a:t>Khá phức tạp để cài đặt.</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p:cNvSpPr>
            <a:spLocks noGrp="1"/>
          </p:cNvSpPr>
          <p:nvPr>
            <p:ph type="ftr" sz="quarter" idx="10"/>
          </p:nvPr>
        </p:nvSpPr>
        <p:spPr/>
        <p:txBody>
          <a:bodyPr/>
          <a:lstStyle/>
          <a:p>
            <a:r>
              <a:rPr lang="en-US">
                <a:latin typeface="Times New Roman" pitchFamily="18" charset="0"/>
                <a:cs typeface="Times New Roman" pitchFamily="18" charset="0"/>
              </a:rPr>
              <a:t>www.themegallery.com</a:t>
            </a:r>
          </a:p>
        </p:txBody>
      </p:sp>
      <p:sp>
        <p:nvSpPr>
          <p:cNvPr id="40962" name="Rectangle 2"/>
          <p:cNvSpPr>
            <a:spLocks noGrp="1" noChangeArrowheads="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Nội dung trình bày</a:t>
            </a:r>
            <a:endParaRPr lang="en-US">
              <a:latin typeface="Times New Roman" pitchFamily="18" charset="0"/>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en-US" b="0">
              <a:latin typeface="Times New Roman" pitchFamily="18" charset="0"/>
              <a:cs typeface="Times New Roman" pitchFamily="18" charset="0"/>
            </a:endParaRPr>
          </a:p>
        </p:txBody>
      </p:sp>
      <p:sp>
        <p:nvSpPr>
          <p:cNvPr id="41111" name="Line 151"/>
          <p:cNvSpPr>
            <a:spLocks noChangeShapeType="1"/>
          </p:cNvSpPr>
          <p:nvPr/>
        </p:nvSpPr>
        <p:spPr bwMode="auto">
          <a:xfrm>
            <a:off x="2528888" y="2435225"/>
            <a:ext cx="4800600"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2" name="Group 152"/>
          <p:cNvGrpSpPr>
            <a:grpSpLocks/>
          </p:cNvGrpSpPr>
          <p:nvPr/>
        </p:nvGrpSpPr>
        <p:grpSpPr bwMode="auto">
          <a:xfrm>
            <a:off x="2286000" y="2328863"/>
            <a:ext cx="182563" cy="182562"/>
            <a:chOff x="1239" y="1515"/>
            <a:chExt cx="115" cy="115"/>
          </a:xfrm>
        </p:grpSpPr>
        <p:sp>
          <p:nvSpPr>
            <p:cNvPr id="41113" name="AutoShape 153"/>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14" name="AutoShape 154"/>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15" name="Text Box 155"/>
          <p:cNvSpPr txBox="1">
            <a:spLocks noChangeArrowheads="1"/>
          </p:cNvSpPr>
          <p:nvPr/>
        </p:nvSpPr>
        <p:spPr bwMode="auto">
          <a:xfrm>
            <a:off x="2590800" y="1981200"/>
            <a:ext cx="3988592" cy="461665"/>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1</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Các nghiên cứu trên thế giới</a:t>
            </a:r>
            <a:endParaRPr lang="en-US" sz="2400" b="0">
              <a:solidFill>
                <a:srgbClr val="000000"/>
              </a:solidFill>
              <a:latin typeface="Times New Roman" pitchFamily="18" charset="0"/>
              <a:cs typeface="Times New Roman" pitchFamily="18" charset="0"/>
            </a:endParaRPr>
          </a:p>
        </p:txBody>
      </p:sp>
      <p:grpSp>
        <p:nvGrpSpPr>
          <p:cNvPr id="3" name="Group 156"/>
          <p:cNvGrpSpPr>
            <a:grpSpLocks/>
          </p:cNvGrpSpPr>
          <p:nvPr/>
        </p:nvGrpSpPr>
        <p:grpSpPr bwMode="auto">
          <a:xfrm>
            <a:off x="2286000" y="2895600"/>
            <a:ext cx="5043488" cy="530225"/>
            <a:chOff x="1239" y="1296"/>
            <a:chExt cx="3177" cy="334"/>
          </a:xfrm>
        </p:grpSpPr>
        <p:sp>
          <p:nvSpPr>
            <p:cNvPr id="41117" name="Line 157"/>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4" name="Group 158"/>
            <p:cNvGrpSpPr>
              <a:grpSpLocks/>
            </p:cNvGrpSpPr>
            <p:nvPr/>
          </p:nvGrpSpPr>
          <p:grpSpPr bwMode="auto">
            <a:xfrm>
              <a:off x="1239" y="1515"/>
              <a:ext cx="115" cy="115"/>
              <a:chOff x="1239" y="1515"/>
              <a:chExt cx="115" cy="115"/>
            </a:xfrm>
          </p:grpSpPr>
          <p:sp>
            <p:nvSpPr>
              <p:cNvPr id="41119" name="AutoShape 159"/>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20" name="AutoShape 160"/>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21" name="Text Box 161"/>
            <p:cNvSpPr txBox="1">
              <a:spLocks noChangeArrowheads="1"/>
            </p:cNvSpPr>
            <p:nvPr/>
          </p:nvSpPr>
          <p:spPr bwMode="auto">
            <a:xfrm>
              <a:off x="1431" y="1296"/>
              <a:ext cx="2346" cy="291"/>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2</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Các phương pháp sử dụng</a:t>
              </a:r>
              <a:endParaRPr lang="en-US" sz="2400" b="0">
                <a:solidFill>
                  <a:srgbClr val="000000"/>
                </a:solidFill>
                <a:latin typeface="Times New Roman" pitchFamily="18" charset="0"/>
                <a:cs typeface="Times New Roman" pitchFamily="18" charset="0"/>
              </a:endParaRPr>
            </a:p>
          </p:txBody>
        </p:sp>
      </p:grpSp>
      <p:grpSp>
        <p:nvGrpSpPr>
          <p:cNvPr id="5" name="Group 162"/>
          <p:cNvGrpSpPr>
            <a:grpSpLocks/>
          </p:cNvGrpSpPr>
          <p:nvPr/>
        </p:nvGrpSpPr>
        <p:grpSpPr bwMode="auto">
          <a:xfrm>
            <a:off x="2286000" y="3810000"/>
            <a:ext cx="5043488" cy="533400"/>
            <a:chOff x="1239" y="1294"/>
            <a:chExt cx="3177" cy="336"/>
          </a:xfrm>
        </p:grpSpPr>
        <p:sp>
          <p:nvSpPr>
            <p:cNvPr id="41123" name="Line 163"/>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6" name="Group 164"/>
            <p:cNvGrpSpPr>
              <a:grpSpLocks/>
            </p:cNvGrpSpPr>
            <p:nvPr/>
          </p:nvGrpSpPr>
          <p:grpSpPr bwMode="auto">
            <a:xfrm>
              <a:off x="1239" y="1515"/>
              <a:ext cx="115" cy="115"/>
              <a:chOff x="1239" y="1515"/>
              <a:chExt cx="115" cy="115"/>
            </a:xfrm>
          </p:grpSpPr>
          <p:sp>
            <p:nvSpPr>
              <p:cNvPr id="41125" name="AutoShape 165"/>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26" name="AutoShape 166"/>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27" name="Text Box 167"/>
            <p:cNvSpPr txBox="1">
              <a:spLocks noChangeArrowheads="1"/>
            </p:cNvSpPr>
            <p:nvPr/>
          </p:nvSpPr>
          <p:spPr bwMode="auto">
            <a:xfrm>
              <a:off x="1431" y="1294"/>
              <a:ext cx="1912" cy="291"/>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3</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Giải thuật lelightwin</a:t>
              </a:r>
              <a:endParaRPr lang="en-US" sz="2400" b="0">
                <a:solidFill>
                  <a:srgbClr val="000000"/>
                </a:solidFill>
                <a:latin typeface="Times New Roman" pitchFamily="18" charset="0"/>
                <a:cs typeface="Times New Roman" pitchFamily="18" charset="0"/>
              </a:endParaRPr>
            </a:p>
          </p:txBody>
        </p:sp>
      </p:grpSp>
      <p:grpSp>
        <p:nvGrpSpPr>
          <p:cNvPr id="7" name="Group 168"/>
          <p:cNvGrpSpPr>
            <a:grpSpLocks/>
          </p:cNvGrpSpPr>
          <p:nvPr/>
        </p:nvGrpSpPr>
        <p:grpSpPr bwMode="auto">
          <a:xfrm>
            <a:off x="2286000" y="4724400"/>
            <a:ext cx="5219702" cy="530225"/>
            <a:chOff x="1239" y="1296"/>
            <a:chExt cx="3288" cy="334"/>
          </a:xfrm>
        </p:grpSpPr>
        <p:sp>
          <p:nvSpPr>
            <p:cNvPr id="41129" name="Line 169"/>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8" name="Group 170"/>
            <p:cNvGrpSpPr>
              <a:grpSpLocks/>
            </p:cNvGrpSpPr>
            <p:nvPr/>
          </p:nvGrpSpPr>
          <p:grpSpPr bwMode="auto">
            <a:xfrm>
              <a:off x="1239" y="1515"/>
              <a:ext cx="115" cy="115"/>
              <a:chOff x="1239" y="1515"/>
              <a:chExt cx="115" cy="115"/>
            </a:xfrm>
          </p:grpSpPr>
          <p:sp>
            <p:nvSpPr>
              <p:cNvPr id="41131" name="AutoShape 171"/>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32" name="AutoShape 172"/>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33" name="Text Box 173"/>
            <p:cNvSpPr txBox="1">
              <a:spLocks noChangeArrowheads="1"/>
            </p:cNvSpPr>
            <p:nvPr/>
          </p:nvSpPr>
          <p:spPr bwMode="auto">
            <a:xfrm>
              <a:off x="1431" y="1296"/>
              <a:ext cx="3096" cy="291"/>
            </a:xfrm>
            <a:prstGeom prst="rect">
              <a:avLst/>
            </a:prstGeom>
            <a:noFill/>
            <a:ln w="9525" algn="ctr">
              <a:noFill/>
              <a:miter lim="800000"/>
              <a:headEnd/>
              <a:tailEnd/>
            </a:ln>
            <a:effectLst/>
          </p:spPr>
          <p:txBody>
            <a:bodyPr wrap="none">
              <a:spAutoFit/>
            </a:bodyPr>
            <a:lstStyle/>
            <a:p>
              <a:pPr eaLnBrk="0" hangingPunct="0"/>
              <a:r>
                <a:rPr lang="en-US" sz="2400">
                  <a:solidFill>
                    <a:srgbClr val="000000"/>
                  </a:solidFill>
                  <a:latin typeface="Times New Roman" pitchFamily="18" charset="0"/>
                  <a:cs typeface="Times New Roman" pitchFamily="18" charset="0"/>
                </a:rPr>
                <a:t>4</a:t>
              </a:r>
              <a:r>
                <a:rPr lang="en-US" sz="2400">
                  <a:solidFill>
                    <a:srgbClr val="000000"/>
                  </a:solidFill>
                  <a:latin typeface="Times New Roman" pitchFamily="18" charset="0"/>
                  <a:cs typeface="Times New Roman" pitchFamily="18" charset="0"/>
                </a:rPr>
                <a:t>. </a:t>
              </a:r>
              <a:r>
                <a:rPr lang="en-US" sz="2400" smtClean="0">
                  <a:solidFill>
                    <a:srgbClr val="000000"/>
                  </a:solidFill>
                  <a:latin typeface="Times New Roman" pitchFamily="18" charset="0"/>
                  <a:cs typeface="Times New Roman" pitchFamily="18" charset="0"/>
                </a:rPr>
                <a:t>Thử nghiệm và đánh giá hệ thống</a:t>
              </a:r>
              <a:endParaRPr lang="en-US" sz="2400">
                <a:solidFill>
                  <a:srgbClr val="0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792162"/>
          </a:xfrm>
        </p:spPr>
        <p:txBody>
          <a:bodyPr/>
          <a:lstStyle/>
          <a:p>
            <a:r>
              <a:rPr lang="en-US" smtClean="0">
                <a:latin typeface="Times New Roman" pitchFamily="18" charset="0"/>
                <a:cs typeface="Times New Roman" pitchFamily="18" charset="0"/>
              </a:rPr>
              <a:t>Mô hình hệ </a:t>
            </a:r>
            <a:r>
              <a:rPr lang="en-US" smtClean="0">
                <a:latin typeface="Times New Roman" pitchFamily="18" charset="0"/>
                <a:cs typeface="Times New Roman" pitchFamily="18" charset="0"/>
              </a:rPr>
              <a:t>thống</a:t>
            </a:r>
            <a:endParaRPr lang="en-US">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209801" y="1066800"/>
            <a:ext cx="6019799"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Kết quả thử nghiệm</a:t>
            </a:r>
            <a:endParaRPr lang="en-US">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752601" y="2362200"/>
          <a:ext cx="6553199" cy="2246757"/>
        </p:xfrm>
        <a:graphic>
          <a:graphicData uri="http://schemas.openxmlformats.org/drawingml/2006/table">
            <a:tbl>
              <a:tblPr/>
              <a:tblGrid>
                <a:gridCol w="2184157"/>
                <a:gridCol w="2184157"/>
                <a:gridCol w="2184885"/>
              </a:tblGrid>
              <a:tr h="748919">
                <a:tc>
                  <a:txBody>
                    <a:bodyPr/>
                    <a:lstStyle/>
                    <a:p>
                      <a:pPr algn="ctr">
                        <a:lnSpc>
                          <a:spcPct val="115000"/>
                        </a:lnSpc>
                        <a:spcAft>
                          <a:spcPts val="0"/>
                        </a:spcAft>
                      </a:pPr>
                      <a:r>
                        <a:rPr lang="en-US" sz="2000">
                          <a:solidFill>
                            <a:srgbClr val="0000FF"/>
                          </a:solidFill>
                          <a:latin typeface="Times New Roman"/>
                          <a:ea typeface="Times New Roman"/>
                          <a:cs typeface="Times New Roman"/>
                        </a:rPr>
                        <a:t>Thuật toán</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solidFill>
                            <a:srgbClr val="0000FF"/>
                          </a:solidFill>
                          <a:latin typeface="Times New Roman"/>
                          <a:ea typeface="Times New Roman"/>
                          <a:cs typeface="Times New Roman"/>
                        </a:rPr>
                        <a:t>Thời gian xử lí</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solidFill>
                            <a:srgbClr val="0000FF"/>
                          </a:solidFill>
                          <a:latin typeface="Times New Roman"/>
                          <a:ea typeface="Times New Roman"/>
                          <a:cs typeface="Times New Roman"/>
                        </a:rPr>
                        <a:t>Số lượng phân tích được</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8919">
                <a:tc>
                  <a:txBody>
                    <a:bodyPr/>
                    <a:lstStyle/>
                    <a:p>
                      <a:pPr algn="ctr">
                        <a:lnSpc>
                          <a:spcPct val="115000"/>
                        </a:lnSpc>
                        <a:spcAft>
                          <a:spcPts val="0"/>
                        </a:spcAft>
                      </a:pPr>
                      <a:r>
                        <a:rPr lang="en-US" sz="2000">
                          <a:latin typeface="Times New Roman"/>
                          <a:ea typeface="Times New Roman"/>
                          <a:cs typeface="Times New Roman"/>
                        </a:rPr>
                        <a:t>A*</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latin typeface="Times New Roman"/>
                          <a:ea typeface="Times New Roman"/>
                          <a:cs typeface="Times New Roman"/>
                        </a:rPr>
                        <a:t>15 phút</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latin typeface="Times New Roman"/>
                          <a:ea typeface="Times New Roman"/>
                          <a:cs typeface="Times New Roman"/>
                        </a:rPr>
                        <a:t>92%</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8919">
                <a:tc>
                  <a:txBody>
                    <a:bodyPr/>
                    <a:lstStyle/>
                    <a:p>
                      <a:pPr algn="ctr">
                        <a:lnSpc>
                          <a:spcPct val="115000"/>
                        </a:lnSpc>
                        <a:spcAft>
                          <a:spcPts val="0"/>
                        </a:spcAft>
                      </a:pPr>
                      <a:r>
                        <a:rPr lang="en-US" sz="2000">
                          <a:latin typeface="Times New Roman"/>
                          <a:ea typeface="Times New Roman"/>
                          <a:cs typeface="Times New Roman"/>
                        </a:rPr>
                        <a:t>CYK-Beam search</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latin typeface="Times New Roman"/>
                          <a:ea typeface="Times New Roman"/>
                          <a:cs typeface="Times New Roman"/>
                        </a:rPr>
                        <a:t>45 phút</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latin typeface="Times New Roman"/>
                          <a:ea typeface="Times New Roman"/>
                          <a:cs typeface="Times New Roman"/>
                        </a:rPr>
                        <a:t>75%</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447800" y="1676400"/>
            <a:ext cx="7010400" cy="646331"/>
          </a:xfrm>
          <a:prstGeom prst="rect">
            <a:avLst/>
          </a:prstGeom>
          <a:noFill/>
        </p:spPr>
        <p:txBody>
          <a:bodyPr wrap="square" rtlCol="0">
            <a:spAutoFit/>
          </a:bodyPr>
          <a:lstStyle/>
          <a:p>
            <a:pPr>
              <a:buFont typeface="Arial" charset="0"/>
              <a:buChar char="•"/>
            </a:pPr>
            <a:r>
              <a:rPr lang="en-US" smtClean="0">
                <a:latin typeface="Times New Roman" pitchFamily="18" charset="0"/>
                <a:cs typeface="Times New Roman" pitchFamily="18" charset="0"/>
              </a:rPr>
              <a:t>Để thử nghiệm tốc độ của hệ thống, đồ án đã sử dụng 630 câu văn bản trong tập dữ liệu của mica.</a:t>
            </a:r>
          </a:p>
        </p:txBody>
      </p:sp>
      <p:sp>
        <p:nvSpPr>
          <p:cNvPr id="6" name="TextBox 5"/>
          <p:cNvSpPr txBox="1"/>
          <p:nvPr/>
        </p:nvSpPr>
        <p:spPr>
          <a:xfrm>
            <a:off x="1447800" y="4724400"/>
            <a:ext cx="6934200" cy="646331"/>
          </a:xfrm>
          <a:prstGeom prst="rect">
            <a:avLst/>
          </a:prstGeom>
          <a:noFill/>
        </p:spPr>
        <p:txBody>
          <a:bodyPr wrap="square" rtlCol="0">
            <a:spAutoFit/>
          </a:bodyPr>
          <a:lstStyle/>
          <a:p>
            <a:pPr>
              <a:buFont typeface="Arial" charset="0"/>
              <a:buChar char="•"/>
            </a:pPr>
            <a:r>
              <a:rPr lang="en-US" smtClean="0">
                <a:latin typeface="Times New Roman" pitchFamily="18" charset="0"/>
                <a:cs typeface="Times New Roman" pitchFamily="18" charset="0"/>
              </a:rPr>
              <a:t>Về độ chính xác, khoảng 200 câu được trích ra từ tập VietTreeBank đã được sử dụng để đánh giá hệ thống </a:t>
            </a:r>
            <a:endParaRPr lang="en-US">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676401" y="5360162"/>
          <a:ext cx="6629399" cy="1335659"/>
        </p:xfrm>
        <a:graphic>
          <a:graphicData uri="http://schemas.openxmlformats.org/drawingml/2006/table">
            <a:tbl>
              <a:tblPr/>
              <a:tblGrid>
                <a:gridCol w="2209554"/>
                <a:gridCol w="2209554"/>
                <a:gridCol w="2210291"/>
              </a:tblGrid>
              <a:tr h="634619">
                <a:tc>
                  <a:txBody>
                    <a:bodyPr/>
                    <a:lstStyle/>
                    <a:p>
                      <a:pPr algn="ctr">
                        <a:lnSpc>
                          <a:spcPct val="115000"/>
                        </a:lnSpc>
                        <a:spcAft>
                          <a:spcPts val="0"/>
                        </a:spcAft>
                      </a:pPr>
                      <a:r>
                        <a:rPr lang="en-US" sz="2000">
                          <a:solidFill>
                            <a:srgbClr val="0000FF"/>
                          </a:solidFill>
                          <a:latin typeface="Times New Roman"/>
                          <a:ea typeface="Times New Roman"/>
                          <a:cs typeface="Times New Roman"/>
                        </a:rPr>
                        <a:t>Thuật toán</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smtClean="0">
                          <a:solidFill>
                            <a:srgbClr val="0000FF"/>
                          </a:solidFill>
                          <a:latin typeface="Times New Roman"/>
                          <a:ea typeface="Calibri"/>
                          <a:cs typeface="Times New Roman"/>
                        </a:rPr>
                        <a:t>Độ</a:t>
                      </a:r>
                      <a:r>
                        <a:rPr lang="en-US" sz="2000" baseline="0" smtClean="0">
                          <a:solidFill>
                            <a:srgbClr val="0000FF"/>
                          </a:solidFill>
                          <a:latin typeface="Times New Roman"/>
                          <a:ea typeface="Calibri"/>
                          <a:cs typeface="Times New Roman"/>
                        </a:rPr>
                        <a:t> chính xác</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a:solidFill>
                            <a:srgbClr val="0000FF"/>
                          </a:solidFill>
                          <a:latin typeface="Times New Roman"/>
                          <a:ea typeface="Times New Roman"/>
                          <a:cs typeface="Times New Roman"/>
                        </a:rPr>
                        <a:t>Số lượng phân tích được</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619">
                <a:tc>
                  <a:txBody>
                    <a:bodyPr/>
                    <a:lstStyle/>
                    <a:p>
                      <a:pPr algn="ctr">
                        <a:lnSpc>
                          <a:spcPct val="115000"/>
                        </a:lnSpc>
                        <a:spcAft>
                          <a:spcPts val="0"/>
                        </a:spcAft>
                      </a:pPr>
                      <a:r>
                        <a:rPr lang="en-US" sz="2000">
                          <a:latin typeface="Times New Roman"/>
                          <a:ea typeface="Times New Roman"/>
                          <a:cs typeface="Times New Roman"/>
                        </a:rPr>
                        <a:t>A*</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smtClean="0">
                          <a:latin typeface="Times New Roman"/>
                          <a:ea typeface="Times New Roman"/>
                          <a:cs typeface="Times New Roman"/>
                        </a:rPr>
                        <a:t>70%</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smtClean="0">
                          <a:latin typeface="Times New Roman"/>
                          <a:ea typeface="Times New Roman"/>
                          <a:cs typeface="Times New Roman"/>
                        </a:rPr>
                        <a:t>98%</a:t>
                      </a:r>
                      <a:endParaRPr lang="en-US" sz="20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5943600" cy="487363"/>
          </a:xfrm>
        </p:spPr>
        <p:txBody>
          <a:bodyPr/>
          <a:lstStyle/>
          <a:p>
            <a:r>
              <a:rPr lang="en-US" smtClean="0">
                <a:latin typeface="Times New Roman" pitchFamily="18" charset="0"/>
                <a:cs typeface="Times New Roman" pitchFamily="18" charset="0"/>
              </a:rPr>
              <a:t>Đánh giá hệ thống</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mtClean="0">
                <a:latin typeface="Times New Roman" pitchFamily="18" charset="0"/>
                <a:cs typeface="Times New Roman" pitchFamily="18" charset="0"/>
              </a:rPr>
              <a:t>Với tiêu chí đặt ra của hệ thống thì kết quả thử nghiệm này là khá khả quan.</a:t>
            </a:r>
          </a:p>
          <a:p>
            <a:pPr lvl="1"/>
            <a:r>
              <a:rPr lang="en-US" smtClean="0">
                <a:latin typeface="Times New Roman" pitchFamily="18" charset="0"/>
                <a:cs typeface="Times New Roman" pitchFamily="18" charset="0"/>
              </a:rPr>
              <a:t>Tốc độ: hệ thống đạt tốc độ trung bình 1s/câu với những câu rất dài và khó.</a:t>
            </a:r>
          </a:p>
          <a:p>
            <a:pPr lvl="1"/>
            <a:r>
              <a:rPr lang="en-US" smtClean="0">
                <a:latin typeface="Times New Roman" pitchFamily="18" charset="0"/>
                <a:cs typeface="Times New Roman" pitchFamily="18" charset="0"/>
              </a:rPr>
              <a:t>Khả năng phân tích được: ổn định và luôn đạt mức trên 90%.</a:t>
            </a:r>
          </a:p>
          <a:p>
            <a:pPr lvl="1"/>
            <a:r>
              <a:rPr lang="en-US" smtClean="0">
                <a:latin typeface="Times New Roman" pitchFamily="18" charset="0"/>
                <a:cs typeface="Times New Roman" pitchFamily="18" charset="0"/>
              </a:rPr>
              <a:t>Độ chính xác: độ </a:t>
            </a:r>
            <a:r>
              <a:rPr lang="en-US" smtClean="0">
                <a:latin typeface="Times New Roman" pitchFamily="18" charset="0"/>
                <a:cs typeface="Times New Roman" pitchFamily="18" charset="0"/>
              </a:rPr>
              <a:t>chính xác của </a:t>
            </a:r>
            <a:r>
              <a:rPr lang="en-US" smtClean="0">
                <a:latin typeface="Times New Roman" pitchFamily="18" charset="0"/>
                <a:cs typeface="Times New Roman" pitchFamily="18" charset="0"/>
              </a:rPr>
              <a:t>đầu ra </a:t>
            </a:r>
            <a:r>
              <a:rPr lang="en-US" smtClean="0">
                <a:latin typeface="Times New Roman" pitchFamily="18" charset="0"/>
                <a:cs typeface="Times New Roman" pitchFamily="18" charset="0"/>
              </a:rPr>
              <a:t>hệ </a:t>
            </a:r>
            <a:r>
              <a:rPr lang="en-US" smtClean="0">
                <a:latin typeface="Times New Roman" pitchFamily="18" charset="0"/>
                <a:cs typeface="Times New Roman" pitchFamily="18" charset="0"/>
              </a:rPr>
              <a:t>thống vẫn còn chưa cao, chỉ đạt ở tầm 70</a:t>
            </a:r>
            <a:r>
              <a:rPr lang="en-US" smtClean="0">
                <a:latin typeface="Times New Roman" pitchFamily="18" charset="0"/>
                <a:cs typeface="Times New Roman" pitchFamily="18" charset="0"/>
              </a:rPr>
              <a:t>%.</a:t>
            </a:r>
            <a:endParaRPr lang="en-US" smtClean="0">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6019800" cy="487363"/>
          </a:xfrm>
        </p:spPr>
        <p:txBody>
          <a:bodyPr/>
          <a:lstStyle/>
          <a:p>
            <a:r>
              <a:rPr lang="vi-VN" smtClean="0">
                <a:latin typeface="Times New Roman" pitchFamily="18" charset="0"/>
                <a:cs typeface="Times New Roman" pitchFamily="18" charset="0"/>
              </a:rPr>
              <a:t>Những</a:t>
            </a:r>
            <a:r>
              <a:rPr lang="en-US" smtClean="0">
                <a:latin typeface="Times New Roman" pitchFamily="18" charset="0"/>
                <a:cs typeface="Times New Roman" pitchFamily="18" charset="0"/>
              </a:rPr>
              <a:t> công việc đã làm được</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mtClean="0">
                <a:latin typeface="Times New Roman" pitchFamily="18" charset="0"/>
                <a:cs typeface="Times New Roman" pitchFamily="18" charset="0"/>
              </a:rPr>
              <a:t>Nghiên cứu được rất nhiều các mô hình cũng như thuật toán để đưa đến đề xuất cho phân tích cú pháp tiếng Việt.</a:t>
            </a:r>
          </a:p>
          <a:p>
            <a:r>
              <a:rPr lang="en-US" smtClean="0">
                <a:latin typeface="Times New Roman" pitchFamily="18" charset="0"/>
                <a:cs typeface="Times New Roman" pitchFamily="18" charset="0"/>
              </a:rPr>
              <a:t>Cài đặt thành công thuật toán A* áp dụng cho phân tích cú pháp tiếng Việt.</a:t>
            </a:r>
          </a:p>
          <a:p>
            <a:r>
              <a:rPr lang="en-US" smtClean="0">
                <a:latin typeface="Times New Roman" pitchFamily="18" charset="0"/>
                <a:cs typeface="Times New Roman" pitchFamily="18" charset="0"/>
              </a:rPr>
              <a:t>Đề xuất và cài đặt được giải thuật lelightwin cơ bản.</a:t>
            </a:r>
          </a:p>
          <a:p>
            <a:r>
              <a:rPr lang="en-US" smtClean="0">
                <a:latin typeface="Times New Roman" pitchFamily="18" charset="0"/>
                <a:cs typeface="Times New Roman" pitchFamily="18" charset="0"/>
              </a:rPr>
              <a:t>Đề xuất ra giải thuật lelightwin cắt tỉa</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6019800" cy="487363"/>
          </a:xfrm>
        </p:spPr>
        <p:txBody>
          <a:bodyPr/>
          <a:lstStyle/>
          <a:p>
            <a:r>
              <a:rPr lang="en-US" smtClean="0">
                <a:latin typeface="Times New Roman" pitchFamily="18" charset="0"/>
                <a:cs typeface="Times New Roman" pitchFamily="18" charset="0"/>
              </a:rPr>
              <a:t>Hướng phát triển trong tương lai</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r>
              <a:rPr lang="en-US" smtClean="0">
                <a:latin typeface="Times New Roman" pitchFamily="18" charset="0"/>
                <a:cs typeface="Times New Roman" pitchFamily="18" charset="0"/>
              </a:rPr>
              <a:t>Hoàn thành giải thuật lelightwin cắt tỉa.</a:t>
            </a:r>
          </a:p>
          <a:p>
            <a:pPr lvl="0"/>
            <a:r>
              <a:rPr lang="en-US" smtClean="0">
                <a:latin typeface="Times New Roman" pitchFamily="18" charset="0"/>
                <a:cs typeface="Times New Roman" pitchFamily="18" charset="0"/>
              </a:rPr>
              <a:t>Kết hợp giải thuật A* sử dụng mô hình LPCFG giúp nâng cao độ chính xác của bộ phân tích cú pháp.</a:t>
            </a:r>
          </a:p>
          <a:p>
            <a:pPr lvl="0"/>
            <a:r>
              <a:rPr lang="en-US" smtClean="0">
                <a:latin typeface="Times New Roman" pitchFamily="18" charset="0"/>
                <a:cs typeface="Times New Roman" pitchFamily="18" charset="0"/>
              </a:rPr>
              <a:t>Xây dựng một tập VietTreeBank có quy mô lớn hơn hoặc tái sử dụng tập TreeBank của VLSP nhằm nâng cao chất lượng của dữ liệu huấn luyện cũng như bộ luật cú pháp.</a:t>
            </a:r>
          </a:p>
          <a:p>
            <a:pPr lvl="0"/>
            <a:r>
              <a:rPr lang="en-US" smtClean="0">
                <a:latin typeface="Times New Roman" pitchFamily="18" charset="0"/>
                <a:cs typeface="Times New Roman" pitchFamily="18" charset="0"/>
              </a:rPr>
              <a:t>Cải tiến hệ thống tách từ và gán nhãn từ loại.</a:t>
            </a:r>
          </a:p>
          <a:p>
            <a:pPr lvl="0"/>
            <a:r>
              <a:rPr lang="en-US" smtClean="0">
                <a:latin typeface="Times New Roman" pitchFamily="18" charset="0"/>
                <a:cs typeface="Times New Roman" pitchFamily="18" charset="0"/>
              </a:rPr>
              <a:t>Tích hợp thành công hệ thống vào bộ tổng hợp tiếng nói tiếng Việt.</a:t>
            </a:r>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pPr>
              <a:defRPr/>
            </a:pPr>
            <a:fld id="{50A646B6-1B6D-4B2A-80ED-63BDC62B4044}" type="slidenum">
              <a:rPr lang="fr-FR">
                <a:latin typeface="Times New Roman" pitchFamily="18" charset="0"/>
                <a:cs typeface="Times New Roman" pitchFamily="18" charset="0"/>
              </a:rPr>
              <a:pPr>
                <a:defRPr/>
              </a:pPr>
              <a:t>3</a:t>
            </a:fld>
            <a:endParaRPr lang="fr-FR" dirty="0">
              <a:latin typeface="Times New Roman" pitchFamily="18" charset="0"/>
              <a:cs typeface="Times New Roman" pitchFamily="18" charset="0"/>
            </a:endParaRPr>
          </a:p>
        </p:txBody>
      </p:sp>
      <p:sp>
        <p:nvSpPr>
          <p:cNvPr id="612354" name="Rectangle 2"/>
          <p:cNvSpPr>
            <a:spLocks noChangeArrowheads="1"/>
          </p:cNvSpPr>
          <p:nvPr/>
        </p:nvSpPr>
        <p:spPr bwMode="auto">
          <a:xfrm>
            <a:off x="819150" y="1652588"/>
            <a:ext cx="5665788" cy="1719262"/>
          </a:xfrm>
          <a:prstGeom prst="rect">
            <a:avLst/>
          </a:prstGeom>
          <a:solidFill>
            <a:srgbClr val="C0C0C0"/>
          </a:solidFill>
          <a:ln w="9525">
            <a:solidFill>
              <a:srgbClr val="000000"/>
            </a:solidFill>
            <a:miter lim="800000"/>
            <a:headEnd/>
            <a:tailEnd/>
          </a:ln>
        </p:spPr>
        <p:txBody>
          <a:bodyPr/>
          <a:lstStyle/>
          <a:p>
            <a:pPr algn="ctr"/>
            <a:r>
              <a:rPr lang="vi-VN" sz="1600" smtClean="0">
                <a:latin typeface="Times New Roman" pitchFamily="18" charset="0"/>
                <a:cs typeface="Times New Roman" pitchFamily="18" charset="0"/>
              </a:rPr>
              <a:t>Xử</a:t>
            </a:r>
            <a:r>
              <a:rPr lang="fr-FR" sz="1600" smtClean="0">
                <a:latin typeface="Times New Roman" pitchFamily="18" charset="0"/>
                <a:cs typeface="Times New Roman" pitchFamily="18" charset="0"/>
              </a:rPr>
              <a:t> </a:t>
            </a:r>
            <a:r>
              <a:rPr lang="fr-FR" sz="1600">
                <a:latin typeface="Times New Roman" pitchFamily="18" charset="0"/>
                <a:cs typeface="Times New Roman" pitchFamily="18" charset="0"/>
              </a:rPr>
              <a:t>lý ngôn ngữ tự nhiên</a:t>
            </a:r>
            <a:endParaRPr lang="en-US" sz="1600">
              <a:latin typeface="Times New Roman" pitchFamily="18" charset="0"/>
              <a:cs typeface="Times New Roman" pitchFamily="18" charset="0"/>
            </a:endParaRPr>
          </a:p>
        </p:txBody>
      </p:sp>
      <p:sp>
        <p:nvSpPr>
          <p:cNvPr id="612355" name="Rectangle 3"/>
          <p:cNvSpPr>
            <a:spLocks noChangeArrowheads="1"/>
          </p:cNvSpPr>
          <p:nvPr/>
        </p:nvSpPr>
        <p:spPr bwMode="auto">
          <a:xfrm>
            <a:off x="6629400" y="1676401"/>
            <a:ext cx="1828800" cy="1676400"/>
          </a:xfrm>
          <a:prstGeom prst="rect">
            <a:avLst/>
          </a:prstGeom>
          <a:solidFill>
            <a:srgbClr val="C0C0C0"/>
          </a:solidFill>
          <a:ln w="9525">
            <a:solidFill>
              <a:srgbClr val="000000"/>
            </a:solidFill>
            <a:miter lim="800000"/>
            <a:headEnd/>
            <a:tailEnd/>
          </a:ln>
        </p:spPr>
        <p:txBody>
          <a:bodyPr/>
          <a:lstStyle/>
          <a:p>
            <a:pPr algn="ctr"/>
            <a:r>
              <a:rPr lang="fr-FR" sz="1600">
                <a:latin typeface="Times New Roman" pitchFamily="18" charset="0"/>
                <a:cs typeface="Times New Roman" pitchFamily="18" charset="0"/>
              </a:rPr>
              <a:t>Xử lý số tín hiệu</a:t>
            </a:r>
            <a:endParaRPr lang="en-US" sz="1600">
              <a:latin typeface="Times New Roman" pitchFamily="18" charset="0"/>
              <a:cs typeface="Times New Roman" pitchFamily="18" charset="0"/>
            </a:endParaRPr>
          </a:p>
        </p:txBody>
      </p:sp>
      <p:sp>
        <p:nvSpPr>
          <p:cNvPr id="7173" name="Rectangle 4"/>
          <p:cNvSpPr>
            <a:spLocks noChangeArrowheads="1"/>
          </p:cNvSpPr>
          <p:nvPr/>
        </p:nvSpPr>
        <p:spPr bwMode="auto">
          <a:xfrm>
            <a:off x="701675" y="1219200"/>
            <a:ext cx="7932738" cy="2255838"/>
          </a:xfrm>
          <a:prstGeom prst="rect">
            <a:avLst/>
          </a:prstGeom>
          <a:noFill/>
          <a:ln w="9525">
            <a:solidFill>
              <a:srgbClr val="000000"/>
            </a:solidFill>
            <a:miter lim="800000"/>
            <a:headEnd/>
            <a:tailEnd/>
          </a:ln>
        </p:spPr>
        <p:txBody>
          <a:bodyPr/>
          <a:lstStyle/>
          <a:p>
            <a:r>
              <a:rPr lang="en-US" b="1">
                <a:latin typeface="Times New Roman" pitchFamily="18" charset="0"/>
                <a:cs typeface="Times New Roman" pitchFamily="18" charset="0"/>
              </a:rPr>
              <a:t>TỔNG HỢP TIẾNG NÓI</a:t>
            </a:r>
          </a:p>
        </p:txBody>
      </p:sp>
      <p:sp>
        <p:nvSpPr>
          <p:cNvPr id="7174" name="Rectangle 6"/>
          <p:cNvSpPr>
            <a:spLocks noGrp="1" noChangeArrowheads="1"/>
          </p:cNvSpPr>
          <p:nvPr>
            <p:ph type="title"/>
          </p:nvPr>
        </p:nvSpPr>
        <p:spPr>
          <a:xfrm>
            <a:off x="1600200" y="276225"/>
            <a:ext cx="6799263" cy="838200"/>
          </a:xfrm>
        </p:spPr>
        <p:txBody>
          <a:bodyPr/>
          <a:lstStyle/>
          <a:p>
            <a:pPr eaLnBrk="1" hangingPunct="1"/>
            <a:r>
              <a:rPr lang="fr-FR" sz="3200" smtClean="0">
                <a:latin typeface="Times New Roman" pitchFamily="18" charset="0"/>
                <a:cs typeface="Times New Roman" pitchFamily="18" charset="0"/>
              </a:rPr>
              <a:t>Mô hình hệ thống tổng hợp tiếng nói</a:t>
            </a:r>
            <a:endParaRPr lang="fr-FR" sz="3200" i="1" smtClean="0">
              <a:latin typeface="Times New Roman" pitchFamily="18" charset="0"/>
              <a:cs typeface="Times New Roman" pitchFamily="18" charset="0"/>
            </a:endParaRPr>
          </a:p>
        </p:txBody>
      </p:sp>
      <p:grpSp>
        <p:nvGrpSpPr>
          <p:cNvPr id="2" name="Group 47"/>
          <p:cNvGrpSpPr>
            <a:grpSpLocks/>
          </p:cNvGrpSpPr>
          <p:nvPr/>
        </p:nvGrpSpPr>
        <p:grpSpPr bwMode="auto">
          <a:xfrm>
            <a:off x="161925" y="2362200"/>
            <a:ext cx="7688263" cy="2478088"/>
            <a:chOff x="102" y="1428"/>
            <a:chExt cx="4843" cy="1561"/>
          </a:xfrm>
        </p:grpSpPr>
        <p:grpSp>
          <p:nvGrpSpPr>
            <p:cNvPr id="3" name="Group 8"/>
            <p:cNvGrpSpPr>
              <a:grpSpLocks/>
            </p:cNvGrpSpPr>
            <p:nvPr/>
          </p:nvGrpSpPr>
          <p:grpSpPr bwMode="auto">
            <a:xfrm>
              <a:off x="102" y="1428"/>
              <a:ext cx="4843" cy="1561"/>
              <a:chOff x="170" y="1428"/>
              <a:chExt cx="4843" cy="1561"/>
            </a:xfrm>
          </p:grpSpPr>
          <p:sp>
            <p:nvSpPr>
              <p:cNvPr id="7214" name="AutoShape 9"/>
              <p:cNvSpPr>
                <a:spLocks noChangeArrowheads="1"/>
              </p:cNvSpPr>
              <p:nvPr/>
            </p:nvSpPr>
            <p:spPr bwMode="auto">
              <a:xfrm>
                <a:off x="1001" y="2087"/>
                <a:ext cx="4012" cy="902"/>
              </a:xfrm>
              <a:prstGeom prst="horizontalScroll">
                <a:avLst>
                  <a:gd name="adj" fmla="val 12500"/>
                </a:avLst>
              </a:prstGeom>
              <a:gradFill rotWithShape="1">
                <a:gsLst>
                  <a:gs pos="0">
                    <a:srgbClr val="FFFF66"/>
                  </a:gs>
                  <a:gs pos="50000">
                    <a:srgbClr val="FFFFFF"/>
                  </a:gs>
                  <a:gs pos="100000">
                    <a:srgbClr val="FFFF66"/>
                  </a:gs>
                </a:gsLst>
                <a:lin ang="0" scaled="1"/>
              </a:gradFill>
              <a:ln w="9525">
                <a:solidFill>
                  <a:schemeClr val="tx1"/>
                </a:solidFill>
                <a:round/>
                <a:headEnd/>
                <a:tailEnd/>
              </a:ln>
            </p:spPr>
            <p:txBody>
              <a:bodyPr anchor="ctr">
                <a:spAutoFit/>
              </a:bodyPr>
              <a:lstStyle/>
              <a:p>
                <a:r>
                  <a:rPr lang="fr-FR" sz="1600">
                    <a:latin typeface="Times New Roman" pitchFamily="18" charset="0"/>
                    <a:cs typeface="Times New Roman" pitchFamily="18" charset="0"/>
                  </a:rPr>
                  <a:t>&lt;phrase&gt;</a:t>
                </a:r>
              </a:p>
              <a:p>
                <a:r>
                  <a:rPr lang="fr-FR" sz="1600">
                    <a:latin typeface="Times New Roman" pitchFamily="18" charset="0"/>
                    <a:cs typeface="Times New Roman" pitchFamily="18" charset="0"/>
                  </a:rPr>
                  <a:t>Năm </a:t>
                </a:r>
                <a:r>
                  <a:rPr lang="fr-FR" sz="1600" b="1">
                    <a:solidFill>
                      <a:srgbClr val="FF33CC"/>
                    </a:solidFill>
                    <a:latin typeface="Times New Roman" pitchFamily="18" charset="0"/>
                    <a:cs typeface="Times New Roman" pitchFamily="18" charset="0"/>
                  </a:rPr>
                  <a:t>2006</a:t>
                </a:r>
                <a:r>
                  <a:rPr lang="fr-FR" sz="1600">
                    <a:latin typeface="Times New Roman" pitchFamily="18" charset="0"/>
                    <a:cs typeface="Times New Roman" pitchFamily="18" charset="0"/>
                  </a:rPr>
                  <a:t>, hơn </a:t>
                </a:r>
                <a:r>
                  <a:rPr lang="fr-FR" sz="1600" b="1">
                    <a:solidFill>
                      <a:srgbClr val="FF33CC"/>
                    </a:solidFill>
                    <a:latin typeface="Times New Roman" pitchFamily="18" charset="0"/>
                    <a:cs typeface="Times New Roman" pitchFamily="18" charset="0"/>
                  </a:rPr>
                  <a:t>90</a:t>
                </a:r>
                <a:r>
                  <a:rPr lang="fr-FR" sz="1600" b="1">
                    <a:solidFill>
                      <a:schemeClr val="accent2"/>
                    </a:solidFill>
                    <a:latin typeface="Times New Roman" pitchFamily="18" charset="0"/>
                    <a:cs typeface="Times New Roman" pitchFamily="18" charset="0"/>
                  </a:rPr>
                  <a:t>%</a:t>
                </a:r>
                <a:r>
                  <a:rPr lang="fr-FR" sz="1600">
                    <a:latin typeface="Times New Roman" pitchFamily="18" charset="0"/>
                    <a:cs typeface="Times New Roman" pitchFamily="18" charset="0"/>
                  </a:rPr>
                  <a:t> sinh viên ra trường của  trường ĐHBKHN đã tìm thấy việc làm</a:t>
                </a:r>
              </a:p>
              <a:p>
                <a:r>
                  <a:rPr lang="fr-FR" sz="1600">
                    <a:latin typeface="Times New Roman" pitchFamily="18" charset="0"/>
                    <a:cs typeface="Times New Roman" pitchFamily="18" charset="0"/>
                  </a:rPr>
                  <a:t>&lt;/phrase&gt;</a:t>
                </a:r>
              </a:p>
            </p:txBody>
          </p:sp>
          <p:sp>
            <p:nvSpPr>
              <p:cNvPr id="7215" name="Text Box 10"/>
              <p:cNvSpPr txBox="1">
                <a:spLocks noChangeArrowheads="1"/>
              </p:cNvSpPr>
              <p:nvPr/>
            </p:nvSpPr>
            <p:spPr bwMode="auto">
              <a:xfrm>
                <a:off x="170" y="1428"/>
                <a:ext cx="234" cy="330"/>
              </a:xfrm>
              <a:prstGeom prst="rect">
                <a:avLst/>
              </a:prstGeom>
              <a:solidFill>
                <a:schemeClr val="bg1"/>
              </a:solidFill>
              <a:ln w="9525">
                <a:solidFill>
                  <a:srgbClr val="003399"/>
                </a:solidFill>
                <a:miter lim="800000"/>
                <a:headEnd/>
                <a:tailEnd/>
              </a:ln>
            </p:spPr>
            <p:txBody>
              <a:bodyPr lIns="0" rIns="0">
                <a:spAutoFit/>
              </a:bodyPr>
              <a:lstStyle/>
              <a:p>
                <a:pPr algn="ctr"/>
                <a:r>
                  <a:rPr lang="fr-FR" sz="1400" b="1">
                    <a:latin typeface="Times New Roman" pitchFamily="18" charset="0"/>
                    <a:cs typeface="Times New Roman" pitchFamily="18" charset="0"/>
                  </a:rPr>
                  <a:t>Văn bản</a:t>
                </a:r>
              </a:p>
            </p:txBody>
          </p:sp>
        </p:grpSp>
        <p:sp>
          <p:nvSpPr>
            <p:cNvPr id="7213" name="AutoShape 11"/>
            <p:cNvSpPr>
              <a:spLocks noChangeArrowheads="1"/>
            </p:cNvSpPr>
            <p:nvPr/>
          </p:nvSpPr>
          <p:spPr bwMode="auto">
            <a:xfrm>
              <a:off x="353" y="1515"/>
              <a:ext cx="304" cy="257"/>
            </a:xfrm>
            <a:prstGeom prst="rightArrow">
              <a:avLst>
                <a:gd name="adj1" fmla="val 50000"/>
                <a:gd name="adj2" fmla="val 29572"/>
              </a:avLst>
            </a:prstGeom>
            <a:solidFill>
              <a:srgbClr val="FFFFFF"/>
            </a:solidFill>
            <a:ln w="9525">
              <a:solidFill>
                <a:srgbClr val="000000"/>
              </a:solidFill>
              <a:miter lim="800000"/>
              <a:headEnd/>
              <a:tailEnd/>
            </a:ln>
          </p:spPr>
          <p:txBody>
            <a:bodyPr/>
            <a:lstStyle/>
            <a:p>
              <a:endParaRPr lang="en-US">
                <a:latin typeface="Times New Roman" pitchFamily="18" charset="0"/>
                <a:cs typeface="Times New Roman" pitchFamily="18" charset="0"/>
              </a:endParaRPr>
            </a:p>
          </p:txBody>
        </p:sp>
      </p:grpSp>
      <p:grpSp>
        <p:nvGrpSpPr>
          <p:cNvPr id="4" name="Group 60"/>
          <p:cNvGrpSpPr>
            <a:grpSpLocks/>
          </p:cNvGrpSpPr>
          <p:nvPr/>
        </p:nvGrpSpPr>
        <p:grpSpPr bwMode="auto">
          <a:xfrm>
            <a:off x="376238" y="2233613"/>
            <a:ext cx="2346325" cy="4284662"/>
            <a:chOff x="237" y="1407"/>
            <a:chExt cx="1478" cy="2699"/>
          </a:xfrm>
        </p:grpSpPr>
        <p:sp>
          <p:nvSpPr>
            <p:cNvPr id="7209" name="Text Box 13"/>
            <p:cNvSpPr txBox="1">
              <a:spLocks noChangeArrowheads="1"/>
            </p:cNvSpPr>
            <p:nvPr/>
          </p:nvSpPr>
          <p:spPr bwMode="auto">
            <a:xfrm>
              <a:off x="658" y="1407"/>
              <a:ext cx="1057" cy="582"/>
            </a:xfrm>
            <a:prstGeom prst="rect">
              <a:avLst/>
            </a:prstGeom>
            <a:solidFill>
              <a:srgbClr val="FFFFFF"/>
            </a:solidFill>
            <a:ln w="25400">
              <a:solidFill>
                <a:schemeClr val="accent1"/>
              </a:solidFill>
              <a:miter lim="800000"/>
              <a:headEnd/>
              <a:tailEnd/>
            </a:ln>
          </p:spPr>
          <p:txBody>
            <a:bodyPr lIns="0" rIns="0"/>
            <a:lstStyle/>
            <a:p>
              <a:pPr algn="ctr"/>
              <a:r>
                <a:rPr lang="fr-FR" sz="1300" b="1">
                  <a:latin typeface="Times New Roman" pitchFamily="18" charset="0"/>
                  <a:cs typeface="Times New Roman" pitchFamily="18" charset="0"/>
                </a:rPr>
                <a:t>Phân tích văn </a:t>
              </a:r>
              <a:r>
                <a:rPr lang="fr-FR" sz="1300" b="1" smtClean="0">
                  <a:latin typeface="Times New Roman" pitchFamily="18" charset="0"/>
                  <a:cs typeface="Times New Roman" pitchFamily="18" charset="0"/>
                </a:rPr>
                <a:t>bản</a:t>
              </a:r>
            </a:p>
            <a:p>
              <a:pPr algn="ctr"/>
              <a:r>
                <a:rPr lang="fr-FR" sz="1300" i="1" smtClean="0">
                  <a:latin typeface="Times New Roman" pitchFamily="18" charset="0"/>
                  <a:cs typeface="Times New Roman" pitchFamily="18" charset="0"/>
                </a:rPr>
                <a:t>Chuẩn </a:t>
              </a:r>
              <a:r>
                <a:rPr lang="fr-FR" sz="1300" i="1">
                  <a:latin typeface="Times New Roman" pitchFamily="18" charset="0"/>
                  <a:cs typeface="Times New Roman" pitchFamily="18" charset="0"/>
                </a:rPr>
                <a:t>hóa văn </a:t>
              </a:r>
              <a:r>
                <a:rPr lang="fr-FR" sz="1300" i="1" smtClean="0">
                  <a:latin typeface="Times New Roman" pitchFamily="18" charset="0"/>
                  <a:cs typeface="Times New Roman" pitchFamily="18" charset="0"/>
                </a:rPr>
                <a:t>bản</a:t>
              </a:r>
              <a:endParaRPr lang="en-US" sz="1300" i="1">
                <a:latin typeface="Times New Roman" pitchFamily="18" charset="0"/>
                <a:cs typeface="Times New Roman" pitchFamily="18" charset="0"/>
              </a:endParaRPr>
            </a:p>
          </p:txBody>
        </p:sp>
        <p:sp>
          <p:nvSpPr>
            <p:cNvPr id="7210" name="Rectangle 14"/>
            <p:cNvSpPr>
              <a:spLocks noChangeArrowheads="1"/>
            </p:cNvSpPr>
            <p:nvPr/>
          </p:nvSpPr>
          <p:spPr bwMode="auto">
            <a:xfrm>
              <a:off x="237" y="3009"/>
              <a:ext cx="1371" cy="1097"/>
            </a:xfrm>
            <a:prstGeom prst="rect">
              <a:avLst/>
            </a:prstGeom>
            <a:solidFill>
              <a:schemeClr val="bg1"/>
            </a:solidFill>
            <a:ln w="12700">
              <a:solidFill>
                <a:schemeClr val="accent1"/>
              </a:solidFill>
              <a:miter lim="800000"/>
              <a:headEnd/>
              <a:tailEnd/>
            </a:ln>
          </p:spPr>
          <p:txBody>
            <a:bodyPr rIns="0"/>
            <a:lstStyle/>
            <a:p>
              <a:pPr marL="569913" indent="-569913">
                <a:spcBef>
                  <a:spcPct val="20000"/>
                </a:spcBef>
                <a:buClr>
                  <a:srgbClr val="FF33CC"/>
                </a:buClr>
                <a:buFont typeface="Wingdings 2" pitchFamily="18" charset="2"/>
                <a:buNone/>
              </a:pPr>
              <a:r>
                <a:rPr lang="fr-FR" sz="1400">
                  <a:latin typeface="Times New Roman" pitchFamily="18" charset="0"/>
                  <a:cs typeface="Times New Roman" pitchFamily="18" charset="0"/>
                </a:rPr>
                <a:t>Câu tràn thuật</a:t>
              </a:r>
            </a:p>
            <a:p>
              <a:pPr marL="569913" indent="-569913">
                <a:spcBef>
                  <a:spcPct val="20000"/>
                </a:spcBef>
                <a:buClr>
                  <a:srgbClr val="FF33CC"/>
                </a:buClr>
                <a:buFont typeface="Wingdings 2" pitchFamily="18" charset="2"/>
                <a:buNone/>
              </a:pPr>
              <a:r>
                <a:rPr lang="fr-FR" sz="1600" b="1">
                  <a:solidFill>
                    <a:srgbClr val="FF33CC"/>
                  </a:solidFill>
                  <a:latin typeface="Times New Roman" pitchFamily="18" charset="0"/>
                  <a:cs typeface="Times New Roman" pitchFamily="18" charset="0"/>
                </a:rPr>
                <a:t>2006 </a:t>
              </a:r>
              <a:r>
                <a:rPr lang="fr-FR" sz="1600">
                  <a:latin typeface="Times New Roman" pitchFamily="18" charset="0"/>
                  <a:cs typeface="Times New Roman" pitchFamily="18" charset="0"/>
                </a:rPr>
                <a:t>:</a:t>
              </a:r>
              <a:r>
                <a:rPr lang="fr-FR" sz="1400">
                  <a:latin typeface="Times New Roman" pitchFamily="18" charset="0"/>
                  <a:cs typeface="Times New Roman" pitchFamily="18" charset="0"/>
                </a:rPr>
                <a:t> hai nghìn linh sáu</a:t>
              </a:r>
            </a:p>
            <a:p>
              <a:pPr marL="569913" indent="-569913">
                <a:spcBef>
                  <a:spcPct val="20000"/>
                </a:spcBef>
                <a:buClr>
                  <a:srgbClr val="FF33CC"/>
                </a:buClr>
                <a:buFont typeface="Wingdings 2" pitchFamily="18" charset="2"/>
                <a:buNone/>
              </a:pPr>
              <a:r>
                <a:rPr lang="fr-FR" sz="1600" b="1">
                  <a:solidFill>
                    <a:srgbClr val="FF33CC"/>
                  </a:solidFill>
                  <a:latin typeface="Times New Roman" pitchFamily="18" charset="0"/>
                  <a:cs typeface="Times New Roman" pitchFamily="18" charset="0"/>
                </a:rPr>
                <a:t>90 </a:t>
              </a:r>
              <a:r>
                <a:rPr lang="fr-FR" sz="1600">
                  <a:latin typeface="Times New Roman" pitchFamily="18" charset="0"/>
                  <a:cs typeface="Times New Roman" pitchFamily="18" charset="0"/>
                </a:rPr>
                <a:t>:</a:t>
              </a:r>
              <a:r>
                <a:rPr lang="fr-FR" sz="1400">
                  <a:latin typeface="Times New Roman" pitchFamily="18" charset="0"/>
                  <a:cs typeface="Times New Roman" pitchFamily="18" charset="0"/>
                </a:rPr>
                <a:t>      chín mưới</a:t>
              </a:r>
            </a:p>
            <a:p>
              <a:pPr marL="569913" indent="-569913">
                <a:spcBef>
                  <a:spcPct val="20000"/>
                </a:spcBef>
                <a:buClr>
                  <a:srgbClr val="FF33CC"/>
                </a:buClr>
                <a:buFont typeface="Wingdings 2" pitchFamily="18" charset="2"/>
                <a:buNone/>
              </a:pPr>
              <a:r>
                <a:rPr lang="fr-FR" sz="1600" b="1">
                  <a:solidFill>
                    <a:schemeClr val="accent2"/>
                  </a:solidFill>
                  <a:latin typeface="Times New Roman" pitchFamily="18" charset="0"/>
                  <a:cs typeface="Times New Roman" pitchFamily="18" charset="0"/>
                </a:rPr>
                <a:t>%</a:t>
              </a:r>
              <a:r>
                <a:rPr lang="fr-FR" sz="1600">
                  <a:latin typeface="Times New Roman" pitchFamily="18" charset="0"/>
                  <a:cs typeface="Times New Roman" pitchFamily="18" charset="0"/>
                </a:rPr>
                <a:t> :</a:t>
              </a:r>
              <a:r>
                <a:rPr lang="fr-FR" sz="1400">
                  <a:latin typeface="Times New Roman" pitchFamily="18" charset="0"/>
                  <a:cs typeface="Times New Roman" pitchFamily="18" charset="0"/>
                </a:rPr>
                <a:t>	 phần trăm</a:t>
              </a:r>
            </a:p>
            <a:p>
              <a:pPr marL="569913" indent="-569913">
                <a:spcBef>
                  <a:spcPct val="20000"/>
                </a:spcBef>
                <a:buClr>
                  <a:srgbClr val="FF33CC"/>
                </a:buClr>
                <a:buFont typeface="Wingdings 2" pitchFamily="18" charset="2"/>
                <a:buNone/>
              </a:pPr>
              <a:r>
                <a:rPr lang="fr-FR" sz="1600" b="1">
                  <a:solidFill>
                    <a:schemeClr val="accent2"/>
                  </a:solidFill>
                  <a:latin typeface="Times New Roman" pitchFamily="18" charset="0"/>
                  <a:cs typeface="Times New Roman" pitchFamily="18" charset="0"/>
                </a:rPr>
                <a:t>ĐHBKHN</a:t>
              </a:r>
              <a:r>
                <a:rPr lang="fr-FR" sz="1600">
                  <a:latin typeface="Times New Roman" pitchFamily="18" charset="0"/>
                  <a:cs typeface="Times New Roman" pitchFamily="18" charset="0"/>
                </a:rPr>
                <a:t>:</a:t>
              </a:r>
              <a:r>
                <a:rPr lang="fr-FR" sz="1400">
                  <a:latin typeface="Times New Roman" pitchFamily="18" charset="0"/>
                  <a:cs typeface="Times New Roman" pitchFamily="18" charset="0"/>
                </a:rPr>
                <a:t> Đại học Bách Khoa Hà Nội </a:t>
              </a:r>
            </a:p>
          </p:txBody>
        </p:sp>
        <p:sp>
          <p:nvSpPr>
            <p:cNvPr id="7211" name="AutoShape 15"/>
            <p:cNvSpPr>
              <a:spLocks noChangeArrowheads="1"/>
            </p:cNvSpPr>
            <p:nvPr/>
          </p:nvSpPr>
          <p:spPr bwMode="auto">
            <a:xfrm rot="5708046">
              <a:off x="608" y="2318"/>
              <a:ext cx="1085" cy="336"/>
            </a:xfrm>
            <a:custGeom>
              <a:avLst/>
              <a:gdLst>
                <a:gd name="T0" fmla="*/ 2 w 21600"/>
                <a:gd name="T1" fmla="*/ 0 h 21600"/>
                <a:gd name="T2" fmla="*/ 0 w 21600"/>
                <a:gd name="T3" fmla="*/ 0 h 21600"/>
                <a:gd name="T4" fmla="*/ 2 w 21600"/>
                <a:gd name="T5" fmla="*/ 0 h 21600"/>
                <a:gd name="T6" fmla="*/ 3 w 21600"/>
                <a:gd name="T7" fmla="*/ 0 h 21600"/>
                <a:gd name="T8" fmla="*/ 17694720 60000 65536"/>
                <a:gd name="T9" fmla="*/ 11796480 60000 65536"/>
                <a:gd name="T10" fmla="*/ 5898240 60000 65536"/>
                <a:gd name="T11" fmla="*/ 0 60000 65536"/>
                <a:gd name="T12" fmla="*/ 3384 w 21600"/>
                <a:gd name="T13" fmla="*/ 5400 h 21600"/>
                <a:gd name="T14" fmla="*/ 18893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67058"/>
              </a:schemeClr>
            </a:solidFill>
            <a:ln w="9525">
              <a:solidFill>
                <a:schemeClr val="folHlink"/>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5" name="Group 61"/>
          <p:cNvGrpSpPr>
            <a:grpSpLocks/>
          </p:cNvGrpSpPr>
          <p:nvPr/>
        </p:nvGrpSpPr>
        <p:grpSpPr bwMode="auto">
          <a:xfrm>
            <a:off x="2560638" y="2233613"/>
            <a:ext cx="1987550" cy="4275137"/>
            <a:chOff x="1613" y="1407"/>
            <a:chExt cx="1252" cy="2693"/>
          </a:xfrm>
        </p:grpSpPr>
        <p:grpSp>
          <p:nvGrpSpPr>
            <p:cNvPr id="6" name="Group 17"/>
            <p:cNvGrpSpPr>
              <a:grpSpLocks/>
            </p:cNvGrpSpPr>
            <p:nvPr/>
          </p:nvGrpSpPr>
          <p:grpSpPr bwMode="auto">
            <a:xfrm>
              <a:off x="1719" y="1407"/>
              <a:ext cx="1146" cy="582"/>
              <a:chOff x="1719" y="1347"/>
              <a:chExt cx="1146" cy="582"/>
            </a:xfrm>
          </p:grpSpPr>
          <p:sp>
            <p:nvSpPr>
              <p:cNvPr id="7207" name="Text Box 18"/>
              <p:cNvSpPr txBox="1">
                <a:spLocks noChangeArrowheads="1"/>
              </p:cNvSpPr>
              <p:nvPr/>
            </p:nvSpPr>
            <p:spPr bwMode="auto">
              <a:xfrm>
                <a:off x="1908" y="1347"/>
                <a:ext cx="957" cy="582"/>
              </a:xfrm>
              <a:prstGeom prst="rect">
                <a:avLst/>
              </a:prstGeom>
              <a:solidFill>
                <a:srgbClr val="FFFFFF"/>
              </a:solidFill>
              <a:ln w="25400">
                <a:solidFill>
                  <a:srgbClr val="FF3300"/>
                </a:solidFill>
                <a:miter lim="800000"/>
                <a:headEnd/>
                <a:tailEnd/>
              </a:ln>
            </p:spPr>
            <p:txBody>
              <a:bodyPr/>
              <a:lstStyle/>
              <a:p>
                <a:pPr algn="ctr"/>
                <a:r>
                  <a:rPr lang="fr-FR" sz="1400" b="1">
                    <a:latin typeface="Times New Roman" pitchFamily="18" charset="0"/>
                    <a:cs typeface="Times New Roman" pitchFamily="18" charset="0"/>
                  </a:rPr>
                  <a:t>Phân tích ngữ âm</a:t>
                </a:r>
              </a:p>
            </p:txBody>
          </p:sp>
          <p:sp>
            <p:nvSpPr>
              <p:cNvPr id="7208" name="AutoShape 19"/>
              <p:cNvSpPr>
                <a:spLocks noChangeArrowheads="1"/>
              </p:cNvSpPr>
              <p:nvPr/>
            </p:nvSpPr>
            <p:spPr bwMode="auto">
              <a:xfrm>
                <a:off x="1719" y="1582"/>
                <a:ext cx="193" cy="134"/>
              </a:xfrm>
              <a:prstGeom prst="rightArrow">
                <a:avLst>
                  <a:gd name="adj1" fmla="val 50000"/>
                  <a:gd name="adj2" fmla="val 36007"/>
                </a:avLst>
              </a:prstGeom>
              <a:solidFill>
                <a:srgbClr val="FFFFFF"/>
              </a:solidFill>
              <a:ln w="9525">
                <a:solidFill>
                  <a:srgbClr val="000000"/>
                </a:solidFill>
                <a:miter lim="800000"/>
                <a:headEnd/>
                <a:tailEnd/>
              </a:ln>
            </p:spPr>
            <p:txBody>
              <a:bodyPr/>
              <a:lstStyle/>
              <a:p>
                <a:endParaRPr lang="en-US">
                  <a:latin typeface="Times New Roman" pitchFamily="18" charset="0"/>
                  <a:cs typeface="Times New Roman" pitchFamily="18" charset="0"/>
                </a:endParaRPr>
              </a:p>
            </p:txBody>
          </p:sp>
        </p:grpSp>
        <p:grpSp>
          <p:nvGrpSpPr>
            <p:cNvPr id="7" name="Group 49"/>
            <p:cNvGrpSpPr>
              <a:grpSpLocks/>
            </p:cNvGrpSpPr>
            <p:nvPr/>
          </p:nvGrpSpPr>
          <p:grpSpPr bwMode="auto">
            <a:xfrm>
              <a:off x="1613" y="3003"/>
              <a:ext cx="1228" cy="1097"/>
              <a:chOff x="1776" y="3043"/>
              <a:chExt cx="1228" cy="1097"/>
            </a:xfrm>
          </p:grpSpPr>
          <p:sp>
            <p:nvSpPr>
              <p:cNvPr id="7205" name="Rectangle 21"/>
              <p:cNvSpPr>
                <a:spLocks noChangeArrowheads="1"/>
              </p:cNvSpPr>
              <p:nvPr/>
            </p:nvSpPr>
            <p:spPr bwMode="auto">
              <a:xfrm>
                <a:off x="1966" y="3043"/>
                <a:ext cx="1038" cy="1097"/>
              </a:xfrm>
              <a:prstGeom prst="rect">
                <a:avLst/>
              </a:prstGeom>
              <a:solidFill>
                <a:schemeClr val="bg1"/>
              </a:solidFill>
              <a:ln w="12700">
                <a:solidFill>
                  <a:srgbClr val="FF3300"/>
                </a:solidFill>
                <a:miter lim="800000"/>
                <a:headEnd/>
                <a:tailEnd/>
              </a:ln>
            </p:spPr>
            <p:txBody>
              <a:bodyPr/>
              <a:lstStyle/>
              <a:p>
                <a:pPr marL="569913" indent="-569913" algn="just">
                  <a:spcBef>
                    <a:spcPct val="20000"/>
                  </a:spcBef>
                  <a:buClr>
                    <a:srgbClr val="FF33CC"/>
                  </a:buClr>
                  <a:buFont typeface="Wingdings 2" pitchFamily="18" charset="2"/>
                  <a:buNone/>
                </a:pPr>
                <a:r>
                  <a:rPr lang="fr-FR" sz="1400">
                    <a:latin typeface="Times New Roman" pitchFamily="18" charset="0"/>
                    <a:cs typeface="Times New Roman" pitchFamily="18" charset="0"/>
                  </a:rPr>
                  <a:t>/..</a:t>
                </a:r>
                <a:r>
                  <a:rPr lang="en-US" sz="1400">
                    <a:latin typeface="Times New Roman" pitchFamily="18" charset="0"/>
                    <a:cs typeface="Times New Roman" pitchFamily="18" charset="0"/>
                  </a:rPr>
                  <a:t> </a:t>
                </a:r>
                <a:r>
                  <a:rPr lang="en-US" sz="1400" i="1">
                    <a:latin typeface="Times New Roman" pitchFamily="18" charset="0"/>
                    <a:cs typeface="Times New Roman" pitchFamily="18" charset="0"/>
                  </a:rPr>
                  <a:t>nam  hai </a:t>
                </a:r>
                <a:r>
                  <a:rPr lang="en-US" sz="1400">
                    <a:latin typeface="Times New Roman" pitchFamily="18" charset="0"/>
                    <a:cs typeface="Times New Roman" pitchFamily="18" charset="0"/>
                  </a:rPr>
                  <a:t> </a:t>
                </a:r>
                <a:r>
                  <a:rPr lang="en-US" sz="1400" i="1">
                    <a:latin typeface="Times New Roman" pitchFamily="18" charset="0"/>
                    <a:cs typeface="Times New Roman" pitchFamily="18" charset="0"/>
                    <a:sym typeface="Symbol" pitchFamily="18" charset="2"/>
                  </a:rPr>
                  <a:t>in</a:t>
                </a:r>
                <a:r>
                  <a:rPr lang="en-US" sz="1400">
                    <a:latin typeface="Times New Roman" pitchFamily="18" charset="0"/>
                    <a:cs typeface="Times New Roman" pitchFamily="18" charset="0"/>
                  </a:rPr>
                  <a:t>.../</a:t>
                </a:r>
              </a:p>
              <a:p>
                <a:pPr marL="569913" indent="-569913" algn="just">
                  <a:spcBef>
                    <a:spcPct val="20000"/>
                  </a:spcBef>
                  <a:buClr>
                    <a:srgbClr val="FF33CC"/>
                  </a:buClr>
                  <a:buFont typeface="Wingdings 2" pitchFamily="18" charset="2"/>
                  <a:buNone/>
                </a:pPr>
                <a:r>
                  <a:rPr lang="en-US" sz="1400">
                    <a:latin typeface="Times New Roman" pitchFamily="18" charset="0"/>
                    <a:cs typeface="Times New Roman" pitchFamily="18" charset="0"/>
                  </a:rPr>
                  <a:t>	</a:t>
                </a:r>
              </a:p>
            </p:txBody>
          </p:sp>
          <p:sp>
            <p:nvSpPr>
              <p:cNvPr id="7206" name="AutoShape 22"/>
              <p:cNvSpPr>
                <a:spLocks noChangeArrowheads="1"/>
              </p:cNvSpPr>
              <p:nvPr/>
            </p:nvSpPr>
            <p:spPr bwMode="auto">
              <a:xfrm>
                <a:off x="1776" y="3516"/>
                <a:ext cx="193" cy="134"/>
              </a:xfrm>
              <a:prstGeom prst="rightArrow">
                <a:avLst>
                  <a:gd name="adj1" fmla="val 50000"/>
                  <a:gd name="adj2" fmla="val 36007"/>
                </a:avLst>
              </a:prstGeom>
              <a:solidFill>
                <a:srgbClr val="FFFFFF"/>
              </a:solidFill>
              <a:ln w="9525">
                <a:solidFill>
                  <a:srgbClr val="000000"/>
                </a:solidFill>
                <a:miter lim="800000"/>
                <a:headEnd/>
                <a:tailEnd/>
              </a:ln>
            </p:spPr>
            <p:txBody>
              <a:bodyPr/>
              <a:lstStyle/>
              <a:p>
                <a:endParaRPr lang="en-US">
                  <a:latin typeface="Times New Roman" pitchFamily="18" charset="0"/>
                  <a:cs typeface="Times New Roman" pitchFamily="18" charset="0"/>
                </a:endParaRPr>
              </a:p>
            </p:txBody>
          </p:sp>
        </p:grpSp>
        <p:sp>
          <p:nvSpPr>
            <p:cNvPr id="7204" name="AutoShape 23"/>
            <p:cNvSpPr>
              <a:spLocks noChangeArrowheads="1"/>
            </p:cNvSpPr>
            <p:nvPr/>
          </p:nvSpPr>
          <p:spPr bwMode="auto">
            <a:xfrm rot="5400000">
              <a:off x="1841" y="2308"/>
              <a:ext cx="1045" cy="336"/>
            </a:xfrm>
            <a:custGeom>
              <a:avLst/>
              <a:gdLst>
                <a:gd name="T0" fmla="*/ 2 w 21600"/>
                <a:gd name="T1" fmla="*/ 0 h 21600"/>
                <a:gd name="T2" fmla="*/ 0 w 21600"/>
                <a:gd name="T3" fmla="*/ 0 h 21600"/>
                <a:gd name="T4" fmla="*/ 2 w 21600"/>
                <a:gd name="T5" fmla="*/ 0 h 21600"/>
                <a:gd name="T6" fmla="*/ 2 w 21600"/>
                <a:gd name="T7" fmla="*/ 0 h 21600"/>
                <a:gd name="T8" fmla="*/ 17694720 60000 65536"/>
                <a:gd name="T9" fmla="*/ 11796480 60000 65536"/>
                <a:gd name="T10" fmla="*/ 5898240 60000 65536"/>
                <a:gd name="T11" fmla="*/ 0 60000 65536"/>
                <a:gd name="T12" fmla="*/ 3369 w 21600"/>
                <a:gd name="T13" fmla="*/ 5400 h 21600"/>
                <a:gd name="T14" fmla="*/ 18892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2F2F">
                <a:alpha val="49019"/>
              </a:srgbClr>
            </a:solidFill>
            <a:ln w="9525">
              <a:solidFill>
                <a:srgbClr val="FF2F2F"/>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8" name="Group 62"/>
          <p:cNvGrpSpPr>
            <a:grpSpLocks/>
          </p:cNvGrpSpPr>
          <p:nvPr/>
        </p:nvGrpSpPr>
        <p:grpSpPr bwMode="auto">
          <a:xfrm>
            <a:off x="4521200" y="2238375"/>
            <a:ext cx="1962150" cy="4262438"/>
            <a:chOff x="2848" y="1410"/>
            <a:chExt cx="1236" cy="2685"/>
          </a:xfrm>
        </p:grpSpPr>
        <p:grpSp>
          <p:nvGrpSpPr>
            <p:cNvPr id="9" name="Group 25"/>
            <p:cNvGrpSpPr>
              <a:grpSpLocks/>
            </p:cNvGrpSpPr>
            <p:nvPr/>
          </p:nvGrpSpPr>
          <p:grpSpPr bwMode="auto">
            <a:xfrm>
              <a:off x="2864" y="1410"/>
              <a:ext cx="1146" cy="582"/>
              <a:chOff x="2864" y="1347"/>
              <a:chExt cx="1146" cy="582"/>
            </a:xfrm>
          </p:grpSpPr>
          <p:sp>
            <p:nvSpPr>
              <p:cNvPr id="7200" name="Text Box 26"/>
              <p:cNvSpPr txBox="1">
                <a:spLocks noChangeArrowheads="1"/>
              </p:cNvSpPr>
              <p:nvPr/>
            </p:nvSpPr>
            <p:spPr bwMode="auto">
              <a:xfrm>
                <a:off x="3069" y="1347"/>
                <a:ext cx="941" cy="582"/>
              </a:xfrm>
              <a:prstGeom prst="rect">
                <a:avLst/>
              </a:prstGeom>
              <a:solidFill>
                <a:srgbClr val="FFFFFF"/>
              </a:solidFill>
              <a:ln w="25400">
                <a:solidFill>
                  <a:srgbClr val="000000"/>
                </a:solidFill>
                <a:miter lim="800000"/>
                <a:headEnd/>
                <a:tailEnd/>
              </a:ln>
            </p:spPr>
            <p:txBody>
              <a:bodyPr/>
              <a:lstStyle/>
              <a:p>
                <a:pPr algn="ctr"/>
                <a:r>
                  <a:rPr lang="fr-FR" sz="1400" b="1">
                    <a:latin typeface="Times New Roman" pitchFamily="18" charset="0"/>
                    <a:cs typeface="Times New Roman" pitchFamily="18" charset="0"/>
                  </a:rPr>
                  <a:t>Phân tích ngữ điệu</a:t>
                </a:r>
              </a:p>
              <a:p>
                <a:pPr algn="ctr"/>
                <a:r>
                  <a:rPr lang="fr-FR" sz="1200" i="1">
                    <a:latin typeface="Times New Roman" pitchFamily="18" charset="0"/>
                    <a:cs typeface="Times New Roman" pitchFamily="18" charset="0"/>
                  </a:rPr>
                  <a:t>F0; trường độ, Cường độ</a:t>
                </a:r>
              </a:p>
            </p:txBody>
          </p:sp>
          <p:sp>
            <p:nvSpPr>
              <p:cNvPr id="7201" name="AutoShape 27"/>
              <p:cNvSpPr>
                <a:spLocks noChangeArrowheads="1"/>
              </p:cNvSpPr>
              <p:nvPr/>
            </p:nvSpPr>
            <p:spPr bwMode="auto">
              <a:xfrm>
                <a:off x="2864" y="1571"/>
                <a:ext cx="192" cy="134"/>
              </a:xfrm>
              <a:prstGeom prst="rightArrow">
                <a:avLst>
                  <a:gd name="adj1" fmla="val 50000"/>
                  <a:gd name="adj2" fmla="val 35821"/>
                </a:avLst>
              </a:prstGeom>
              <a:solidFill>
                <a:srgbClr val="FFFFFF"/>
              </a:solidFill>
              <a:ln w="9525">
                <a:solidFill>
                  <a:srgbClr val="000000"/>
                </a:solidFill>
                <a:miter lim="800000"/>
                <a:headEnd/>
                <a:tailEnd/>
              </a:ln>
            </p:spPr>
            <p:txBody>
              <a:bodyPr/>
              <a:lstStyle/>
              <a:p>
                <a:endParaRPr lang="en-US">
                  <a:latin typeface="Times New Roman" pitchFamily="18" charset="0"/>
                  <a:cs typeface="Times New Roman" pitchFamily="18" charset="0"/>
                </a:endParaRPr>
              </a:p>
            </p:txBody>
          </p:sp>
        </p:grpSp>
        <p:grpSp>
          <p:nvGrpSpPr>
            <p:cNvPr id="10" name="Group 55"/>
            <p:cNvGrpSpPr>
              <a:grpSpLocks/>
            </p:cNvGrpSpPr>
            <p:nvPr/>
          </p:nvGrpSpPr>
          <p:grpSpPr bwMode="auto">
            <a:xfrm>
              <a:off x="2848" y="2998"/>
              <a:ext cx="1236" cy="1097"/>
              <a:chOff x="2848" y="3038"/>
              <a:chExt cx="1236" cy="1097"/>
            </a:xfrm>
          </p:grpSpPr>
          <p:sp>
            <p:nvSpPr>
              <p:cNvPr id="7198" name="Rectangle 29"/>
              <p:cNvSpPr>
                <a:spLocks noChangeArrowheads="1"/>
              </p:cNvSpPr>
              <p:nvPr/>
            </p:nvSpPr>
            <p:spPr bwMode="auto">
              <a:xfrm>
                <a:off x="3044" y="3038"/>
                <a:ext cx="1040" cy="1097"/>
              </a:xfrm>
              <a:prstGeom prst="rect">
                <a:avLst/>
              </a:prstGeom>
              <a:solidFill>
                <a:schemeClr val="bg1"/>
              </a:solidFill>
              <a:ln w="12700">
                <a:solidFill>
                  <a:schemeClr val="tx1"/>
                </a:solidFill>
                <a:miter lim="800000"/>
                <a:headEnd/>
                <a:tailEnd/>
              </a:ln>
            </p:spPr>
            <p:txBody>
              <a:bodyPr/>
              <a:lstStyle/>
              <a:p>
                <a:pPr marL="292100" indent="-292100">
                  <a:spcBef>
                    <a:spcPct val="20000"/>
                  </a:spcBef>
                  <a:buClr>
                    <a:srgbClr val="FF33CC"/>
                  </a:buClr>
                  <a:buFont typeface="Wingdings 2" pitchFamily="18" charset="2"/>
                  <a:buNone/>
                </a:pPr>
                <a:r>
                  <a:rPr lang="fr-FR" sz="1400">
                    <a:latin typeface="Times New Roman" pitchFamily="18" charset="0"/>
                    <a:cs typeface="Times New Roman" pitchFamily="18" charset="0"/>
                  </a:rPr>
                  <a:t>Câu trần thuật:</a:t>
                </a:r>
              </a:p>
              <a:p>
                <a:pPr marL="292100" indent="-292100">
                  <a:spcBef>
                    <a:spcPct val="20000"/>
                  </a:spcBef>
                  <a:buClr>
                    <a:srgbClr val="FF33CC"/>
                  </a:buClr>
                </a:pPr>
                <a:r>
                  <a:rPr lang="fr-FR" sz="1400" smtClean="0">
                    <a:latin typeface="Times New Roman" pitchFamily="18" charset="0"/>
                    <a:cs typeface="Times New Roman" pitchFamily="18" charset="0"/>
                  </a:rPr>
                  <a:t>Đường cong F0 [Hz</a:t>
                </a:r>
                <a:r>
                  <a:rPr lang="fr-FR" sz="1400">
                    <a:latin typeface="Times New Roman" pitchFamily="18" charset="0"/>
                    <a:cs typeface="Times New Roman" pitchFamily="18" charset="0"/>
                  </a:rPr>
                  <a:t>]</a:t>
                </a:r>
              </a:p>
              <a:p>
                <a:pPr marL="292100" indent="-292100">
                  <a:spcBef>
                    <a:spcPct val="20000"/>
                  </a:spcBef>
                  <a:buClr>
                    <a:srgbClr val="FF33CC"/>
                  </a:buClr>
                </a:pPr>
                <a:r>
                  <a:rPr lang="en-US" sz="1400">
                    <a:latin typeface="Times New Roman" pitchFamily="18" charset="0"/>
                    <a:cs typeface="Times New Roman" pitchFamily="18" charset="0"/>
                  </a:rPr>
                  <a:t>Tốc độ: TB [ms]</a:t>
                </a:r>
              </a:p>
              <a:p>
                <a:pPr marL="292100" indent="-292100">
                  <a:spcBef>
                    <a:spcPct val="20000"/>
                  </a:spcBef>
                  <a:buClr>
                    <a:srgbClr val="FF33CC"/>
                  </a:buClr>
                </a:pPr>
                <a:r>
                  <a:rPr lang="en-US" sz="1400">
                    <a:latin typeface="Times New Roman" pitchFamily="18" charset="0"/>
                    <a:cs typeface="Times New Roman" pitchFamily="18" charset="0"/>
                  </a:rPr>
                  <a:t>Cường độ [dB]</a:t>
                </a:r>
              </a:p>
              <a:p>
                <a:pPr marL="292100" indent="-292100">
                  <a:spcBef>
                    <a:spcPct val="20000"/>
                  </a:spcBef>
                  <a:buClr>
                    <a:srgbClr val="FF33CC"/>
                  </a:buClr>
                  <a:buFontTx/>
                  <a:buChar char="-"/>
                </a:pPr>
                <a:endParaRPr lang="en-US" sz="1400">
                  <a:latin typeface="Times New Roman" pitchFamily="18" charset="0"/>
                  <a:cs typeface="Times New Roman" pitchFamily="18" charset="0"/>
                </a:endParaRPr>
              </a:p>
            </p:txBody>
          </p:sp>
          <p:sp>
            <p:nvSpPr>
              <p:cNvPr id="7199" name="AutoShape 30"/>
              <p:cNvSpPr>
                <a:spLocks noChangeArrowheads="1"/>
              </p:cNvSpPr>
              <p:nvPr/>
            </p:nvSpPr>
            <p:spPr bwMode="auto">
              <a:xfrm>
                <a:off x="2848" y="3511"/>
                <a:ext cx="193" cy="134"/>
              </a:xfrm>
              <a:prstGeom prst="rightArrow">
                <a:avLst>
                  <a:gd name="adj1" fmla="val 50000"/>
                  <a:gd name="adj2" fmla="val 36007"/>
                </a:avLst>
              </a:prstGeom>
              <a:solidFill>
                <a:srgbClr val="FFFFFF"/>
              </a:solidFill>
              <a:ln w="9525">
                <a:solidFill>
                  <a:srgbClr val="000000"/>
                </a:solidFill>
                <a:miter lim="800000"/>
                <a:headEnd/>
                <a:tailEnd/>
              </a:ln>
            </p:spPr>
            <p:txBody>
              <a:bodyPr/>
              <a:lstStyle/>
              <a:p>
                <a:endParaRPr lang="en-US">
                  <a:latin typeface="Times New Roman" pitchFamily="18" charset="0"/>
                  <a:cs typeface="Times New Roman" pitchFamily="18" charset="0"/>
                </a:endParaRPr>
              </a:p>
            </p:txBody>
          </p:sp>
        </p:grpSp>
        <p:sp>
          <p:nvSpPr>
            <p:cNvPr id="7197" name="AutoShape 31"/>
            <p:cNvSpPr>
              <a:spLocks noChangeArrowheads="1"/>
            </p:cNvSpPr>
            <p:nvPr/>
          </p:nvSpPr>
          <p:spPr bwMode="auto">
            <a:xfrm rot="5194393">
              <a:off x="3051" y="2311"/>
              <a:ext cx="1068" cy="336"/>
            </a:xfrm>
            <a:custGeom>
              <a:avLst/>
              <a:gdLst>
                <a:gd name="T0" fmla="*/ 2 w 21600"/>
                <a:gd name="T1" fmla="*/ 0 h 21600"/>
                <a:gd name="T2" fmla="*/ 0 w 21600"/>
                <a:gd name="T3" fmla="*/ 0 h 21600"/>
                <a:gd name="T4" fmla="*/ 2 w 21600"/>
                <a:gd name="T5" fmla="*/ 0 h 21600"/>
                <a:gd name="T6" fmla="*/ 3 w 21600"/>
                <a:gd name="T7" fmla="*/ 0 h 21600"/>
                <a:gd name="T8" fmla="*/ 17694720 60000 65536"/>
                <a:gd name="T9" fmla="*/ 11796480 60000 65536"/>
                <a:gd name="T10" fmla="*/ 5898240 60000 65536"/>
                <a:gd name="T11" fmla="*/ 0 60000 65536"/>
                <a:gd name="T12" fmla="*/ 3378 w 21600"/>
                <a:gd name="T13" fmla="*/ 5400 h 21600"/>
                <a:gd name="T14" fmla="*/ 1889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808080">
                <a:alpha val="50980"/>
              </a:srgbClr>
            </a:solidFill>
            <a:ln w="9525">
              <a:solidFill>
                <a:srgbClr val="808080"/>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11" name="Group 65"/>
          <p:cNvGrpSpPr>
            <a:grpSpLocks/>
          </p:cNvGrpSpPr>
          <p:nvPr/>
        </p:nvGrpSpPr>
        <p:grpSpPr bwMode="auto">
          <a:xfrm>
            <a:off x="8170863" y="2084388"/>
            <a:ext cx="973137" cy="3827462"/>
            <a:chOff x="5147" y="1313"/>
            <a:chExt cx="613" cy="2411"/>
          </a:xfrm>
        </p:grpSpPr>
        <p:sp>
          <p:nvSpPr>
            <p:cNvPr id="7187" name="AutoShape 37"/>
            <p:cNvSpPr>
              <a:spLocks noChangeArrowheads="1"/>
            </p:cNvSpPr>
            <p:nvPr/>
          </p:nvSpPr>
          <p:spPr bwMode="auto">
            <a:xfrm>
              <a:off x="5193" y="1573"/>
              <a:ext cx="219" cy="258"/>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latin typeface="Times New Roman" pitchFamily="18" charset="0"/>
                <a:cs typeface="Times New Roman" pitchFamily="18" charset="0"/>
              </a:endParaRPr>
            </a:p>
          </p:txBody>
        </p:sp>
        <p:grpSp>
          <p:nvGrpSpPr>
            <p:cNvPr id="12" name="Group 58"/>
            <p:cNvGrpSpPr>
              <a:grpSpLocks/>
            </p:cNvGrpSpPr>
            <p:nvPr/>
          </p:nvGrpSpPr>
          <p:grpSpPr bwMode="auto">
            <a:xfrm>
              <a:off x="5147" y="1313"/>
              <a:ext cx="613" cy="2411"/>
              <a:chOff x="5147" y="1374"/>
              <a:chExt cx="613" cy="2411"/>
            </a:xfrm>
          </p:grpSpPr>
          <p:grpSp>
            <p:nvGrpSpPr>
              <p:cNvPr id="13" name="Group 39"/>
              <p:cNvGrpSpPr>
                <a:grpSpLocks/>
              </p:cNvGrpSpPr>
              <p:nvPr/>
            </p:nvGrpSpPr>
            <p:grpSpPr bwMode="auto">
              <a:xfrm>
                <a:off x="5147" y="3348"/>
                <a:ext cx="613" cy="437"/>
                <a:chOff x="4928" y="1025"/>
                <a:chExt cx="801" cy="602"/>
              </a:xfrm>
            </p:grpSpPr>
            <p:pic>
              <p:nvPicPr>
                <p:cNvPr id="7191" name="Picture 40" descr="unitN"/>
                <p:cNvPicPr>
                  <a:picLocks noChangeAspect="1" noChangeArrowheads="1"/>
                </p:cNvPicPr>
                <p:nvPr/>
              </p:nvPicPr>
              <p:blipFill>
                <a:blip r:embed="rId3"/>
                <a:srcRect/>
                <a:stretch>
                  <a:fillRect/>
                </a:stretch>
              </p:blipFill>
              <p:spPr bwMode="auto">
                <a:xfrm>
                  <a:off x="5033" y="1025"/>
                  <a:ext cx="354" cy="582"/>
                </a:xfrm>
                <a:prstGeom prst="rect">
                  <a:avLst/>
                </a:prstGeom>
                <a:noFill/>
                <a:ln w="9525">
                  <a:noFill/>
                  <a:miter lim="800000"/>
                  <a:headEnd/>
                  <a:tailEnd/>
                </a:ln>
              </p:spPr>
            </p:pic>
            <p:pic>
              <p:nvPicPr>
                <p:cNvPr id="7192" name="Picture 41" descr="unit3"/>
                <p:cNvPicPr>
                  <a:picLocks noChangeAspect="1" noChangeArrowheads="1"/>
                </p:cNvPicPr>
                <p:nvPr/>
              </p:nvPicPr>
              <p:blipFill>
                <a:blip r:embed="rId4"/>
                <a:srcRect/>
                <a:stretch>
                  <a:fillRect/>
                </a:stretch>
              </p:blipFill>
              <p:spPr bwMode="auto">
                <a:xfrm>
                  <a:off x="5329" y="1045"/>
                  <a:ext cx="150" cy="582"/>
                </a:xfrm>
                <a:prstGeom prst="rect">
                  <a:avLst/>
                </a:prstGeom>
                <a:noFill/>
                <a:ln w="9525">
                  <a:noFill/>
                  <a:miter lim="800000"/>
                  <a:headEnd/>
                  <a:tailEnd/>
                </a:ln>
              </p:spPr>
            </p:pic>
            <p:pic>
              <p:nvPicPr>
                <p:cNvPr id="7193" name="Picture 42" descr="unit1"/>
                <p:cNvPicPr>
                  <a:picLocks noChangeAspect="1" noChangeArrowheads="1"/>
                </p:cNvPicPr>
                <p:nvPr/>
              </p:nvPicPr>
              <p:blipFill>
                <a:blip r:embed="rId5"/>
                <a:srcRect/>
                <a:stretch>
                  <a:fillRect/>
                </a:stretch>
              </p:blipFill>
              <p:spPr bwMode="auto">
                <a:xfrm>
                  <a:off x="5477" y="1037"/>
                  <a:ext cx="252" cy="582"/>
                </a:xfrm>
                <a:prstGeom prst="rect">
                  <a:avLst/>
                </a:prstGeom>
                <a:noFill/>
                <a:ln w="9525">
                  <a:noFill/>
                  <a:miter lim="800000"/>
                  <a:headEnd/>
                  <a:tailEnd/>
                </a:ln>
              </p:spPr>
            </p:pic>
            <p:pic>
              <p:nvPicPr>
                <p:cNvPr id="7194" name="Picture 43" descr="unit4"/>
                <p:cNvPicPr>
                  <a:picLocks noChangeAspect="1" noChangeArrowheads="1"/>
                </p:cNvPicPr>
                <p:nvPr/>
              </p:nvPicPr>
              <p:blipFill>
                <a:blip r:embed="rId6"/>
                <a:srcRect/>
                <a:stretch>
                  <a:fillRect/>
                </a:stretch>
              </p:blipFill>
              <p:spPr bwMode="auto">
                <a:xfrm>
                  <a:off x="4928" y="1028"/>
                  <a:ext cx="96" cy="582"/>
                </a:xfrm>
                <a:prstGeom prst="rect">
                  <a:avLst/>
                </a:prstGeom>
                <a:noFill/>
                <a:ln w="9525">
                  <a:noFill/>
                  <a:miter lim="800000"/>
                  <a:headEnd/>
                  <a:tailEnd/>
                </a:ln>
              </p:spPr>
            </p:pic>
          </p:grpSp>
          <p:pic>
            <p:nvPicPr>
              <p:cNvPr id="7190" name="Picture 44"/>
              <p:cNvPicPr>
                <a:picLocks noChangeAspect="1" noChangeArrowheads="1"/>
              </p:cNvPicPr>
              <p:nvPr/>
            </p:nvPicPr>
            <p:blipFill>
              <a:blip r:embed="rId7"/>
              <a:srcRect/>
              <a:stretch>
                <a:fillRect/>
              </a:stretch>
            </p:blipFill>
            <p:spPr bwMode="auto">
              <a:xfrm>
                <a:off x="5420" y="1374"/>
                <a:ext cx="324" cy="430"/>
              </a:xfrm>
              <a:prstGeom prst="rect">
                <a:avLst/>
              </a:prstGeom>
              <a:noFill/>
              <a:ln w="9525">
                <a:noFill/>
                <a:miter lim="800000"/>
                <a:headEnd/>
                <a:tailEnd/>
              </a:ln>
            </p:spPr>
          </p:pic>
        </p:grpSp>
      </p:grpSp>
      <p:grpSp>
        <p:nvGrpSpPr>
          <p:cNvPr id="14" name="Group 64"/>
          <p:cNvGrpSpPr>
            <a:grpSpLocks/>
          </p:cNvGrpSpPr>
          <p:nvPr/>
        </p:nvGrpSpPr>
        <p:grpSpPr bwMode="auto">
          <a:xfrm>
            <a:off x="6389688" y="2233613"/>
            <a:ext cx="1831975" cy="4256087"/>
            <a:chOff x="4025" y="1407"/>
            <a:chExt cx="1154" cy="2681"/>
          </a:xfrm>
        </p:grpSpPr>
        <p:sp>
          <p:nvSpPr>
            <p:cNvPr id="7181" name="AutoShape 36"/>
            <p:cNvSpPr>
              <a:spLocks noChangeArrowheads="1"/>
            </p:cNvSpPr>
            <p:nvPr/>
          </p:nvSpPr>
          <p:spPr bwMode="auto">
            <a:xfrm>
              <a:off x="4025" y="1573"/>
              <a:ext cx="219" cy="258"/>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US">
                <a:latin typeface="Times New Roman" pitchFamily="18" charset="0"/>
                <a:cs typeface="Times New Roman" pitchFamily="18" charset="0"/>
              </a:endParaRPr>
            </a:p>
          </p:txBody>
        </p:sp>
        <p:sp>
          <p:nvSpPr>
            <p:cNvPr id="7182" name="AutoShape 38"/>
            <p:cNvSpPr>
              <a:spLocks noChangeArrowheads="1"/>
            </p:cNvSpPr>
            <p:nvPr/>
          </p:nvSpPr>
          <p:spPr bwMode="auto">
            <a:xfrm>
              <a:off x="4084" y="3438"/>
              <a:ext cx="193" cy="134"/>
            </a:xfrm>
            <a:prstGeom prst="rightArrow">
              <a:avLst>
                <a:gd name="adj1" fmla="val 50000"/>
                <a:gd name="adj2" fmla="val 36007"/>
              </a:avLst>
            </a:prstGeom>
            <a:solidFill>
              <a:srgbClr val="FFFFFF"/>
            </a:solidFill>
            <a:ln w="9525">
              <a:solidFill>
                <a:srgbClr val="000000"/>
              </a:solidFill>
              <a:miter lim="800000"/>
              <a:headEnd/>
              <a:tailEnd/>
            </a:ln>
          </p:spPr>
          <p:txBody>
            <a:bodyPr/>
            <a:lstStyle/>
            <a:p>
              <a:endParaRPr lang="en-US">
                <a:latin typeface="Times New Roman" pitchFamily="18" charset="0"/>
                <a:cs typeface="Times New Roman" pitchFamily="18" charset="0"/>
              </a:endParaRPr>
            </a:p>
          </p:txBody>
        </p:sp>
        <p:grpSp>
          <p:nvGrpSpPr>
            <p:cNvPr id="15" name="Group 63"/>
            <p:cNvGrpSpPr>
              <a:grpSpLocks/>
            </p:cNvGrpSpPr>
            <p:nvPr/>
          </p:nvGrpSpPr>
          <p:grpSpPr bwMode="auto">
            <a:xfrm>
              <a:off x="4236" y="1407"/>
              <a:ext cx="943" cy="2681"/>
              <a:chOff x="4236" y="1407"/>
              <a:chExt cx="943" cy="2681"/>
            </a:xfrm>
          </p:grpSpPr>
          <p:sp>
            <p:nvSpPr>
              <p:cNvPr id="7184" name="Text Box 35"/>
              <p:cNvSpPr txBox="1">
                <a:spLocks noChangeArrowheads="1"/>
              </p:cNvSpPr>
              <p:nvPr/>
            </p:nvSpPr>
            <p:spPr bwMode="auto">
              <a:xfrm>
                <a:off x="4236" y="1407"/>
                <a:ext cx="943" cy="582"/>
              </a:xfrm>
              <a:prstGeom prst="rect">
                <a:avLst/>
              </a:prstGeom>
              <a:solidFill>
                <a:srgbClr val="FFFFFF"/>
              </a:solidFill>
              <a:ln w="25400">
                <a:solidFill>
                  <a:srgbClr val="FF6600"/>
                </a:solidFill>
                <a:miter lim="800000"/>
                <a:headEnd/>
                <a:tailEnd/>
              </a:ln>
            </p:spPr>
            <p:txBody>
              <a:bodyPr/>
              <a:lstStyle/>
              <a:p>
                <a:pPr algn="ctr"/>
                <a:endParaRPr lang="en-US" sz="1200" b="1">
                  <a:latin typeface="Times New Roman" pitchFamily="18" charset="0"/>
                  <a:cs typeface="Times New Roman" pitchFamily="18" charset="0"/>
                </a:endParaRPr>
              </a:p>
              <a:p>
                <a:pPr algn="ctr"/>
                <a:r>
                  <a:rPr lang="fr-FR" sz="1400" b="1">
                    <a:latin typeface="Times New Roman" pitchFamily="18" charset="0"/>
                    <a:cs typeface="Times New Roman" pitchFamily="18" charset="0"/>
                  </a:rPr>
                  <a:t>Tổng hợp tiếng nói</a:t>
                </a:r>
                <a:endParaRPr lang="en-US" sz="1400" b="1">
                  <a:latin typeface="Times New Roman" pitchFamily="18" charset="0"/>
                  <a:cs typeface="Times New Roman" pitchFamily="18" charset="0"/>
                </a:endParaRPr>
              </a:p>
            </p:txBody>
          </p:sp>
          <p:sp>
            <p:nvSpPr>
              <p:cNvPr id="9233" name="Rectangle 48"/>
              <p:cNvSpPr>
                <a:spLocks noChangeArrowheads="1"/>
              </p:cNvSpPr>
              <p:nvPr/>
            </p:nvSpPr>
            <p:spPr bwMode="auto">
              <a:xfrm>
                <a:off x="4293" y="2995"/>
                <a:ext cx="860" cy="1093"/>
              </a:xfrm>
              <a:prstGeom prst="rect">
                <a:avLst/>
              </a:prstGeom>
              <a:noFill/>
              <a:ln w="12700">
                <a:solidFill>
                  <a:srgbClr val="FF6600"/>
                </a:solidFill>
                <a:miter lim="800000"/>
                <a:headEnd/>
                <a:tailEnd/>
              </a:ln>
              <a:extLst>
                <a:ext uri="{909E8E84-426E-40DD-AFC4-6F175D3DCCD1}"/>
              </a:extLst>
            </p:spPr>
            <p:txBody>
              <a:bodyPr lIns="45720" rIns="0"/>
              <a:lstStyle/>
              <a:p>
                <a:pPr fontAlgn="auto">
                  <a:lnSpc>
                    <a:spcPct val="90000"/>
                  </a:lnSpc>
                  <a:spcBef>
                    <a:spcPct val="20000"/>
                  </a:spcBef>
                  <a:spcAft>
                    <a:spcPts val="0"/>
                  </a:spcAft>
                  <a:buClr>
                    <a:srgbClr val="FF33CC"/>
                  </a:buClr>
                  <a:buFont typeface="Wingdings 2" pitchFamily="18" charset="2"/>
                  <a:buNone/>
                  <a:defRPr/>
                </a:pPr>
                <a:r>
                  <a:rPr lang="fr-FR" sz="1400" b="1" i="1" dirty="0" err="1">
                    <a:latin typeface="Times New Roman" pitchFamily="18" charset="0"/>
                    <a:cs typeface="Times New Roman" pitchFamily="18" charset="0"/>
                  </a:rPr>
                  <a:t>Tổng</a:t>
                </a:r>
                <a:r>
                  <a:rPr lang="fr-FR" sz="1400" b="1" i="1" dirty="0">
                    <a:latin typeface="Times New Roman" pitchFamily="18" charset="0"/>
                    <a:cs typeface="Times New Roman" pitchFamily="18" charset="0"/>
                  </a:rPr>
                  <a:t> </a:t>
                </a:r>
                <a:r>
                  <a:rPr lang="fr-FR" sz="1400" b="1" i="1" dirty="0" err="1">
                    <a:latin typeface="Times New Roman" pitchFamily="18" charset="0"/>
                    <a:cs typeface="Times New Roman" pitchFamily="18" charset="0"/>
                  </a:rPr>
                  <a:t>hợp</a:t>
                </a:r>
                <a:r>
                  <a:rPr lang="fr-FR" sz="1400" b="1" i="1" dirty="0">
                    <a:latin typeface="Times New Roman" pitchFamily="18" charset="0"/>
                    <a:cs typeface="Times New Roman" pitchFamily="18" charset="0"/>
                  </a:rPr>
                  <a:t> </a:t>
                </a:r>
                <a:r>
                  <a:rPr lang="fr-FR" sz="1400" b="1" i="1" dirty="0" err="1">
                    <a:latin typeface="Times New Roman" pitchFamily="18" charset="0"/>
                    <a:cs typeface="Times New Roman" pitchFamily="18" charset="0"/>
                  </a:rPr>
                  <a:t>cấu</a:t>
                </a:r>
                <a:r>
                  <a:rPr lang="fr-FR" sz="1400" b="1" i="1" dirty="0">
                    <a:latin typeface="Times New Roman" pitchFamily="18" charset="0"/>
                    <a:cs typeface="Times New Roman" pitchFamily="18" charset="0"/>
                  </a:rPr>
                  <a:t> </a:t>
                </a:r>
                <a:r>
                  <a:rPr lang="fr-FR" sz="1400" b="1" i="1" dirty="0" err="1">
                    <a:latin typeface="Times New Roman" pitchFamily="18" charset="0"/>
                    <a:cs typeface="Times New Roman" pitchFamily="18" charset="0"/>
                  </a:rPr>
                  <a:t>âm</a:t>
                </a:r>
                <a:r>
                  <a:rPr lang="fr-FR" sz="1400" b="1" i="1" dirty="0">
                    <a:latin typeface="Times New Roman" pitchFamily="18" charset="0"/>
                    <a:cs typeface="Times New Roman" pitchFamily="18" charset="0"/>
                  </a:rPr>
                  <a:t>? </a:t>
                </a:r>
                <a:r>
                  <a:rPr lang="fr-FR" sz="1400" dirty="0">
                    <a:latin typeface="Times New Roman" pitchFamily="18" charset="0"/>
                    <a:cs typeface="Times New Roman" pitchFamily="18" charset="0"/>
                  </a:rPr>
                  <a:t> </a:t>
                </a:r>
              </a:p>
              <a:p>
                <a:pPr fontAlgn="auto">
                  <a:lnSpc>
                    <a:spcPct val="90000"/>
                  </a:lnSpc>
                  <a:spcBef>
                    <a:spcPct val="20000"/>
                  </a:spcBef>
                  <a:spcAft>
                    <a:spcPts val="0"/>
                  </a:spcAft>
                  <a:buClr>
                    <a:srgbClr val="FF33CC"/>
                  </a:buClr>
                  <a:buFont typeface="Wingdings 2" pitchFamily="18" charset="2"/>
                  <a:buNone/>
                  <a:defRPr/>
                </a:pPr>
                <a:r>
                  <a:rPr lang="fr-FR" sz="1400" b="1" dirty="0" err="1">
                    <a:solidFill>
                      <a:schemeClr val="tx2">
                        <a:lumMod val="60000"/>
                        <a:lumOff val="40000"/>
                      </a:schemeClr>
                    </a:solidFill>
                    <a:latin typeface="Times New Roman" pitchFamily="18" charset="0"/>
                    <a:cs typeface="Times New Roman" pitchFamily="18" charset="0"/>
                  </a:rPr>
                  <a:t>Hoặc</a:t>
                </a:r>
                <a:r>
                  <a:rPr lang="fr-FR" sz="1400" b="1" dirty="0">
                    <a:solidFill>
                      <a:schemeClr val="tx2">
                        <a:lumMod val="60000"/>
                        <a:lumOff val="40000"/>
                      </a:schemeClr>
                    </a:solidFill>
                    <a:latin typeface="Times New Roman" pitchFamily="18" charset="0"/>
                    <a:cs typeface="Times New Roman" pitchFamily="18" charset="0"/>
                  </a:rPr>
                  <a:t> </a:t>
                </a:r>
              </a:p>
              <a:p>
                <a:pPr fontAlgn="auto">
                  <a:lnSpc>
                    <a:spcPct val="90000"/>
                  </a:lnSpc>
                  <a:spcBef>
                    <a:spcPct val="20000"/>
                  </a:spcBef>
                  <a:spcAft>
                    <a:spcPts val="0"/>
                  </a:spcAft>
                  <a:buClr>
                    <a:srgbClr val="FF33CC"/>
                  </a:buClr>
                  <a:buFont typeface="Wingdings 2" pitchFamily="18" charset="2"/>
                  <a:buNone/>
                  <a:defRPr/>
                </a:pPr>
                <a:r>
                  <a:rPr lang="fr-FR" sz="1400" b="1" i="1" dirty="0" err="1">
                    <a:latin typeface="Times New Roman" pitchFamily="18" charset="0"/>
                    <a:cs typeface="Times New Roman" pitchFamily="18" charset="0"/>
                  </a:rPr>
                  <a:t>Tổng</a:t>
                </a:r>
                <a:r>
                  <a:rPr lang="fr-FR" sz="1400" b="1" i="1" dirty="0">
                    <a:latin typeface="Times New Roman" pitchFamily="18" charset="0"/>
                    <a:cs typeface="Times New Roman" pitchFamily="18" charset="0"/>
                  </a:rPr>
                  <a:t> </a:t>
                </a:r>
                <a:r>
                  <a:rPr lang="fr-FR" sz="1400" b="1" i="1" dirty="0" err="1">
                    <a:latin typeface="Times New Roman" pitchFamily="18" charset="0"/>
                    <a:cs typeface="Times New Roman" pitchFamily="18" charset="0"/>
                  </a:rPr>
                  <a:t>hợp</a:t>
                </a:r>
                <a:r>
                  <a:rPr lang="fr-FR" sz="1400" b="1" i="1" dirty="0">
                    <a:latin typeface="Times New Roman" pitchFamily="18" charset="0"/>
                    <a:cs typeface="Times New Roman" pitchFamily="18" charset="0"/>
                  </a:rPr>
                  <a:t> formant</a:t>
                </a:r>
              </a:p>
              <a:p>
                <a:pPr fontAlgn="auto">
                  <a:lnSpc>
                    <a:spcPct val="90000"/>
                  </a:lnSpc>
                  <a:spcBef>
                    <a:spcPct val="20000"/>
                  </a:spcBef>
                  <a:spcAft>
                    <a:spcPts val="0"/>
                  </a:spcAft>
                  <a:buClr>
                    <a:srgbClr val="FF33CC"/>
                  </a:buClr>
                  <a:buFont typeface="Wingdings 2" pitchFamily="18" charset="2"/>
                  <a:buNone/>
                  <a:defRPr/>
                </a:pPr>
                <a:r>
                  <a:rPr lang="fr-FR" sz="1400" b="1" dirty="0" err="1">
                    <a:solidFill>
                      <a:schemeClr val="tx2">
                        <a:lumMod val="60000"/>
                        <a:lumOff val="40000"/>
                      </a:schemeClr>
                    </a:solidFill>
                    <a:latin typeface="Times New Roman" pitchFamily="18" charset="0"/>
                    <a:cs typeface="Times New Roman" pitchFamily="18" charset="0"/>
                  </a:rPr>
                  <a:t>Hoặc</a:t>
                </a:r>
                <a:r>
                  <a:rPr lang="fr-FR" sz="1400" b="1" dirty="0">
                    <a:solidFill>
                      <a:schemeClr val="tx2">
                        <a:lumMod val="60000"/>
                        <a:lumOff val="40000"/>
                      </a:schemeClr>
                    </a:solidFill>
                    <a:latin typeface="Times New Roman" pitchFamily="18" charset="0"/>
                    <a:cs typeface="Times New Roman" pitchFamily="18" charset="0"/>
                  </a:rPr>
                  <a:t> </a:t>
                </a:r>
              </a:p>
              <a:p>
                <a:pPr fontAlgn="auto">
                  <a:lnSpc>
                    <a:spcPct val="90000"/>
                  </a:lnSpc>
                  <a:spcBef>
                    <a:spcPct val="20000"/>
                  </a:spcBef>
                  <a:spcAft>
                    <a:spcPts val="0"/>
                  </a:spcAft>
                  <a:buClr>
                    <a:srgbClr val="FF33CC"/>
                  </a:buClr>
                  <a:buFont typeface="Wingdings 2" pitchFamily="18" charset="2"/>
                  <a:buNone/>
                  <a:defRPr/>
                </a:pPr>
                <a:r>
                  <a:rPr lang="fr-FR" sz="1400" b="1" i="1" dirty="0" err="1">
                    <a:latin typeface="Times New Roman" pitchFamily="18" charset="0"/>
                    <a:cs typeface="Times New Roman" pitchFamily="18" charset="0"/>
                  </a:rPr>
                  <a:t>Tổng</a:t>
                </a:r>
                <a:r>
                  <a:rPr lang="fr-FR" sz="1400" b="1" i="1" dirty="0">
                    <a:latin typeface="Times New Roman" pitchFamily="18" charset="0"/>
                    <a:cs typeface="Times New Roman" pitchFamily="18" charset="0"/>
                  </a:rPr>
                  <a:t> </a:t>
                </a:r>
                <a:r>
                  <a:rPr lang="fr-FR" sz="1400" b="1" i="1" dirty="0" err="1">
                    <a:latin typeface="Times New Roman" pitchFamily="18" charset="0"/>
                    <a:cs typeface="Times New Roman" pitchFamily="18" charset="0"/>
                  </a:rPr>
                  <a:t>hợp</a:t>
                </a:r>
                <a:r>
                  <a:rPr lang="fr-FR" sz="1400" b="1" i="1" dirty="0">
                    <a:latin typeface="Times New Roman" pitchFamily="18" charset="0"/>
                    <a:cs typeface="Times New Roman" pitchFamily="18" charset="0"/>
                  </a:rPr>
                  <a:t> </a:t>
                </a:r>
                <a:r>
                  <a:rPr lang="fr-FR" sz="1400" b="1" i="1" dirty="0" err="1">
                    <a:latin typeface="Times New Roman" pitchFamily="18" charset="0"/>
                    <a:cs typeface="Times New Roman" pitchFamily="18" charset="0"/>
                  </a:rPr>
                  <a:t>ghép</a:t>
                </a:r>
                <a:r>
                  <a:rPr lang="fr-FR" sz="1400" b="1" i="1" dirty="0">
                    <a:latin typeface="Times New Roman" pitchFamily="18" charset="0"/>
                    <a:cs typeface="Times New Roman" pitchFamily="18" charset="0"/>
                  </a:rPr>
                  <a:t> </a:t>
                </a:r>
                <a:r>
                  <a:rPr lang="fr-FR" sz="1400" b="1" i="1" dirty="0" err="1">
                    <a:latin typeface="Times New Roman" pitchFamily="18" charset="0"/>
                    <a:cs typeface="Times New Roman" pitchFamily="18" charset="0"/>
                  </a:rPr>
                  <a:t>nối</a:t>
                </a:r>
                <a:endParaRPr lang="fr-FR" sz="1400" b="1" i="1" dirty="0">
                  <a:latin typeface="Times New Roman" pitchFamily="18" charset="0"/>
                  <a:cs typeface="Times New Roman" pitchFamily="18" charset="0"/>
                </a:endParaRPr>
              </a:p>
            </p:txBody>
          </p:sp>
          <p:sp>
            <p:nvSpPr>
              <p:cNvPr id="7186" name="AutoShape 53"/>
              <p:cNvSpPr>
                <a:spLocks noChangeArrowheads="1"/>
              </p:cNvSpPr>
              <p:nvPr/>
            </p:nvSpPr>
            <p:spPr bwMode="auto">
              <a:xfrm rot="5193762">
                <a:off x="4190" y="2293"/>
                <a:ext cx="1095" cy="336"/>
              </a:xfrm>
              <a:custGeom>
                <a:avLst/>
                <a:gdLst>
                  <a:gd name="T0" fmla="*/ 2 w 21600"/>
                  <a:gd name="T1" fmla="*/ 0 h 21600"/>
                  <a:gd name="T2" fmla="*/ 0 w 21600"/>
                  <a:gd name="T3" fmla="*/ 0 h 21600"/>
                  <a:gd name="T4" fmla="*/ 2 w 21600"/>
                  <a:gd name="T5" fmla="*/ 0 h 21600"/>
                  <a:gd name="T6" fmla="*/ 3 w 21600"/>
                  <a:gd name="T7" fmla="*/ 0 h 21600"/>
                  <a:gd name="T8" fmla="*/ 17694720 60000 65536"/>
                  <a:gd name="T9" fmla="*/ 11796480 60000 65536"/>
                  <a:gd name="T10" fmla="*/ 5898240 60000 65536"/>
                  <a:gd name="T11" fmla="*/ 0 60000 65536"/>
                  <a:gd name="T12" fmla="*/ 3373 w 21600"/>
                  <a:gd name="T13" fmla="*/ 5400 h 21600"/>
                  <a:gd name="T14" fmla="*/ 18898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alpha val="50980"/>
                </a:srgbClr>
              </a:solidFill>
              <a:ln w="9525">
                <a:solidFill>
                  <a:srgbClr val="FF6600"/>
                </a:solidFill>
                <a:miter lim="800000"/>
                <a:headEnd/>
                <a:tailEnd/>
              </a:ln>
            </p:spPr>
            <p:txBody>
              <a:bodyPr wrap="none" anchor="ctr"/>
              <a:lstStyle/>
              <a:p>
                <a:endParaRPr lang="en-US">
                  <a:latin typeface="Times New Roman" pitchFamily="18" charset="0"/>
                  <a:cs typeface="Times New Roman" pitchFamily="18" charset="0"/>
                </a:endParaRPr>
              </a:p>
            </p:txBody>
          </p:sp>
        </p:grpSp>
      </p:grpSp>
      <p:sp>
        <p:nvSpPr>
          <p:cNvPr id="48" name="TextBox 47"/>
          <p:cNvSpPr txBox="1"/>
          <p:nvPr/>
        </p:nvSpPr>
        <p:spPr>
          <a:xfrm>
            <a:off x="1143000" y="2679412"/>
            <a:ext cx="1524000" cy="292388"/>
          </a:xfrm>
          <a:prstGeom prst="rect">
            <a:avLst/>
          </a:prstGeom>
          <a:noFill/>
        </p:spPr>
        <p:txBody>
          <a:bodyPr wrap="square" rtlCol="0">
            <a:spAutoFit/>
          </a:bodyPr>
          <a:lstStyle/>
          <a:p>
            <a:r>
              <a:rPr lang="fr-FR" sz="1300" i="1" smtClean="0">
                <a:latin typeface="Times New Roman" pitchFamily="18" charset="0"/>
                <a:cs typeface="Times New Roman" pitchFamily="18" charset="0"/>
              </a:rPr>
              <a:t>Phân tích cấu trúc</a:t>
            </a:r>
            <a:endParaRPr lang="en-US" sz="1300">
              <a:latin typeface="Times New Roman" pitchFamily="18" charset="0"/>
              <a:cs typeface="Times New Roman" pitchFamily="18" charset="0"/>
            </a:endParaRPr>
          </a:p>
        </p:txBody>
      </p:sp>
      <p:sp>
        <p:nvSpPr>
          <p:cNvPr id="49" name="TextBox 48"/>
          <p:cNvSpPr txBox="1"/>
          <p:nvPr/>
        </p:nvSpPr>
        <p:spPr>
          <a:xfrm>
            <a:off x="1143000" y="2895600"/>
            <a:ext cx="1600200" cy="292388"/>
          </a:xfrm>
          <a:prstGeom prst="rect">
            <a:avLst/>
          </a:prstGeom>
          <a:noFill/>
        </p:spPr>
        <p:txBody>
          <a:bodyPr wrap="square" rtlCol="0">
            <a:spAutoFit/>
          </a:bodyPr>
          <a:lstStyle/>
          <a:p>
            <a:r>
              <a:rPr lang="fr-FR" sz="1300" i="1" smtClean="0">
                <a:latin typeface="Times New Roman" pitchFamily="18" charset="0"/>
                <a:cs typeface="Times New Roman" pitchFamily="18" charset="0"/>
              </a:rPr>
              <a:t>Phân tích ngôn ngữ</a:t>
            </a:r>
            <a:endParaRPr lang="en-US" sz="1300">
              <a:latin typeface="Times New Roman" pitchFamily="18" charset="0"/>
              <a:cs typeface="Times New Roman" pitchFamily="18" charset="0"/>
            </a:endParaRPr>
          </a:p>
        </p:txBody>
      </p:sp>
      <p:sp>
        <p:nvSpPr>
          <p:cNvPr id="50" name="Rectangle 49"/>
          <p:cNvSpPr/>
          <p:nvPr/>
        </p:nvSpPr>
        <p:spPr>
          <a:xfrm>
            <a:off x="3505200" y="2286000"/>
            <a:ext cx="2971800" cy="2286000"/>
          </a:xfrm>
          <a:prstGeom prst="rect">
            <a:avLst/>
          </a:prstGeom>
          <a:solidFill>
            <a:srgbClr val="00B0F0">
              <a:alpha val="46000"/>
            </a:srgbClr>
          </a:solidFill>
          <a:ln w="9525">
            <a:solidFill>
              <a:srgbClr val="030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noProof="1">
              <a:solidFill>
                <a:schemeClr val="tx1"/>
              </a:solidFill>
              <a:latin typeface="Times New Roman" pitchFamily="18" charset="0"/>
              <a:cs typeface="Times New Roman" pitchFamily="18" charset="0"/>
            </a:endParaRPr>
          </a:p>
        </p:txBody>
      </p:sp>
      <p:sp>
        <p:nvSpPr>
          <p:cNvPr id="51" name="Rectangle 50"/>
          <p:cNvSpPr/>
          <p:nvPr/>
        </p:nvSpPr>
        <p:spPr>
          <a:xfrm>
            <a:off x="4038600" y="2667000"/>
            <a:ext cx="2971800" cy="2286000"/>
          </a:xfrm>
          <a:prstGeom prst="rect">
            <a:avLst/>
          </a:prstGeom>
          <a:solidFill>
            <a:srgbClr val="00B0F0">
              <a:alpha val="46000"/>
            </a:srgbClr>
          </a:solidFill>
          <a:ln w="9525">
            <a:solidFill>
              <a:srgbClr val="030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noProof="1">
              <a:solidFill>
                <a:schemeClr val="tx1"/>
              </a:solidFill>
              <a:latin typeface="Times New Roman" pitchFamily="18" charset="0"/>
              <a:cs typeface="Times New Roman" pitchFamily="18" charset="0"/>
            </a:endParaRPr>
          </a:p>
        </p:txBody>
      </p:sp>
      <p:sp>
        <p:nvSpPr>
          <p:cNvPr id="52" name="Oval 51"/>
          <p:cNvSpPr/>
          <p:nvPr/>
        </p:nvSpPr>
        <p:spPr>
          <a:xfrm>
            <a:off x="4343400" y="2895600"/>
            <a:ext cx="1828800" cy="1447800"/>
          </a:xfrm>
          <a:prstGeom prst="ellipse">
            <a:avLst/>
          </a:prstGeom>
          <a:gradFill>
            <a:gsLst>
              <a:gs pos="0">
                <a:srgbClr val="5E9EFF"/>
              </a:gs>
              <a:gs pos="39999">
                <a:srgbClr val="85C2FF"/>
              </a:gs>
              <a:gs pos="70000">
                <a:srgbClr val="C4D6EB"/>
              </a:gs>
              <a:gs pos="100000">
                <a:srgbClr val="FFEBFA"/>
              </a:gs>
            </a:gsLst>
            <a:lin ang="5400000" scaled="0"/>
          </a:gradFill>
          <a:ln w="9525">
            <a:solidFill>
              <a:srgbClr val="030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noProof="1" smtClean="0">
                <a:solidFill>
                  <a:schemeClr val="tx1"/>
                </a:solidFill>
                <a:latin typeface="Times New Roman" pitchFamily="18" charset="0"/>
                <a:cs typeface="Times New Roman" pitchFamily="18" charset="0"/>
              </a:rPr>
              <a:t>Phân tích cú pháp</a:t>
            </a:r>
            <a:endParaRPr lang="vi-VN" noProof="1">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12354"/>
                                        </p:tgtEl>
                                        <p:attrNameLst>
                                          <p:attrName>style.visibility</p:attrName>
                                        </p:attrNameLst>
                                      </p:cBhvr>
                                      <p:to>
                                        <p:strVal val="visible"/>
                                      </p:to>
                                    </p:set>
                                    <p:animEffect transition="in" filter="blinds(horizontal)">
                                      <p:cBhvr>
                                        <p:cTn id="33" dur="500"/>
                                        <p:tgtEl>
                                          <p:spTgt spid="61235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8" presetClass="entr" presetSubtype="32" fill="hold" grpId="0" nodeType="clickEffect">
                                  <p:stCondLst>
                                    <p:cond delay="0"/>
                                  </p:stCondLst>
                                  <p:childTnLst>
                                    <p:set>
                                      <p:cBhvr>
                                        <p:cTn id="47" dur="1" fill="hold">
                                          <p:stCondLst>
                                            <p:cond delay="0"/>
                                          </p:stCondLst>
                                        </p:cTn>
                                        <p:tgtEl>
                                          <p:spTgt spid="612355"/>
                                        </p:tgtEl>
                                        <p:attrNameLst>
                                          <p:attrName>style.visibility</p:attrName>
                                        </p:attrNameLst>
                                      </p:cBhvr>
                                      <p:to>
                                        <p:strVal val="visible"/>
                                      </p:to>
                                    </p:set>
                                    <p:animEffect transition="in" filter="diamond(out)">
                                      <p:cBhvr>
                                        <p:cTn id="48" dur="500"/>
                                        <p:tgtEl>
                                          <p:spTgt spid="612355"/>
                                        </p:tgtEl>
                                      </p:cBhvr>
                                    </p:animEffect>
                                  </p:childTnLst>
                                </p:cTn>
                              </p:par>
                            </p:childTnLst>
                          </p:cTn>
                        </p:par>
                      </p:childTnLst>
                    </p:cTn>
                  </p:par>
                  <p:par>
                    <p:cTn id="49" fill="hold">
                      <p:stCondLst>
                        <p:cond delay="indefinite"/>
                      </p:stCondLst>
                      <p:childTnLst>
                        <p:par>
                          <p:cTn id="50" fill="hold">
                            <p:stCondLst>
                              <p:cond delay="0"/>
                            </p:stCondLst>
                            <p:childTnLst>
                              <p:par>
                                <p:cTn id="51" presetID="56" presetClass="path" presetSubtype="0" accel="50000" decel="50000" fill="hold" grpId="0" nodeType="clickEffect">
                                  <p:stCondLst>
                                    <p:cond delay="0"/>
                                  </p:stCondLst>
                                  <p:childTnLst>
                                    <p:animMotion origin="layout" path="M 3.33333E-6 4.12581E-6 L 0.34583 -0.05643 " pathEditMode="relative" rAng="0" ptsTypes="AA">
                                      <p:cBhvr>
                                        <p:cTn id="52" dur="2000" fill="hold"/>
                                        <p:tgtEl>
                                          <p:spTgt spid="48"/>
                                        </p:tgtEl>
                                        <p:attrNameLst>
                                          <p:attrName>ppt_x</p:attrName>
                                          <p:attrName>ppt_y</p:attrName>
                                        </p:attrNameLst>
                                      </p:cBhvr>
                                      <p:rCtr x="173" y="-28"/>
                                    </p:animMotion>
                                  </p:childTnLst>
                                </p:cTn>
                              </p:par>
                              <p:par>
                                <p:cTn id="53" presetID="56" presetClass="path" presetSubtype="0" accel="50000" decel="50000" fill="hold" grpId="0" nodeType="withEffect">
                                  <p:stCondLst>
                                    <p:cond delay="0"/>
                                  </p:stCondLst>
                                  <p:childTnLst>
                                    <p:animMotion origin="layout" path="M -3.33333E-6 1.76688E-6 L 0.39167 0.25624 " pathEditMode="relative" rAng="0" ptsTypes="AA">
                                      <p:cBhvr>
                                        <p:cTn id="54" dur="2000" fill="hold"/>
                                        <p:tgtEl>
                                          <p:spTgt spid="49"/>
                                        </p:tgtEl>
                                        <p:attrNameLst>
                                          <p:attrName>ppt_x</p:attrName>
                                          <p:attrName>ppt_y</p:attrName>
                                        </p:attrNameLst>
                                      </p:cBhvr>
                                      <p:rCtr x="196" y="128"/>
                                    </p:animMotion>
                                  </p:childTnLst>
                                </p:cTn>
                              </p:par>
                            </p:childTnLst>
                          </p:cTn>
                        </p:par>
                        <p:par>
                          <p:cTn id="55" fill="hold">
                            <p:stCondLst>
                              <p:cond delay="2000"/>
                            </p:stCondLst>
                            <p:childTnLst>
                              <p:par>
                                <p:cTn id="56" presetID="10" presetClass="exit" presetSubtype="0" fill="hold" grpId="0" nodeType="afterEffect">
                                  <p:stCondLst>
                                    <p:cond delay="0"/>
                                  </p:stCondLst>
                                  <p:childTnLst>
                                    <p:animEffect transition="out" filter="fade">
                                      <p:cBhvr>
                                        <p:cTn id="57" dur="500"/>
                                        <p:tgtEl>
                                          <p:spTgt spid="47"/>
                                        </p:tgtEl>
                                      </p:cBhvr>
                                    </p:animEffect>
                                    <p:set>
                                      <p:cBhvr>
                                        <p:cTn id="58" dur="1" fill="hold">
                                          <p:stCondLst>
                                            <p:cond delay="499"/>
                                          </p:stCondLst>
                                        </p:cTn>
                                        <p:tgtEl>
                                          <p:spTgt spid="4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612354"/>
                                        </p:tgtEl>
                                      </p:cBhvr>
                                    </p:animEffect>
                                    <p:set>
                                      <p:cBhvr>
                                        <p:cTn id="61" dur="1" fill="hold">
                                          <p:stCondLst>
                                            <p:cond delay="499"/>
                                          </p:stCondLst>
                                        </p:cTn>
                                        <p:tgtEl>
                                          <p:spTgt spid="612354"/>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612355"/>
                                        </p:tgtEl>
                                      </p:cBhvr>
                                    </p:animEffect>
                                    <p:set>
                                      <p:cBhvr>
                                        <p:cTn id="64" dur="1" fill="hold">
                                          <p:stCondLst>
                                            <p:cond delay="499"/>
                                          </p:stCondLst>
                                        </p:cTn>
                                        <p:tgtEl>
                                          <p:spTgt spid="612355"/>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7173"/>
                                        </p:tgtEl>
                                      </p:cBhvr>
                                    </p:animEffect>
                                    <p:set>
                                      <p:cBhvr>
                                        <p:cTn id="67" dur="1" fill="hold">
                                          <p:stCondLst>
                                            <p:cond delay="499"/>
                                          </p:stCondLst>
                                        </p:cTn>
                                        <p:tgtEl>
                                          <p:spTgt spid="7173"/>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
                                        </p:tgtEl>
                                      </p:cBhvr>
                                    </p:animEffect>
                                    <p:set>
                                      <p:cBhvr>
                                        <p:cTn id="70" dur="1" fill="hold">
                                          <p:stCondLst>
                                            <p:cond delay="499"/>
                                          </p:stCondLst>
                                        </p:cTn>
                                        <p:tgtEl>
                                          <p:spTgt spid="2"/>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4"/>
                                        </p:tgtEl>
                                      </p:cBhvr>
                                    </p:animEffect>
                                    <p:set>
                                      <p:cBhvr>
                                        <p:cTn id="73" dur="1" fill="hold">
                                          <p:stCondLst>
                                            <p:cond delay="499"/>
                                          </p:stCondLst>
                                        </p:cTn>
                                        <p:tgtEl>
                                          <p:spTgt spid="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
                                        </p:tgtEl>
                                      </p:cBhvr>
                                    </p:animEffect>
                                    <p:set>
                                      <p:cBhvr>
                                        <p:cTn id="76" dur="1" fill="hold">
                                          <p:stCondLst>
                                            <p:cond delay="499"/>
                                          </p:stCondLst>
                                        </p:cTn>
                                        <p:tgtEl>
                                          <p:spTgt spid="5"/>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1"/>
                                        </p:tgtEl>
                                      </p:cBhvr>
                                    </p:animEffect>
                                    <p:set>
                                      <p:cBhvr>
                                        <p:cTn id="82" dur="1" fill="hold">
                                          <p:stCondLst>
                                            <p:cond delay="499"/>
                                          </p:stCondLst>
                                        </p:cTn>
                                        <p:tgtEl>
                                          <p:spTgt spid="11"/>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4"/>
                                        </p:tgtEl>
                                      </p:cBhvr>
                                    </p:animEffect>
                                    <p:set>
                                      <p:cBhvr>
                                        <p:cTn id="85" dur="1" fill="hold">
                                          <p:stCondLst>
                                            <p:cond delay="499"/>
                                          </p:stCondLst>
                                        </p:cTn>
                                        <p:tgtEl>
                                          <p:spTgt spid="14"/>
                                        </p:tgtEl>
                                        <p:attrNameLst>
                                          <p:attrName>style.visibility</p:attrName>
                                        </p:attrNameLst>
                                      </p:cBhvr>
                                      <p:to>
                                        <p:strVal val="hidden"/>
                                      </p:to>
                                    </p:set>
                                  </p:childTnLst>
                                </p:cTn>
                              </p:par>
                              <p:par>
                                <p:cTn id="86" presetID="23" presetClass="entr" presetSubtype="16"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 calcmode="lin" valueType="num">
                                      <p:cBhvr>
                                        <p:cTn id="88" dur="1000" fill="hold"/>
                                        <p:tgtEl>
                                          <p:spTgt spid="50"/>
                                        </p:tgtEl>
                                        <p:attrNameLst>
                                          <p:attrName>ppt_w</p:attrName>
                                        </p:attrNameLst>
                                      </p:cBhvr>
                                      <p:tavLst>
                                        <p:tav tm="0">
                                          <p:val>
                                            <p:fltVal val="0"/>
                                          </p:val>
                                        </p:tav>
                                        <p:tav tm="100000">
                                          <p:val>
                                            <p:strVal val="#ppt_w"/>
                                          </p:val>
                                        </p:tav>
                                      </p:tavLst>
                                    </p:anim>
                                    <p:anim calcmode="lin" valueType="num">
                                      <p:cBhvr>
                                        <p:cTn id="89" dur="1000" fill="hold"/>
                                        <p:tgtEl>
                                          <p:spTgt spid="50"/>
                                        </p:tgtEl>
                                        <p:attrNameLst>
                                          <p:attrName>ppt_h</p:attrName>
                                        </p:attrNameLst>
                                      </p:cBhvr>
                                      <p:tavLst>
                                        <p:tav tm="0">
                                          <p:val>
                                            <p:fltVal val="0"/>
                                          </p:val>
                                        </p:tav>
                                        <p:tav tm="100000">
                                          <p:val>
                                            <p:strVal val="#ppt_h"/>
                                          </p:val>
                                        </p:tav>
                                      </p:tavLst>
                                    </p:anim>
                                  </p:childTnLst>
                                </p:cTn>
                              </p:par>
                              <p:par>
                                <p:cTn id="90" presetID="23" presetClass="entr" presetSubtype="16"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 calcmode="lin" valueType="num">
                                      <p:cBhvr>
                                        <p:cTn id="92" dur="1000" fill="hold"/>
                                        <p:tgtEl>
                                          <p:spTgt spid="51"/>
                                        </p:tgtEl>
                                        <p:attrNameLst>
                                          <p:attrName>ppt_w</p:attrName>
                                        </p:attrNameLst>
                                      </p:cBhvr>
                                      <p:tavLst>
                                        <p:tav tm="0">
                                          <p:val>
                                            <p:fltVal val="0"/>
                                          </p:val>
                                        </p:tav>
                                        <p:tav tm="100000">
                                          <p:val>
                                            <p:strVal val="#ppt_w"/>
                                          </p:val>
                                        </p:tav>
                                      </p:tavLst>
                                    </p:anim>
                                    <p:anim calcmode="lin" valueType="num">
                                      <p:cBhvr>
                                        <p:cTn id="93" dur="1000" fill="hold"/>
                                        <p:tgtEl>
                                          <p:spTgt spid="51"/>
                                        </p:tgtEl>
                                        <p:attrNameLst>
                                          <p:attrName>ppt_h</p:attrName>
                                        </p:attrNameLst>
                                      </p:cBhvr>
                                      <p:tavLst>
                                        <p:tav tm="0">
                                          <p:val>
                                            <p:fltVal val="0"/>
                                          </p:val>
                                        </p:tav>
                                        <p:tav tm="100000">
                                          <p:val>
                                            <p:strVal val="#ppt_h"/>
                                          </p:val>
                                        </p:tav>
                                      </p:tavLst>
                                    </p:anim>
                                  </p:childTnLst>
                                </p:cTn>
                              </p:par>
                            </p:childTnLst>
                          </p:cTn>
                        </p:par>
                        <p:par>
                          <p:cTn id="94" fill="hold">
                            <p:stCondLst>
                              <p:cond delay="3000"/>
                            </p:stCondLst>
                            <p:childTnLst>
                              <p:par>
                                <p:cTn id="95" presetID="34"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 from="(-#ppt_w/2)" to="(#ppt_x)" calcmode="lin" valueType="num">
                                      <p:cBhvr>
                                        <p:cTn id="97" dur="600" fill="hold">
                                          <p:stCondLst>
                                            <p:cond delay="0"/>
                                          </p:stCondLst>
                                        </p:cTn>
                                        <p:tgtEl>
                                          <p:spTgt spid="52"/>
                                        </p:tgtEl>
                                        <p:attrNameLst>
                                          <p:attrName>ppt_x</p:attrName>
                                        </p:attrNameLst>
                                      </p:cBhvr>
                                    </p:anim>
                                    <p:anim from="0" to="-1.0" calcmode="lin" valueType="num">
                                      <p:cBhvr>
                                        <p:cTn id="98" dur="200" decel="50000" autoRev="1" fill="hold">
                                          <p:stCondLst>
                                            <p:cond delay="600"/>
                                          </p:stCondLst>
                                        </p:cTn>
                                        <p:tgtEl>
                                          <p:spTgt spid="52"/>
                                        </p:tgtEl>
                                        <p:attrNameLst>
                                          <p:attrName>xshear</p:attrName>
                                        </p:attrNameLst>
                                      </p:cBhvr>
                                    </p:anim>
                                    <p:animScale>
                                      <p:cBhvr>
                                        <p:cTn id="99" dur="200" decel="100000" autoRev="1" fill="hold">
                                          <p:stCondLst>
                                            <p:cond delay="600"/>
                                          </p:stCondLst>
                                        </p:cTn>
                                        <p:tgtEl>
                                          <p:spTgt spid="52"/>
                                        </p:tgtEl>
                                      </p:cBhvr>
                                      <p:from x="100000" y="100000"/>
                                      <p:to x="80000" y="100000"/>
                                    </p:animScale>
                                    <p:anim by="(#ppt_h/3+#ppt_w*0.1)" calcmode="lin" valueType="num">
                                      <p:cBhvr additive="sum">
                                        <p:cTn id="100" dur="200" decel="100000" autoRev="1" fill="hold">
                                          <p:stCondLst>
                                            <p:cond delay="600"/>
                                          </p:stCondLst>
                                        </p:cTn>
                                        <p:tgtEl>
                                          <p:spTgt spid="5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612354" grpId="0" animBg="1"/>
      <p:bldP spid="612354" grpId="1" animBg="1"/>
      <p:bldP spid="612355" grpId="0" animBg="1"/>
      <p:bldP spid="612355" grpId="1" animBg="1"/>
      <p:bldP spid="7173" grpId="0" animBg="1"/>
      <p:bldP spid="48" grpId="0"/>
      <p:bldP spid="48" grpId="1"/>
      <p:bldP spid="49" grpId="0"/>
      <p:bldP spid="49" grpId="1"/>
      <p:bldP spid="50" grpId="0" animBg="1"/>
      <p:bldP spid="51" grpId="0" animBg="1"/>
      <p:bldP spid="5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3"/>
          </p:nvPr>
        </p:nvSpPr>
        <p:spPr/>
        <p:txBody>
          <a:bodyPr/>
          <a:lstStyle/>
          <a:p>
            <a:r>
              <a:rPr lang="en-US"/>
              <a:t>www.themegallery.com</a:t>
            </a:r>
          </a:p>
        </p:txBody>
      </p:sp>
      <p:sp>
        <p:nvSpPr>
          <p:cNvPr id="59394" name="Rectangle 2"/>
          <p:cNvSpPr>
            <a:spLocks noGrp="1" noChangeArrowheads="1"/>
          </p:cNvSpPr>
          <p:nvPr>
            <p:ph type="subTitle" idx="1"/>
          </p:nvPr>
        </p:nvSpPr>
        <p:spPr>
          <a:xfrm>
            <a:off x="3962400" y="2133600"/>
            <a:ext cx="4419600" cy="304800"/>
          </a:xfrm>
        </p:spPr>
        <p:txBody>
          <a:bodyPr/>
          <a:lstStyle/>
          <a:p>
            <a:pPr>
              <a:lnSpc>
                <a:spcPct val="80000"/>
              </a:lnSpc>
            </a:pPr>
            <a:r>
              <a:rPr lang="en-US" sz="2000" b="1" smtClean="0">
                <a:latin typeface="Times New Roman" pitchFamily="18" charset="0"/>
                <a:cs typeface="Times New Roman" pitchFamily="18" charset="0"/>
              </a:rPr>
              <a:t>Tamhonvietnam.net</a:t>
            </a:r>
            <a:endParaRPr lang="en-US" sz="2000" b="1">
              <a:latin typeface="Times New Roman" pitchFamily="18" charset="0"/>
              <a:cs typeface="Times New Roman" pitchFamily="18" charset="0"/>
            </a:endParaRPr>
          </a:p>
        </p:txBody>
      </p:sp>
      <p:sp>
        <p:nvSpPr>
          <p:cNvPr id="59395" name="WordArt 3"/>
          <p:cNvSpPr>
            <a:spLocks noChangeArrowheads="1" noChangeShapeType="1" noTextEdit="1"/>
          </p:cNvSpPr>
          <p:nvPr/>
        </p:nvSpPr>
        <p:spPr bwMode="gray">
          <a:xfrm>
            <a:off x="3124200" y="1219200"/>
            <a:ext cx="4953000" cy="609600"/>
          </a:xfrm>
          <a:prstGeom prst="rect">
            <a:avLst/>
          </a:prstGeom>
        </p:spPr>
        <p:txBody>
          <a:bodyPr wrap="none" fromWordArt="1">
            <a:prstTxWarp prst="textDeflate">
              <a:avLst>
                <a:gd name="adj" fmla="val 0"/>
              </a:avLst>
            </a:prstTxWarp>
          </a:bodyPr>
          <a:lstStyle/>
          <a:p>
            <a:pPr algn="ctr"/>
            <a:r>
              <a:rPr lang="en-US" sz="5400" kern="10" smtClean="0">
                <a:ln w="28575">
                  <a:solidFill>
                    <a:schemeClr val="bg1"/>
                  </a:solidFill>
                  <a:round/>
                  <a:headEnd/>
                  <a:tailEnd/>
                </a:ln>
                <a:gradFill rotWithShape="1">
                  <a:gsLst>
                    <a:gs pos="0">
                      <a:schemeClr val="folHlink"/>
                    </a:gs>
                    <a:gs pos="100000">
                      <a:schemeClr val="folHlink">
                        <a:gamma/>
                        <a:shade val="46275"/>
                        <a:invGamma/>
                      </a:schemeClr>
                    </a:gs>
                  </a:gsLst>
                  <a:lin ang="5400000" scaled="1"/>
                </a:gradFill>
                <a:latin typeface="Times New Roman" pitchFamily="18" charset="0"/>
                <a:ea typeface="Verdana"/>
                <a:cs typeface="Times New Roman" pitchFamily="18" charset="0"/>
              </a:rPr>
              <a:t>Thank for your attention</a:t>
            </a:r>
            <a:endParaRPr lang="en-US" sz="5400" kern="10">
              <a:ln w="28575">
                <a:solidFill>
                  <a:schemeClr val="bg1"/>
                </a:solidFill>
                <a:round/>
                <a:headEnd/>
                <a:tailEnd/>
              </a:ln>
              <a:gradFill rotWithShape="1">
                <a:gsLst>
                  <a:gs pos="0">
                    <a:schemeClr val="folHlink"/>
                  </a:gs>
                  <a:gs pos="100000">
                    <a:schemeClr val="folHlink">
                      <a:gamma/>
                      <a:shade val="46275"/>
                      <a:invGamma/>
                    </a:schemeClr>
                  </a:gs>
                </a:gsLst>
                <a:lin ang="5400000" scaled="1"/>
              </a:gradFill>
              <a:latin typeface="Times New Roman" pitchFamily="18" charset="0"/>
              <a:ea typeface="Verdana"/>
              <a:cs typeface="Times New Roman" pitchFamily="18" charset="0"/>
            </a:endParaRPr>
          </a:p>
        </p:txBody>
      </p:sp>
      <p:pic>
        <p:nvPicPr>
          <p:cNvPr id="7" name="Picture 6" descr="logo_128"/>
          <p:cNvPicPr/>
          <p:nvPr/>
        </p:nvPicPr>
        <p:blipFill>
          <a:blip r:embed="rId2"/>
          <a:srcRect/>
          <a:stretch>
            <a:fillRect/>
          </a:stretch>
        </p:blipFill>
        <p:spPr bwMode="auto">
          <a:xfrm>
            <a:off x="228600" y="228600"/>
            <a:ext cx="11430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6629400" cy="487363"/>
          </a:xfrm>
        </p:spPr>
        <p:txBody>
          <a:bodyPr/>
          <a:lstStyle/>
          <a:p>
            <a:r>
              <a:rPr lang="en-US" smtClean="0">
                <a:latin typeface="Times New Roman" pitchFamily="18" charset="0"/>
                <a:cs typeface="Times New Roman" pitchFamily="18" charset="0"/>
              </a:rPr>
              <a:t>Phân tích cú </a:t>
            </a:r>
            <a:r>
              <a:rPr lang="en-US" smtClean="0">
                <a:latin typeface="Times New Roman" pitchFamily="18" charset="0"/>
                <a:cs typeface="Times New Roman" pitchFamily="18" charset="0"/>
              </a:rPr>
              <a:t>pháp tiếng Việt</a:t>
            </a:r>
            <a:endParaRPr lang="en-US">
              <a:latin typeface="Times New Roman" pitchFamily="18" charset="0"/>
              <a:cs typeface="Times New Roman" pitchFamily="18" charset="0"/>
            </a:endParaRPr>
          </a:p>
        </p:txBody>
      </p:sp>
      <p:sp>
        <p:nvSpPr>
          <p:cNvPr id="2050" name="Rectangle 2"/>
          <p:cNvSpPr>
            <a:spLocks noChangeArrowheads="1"/>
          </p:cNvSpPr>
          <p:nvPr/>
        </p:nvSpPr>
        <p:spPr bwMode="auto">
          <a:xfrm>
            <a:off x="45720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schemeClr val="tx2"/>
              </a:solidFill>
              <a:latin typeface="Times New Roman" pitchFamily="18" charset="0"/>
              <a:cs typeface="Times New Roman" pitchFamily="18" charset="0"/>
            </a:endParaRPr>
          </a:p>
        </p:txBody>
      </p:sp>
      <p:graphicFrame>
        <p:nvGraphicFramePr>
          <p:cNvPr id="2049" name="Object 1"/>
          <p:cNvGraphicFramePr>
            <a:graphicFrameLocks noChangeAspect="1"/>
          </p:cNvGraphicFramePr>
          <p:nvPr/>
        </p:nvGraphicFramePr>
        <p:xfrm>
          <a:off x="4191000" y="2057400"/>
          <a:ext cx="4800600" cy="3581400"/>
        </p:xfrm>
        <a:graphic>
          <a:graphicData uri="http://schemas.openxmlformats.org/presentationml/2006/ole">
            <p:oleObj spid="_x0000_s84994" name="Bitmap Image" r:id="rId3" imgW="4753639" imgH="3371429" progId="PBrush">
              <p:embed/>
            </p:oleObj>
          </a:graphicData>
        </a:graphic>
      </p:graphicFrame>
      <p:sp>
        <p:nvSpPr>
          <p:cNvPr id="5" name="TextBox 4"/>
          <p:cNvSpPr txBox="1"/>
          <p:nvPr/>
        </p:nvSpPr>
        <p:spPr>
          <a:xfrm>
            <a:off x="1447800" y="2057400"/>
            <a:ext cx="2286000" cy="338554"/>
          </a:xfrm>
          <a:prstGeom prst="rect">
            <a:avLst/>
          </a:prstGeom>
          <a:noFill/>
          <a:ln>
            <a:solidFill>
              <a:schemeClr val="tx1"/>
            </a:solidFill>
          </a:ln>
        </p:spPr>
        <p:txBody>
          <a:bodyPr wrap="square" rtlCol="0">
            <a:spAutoFit/>
          </a:bodyPr>
          <a:lstStyle/>
          <a:p>
            <a:pPr algn="ctr"/>
            <a:r>
              <a:rPr lang="en-US" sz="1600" smtClean="0">
                <a:solidFill>
                  <a:schemeClr val="tx2"/>
                </a:solidFill>
                <a:latin typeface="Times New Roman" pitchFamily="18" charset="0"/>
                <a:cs typeface="Times New Roman" pitchFamily="18" charset="0"/>
              </a:rPr>
              <a:t>“Tôi đang làm đồ án”</a:t>
            </a:r>
            <a:endParaRPr lang="en-US" sz="1600">
              <a:solidFill>
                <a:schemeClr val="tx2"/>
              </a:solidFill>
              <a:latin typeface="Times New Roman" pitchFamily="18" charset="0"/>
              <a:cs typeface="Times New Roman" pitchFamily="18" charset="0"/>
            </a:endParaRPr>
          </a:p>
        </p:txBody>
      </p:sp>
      <p:sp>
        <p:nvSpPr>
          <p:cNvPr id="6" name="TextBox 5"/>
          <p:cNvSpPr txBox="1"/>
          <p:nvPr/>
        </p:nvSpPr>
        <p:spPr>
          <a:xfrm>
            <a:off x="1447800" y="2838271"/>
            <a:ext cx="2286000" cy="1200329"/>
          </a:xfrm>
          <a:prstGeom prst="rect">
            <a:avLst/>
          </a:prstGeom>
          <a:noFill/>
          <a:ln>
            <a:solidFill>
              <a:schemeClr val="tx1"/>
            </a:solidFill>
          </a:ln>
        </p:spPr>
        <p:txBody>
          <a:bodyPr wrap="square" rtlCol="0">
            <a:spAutoFit/>
          </a:bodyPr>
          <a:lstStyle/>
          <a:p>
            <a:pPr algn="ctr"/>
            <a:r>
              <a:rPr lang="en-US" smtClean="0">
                <a:solidFill>
                  <a:schemeClr val="tx2"/>
                </a:solidFill>
                <a:latin typeface="Times New Roman" pitchFamily="18" charset="0"/>
                <a:cs typeface="Times New Roman" pitchFamily="18" charset="0"/>
              </a:rPr>
              <a:t>tôi</a:t>
            </a:r>
          </a:p>
          <a:p>
            <a:pPr algn="ctr"/>
            <a:r>
              <a:rPr lang="en-US" smtClean="0">
                <a:solidFill>
                  <a:schemeClr val="tx2"/>
                </a:solidFill>
                <a:latin typeface="Times New Roman" pitchFamily="18" charset="0"/>
                <a:cs typeface="Times New Roman" pitchFamily="18" charset="0"/>
              </a:rPr>
              <a:t>đang</a:t>
            </a:r>
          </a:p>
          <a:p>
            <a:pPr algn="ctr"/>
            <a:r>
              <a:rPr lang="en-US" smtClean="0">
                <a:solidFill>
                  <a:schemeClr val="tx2"/>
                </a:solidFill>
                <a:latin typeface="Times New Roman" pitchFamily="18" charset="0"/>
                <a:cs typeface="Times New Roman" pitchFamily="18" charset="0"/>
              </a:rPr>
              <a:t>làm</a:t>
            </a:r>
          </a:p>
          <a:p>
            <a:pPr algn="ctr"/>
            <a:r>
              <a:rPr lang="en-US" smtClean="0">
                <a:solidFill>
                  <a:schemeClr val="tx2"/>
                </a:solidFill>
                <a:latin typeface="Times New Roman" pitchFamily="18" charset="0"/>
                <a:cs typeface="Times New Roman" pitchFamily="18" charset="0"/>
              </a:rPr>
              <a:t>đồ án</a:t>
            </a:r>
            <a:endParaRPr lang="en-US">
              <a:solidFill>
                <a:schemeClr val="tx2"/>
              </a:solidFill>
              <a:latin typeface="Times New Roman" pitchFamily="18" charset="0"/>
              <a:cs typeface="Times New Roman" pitchFamily="18" charset="0"/>
            </a:endParaRPr>
          </a:p>
        </p:txBody>
      </p:sp>
      <p:sp>
        <p:nvSpPr>
          <p:cNvPr id="7" name="TextBox 6"/>
          <p:cNvSpPr txBox="1"/>
          <p:nvPr/>
        </p:nvSpPr>
        <p:spPr>
          <a:xfrm>
            <a:off x="1447800" y="4419600"/>
            <a:ext cx="2286000" cy="1219200"/>
          </a:xfrm>
          <a:prstGeom prst="rect">
            <a:avLst/>
          </a:prstGeom>
          <a:noFill/>
          <a:ln>
            <a:solidFill>
              <a:schemeClr val="tx1"/>
            </a:solidFill>
          </a:ln>
        </p:spPr>
        <p:txBody>
          <a:bodyPr wrap="square" rtlCol="0">
            <a:spAutoFit/>
          </a:bodyPr>
          <a:lstStyle/>
          <a:p>
            <a:pPr algn="ctr"/>
            <a:r>
              <a:rPr lang="en-US" smtClean="0">
                <a:solidFill>
                  <a:schemeClr val="tx2"/>
                </a:solidFill>
                <a:latin typeface="Times New Roman" pitchFamily="18" charset="0"/>
                <a:cs typeface="Times New Roman" pitchFamily="18" charset="0"/>
              </a:rPr>
              <a:t>tôi – P (đại từ)</a:t>
            </a:r>
          </a:p>
          <a:p>
            <a:pPr algn="ctr"/>
            <a:r>
              <a:rPr lang="en-US" smtClean="0">
                <a:solidFill>
                  <a:schemeClr val="tx2"/>
                </a:solidFill>
                <a:latin typeface="Times New Roman" pitchFamily="18" charset="0"/>
                <a:cs typeface="Times New Roman" pitchFamily="18" charset="0"/>
              </a:rPr>
              <a:t>đang – R (phụ từ)</a:t>
            </a:r>
          </a:p>
          <a:p>
            <a:pPr algn="ctr"/>
            <a:r>
              <a:rPr lang="en-US" smtClean="0">
                <a:solidFill>
                  <a:schemeClr val="tx2"/>
                </a:solidFill>
                <a:latin typeface="Times New Roman" pitchFamily="18" charset="0"/>
                <a:cs typeface="Times New Roman" pitchFamily="18" charset="0"/>
              </a:rPr>
              <a:t>làm – V (động từ)</a:t>
            </a:r>
          </a:p>
          <a:p>
            <a:pPr algn="ctr"/>
            <a:r>
              <a:rPr lang="en-US" smtClean="0">
                <a:solidFill>
                  <a:schemeClr val="tx2"/>
                </a:solidFill>
                <a:latin typeface="Times New Roman" pitchFamily="18" charset="0"/>
                <a:cs typeface="Times New Roman" pitchFamily="18" charset="0"/>
              </a:rPr>
              <a:t>đồ án – N (danh từ)</a:t>
            </a:r>
            <a:endParaRPr lang="en-US">
              <a:solidFill>
                <a:schemeClr val="tx2"/>
              </a:solidFill>
              <a:latin typeface="Times New Roman" pitchFamily="18" charset="0"/>
              <a:cs typeface="Times New Roman" pitchFamily="18" charset="0"/>
            </a:endParaRPr>
          </a:p>
        </p:txBody>
      </p:sp>
      <p:cxnSp>
        <p:nvCxnSpPr>
          <p:cNvPr id="9" name="Straight Arrow Connector 8"/>
          <p:cNvCxnSpPr>
            <a:stCxn id="5" idx="2"/>
            <a:endCxn id="6" idx="0"/>
          </p:cNvCxnSpPr>
          <p:nvPr/>
        </p:nvCxnSpPr>
        <p:spPr>
          <a:xfrm rot="5400000">
            <a:off x="2369642" y="2617112"/>
            <a:ext cx="44231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rot="5400000">
            <a:off x="2400300" y="42291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p:cNvCxnSpPr>
          <p:nvPr/>
        </p:nvCxnSpPr>
        <p:spPr>
          <a:xfrm>
            <a:off x="3733800" y="50292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543800" y="2057400"/>
            <a:ext cx="1447800" cy="923330"/>
          </a:xfrm>
          <a:prstGeom prst="rect">
            <a:avLst/>
          </a:prstGeom>
          <a:noFill/>
          <a:ln>
            <a:solidFill>
              <a:schemeClr val="tx1"/>
            </a:solidFill>
          </a:ln>
        </p:spPr>
        <p:txBody>
          <a:bodyPr wrap="square" rtlCol="0">
            <a:spAutoFit/>
          </a:bodyPr>
          <a:lstStyle/>
          <a:p>
            <a:r>
              <a:rPr lang="en-US" smtClean="0">
                <a:solidFill>
                  <a:schemeClr val="tx2"/>
                </a:solidFill>
                <a:latin typeface="Times New Roman" pitchFamily="18" charset="0"/>
                <a:cs typeface="Times New Roman" pitchFamily="18" charset="0"/>
              </a:rPr>
              <a:t>S </a:t>
            </a:r>
            <a:r>
              <a:rPr lang="en-US" smtClean="0">
                <a:solidFill>
                  <a:schemeClr val="tx2"/>
                </a:solidFill>
                <a:latin typeface="Times New Roman" pitchFamily="18" charset="0"/>
                <a:ea typeface="Cambria Math"/>
                <a:cs typeface="Times New Roman" pitchFamily="18" charset="0"/>
              </a:rPr>
              <a:t>→ P VP</a:t>
            </a:r>
          </a:p>
          <a:p>
            <a:r>
              <a:rPr lang="en-US" smtClean="0">
                <a:solidFill>
                  <a:schemeClr val="tx2"/>
                </a:solidFill>
                <a:latin typeface="Times New Roman" pitchFamily="18" charset="0"/>
                <a:ea typeface="Cambria Math"/>
                <a:cs typeface="Times New Roman" pitchFamily="18" charset="0"/>
              </a:rPr>
              <a:t>VP → R VP</a:t>
            </a:r>
          </a:p>
          <a:p>
            <a:r>
              <a:rPr lang="en-US" smtClean="0">
                <a:solidFill>
                  <a:schemeClr val="tx2"/>
                </a:solidFill>
                <a:latin typeface="Times New Roman" pitchFamily="18" charset="0"/>
                <a:ea typeface="Cambria Math"/>
                <a:cs typeface="Times New Roman" pitchFamily="18" charset="0"/>
              </a:rPr>
              <a:t>VP → V N</a:t>
            </a:r>
            <a:endParaRPr lang="en-US">
              <a:solidFill>
                <a:schemeClr val="tx2"/>
              </a:solidFill>
              <a:latin typeface="Times New Roman" pitchFamily="18" charset="0"/>
              <a:cs typeface="Times New Roman" pitchFamily="18" charset="0"/>
            </a:endParaRPr>
          </a:p>
        </p:txBody>
      </p:sp>
      <p:sp>
        <p:nvSpPr>
          <p:cNvPr id="12" name="TextBox 11"/>
          <p:cNvSpPr txBox="1"/>
          <p:nvPr/>
        </p:nvSpPr>
        <p:spPr>
          <a:xfrm>
            <a:off x="5105400" y="2526268"/>
            <a:ext cx="1447800" cy="369332"/>
          </a:xfrm>
          <a:prstGeom prst="rect">
            <a:avLst/>
          </a:prstGeom>
          <a:noFill/>
          <a:ln>
            <a:noFill/>
          </a:ln>
        </p:spPr>
        <p:txBody>
          <a:bodyPr wrap="square" rtlCol="0">
            <a:spAutoFit/>
          </a:bodyPr>
          <a:lstStyle/>
          <a:p>
            <a:pPr algn="ctr"/>
            <a:r>
              <a:rPr lang="en-US" smtClean="0">
                <a:solidFill>
                  <a:schemeClr val="tx2"/>
                </a:solidFill>
                <a:latin typeface="Times New Roman" pitchFamily="18" charset="0"/>
                <a:cs typeface="Times New Roman" pitchFamily="18" charset="0"/>
              </a:rPr>
              <a:t>S </a:t>
            </a:r>
            <a:r>
              <a:rPr lang="en-US" smtClean="0">
                <a:solidFill>
                  <a:schemeClr val="tx2"/>
                </a:solidFill>
                <a:latin typeface="Times New Roman" pitchFamily="18" charset="0"/>
                <a:ea typeface="Cambria Math"/>
                <a:cs typeface="Times New Roman" pitchFamily="18" charset="0"/>
              </a:rPr>
              <a:t>→ P VP</a:t>
            </a:r>
          </a:p>
        </p:txBody>
      </p:sp>
      <p:sp>
        <p:nvSpPr>
          <p:cNvPr id="13" name="TextBox 12"/>
          <p:cNvSpPr txBox="1"/>
          <p:nvPr/>
        </p:nvSpPr>
        <p:spPr>
          <a:xfrm>
            <a:off x="6172200" y="3352800"/>
            <a:ext cx="1447800" cy="338554"/>
          </a:xfrm>
          <a:prstGeom prst="rect">
            <a:avLst/>
          </a:prstGeom>
          <a:noFill/>
          <a:ln>
            <a:noFill/>
          </a:ln>
        </p:spPr>
        <p:txBody>
          <a:bodyPr wrap="square" rtlCol="0">
            <a:spAutoFit/>
          </a:bodyPr>
          <a:lstStyle/>
          <a:p>
            <a:pPr algn="ctr"/>
            <a:r>
              <a:rPr lang="en-US" sz="1600" smtClean="0">
                <a:solidFill>
                  <a:schemeClr val="tx2"/>
                </a:solidFill>
                <a:latin typeface="Times New Roman" pitchFamily="18" charset="0"/>
                <a:cs typeface="Times New Roman" pitchFamily="18" charset="0"/>
              </a:rPr>
              <a:t>VP </a:t>
            </a:r>
            <a:r>
              <a:rPr lang="en-US" sz="1600" smtClean="0">
                <a:solidFill>
                  <a:schemeClr val="tx2"/>
                </a:solidFill>
                <a:latin typeface="Times New Roman" pitchFamily="18" charset="0"/>
                <a:ea typeface="Cambria Math"/>
                <a:cs typeface="Times New Roman" pitchFamily="18" charset="0"/>
              </a:rPr>
              <a:t>→ R VP</a:t>
            </a:r>
          </a:p>
        </p:txBody>
      </p:sp>
      <p:sp>
        <p:nvSpPr>
          <p:cNvPr id="14" name="TextBox 13"/>
          <p:cNvSpPr txBox="1"/>
          <p:nvPr/>
        </p:nvSpPr>
        <p:spPr>
          <a:xfrm>
            <a:off x="7315200" y="4111823"/>
            <a:ext cx="990600" cy="307777"/>
          </a:xfrm>
          <a:prstGeom prst="rect">
            <a:avLst/>
          </a:prstGeom>
          <a:noFill/>
          <a:ln>
            <a:noFill/>
          </a:ln>
        </p:spPr>
        <p:txBody>
          <a:bodyPr wrap="square" rtlCol="0">
            <a:spAutoFit/>
          </a:bodyPr>
          <a:lstStyle/>
          <a:p>
            <a:pPr algn="ctr"/>
            <a:r>
              <a:rPr lang="en-US" sz="1400" smtClean="0">
                <a:solidFill>
                  <a:schemeClr val="tx2"/>
                </a:solidFill>
                <a:latin typeface="Times New Roman" pitchFamily="18" charset="0"/>
                <a:cs typeface="Times New Roman" pitchFamily="18" charset="0"/>
              </a:rPr>
              <a:t>VP </a:t>
            </a:r>
            <a:r>
              <a:rPr lang="en-US" sz="1400" smtClean="0">
                <a:solidFill>
                  <a:schemeClr val="tx2"/>
                </a:solidFill>
                <a:latin typeface="Times New Roman" pitchFamily="18" charset="0"/>
                <a:ea typeface="Cambria Math"/>
                <a:cs typeface="Times New Roman" pitchFamily="18" charset="0"/>
              </a:rPr>
              <a:t>→ V N</a:t>
            </a:r>
          </a:p>
        </p:txBody>
      </p:sp>
      <p:sp>
        <p:nvSpPr>
          <p:cNvPr id="23" name="Title 1"/>
          <p:cNvSpPr txBox="1">
            <a:spLocks/>
          </p:cNvSpPr>
          <p:nvPr/>
        </p:nvSpPr>
        <p:spPr bwMode="gray">
          <a:xfrm>
            <a:off x="1524000" y="1125941"/>
            <a:ext cx="6629400" cy="487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defRPr/>
            </a:pPr>
            <a:r>
              <a:rPr kumimoji="0" lang="en-US" sz="2000" b="1" i="0" u="none" strike="noStrike" kern="0" cap="none" spc="0" normalizeH="0" baseline="0" noProof="0" smtClean="0">
                <a:ln>
                  <a:noFill/>
                </a:ln>
                <a:solidFill>
                  <a:schemeClr val="tx2"/>
                </a:solidFill>
                <a:effectLst/>
                <a:uLnTx/>
                <a:uFillTx/>
                <a:latin typeface="Times New Roman" pitchFamily="18" charset="0"/>
                <a:ea typeface="+mj-ea"/>
                <a:cs typeface="Times New Roman" pitchFamily="18" charset="0"/>
              </a:rPr>
              <a:t>Tiêu</a:t>
            </a:r>
            <a:r>
              <a:rPr kumimoji="0" lang="en-US" sz="2000" b="1" i="0" u="none" strike="noStrike" kern="0" cap="none" spc="0" normalizeH="0" noProof="0" smtClean="0">
                <a:ln>
                  <a:noFill/>
                </a:ln>
                <a:solidFill>
                  <a:schemeClr val="tx2"/>
                </a:solidFill>
                <a:effectLst/>
                <a:uLnTx/>
                <a:uFillTx/>
                <a:latin typeface="Times New Roman" pitchFamily="18" charset="0"/>
                <a:ea typeface="+mj-ea"/>
                <a:cs typeface="Times New Roman" pitchFamily="18" charset="0"/>
              </a:rPr>
              <a:t> chí đặt ra: tốc độ&gt;độ phân tích được&gt;độ chính xác</a:t>
            </a:r>
            <a:endParaRPr kumimoji="0" lang="en-US" sz="2000" b="1" i="0" u="none" strike="noStrike" kern="0" cap="none" spc="0" normalizeH="0" baseline="0" noProof="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from="(-#ppt_w/2)" to="(#ppt_x)" calcmode="lin" valueType="num">
                                      <p:cBhvr>
                                        <p:cTn id="7" dur="300" fill="hold">
                                          <p:stCondLst>
                                            <p:cond delay="0"/>
                                          </p:stCondLst>
                                        </p:cTn>
                                        <p:tgtEl>
                                          <p:spTgt spid="9"/>
                                        </p:tgtEl>
                                        <p:attrNameLst>
                                          <p:attrName>ppt_x</p:attrName>
                                        </p:attrNameLst>
                                      </p:cBhvr>
                                    </p:anim>
                                    <p:anim from="0" to="-1.0" calcmode="lin" valueType="num">
                                      <p:cBhvr>
                                        <p:cTn id="8" dur="100" decel="50000" autoRev="1" fill="hold">
                                          <p:stCondLst>
                                            <p:cond delay="300"/>
                                          </p:stCondLst>
                                        </p:cTn>
                                        <p:tgtEl>
                                          <p:spTgt spid="9"/>
                                        </p:tgtEl>
                                        <p:attrNameLst>
                                          <p:attrName>xshear</p:attrName>
                                        </p:attrNameLst>
                                      </p:cBhvr>
                                    </p:anim>
                                    <p:animScale>
                                      <p:cBhvr>
                                        <p:cTn id="9" dur="100" decel="100000" autoRev="1" fill="hold">
                                          <p:stCondLst>
                                            <p:cond delay="300"/>
                                          </p:stCondLst>
                                        </p:cTn>
                                        <p:tgtEl>
                                          <p:spTgt spid="9"/>
                                        </p:tgtEl>
                                      </p:cBhvr>
                                      <p:from x="100000" y="100000"/>
                                      <p:to x="80000" y="100000"/>
                                    </p:animScale>
                                    <p:anim by="(#ppt_h/3+#ppt_w*0.1)" calcmode="lin" valueType="num">
                                      <p:cBhvr additive="sum">
                                        <p:cTn id="10" dur="100" decel="100000" autoRev="1" fill="hold">
                                          <p:stCondLst>
                                            <p:cond delay="300"/>
                                          </p:stCondLst>
                                        </p:cTn>
                                        <p:tgtEl>
                                          <p:spTgt spid="9"/>
                                        </p:tgtEl>
                                        <p:attrNameLst>
                                          <p:attrName>ppt_x</p:attrName>
                                        </p:attrNameLst>
                                      </p:cBhvr>
                                    </p:anim>
                                  </p:childTnLst>
                                </p:cTn>
                              </p:par>
                            </p:childTnLst>
                          </p:cTn>
                        </p:par>
                        <p:par>
                          <p:cTn id="11" fill="hold">
                            <p:stCondLst>
                              <p:cond delay="500"/>
                            </p:stCondLst>
                            <p:childTnLst>
                              <p:par>
                                <p:cTn id="12" presetID="8"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amond(i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Scale>
                                      <p:cBhvr>
                                        <p:cTn id="24" dur="5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500" decel="50000" fill="hold">
                                          <p:stCondLst>
                                            <p:cond delay="0"/>
                                          </p:stCondLst>
                                        </p:cTn>
                                        <p:tgtEl>
                                          <p:spTgt spid="7"/>
                                        </p:tgtEl>
                                        <p:attrNameLst>
                                          <p:attrName>ppt_x</p:attrName>
                                          <p:attrName>ppt_y</p:attrName>
                                        </p:attrNameLst>
                                      </p:cBhvr>
                                    </p:animMotion>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entr" presetSubtype="0" decel="10000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strVal val="#ppt_w+.3"/>
                                          </p:val>
                                        </p:tav>
                                        <p:tav tm="100000">
                                          <p:val>
                                            <p:strVal val="#ppt_w"/>
                                          </p:val>
                                        </p:tav>
                                      </p:tavLst>
                                    </p:anim>
                                    <p:anim calcmode="lin" valueType="num">
                                      <p:cBhvr>
                                        <p:cTn id="32" dur="500" fill="hold"/>
                                        <p:tgtEl>
                                          <p:spTgt spid="25"/>
                                        </p:tgtEl>
                                        <p:attrNameLst>
                                          <p:attrName>ppt_h</p:attrName>
                                        </p:attrNameLst>
                                      </p:cBhvr>
                                      <p:tavLst>
                                        <p:tav tm="0">
                                          <p:val>
                                            <p:strVal val="#ppt_h"/>
                                          </p:val>
                                        </p:tav>
                                        <p:tav tm="100000">
                                          <p:val>
                                            <p:strVal val="#ppt_h"/>
                                          </p:val>
                                        </p:tav>
                                      </p:tavLst>
                                    </p:anim>
                                    <p:animEffect transition="in" filter="fade">
                                      <p:cBhvr>
                                        <p:cTn id="33" dur="500"/>
                                        <p:tgtEl>
                                          <p:spTgt spid="25"/>
                                        </p:tgtEl>
                                      </p:cBhvr>
                                    </p:animEffect>
                                  </p:childTnLst>
                                </p:cTn>
                              </p:par>
                            </p:childTnLst>
                          </p:cTn>
                        </p:par>
                        <p:par>
                          <p:cTn id="34" fill="hold">
                            <p:stCondLst>
                              <p:cond delay="500"/>
                            </p:stCondLst>
                            <p:childTnLst>
                              <p:par>
                                <p:cTn id="35" presetID="54" presetClass="entr" presetSubtype="0" accel="100000" fill="hold" nodeType="afterEffect">
                                  <p:stCondLst>
                                    <p:cond delay="0"/>
                                  </p:stCondLst>
                                  <p:childTnLst>
                                    <p:set>
                                      <p:cBhvr>
                                        <p:cTn id="36" dur="1" fill="hold">
                                          <p:stCondLst>
                                            <p:cond delay="0"/>
                                          </p:stCondLst>
                                        </p:cTn>
                                        <p:tgtEl>
                                          <p:spTgt spid="2049"/>
                                        </p:tgtEl>
                                        <p:attrNameLst>
                                          <p:attrName>style.visibility</p:attrName>
                                        </p:attrNameLst>
                                      </p:cBhvr>
                                      <p:to>
                                        <p:strVal val="visible"/>
                                      </p:to>
                                    </p:set>
                                    <p:anim calcmode="lin" valueType="num">
                                      <p:cBhvr>
                                        <p:cTn id="37" dur="500" fill="hold"/>
                                        <p:tgtEl>
                                          <p:spTgt spid="2049"/>
                                        </p:tgtEl>
                                        <p:attrNameLst>
                                          <p:attrName>ppt_w</p:attrName>
                                        </p:attrNameLst>
                                      </p:cBhvr>
                                      <p:tavLst>
                                        <p:tav tm="0">
                                          <p:val>
                                            <p:strVal val="#ppt_w*0.05"/>
                                          </p:val>
                                        </p:tav>
                                        <p:tav tm="100000">
                                          <p:val>
                                            <p:strVal val="#ppt_w"/>
                                          </p:val>
                                        </p:tav>
                                      </p:tavLst>
                                    </p:anim>
                                    <p:anim calcmode="lin" valueType="num">
                                      <p:cBhvr>
                                        <p:cTn id="38" dur="500" fill="hold"/>
                                        <p:tgtEl>
                                          <p:spTgt spid="2049"/>
                                        </p:tgtEl>
                                        <p:attrNameLst>
                                          <p:attrName>ppt_h</p:attrName>
                                        </p:attrNameLst>
                                      </p:cBhvr>
                                      <p:tavLst>
                                        <p:tav tm="0">
                                          <p:val>
                                            <p:strVal val="#ppt_h"/>
                                          </p:val>
                                        </p:tav>
                                        <p:tav tm="100000">
                                          <p:val>
                                            <p:strVal val="#ppt_h"/>
                                          </p:val>
                                        </p:tav>
                                      </p:tavLst>
                                    </p:anim>
                                    <p:anim calcmode="lin" valueType="num">
                                      <p:cBhvr>
                                        <p:cTn id="39" dur="500" fill="hold"/>
                                        <p:tgtEl>
                                          <p:spTgt spid="2049"/>
                                        </p:tgtEl>
                                        <p:attrNameLst>
                                          <p:attrName>ppt_x</p:attrName>
                                        </p:attrNameLst>
                                      </p:cBhvr>
                                      <p:tavLst>
                                        <p:tav tm="0">
                                          <p:val>
                                            <p:strVal val="#ppt_x-.2"/>
                                          </p:val>
                                        </p:tav>
                                        <p:tav tm="100000">
                                          <p:val>
                                            <p:strVal val="#ppt_x"/>
                                          </p:val>
                                        </p:tav>
                                      </p:tavLst>
                                    </p:anim>
                                    <p:anim calcmode="lin" valueType="num">
                                      <p:cBhvr>
                                        <p:cTn id="40" dur="500" fill="hold"/>
                                        <p:tgtEl>
                                          <p:spTgt spid="2049"/>
                                        </p:tgtEl>
                                        <p:attrNameLst>
                                          <p:attrName>ppt_y</p:attrName>
                                        </p:attrNameLst>
                                      </p:cBhvr>
                                      <p:tavLst>
                                        <p:tav tm="0">
                                          <p:val>
                                            <p:strVal val="#ppt_y"/>
                                          </p:val>
                                        </p:tav>
                                        <p:tav tm="100000">
                                          <p:val>
                                            <p:strVal val="#ppt_y"/>
                                          </p:val>
                                        </p:tav>
                                      </p:tavLst>
                                    </p:anim>
                                    <p:animEffect transition="in" filter="fade">
                                      <p:cBhvr>
                                        <p:cTn id="41" dur="500"/>
                                        <p:tgtEl>
                                          <p:spTgt spid="2049"/>
                                        </p:tgtEl>
                                      </p:cBhvr>
                                    </p:animEffect>
                                  </p:childTnLst>
                                </p:cTn>
                              </p:par>
                            </p:childTnLst>
                          </p:cTn>
                        </p:par>
                      </p:childTnLst>
                    </p:cTn>
                  </p:par>
                  <p:par>
                    <p:cTn id="42" fill="hold">
                      <p:stCondLst>
                        <p:cond delay="indefinite"/>
                      </p:stCondLst>
                      <p:childTnLst>
                        <p:par>
                          <p:cTn id="43" fill="hold">
                            <p:stCondLst>
                              <p:cond delay="0"/>
                            </p:stCondLst>
                            <p:childTnLst>
                              <p:par>
                                <p:cTn id="44" presetID="52"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Scale>
                                      <p:cBhvr>
                                        <p:cTn id="46"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26"/>
                                        </p:tgtEl>
                                        <p:attrNameLst>
                                          <p:attrName>ppt_x</p:attrName>
                                          <p:attrName>ppt_y</p:attrName>
                                        </p:attrNameLst>
                                      </p:cBhvr>
                                    </p:animMotion>
                                    <p:animEffect transition="in" filter="fade">
                                      <p:cBhvr>
                                        <p:cTn id="48" dur="1000"/>
                                        <p:tgtEl>
                                          <p:spTgt spid="26"/>
                                        </p:tgtEl>
                                      </p:cBhvr>
                                    </p:animEffect>
                                  </p:childTnLst>
                                </p:cTn>
                              </p:par>
                            </p:childTnLst>
                          </p:cTn>
                        </p:par>
                        <p:par>
                          <p:cTn id="49" fill="hold">
                            <p:stCondLst>
                              <p:cond delay="10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12"/>
                                        </p:tgtEl>
                                        <p:attrNameLst>
                                          <p:attrName>ppt_y</p:attrName>
                                        </p:attrNameLst>
                                      </p:cBhvr>
                                      <p:tavLst>
                                        <p:tav tm="0">
                                          <p:val>
                                            <p:strVal val="#ppt_y"/>
                                          </p:val>
                                        </p:tav>
                                        <p:tav tm="100000">
                                          <p:val>
                                            <p:strVal val="#ppt_y"/>
                                          </p:val>
                                        </p:tav>
                                      </p:tavLst>
                                    </p:anim>
                                    <p:anim calcmode="lin" valueType="num">
                                      <p:cBhvr>
                                        <p:cTn id="54"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12"/>
                                        </p:tgtEl>
                                      </p:cBhvr>
                                    </p:animEffect>
                                  </p:childTnLst>
                                </p:cTn>
                              </p:par>
                            </p:childTnLst>
                          </p:cTn>
                        </p:par>
                        <p:par>
                          <p:cTn id="57" fill="hold">
                            <p:stCondLst>
                              <p:cond delay="1700"/>
                            </p:stCondLst>
                            <p:childTnLst>
                              <p:par>
                                <p:cTn id="58" presetID="41" presetClass="entr" presetSubtype="0" fill="hold" grpId="0" nodeType="afterEffect">
                                  <p:stCondLst>
                                    <p:cond delay="0"/>
                                  </p:stCondLst>
                                  <p:iterate type="lt">
                                    <p:tmPct val="10000"/>
                                  </p:iterate>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13"/>
                                        </p:tgtEl>
                                        <p:attrNameLst>
                                          <p:attrName>ppt_y</p:attrName>
                                        </p:attrNameLst>
                                      </p:cBhvr>
                                      <p:tavLst>
                                        <p:tav tm="0">
                                          <p:val>
                                            <p:strVal val="#ppt_y"/>
                                          </p:val>
                                        </p:tav>
                                        <p:tav tm="100000">
                                          <p:val>
                                            <p:strVal val="#ppt_y"/>
                                          </p:val>
                                        </p:tav>
                                      </p:tavLst>
                                    </p:anim>
                                    <p:anim calcmode="lin" valueType="num">
                                      <p:cBhvr>
                                        <p:cTn id="62"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13"/>
                                        </p:tgtEl>
                                      </p:cBhvr>
                                    </p:animEffect>
                                  </p:childTnLst>
                                </p:cTn>
                              </p:par>
                            </p:childTnLst>
                          </p:cTn>
                        </p:par>
                        <p:par>
                          <p:cTn id="65" fill="hold">
                            <p:stCondLst>
                              <p:cond delay="245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14"/>
                                        </p:tgtEl>
                                        <p:attrNameLst>
                                          <p:attrName>style.visibility</p:attrName>
                                        </p:attrNameLst>
                                      </p:cBhvr>
                                      <p:to>
                                        <p:strVal val="visible"/>
                                      </p:to>
                                    </p:set>
                                    <p:anim calcmode="lin" valueType="num">
                                      <p:cBhvr>
                                        <p:cTn id="68"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14"/>
                                        </p:tgtEl>
                                        <p:attrNameLst>
                                          <p:attrName>ppt_y</p:attrName>
                                        </p:attrNameLst>
                                      </p:cBhvr>
                                      <p:tavLst>
                                        <p:tav tm="0">
                                          <p:val>
                                            <p:strVal val="#ppt_y"/>
                                          </p:val>
                                        </p:tav>
                                        <p:tav tm="100000">
                                          <p:val>
                                            <p:strVal val="#ppt_y"/>
                                          </p:val>
                                        </p:tav>
                                      </p:tavLst>
                                    </p:anim>
                                    <p:anim calcmode="lin" valueType="num">
                                      <p:cBhvr>
                                        <p:cTn id="70"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6" grpId="0" animBg="1"/>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p:cNvSpPr>
            <a:spLocks noGrp="1"/>
          </p:cNvSpPr>
          <p:nvPr>
            <p:ph type="ftr" sz="quarter" idx="10"/>
          </p:nvPr>
        </p:nvSpPr>
        <p:spPr/>
        <p:txBody>
          <a:bodyPr/>
          <a:lstStyle/>
          <a:p>
            <a:r>
              <a:rPr lang="en-US">
                <a:latin typeface="Times New Roman" pitchFamily="18" charset="0"/>
                <a:cs typeface="Times New Roman" pitchFamily="18" charset="0"/>
              </a:rPr>
              <a:t>www.themegallery.com</a:t>
            </a:r>
          </a:p>
        </p:txBody>
      </p:sp>
      <p:sp>
        <p:nvSpPr>
          <p:cNvPr id="40962" name="Rectangle 2"/>
          <p:cNvSpPr>
            <a:spLocks noGrp="1" noChangeArrowheads="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Nội dung trình bày</a:t>
            </a:r>
            <a:endParaRPr lang="en-US">
              <a:latin typeface="Times New Roman" pitchFamily="18" charset="0"/>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en-US" b="0">
              <a:latin typeface="Times New Roman" pitchFamily="18" charset="0"/>
              <a:cs typeface="Times New Roman" pitchFamily="18" charset="0"/>
            </a:endParaRPr>
          </a:p>
        </p:txBody>
      </p:sp>
      <p:sp>
        <p:nvSpPr>
          <p:cNvPr id="41111" name="Line 151"/>
          <p:cNvSpPr>
            <a:spLocks noChangeShapeType="1"/>
          </p:cNvSpPr>
          <p:nvPr/>
        </p:nvSpPr>
        <p:spPr bwMode="auto">
          <a:xfrm>
            <a:off x="2528888" y="2435225"/>
            <a:ext cx="4800600"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2" name="Group 152"/>
          <p:cNvGrpSpPr>
            <a:grpSpLocks/>
          </p:cNvGrpSpPr>
          <p:nvPr/>
        </p:nvGrpSpPr>
        <p:grpSpPr bwMode="auto">
          <a:xfrm>
            <a:off x="2286000" y="2328863"/>
            <a:ext cx="182563" cy="182562"/>
            <a:chOff x="1239" y="1515"/>
            <a:chExt cx="115" cy="115"/>
          </a:xfrm>
        </p:grpSpPr>
        <p:sp>
          <p:nvSpPr>
            <p:cNvPr id="41113" name="AutoShape 153"/>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14" name="AutoShape 154"/>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15" name="Text Box 155"/>
          <p:cNvSpPr txBox="1">
            <a:spLocks noChangeArrowheads="1"/>
          </p:cNvSpPr>
          <p:nvPr/>
        </p:nvSpPr>
        <p:spPr bwMode="auto">
          <a:xfrm>
            <a:off x="2590800" y="1981200"/>
            <a:ext cx="4222631" cy="461665"/>
          </a:xfrm>
          <a:prstGeom prst="rect">
            <a:avLst/>
          </a:prstGeom>
          <a:noFill/>
          <a:ln w="9525" algn="ctr">
            <a:noFill/>
            <a:miter lim="800000"/>
            <a:headEnd/>
            <a:tailEnd/>
          </a:ln>
          <a:effectLst/>
        </p:spPr>
        <p:txBody>
          <a:bodyPr wrap="none">
            <a:spAutoFit/>
          </a:bodyPr>
          <a:lstStyle/>
          <a:p>
            <a:pPr eaLnBrk="0" hangingPunct="0"/>
            <a:r>
              <a:rPr lang="en-US" sz="2400">
                <a:solidFill>
                  <a:srgbClr val="000000"/>
                </a:solidFill>
                <a:latin typeface="Times New Roman" pitchFamily="18" charset="0"/>
                <a:cs typeface="Times New Roman" pitchFamily="18" charset="0"/>
              </a:rPr>
              <a:t>1</a:t>
            </a:r>
            <a:r>
              <a:rPr lang="en-US" sz="2400">
                <a:solidFill>
                  <a:srgbClr val="000000"/>
                </a:solidFill>
                <a:latin typeface="Times New Roman" pitchFamily="18" charset="0"/>
                <a:cs typeface="Times New Roman" pitchFamily="18" charset="0"/>
              </a:rPr>
              <a:t>. </a:t>
            </a:r>
            <a:r>
              <a:rPr lang="en-US" sz="2400" smtClean="0">
                <a:solidFill>
                  <a:srgbClr val="000000"/>
                </a:solidFill>
                <a:latin typeface="Times New Roman" pitchFamily="18" charset="0"/>
                <a:cs typeface="Times New Roman" pitchFamily="18" charset="0"/>
              </a:rPr>
              <a:t>Các nghiên cứu trên thế giới</a:t>
            </a:r>
            <a:endParaRPr lang="en-US" sz="2400">
              <a:solidFill>
                <a:srgbClr val="000000"/>
              </a:solidFill>
              <a:latin typeface="Times New Roman" pitchFamily="18" charset="0"/>
              <a:cs typeface="Times New Roman" pitchFamily="18" charset="0"/>
            </a:endParaRPr>
          </a:p>
        </p:txBody>
      </p:sp>
      <p:grpSp>
        <p:nvGrpSpPr>
          <p:cNvPr id="3" name="Group 156"/>
          <p:cNvGrpSpPr>
            <a:grpSpLocks/>
          </p:cNvGrpSpPr>
          <p:nvPr/>
        </p:nvGrpSpPr>
        <p:grpSpPr bwMode="auto">
          <a:xfrm>
            <a:off x="2286000" y="2895600"/>
            <a:ext cx="5043488" cy="530225"/>
            <a:chOff x="1239" y="1296"/>
            <a:chExt cx="3177" cy="334"/>
          </a:xfrm>
        </p:grpSpPr>
        <p:sp>
          <p:nvSpPr>
            <p:cNvPr id="41117" name="Line 157"/>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4" name="Group 158"/>
            <p:cNvGrpSpPr>
              <a:grpSpLocks/>
            </p:cNvGrpSpPr>
            <p:nvPr/>
          </p:nvGrpSpPr>
          <p:grpSpPr bwMode="auto">
            <a:xfrm>
              <a:off x="1239" y="1515"/>
              <a:ext cx="115" cy="115"/>
              <a:chOff x="1239" y="1515"/>
              <a:chExt cx="115" cy="115"/>
            </a:xfrm>
          </p:grpSpPr>
          <p:sp>
            <p:nvSpPr>
              <p:cNvPr id="41119" name="AutoShape 159"/>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20" name="AutoShape 160"/>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21" name="Text Box 161"/>
            <p:cNvSpPr txBox="1">
              <a:spLocks noChangeArrowheads="1"/>
            </p:cNvSpPr>
            <p:nvPr/>
          </p:nvSpPr>
          <p:spPr bwMode="auto">
            <a:xfrm>
              <a:off x="1431" y="1296"/>
              <a:ext cx="2346" cy="291"/>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2</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Các phương pháp sử dụng</a:t>
              </a:r>
              <a:endParaRPr lang="en-US" sz="2400" b="0">
                <a:solidFill>
                  <a:srgbClr val="000000"/>
                </a:solidFill>
                <a:latin typeface="Times New Roman" pitchFamily="18" charset="0"/>
                <a:cs typeface="Times New Roman" pitchFamily="18" charset="0"/>
              </a:endParaRPr>
            </a:p>
          </p:txBody>
        </p:sp>
      </p:grpSp>
      <p:grpSp>
        <p:nvGrpSpPr>
          <p:cNvPr id="5" name="Group 162"/>
          <p:cNvGrpSpPr>
            <a:grpSpLocks/>
          </p:cNvGrpSpPr>
          <p:nvPr/>
        </p:nvGrpSpPr>
        <p:grpSpPr bwMode="auto">
          <a:xfrm>
            <a:off x="2286000" y="3810000"/>
            <a:ext cx="5043488" cy="533400"/>
            <a:chOff x="1239" y="1294"/>
            <a:chExt cx="3177" cy="336"/>
          </a:xfrm>
        </p:grpSpPr>
        <p:sp>
          <p:nvSpPr>
            <p:cNvPr id="41123" name="Line 163"/>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6" name="Group 164"/>
            <p:cNvGrpSpPr>
              <a:grpSpLocks/>
            </p:cNvGrpSpPr>
            <p:nvPr/>
          </p:nvGrpSpPr>
          <p:grpSpPr bwMode="auto">
            <a:xfrm>
              <a:off x="1239" y="1515"/>
              <a:ext cx="115" cy="115"/>
              <a:chOff x="1239" y="1515"/>
              <a:chExt cx="115" cy="115"/>
            </a:xfrm>
          </p:grpSpPr>
          <p:sp>
            <p:nvSpPr>
              <p:cNvPr id="41125" name="AutoShape 165"/>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26" name="AutoShape 166"/>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27" name="Text Box 167"/>
            <p:cNvSpPr txBox="1">
              <a:spLocks noChangeArrowheads="1"/>
            </p:cNvSpPr>
            <p:nvPr/>
          </p:nvSpPr>
          <p:spPr bwMode="auto">
            <a:xfrm>
              <a:off x="1431" y="1294"/>
              <a:ext cx="1912" cy="291"/>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3</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Giải thuật lelightwin</a:t>
              </a:r>
              <a:endParaRPr lang="en-US" sz="2400" b="0">
                <a:solidFill>
                  <a:srgbClr val="000000"/>
                </a:solidFill>
                <a:latin typeface="Times New Roman" pitchFamily="18" charset="0"/>
                <a:cs typeface="Times New Roman" pitchFamily="18" charset="0"/>
              </a:endParaRPr>
            </a:p>
          </p:txBody>
        </p:sp>
      </p:grpSp>
      <p:grpSp>
        <p:nvGrpSpPr>
          <p:cNvPr id="7" name="Group 168"/>
          <p:cNvGrpSpPr>
            <a:grpSpLocks/>
          </p:cNvGrpSpPr>
          <p:nvPr/>
        </p:nvGrpSpPr>
        <p:grpSpPr bwMode="auto">
          <a:xfrm>
            <a:off x="2286000" y="4724400"/>
            <a:ext cx="5043489" cy="530225"/>
            <a:chOff x="1239" y="1296"/>
            <a:chExt cx="3177" cy="334"/>
          </a:xfrm>
        </p:grpSpPr>
        <p:sp>
          <p:nvSpPr>
            <p:cNvPr id="41129" name="Line 169"/>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a:effectLst/>
          </p:spPr>
          <p:txBody>
            <a:bodyPr wrap="none" anchor="ctr"/>
            <a:lstStyle/>
            <a:p>
              <a:endParaRPr lang="en-US">
                <a:latin typeface="Times New Roman" pitchFamily="18" charset="0"/>
                <a:cs typeface="Times New Roman" pitchFamily="18" charset="0"/>
              </a:endParaRPr>
            </a:p>
          </p:txBody>
        </p:sp>
        <p:grpSp>
          <p:nvGrpSpPr>
            <p:cNvPr id="8" name="Group 170"/>
            <p:cNvGrpSpPr>
              <a:grpSpLocks/>
            </p:cNvGrpSpPr>
            <p:nvPr/>
          </p:nvGrpSpPr>
          <p:grpSpPr bwMode="auto">
            <a:xfrm>
              <a:off x="1239" y="1515"/>
              <a:ext cx="115" cy="115"/>
              <a:chOff x="1239" y="1515"/>
              <a:chExt cx="115" cy="115"/>
            </a:xfrm>
          </p:grpSpPr>
          <p:sp>
            <p:nvSpPr>
              <p:cNvPr id="41131" name="AutoShape 171"/>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41132" name="AutoShape 172"/>
              <p:cNvSpPr>
                <a:spLocks noChangeArrowheads="1"/>
              </p:cNvSpPr>
              <p:nvPr/>
            </p:nvSpPr>
            <p:spPr bwMode="gray">
              <a:xfrm rot="18900000" flipH="1">
                <a:off x="1239" y="1515"/>
                <a:ext cx="115" cy="115"/>
              </a:xfrm>
              <a:prstGeom prst="rtTriangle">
                <a:avLst/>
              </a:prstGeom>
              <a:solidFill>
                <a:srgbClr val="FF9900"/>
              </a:solidFill>
              <a:ln w="9525" algn="ctr">
                <a:noFill/>
                <a:miter lim="800000"/>
                <a:headEnd/>
                <a:tailEnd/>
              </a:ln>
              <a:effectLst/>
            </p:spPr>
            <p:txBody>
              <a:bodyPr wrap="none" anchor="ctr"/>
              <a:lstStyle/>
              <a:p>
                <a:endParaRPr lang="en-US">
                  <a:latin typeface="Times New Roman" pitchFamily="18" charset="0"/>
                  <a:cs typeface="Times New Roman" pitchFamily="18" charset="0"/>
                </a:endParaRPr>
              </a:p>
            </p:txBody>
          </p:sp>
        </p:grpSp>
        <p:sp>
          <p:nvSpPr>
            <p:cNvPr id="41133" name="Text Box 173"/>
            <p:cNvSpPr txBox="1">
              <a:spLocks noChangeArrowheads="1"/>
            </p:cNvSpPr>
            <p:nvPr/>
          </p:nvSpPr>
          <p:spPr bwMode="auto">
            <a:xfrm>
              <a:off x="1431" y="1296"/>
              <a:ext cx="2918" cy="291"/>
            </a:xfrm>
            <a:prstGeom prst="rect">
              <a:avLst/>
            </a:prstGeom>
            <a:noFill/>
            <a:ln w="9525" algn="ctr">
              <a:noFill/>
              <a:miter lim="800000"/>
              <a:headEnd/>
              <a:tailEnd/>
            </a:ln>
            <a:effectLst/>
          </p:spPr>
          <p:txBody>
            <a:bodyPr wrap="none">
              <a:spAutoFit/>
            </a:bodyPr>
            <a:lstStyle/>
            <a:p>
              <a:pPr eaLnBrk="0" hangingPunct="0"/>
              <a:r>
                <a:rPr lang="en-US" sz="2400" b="0">
                  <a:solidFill>
                    <a:srgbClr val="000000"/>
                  </a:solidFill>
                  <a:latin typeface="Times New Roman" pitchFamily="18" charset="0"/>
                  <a:cs typeface="Times New Roman" pitchFamily="18" charset="0"/>
                </a:rPr>
                <a:t>4</a:t>
              </a:r>
              <a:r>
                <a:rPr lang="en-US" sz="2400" b="0">
                  <a:solidFill>
                    <a:srgbClr val="000000"/>
                  </a:solidFill>
                  <a:latin typeface="Times New Roman" pitchFamily="18" charset="0"/>
                  <a:cs typeface="Times New Roman" pitchFamily="18" charset="0"/>
                </a:rPr>
                <a:t>. </a:t>
              </a:r>
              <a:r>
                <a:rPr lang="en-US" sz="2400" b="0" smtClean="0">
                  <a:solidFill>
                    <a:srgbClr val="000000"/>
                  </a:solidFill>
                  <a:latin typeface="Times New Roman" pitchFamily="18" charset="0"/>
                  <a:cs typeface="Times New Roman" pitchFamily="18" charset="0"/>
                </a:rPr>
                <a:t>Thử nghiệm và đánh giá hệ thống</a:t>
              </a:r>
              <a:endParaRPr lang="en-US" sz="2400" b="0">
                <a:solidFill>
                  <a:srgbClr val="000000"/>
                </a:solidFill>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05000" y="990600"/>
            <a:ext cx="4572000" cy="3276600"/>
          </a:xfrm>
          <a:prstGeom prst="rect">
            <a:avLst/>
          </a:prstGeom>
          <a:solidFill>
            <a:srgbClr val="00B0F0">
              <a:alpha val="39000"/>
            </a:srgbClr>
          </a:solidFill>
          <a:ln w="9525">
            <a:solidFill>
              <a:schemeClr val="tx1"/>
            </a:solidFill>
          </a:ln>
          <a:effectLst>
            <a:outerShdw blurRad="76200" dist="152400" dir="2640000" sx="101000" sy="101000" algn="ctr" rotWithShape="0">
              <a:srgbClr val="000000">
                <a:alpha val="31000"/>
              </a:srgbClr>
            </a:outerShdw>
          </a:effectLst>
          <a:scene3d>
            <a:camera prst="orthographicFront"/>
            <a:lightRig rig="threePt" dir="t"/>
          </a:scene3d>
          <a:sp3d>
            <a:bevelT w="171450" h="15875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2" name="Title 1"/>
          <p:cNvSpPr>
            <a:spLocks noGrp="1"/>
          </p:cNvSpPr>
          <p:nvPr>
            <p:ph type="title"/>
          </p:nvPr>
        </p:nvSpPr>
        <p:spPr>
          <a:xfrm>
            <a:off x="1600200" y="152400"/>
            <a:ext cx="7010400" cy="762000"/>
          </a:xfrm>
        </p:spPr>
        <p:txBody>
          <a:bodyPr/>
          <a:lstStyle/>
          <a:p>
            <a:r>
              <a:rPr lang="en-US" smtClean="0">
                <a:latin typeface="Times New Roman" pitchFamily="18" charset="0"/>
                <a:cs typeface="Times New Roman" pitchFamily="18" charset="0"/>
              </a:rPr>
              <a:t>Các nghiên cứu trên thế giới</a:t>
            </a:r>
            <a:endParaRPr lang="en-US">
              <a:latin typeface="Times New Roman" pitchFamily="18" charset="0"/>
              <a:cs typeface="Times New Roman" pitchFamily="18" charset="0"/>
            </a:endParaRPr>
          </a:p>
        </p:txBody>
      </p:sp>
      <p:sp>
        <p:nvSpPr>
          <p:cNvPr id="4" name="Rectangle 3"/>
          <p:cNvSpPr/>
          <p:nvPr/>
        </p:nvSpPr>
        <p:spPr>
          <a:xfrm>
            <a:off x="3581400" y="1143000"/>
            <a:ext cx="1219200" cy="609600"/>
          </a:xfrm>
          <a:prstGeom prst="rect">
            <a:avLst/>
          </a:prstGeom>
          <a:gradFill>
            <a:gsLst>
              <a:gs pos="0">
                <a:srgbClr val="5E9EFF"/>
              </a:gs>
              <a:gs pos="39999">
                <a:srgbClr val="85C2FF"/>
              </a:gs>
              <a:gs pos="70000">
                <a:srgbClr val="C4D6EB"/>
              </a:gs>
              <a:gs pos="100000">
                <a:srgbClr val="FFEBFA"/>
              </a:gs>
            </a:gsLst>
            <a:lin ang="5400000" scaled="0"/>
          </a:gradFill>
          <a:ln w="9525">
            <a:solidFill>
              <a:schemeClr val="tx1"/>
            </a:solidFill>
          </a:ln>
          <a:scene3d>
            <a:camera prst="orthographicFront"/>
            <a:lightRig rig="threePt" dir="t"/>
          </a:scene3d>
          <a:sp3d>
            <a:bevelT w="139700" h="889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PTCP</a:t>
            </a:r>
            <a:endParaRPr lang="en-US">
              <a:solidFill>
                <a:schemeClr val="tx1"/>
              </a:solidFill>
              <a:latin typeface="Times New Roman" pitchFamily="18" charset="0"/>
              <a:cs typeface="Times New Roman" pitchFamily="18" charset="0"/>
            </a:endParaRPr>
          </a:p>
        </p:txBody>
      </p:sp>
      <p:sp>
        <p:nvSpPr>
          <p:cNvPr id="5" name="Rectangle 4"/>
          <p:cNvSpPr/>
          <p:nvPr/>
        </p:nvSpPr>
        <p:spPr>
          <a:xfrm>
            <a:off x="2133600" y="2286000"/>
            <a:ext cx="1219200" cy="609600"/>
          </a:xfrm>
          <a:prstGeom prst="rect">
            <a:avLst/>
          </a:prstGeom>
          <a:gradFill>
            <a:gsLst>
              <a:gs pos="0">
                <a:srgbClr val="5E9EFF"/>
              </a:gs>
              <a:gs pos="39999">
                <a:srgbClr val="85C2FF"/>
              </a:gs>
              <a:gs pos="70000">
                <a:srgbClr val="C4D6EB"/>
              </a:gs>
              <a:gs pos="100000">
                <a:srgbClr val="FFEBFA"/>
              </a:gs>
            </a:gsLst>
            <a:lin ang="5400000" scaled="0"/>
          </a:gradFill>
          <a:ln w="9525">
            <a:solidFill>
              <a:schemeClr val="tx1"/>
            </a:solidFill>
          </a:ln>
          <a:scene3d>
            <a:camera prst="orthographicFront"/>
            <a:lightRig rig="threePt" dir="t"/>
          </a:scene3d>
          <a:sp3d>
            <a:bevelT w="139700" h="889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Top-down</a:t>
            </a:r>
            <a:endParaRPr lang="en-US" sz="1600">
              <a:solidFill>
                <a:schemeClr val="tx1"/>
              </a:solidFill>
              <a:latin typeface="Times New Roman" pitchFamily="18" charset="0"/>
              <a:cs typeface="Times New Roman" pitchFamily="18" charset="0"/>
            </a:endParaRPr>
          </a:p>
        </p:txBody>
      </p:sp>
      <p:sp>
        <p:nvSpPr>
          <p:cNvPr id="6" name="Rectangle 5"/>
          <p:cNvSpPr/>
          <p:nvPr/>
        </p:nvSpPr>
        <p:spPr>
          <a:xfrm>
            <a:off x="5029200" y="2286000"/>
            <a:ext cx="1219200" cy="609600"/>
          </a:xfrm>
          <a:prstGeom prst="rect">
            <a:avLst/>
          </a:prstGeom>
          <a:gradFill>
            <a:gsLst>
              <a:gs pos="0">
                <a:srgbClr val="5E9EFF"/>
              </a:gs>
              <a:gs pos="39999">
                <a:srgbClr val="85C2FF"/>
              </a:gs>
              <a:gs pos="70000">
                <a:srgbClr val="C4D6EB"/>
              </a:gs>
              <a:gs pos="100000">
                <a:srgbClr val="FFEBFA"/>
              </a:gs>
            </a:gsLst>
            <a:lin ang="5400000" scaled="0"/>
          </a:gradFill>
          <a:ln w="9525">
            <a:solidFill>
              <a:schemeClr val="tx1"/>
            </a:solidFill>
          </a:ln>
          <a:scene3d>
            <a:camera prst="orthographicFront"/>
            <a:lightRig rig="threePt" dir="t"/>
          </a:scene3d>
          <a:sp3d>
            <a:bevelT w="139700" h="889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Bottom-up</a:t>
            </a:r>
            <a:endParaRPr lang="en-US" sz="1600">
              <a:solidFill>
                <a:schemeClr val="tx1"/>
              </a:solidFill>
              <a:latin typeface="Times New Roman" pitchFamily="18" charset="0"/>
              <a:cs typeface="Times New Roman" pitchFamily="18" charset="0"/>
            </a:endParaRPr>
          </a:p>
        </p:txBody>
      </p:sp>
      <p:sp>
        <p:nvSpPr>
          <p:cNvPr id="7" name="Rectangle 6"/>
          <p:cNvSpPr/>
          <p:nvPr/>
        </p:nvSpPr>
        <p:spPr>
          <a:xfrm>
            <a:off x="2133600" y="3352800"/>
            <a:ext cx="1219200" cy="609600"/>
          </a:xfrm>
          <a:prstGeom prst="rect">
            <a:avLst/>
          </a:prstGeom>
          <a:gradFill>
            <a:gsLst>
              <a:gs pos="0">
                <a:srgbClr val="5E9EFF"/>
              </a:gs>
              <a:gs pos="39999">
                <a:srgbClr val="85C2FF"/>
              </a:gs>
              <a:gs pos="70000">
                <a:srgbClr val="C4D6EB"/>
              </a:gs>
              <a:gs pos="100000">
                <a:srgbClr val="FFEBFA"/>
              </a:gs>
            </a:gsLst>
            <a:lin ang="5400000" scaled="0"/>
          </a:gradFill>
          <a:ln w="9525">
            <a:solidFill>
              <a:schemeClr val="tx1"/>
            </a:solidFill>
          </a:ln>
          <a:scene3d>
            <a:camera prst="orthographicFront"/>
            <a:lightRig rig="threePt" dir="t"/>
          </a:scene3d>
          <a:sp3d>
            <a:bevelT w="139700" h="889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Earley</a:t>
            </a:r>
            <a:endParaRPr lang="en-US" sz="1600">
              <a:solidFill>
                <a:schemeClr val="tx1"/>
              </a:solidFill>
              <a:latin typeface="Times New Roman" pitchFamily="18" charset="0"/>
              <a:cs typeface="Times New Roman" pitchFamily="18" charset="0"/>
            </a:endParaRPr>
          </a:p>
        </p:txBody>
      </p:sp>
      <p:sp>
        <p:nvSpPr>
          <p:cNvPr id="8" name="Rectangle 7"/>
          <p:cNvSpPr/>
          <p:nvPr/>
        </p:nvSpPr>
        <p:spPr>
          <a:xfrm>
            <a:off x="5029200" y="3352800"/>
            <a:ext cx="1219200" cy="609600"/>
          </a:xfrm>
          <a:prstGeom prst="rect">
            <a:avLst/>
          </a:prstGeom>
          <a:gradFill>
            <a:gsLst>
              <a:gs pos="0">
                <a:srgbClr val="5E9EFF"/>
              </a:gs>
              <a:gs pos="39999">
                <a:srgbClr val="85C2FF"/>
              </a:gs>
              <a:gs pos="70000">
                <a:srgbClr val="C4D6EB"/>
              </a:gs>
              <a:gs pos="100000">
                <a:srgbClr val="FFEBFA"/>
              </a:gs>
            </a:gsLst>
            <a:lin ang="5400000" scaled="0"/>
          </a:gradFill>
          <a:ln w="9525">
            <a:solidFill>
              <a:schemeClr val="tx1"/>
            </a:solidFill>
          </a:ln>
          <a:scene3d>
            <a:camera prst="orthographicFront"/>
            <a:lightRig rig="threePt" dir="t"/>
          </a:scene3d>
          <a:sp3d>
            <a:bevelT w="139700" h="889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CYK</a:t>
            </a:r>
            <a:endParaRPr lang="en-US" sz="1600">
              <a:solidFill>
                <a:schemeClr val="tx1"/>
              </a:solidFill>
              <a:latin typeface="Times New Roman" pitchFamily="18" charset="0"/>
              <a:cs typeface="Times New Roman" pitchFamily="18" charset="0"/>
            </a:endParaRPr>
          </a:p>
        </p:txBody>
      </p:sp>
      <p:sp>
        <p:nvSpPr>
          <p:cNvPr id="10" name="Rectangle 9"/>
          <p:cNvSpPr/>
          <p:nvPr/>
        </p:nvSpPr>
        <p:spPr>
          <a:xfrm>
            <a:off x="6629400" y="990600"/>
            <a:ext cx="1676400" cy="3276600"/>
          </a:xfrm>
          <a:prstGeom prst="rect">
            <a:avLst/>
          </a:prstGeom>
          <a:solidFill>
            <a:schemeClr val="bg1">
              <a:lumMod val="85000"/>
            </a:schemeClr>
          </a:solidFill>
          <a:ln w="9525">
            <a:solidFill>
              <a:schemeClr val="tx1"/>
            </a:solidFill>
          </a:ln>
          <a:effectLst>
            <a:outerShdw blurRad="76200" dist="152400" dir="2640000" sx="101000" sy="101000" algn="ctr" rotWithShape="0">
              <a:srgbClr val="000000">
                <a:alpha val="31000"/>
              </a:srgbClr>
            </a:outerShdw>
          </a:effectLst>
          <a:scene3d>
            <a:camera prst="orthographicFront"/>
            <a:lightRig rig="threePt" dir="t"/>
          </a:scene3d>
          <a:sp3d>
            <a:bevelT w="171450" h="15875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solidFill>
                  <a:schemeClr val="tx1"/>
                </a:solidFill>
                <a:latin typeface="Times New Roman" pitchFamily="18" charset="0"/>
                <a:cs typeface="Times New Roman" pitchFamily="18" charset="0"/>
              </a:rPr>
              <a:t>CFG</a:t>
            </a:r>
            <a:endParaRPr lang="en-US" sz="4400">
              <a:solidFill>
                <a:schemeClr val="tx1"/>
              </a:solidFill>
              <a:latin typeface="Times New Roman" pitchFamily="18" charset="0"/>
              <a:cs typeface="Times New Roman" pitchFamily="18" charset="0"/>
            </a:endParaRPr>
          </a:p>
        </p:txBody>
      </p:sp>
      <p:sp>
        <p:nvSpPr>
          <p:cNvPr id="12" name="Rectangle 11"/>
          <p:cNvSpPr/>
          <p:nvPr/>
        </p:nvSpPr>
        <p:spPr>
          <a:xfrm>
            <a:off x="1905000" y="4419600"/>
            <a:ext cx="6400800" cy="914400"/>
          </a:xfrm>
          <a:prstGeom prst="rect">
            <a:avLst/>
          </a:prstGeom>
          <a:solidFill>
            <a:schemeClr val="bg1">
              <a:lumMod val="50000"/>
            </a:schemeClr>
          </a:solidFill>
          <a:ln w="9525">
            <a:solidFill>
              <a:schemeClr val="tx1"/>
            </a:solidFill>
          </a:ln>
          <a:effectLst>
            <a:outerShdw blurRad="76200" dist="152400" dir="2640000" sx="101000" sy="101000" algn="ctr" rotWithShape="0">
              <a:srgbClr val="000000">
                <a:alpha val="31000"/>
              </a:srgbClr>
            </a:outerShdw>
          </a:effectLst>
          <a:scene3d>
            <a:camera prst="orthographicFront"/>
            <a:lightRig rig="threePt" dir="t"/>
          </a:scene3d>
          <a:sp3d>
            <a:bevelT w="171450" h="15875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solidFill>
                  <a:schemeClr val="tx1"/>
                </a:solidFill>
                <a:latin typeface="Times New Roman" pitchFamily="18" charset="0"/>
                <a:cs typeface="Times New Roman" pitchFamily="18" charset="0"/>
              </a:rPr>
              <a:t>PCFG</a:t>
            </a:r>
            <a:endParaRPr lang="en-US" sz="4400">
              <a:solidFill>
                <a:schemeClr val="tx1"/>
              </a:solidFill>
              <a:latin typeface="Times New Roman" pitchFamily="18" charset="0"/>
              <a:cs typeface="Times New Roman" pitchFamily="18" charset="0"/>
            </a:endParaRPr>
          </a:p>
        </p:txBody>
      </p:sp>
      <p:sp>
        <p:nvSpPr>
          <p:cNvPr id="13" name="Rectangle 12"/>
          <p:cNvSpPr/>
          <p:nvPr/>
        </p:nvSpPr>
        <p:spPr>
          <a:xfrm>
            <a:off x="1905000" y="5486400"/>
            <a:ext cx="6400800" cy="762000"/>
          </a:xfrm>
          <a:prstGeom prst="rect">
            <a:avLst/>
          </a:prstGeom>
          <a:solidFill>
            <a:schemeClr val="tx1">
              <a:lumMod val="65000"/>
              <a:lumOff val="35000"/>
            </a:schemeClr>
          </a:solidFill>
          <a:ln w="9525">
            <a:solidFill>
              <a:schemeClr val="tx1"/>
            </a:solidFill>
          </a:ln>
          <a:effectLst>
            <a:outerShdw blurRad="76200" dist="152400" dir="2640000" sx="101000" sy="101000" algn="ctr" rotWithShape="0">
              <a:srgbClr val="000000">
                <a:alpha val="31000"/>
              </a:srgbClr>
            </a:outerShdw>
          </a:effectLst>
          <a:scene3d>
            <a:camera prst="orthographicFront"/>
            <a:lightRig rig="threePt" dir="t"/>
          </a:scene3d>
          <a:sp3d>
            <a:bevelT w="171450" h="15875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latin typeface="Times New Roman" pitchFamily="18" charset="0"/>
                <a:cs typeface="Times New Roman" pitchFamily="18" charset="0"/>
              </a:rPr>
              <a:t>LPCFG</a:t>
            </a:r>
            <a:endParaRPr lang="en-US" sz="3600">
              <a:solidFill>
                <a:schemeClr val="tx1"/>
              </a:solidFill>
              <a:latin typeface="Times New Roman" pitchFamily="18" charset="0"/>
              <a:cs typeface="Times New Roman" pitchFamily="18" charset="0"/>
            </a:endParaRPr>
          </a:p>
        </p:txBody>
      </p:sp>
      <p:cxnSp>
        <p:nvCxnSpPr>
          <p:cNvPr id="15" name="Straight Arrow Connector 14"/>
          <p:cNvCxnSpPr>
            <a:stCxn id="4" idx="2"/>
            <a:endCxn id="5" idx="0"/>
          </p:cNvCxnSpPr>
          <p:nvPr/>
        </p:nvCxnSpPr>
        <p:spPr>
          <a:xfrm rot="5400000">
            <a:off x="3200400" y="1295400"/>
            <a:ext cx="533400" cy="144780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6" idx="0"/>
          </p:cNvCxnSpPr>
          <p:nvPr/>
        </p:nvCxnSpPr>
        <p:spPr>
          <a:xfrm rot="16200000" flipH="1">
            <a:off x="4648200" y="1295400"/>
            <a:ext cx="533400" cy="144780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a:endCxn id="7" idx="0"/>
          </p:cNvCxnSpPr>
          <p:nvPr/>
        </p:nvCxnSpPr>
        <p:spPr>
          <a:xfrm rot="5400000">
            <a:off x="2514600" y="3124200"/>
            <a:ext cx="457200" cy="158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8" idx="0"/>
          </p:cNvCxnSpPr>
          <p:nvPr/>
        </p:nvCxnSpPr>
        <p:spPr>
          <a:xfrm rot="5400000">
            <a:off x="5410200" y="3124200"/>
            <a:ext cx="457200" cy="158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bwMode="auto">
          <a:xfrm>
            <a:off x="1600200" y="4343400"/>
            <a:ext cx="6934200" cy="1588"/>
          </a:xfrm>
          <a:prstGeom prst="straightConnector1">
            <a:avLst/>
          </a:prstGeom>
          <a:solidFill>
            <a:schemeClr val="accent1"/>
          </a:solidFill>
          <a:ln w="25400" cap="sq" cmpd="sng" algn="ctr">
            <a:solidFill>
              <a:schemeClr val="tx1"/>
            </a:solidFill>
            <a:prstDash val="solid"/>
            <a:round/>
            <a:headEnd type="arrow"/>
            <a:tailEnd type="arrow"/>
          </a:ln>
          <a:effectLst/>
        </p:spPr>
      </p:cxnSp>
      <p:cxnSp>
        <p:nvCxnSpPr>
          <p:cNvPr id="26" name="Straight Arrow Connector 25"/>
          <p:cNvCxnSpPr/>
          <p:nvPr/>
        </p:nvCxnSpPr>
        <p:spPr bwMode="auto">
          <a:xfrm>
            <a:off x="1600200" y="5410200"/>
            <a:ext cx="6934200" cy="1588"/>
          </a:xfrm>
          <a:prstGeom prst="straightConnector1">
            <a:avLst/>
          </a:prstGeom>
          <a:solidFill>
            <a:schemeClr val="accent1"/>
          </a:solidFill>
          <a:ln w="25400" cap="sq" cmpd="sng" algn="ctr">
            <a:solidFill>
              <a:schemeClr val="tx1"/>
            </a:solidFill>
            <a:prstDash val="solid"/>
            <a:round/>
            <a:headEnd type="arrow"/>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8" presetClass="entr" presetSubtype="16"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amond(in)">
                                      <p:cBhvr>
                                        <p:cTn id="18" dur="500"/>
                                        <p:tgtEl>
                                          <p:spTgt spid="4"/>
                                        </p:tgtEl>
                                      </p:cBhvr>
                                    </p:animEffect>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52"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Scale>
                                      <p:cBhvr>
                                        <p:cTn id="30"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5"/>
                                        </p:tgtEl>
                                        <p:attrNameLst>
                                          <p:attrName>ppt_x</p:attrName>
                                          <p:attrName>ppt_y</p:attrName>
                                        </p:attrNameLst>
                                      </p:cBhvr>
                                    </p:animMotion>
                                    <p:animEffect transition="in" filter="fade">
                                      <p:cBhvr>
                                        <p:cTn id="32" dur="1000"/>
                                        <p:tgtEl>
                                          <p:spTgt spid="5"/>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Scale>
                                      <p:cBhvr>
                                        <p:cTn id="35"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6"/>
                                        </p:tgtEl>
                                        <p:attrNameLst>
                                          <p:attrName>ppt_x</p:attrName>
                                          <p:attrName>ppt_y</p:attrName>
                                        </p:attrNameLst>
                                      </p:cBhvr>
                                    </p:animMotion>
                                    <p:animEffect transition="in" filter="fade">
                                      <p:cBhvr>
                                        <p:cTn id="37" dur="1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4"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 from="(-#ppt_w/2)" to="(#ppt_x)" calcmode="lin" valueType="num">
                                      <p:cBhvr>
                                        <p:cTn id="42" dur="300" fill="hold">
                                          <p:stCondLst>
                                            <p:cond delay="0"/>
                                          </p:stCondLst>
                                        </p:cTn>
                                        <p:tgtEl>
                                          <p:spTgt spid="20"/>
                                        </p:tgtEl>
                                        <p:attrNameLst>
                                          <p:attrName>ppt_x</p:attrName>
                                        </p:attrNameLst>
                                      </p:cBhvr>
                                    </p:anim>
                                    <p:anim from="0" to="-1.0" calcmode="lin" valueType="num">
                                      <p:cBhvr>
                                        <p:cTn id="43" dur="100" decel="50000" autoRev="1" fill="hold">
                                          <p:stCondLst>
                                            <p:cond delay="300"/>
                                          </p:stCondLst>
                                        </p:cTn>
                                        <p:tgtEl>
                                          <p:spTgt spid="20"/>
                                        </p:tgtEl>
                                        <p:attrNameLst>
                                          <p:attrName>xshear</p:attrName>
                                        </p:attrNameLst>
                                      </p:cBhvr>
                                    </p:anim>
                                    <p:animScale>
                                      <p:cBhvr>
                                        <p:cTn id="44" dur="100" decel="100000" autoRev="1" fill="hold">
                                          <p:stCondLst>
                                            <p:cond delay="300"/>
                                          </p:stCondLst>
                                        </p:cTn>
                                        <p:tgtEl>
                                          <p:spTgt spid="20"/>
                                        </p:tgtEl>
                                      </p:cBhvr>
                                      <p:from x="100000" y="100000"/>
                                      <p:to x="80000" y="100000"/>
                                    </p:animScale>
                                    <p:anim by="(#ppt_h/3+#ppt_w*0.1)" calcmode="lin" valueType="num">
                                      <p:cBhvr additive="sum">
                                        <p:cTn id="45" dur="100" decel="100000" autoRev="1" fill="hold">
                                          <p:stCondLst>
                                            <p:cond delay="300"/>
                                          </p:stCondLst>
                                        </p:cTn>
                                        <p:tgtEl>
                                          <p:spTgt spid="20"/>
                                        </p:tgtEl>
                                        <p:attrNameLst>
                                          <p:attrName>ppt_x</p:attrName>
                                        </p:attrNameLst>
                                      </p:cBhvr>
                                    </p:anim>
                                  </p:childTnLst>
                                </p:cTn>
                              </p:par>
                              <p:par>
                                <p:cTn id="46" presetID="34"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 from="(-#ppt_w/2)" to="(#ppt_x)" calcmode="lin" valueType="num">
                                      <p:cBhvr>
                                        <p:cTn id="48" dur="300" fill="hold">
                                          <p:stCondLst>
                                            <p:cond delay="0"/>
                                          </p:stCondLst>
                                        </p:cTn>
                                        <p:tgtEl>
                                          <p:spTgt spid="23"/>
                                        </p:tgtEl>
                                        <p:attrNameLst>
                                          <p:attrName>ppt_x</p:attrName>
                                        </p:attrNameLst>
                                      </p:cBhvr>
                                    </p:anim>
                                    <p:anim from="0" to="-1.0" calcmode="lin" valueType="num">
                                      <p:cBhvr>
                                        <p:cTn id="49" dur="100" decel="50000" autoRev="1" fill="hold">
                                          <p:stCondLst>
                                            <p:cond delay="300"/>
                                          </p:stCondLst>
                                        </p:cTn>
                                        <p:tgtEl>
                                          <p:spTgt spid="23"/>
                                        </p:tgtEl>
                                        <p:attrNameLst>
                                          <p:attrName>xshear</p:attrName>
                                        </p:attrNameLst>
                                      </p:cBhvr>
                                    </p:anim>
                                    <p:animScale>
                                      <p:cBhvr>
                                        <p:cTn id="50" dur="100" decel="100000" autoRev="1" fill="hold">
                                          <p:stCondLst>
                                            <p:cond delay="300"/>
                                          </p:stCondLst>
                                        </p:cTn>
                                        <p:tgtEl>
                                          <p:spTgt spid="23"/>
                                        </p:tgtEl>
                                      </p:cBhvr>
                                      <p:from x="100000" y="100000"/>
                                      <p:to x="80000" y="100000"/>
                                    </p:animScale>
                                    <p:anim by="(#ppt_h/3+#ppt_w*0.1)" calcmode="lin" valueType="num">
                                      <p:cBhvr additive="sum">
                                        <p:cTn id="51" dur="100" decel="100000" autoRev="1" fill="hold">
                                          <p:stCondLst>
                                            <p:cond delay="300"/>
                                          </p:stCondLst>
                                        </p:cTn>
                                        <p:tgtEl>
                                          <p:spTgt spid="23"/>
                                        </p:tgtEl>
                                        <p:attrNameLst>
                                          <p:attrName>ppt_x</p:attrName>
                                        </p:attrNameLst>
                                      </p:cBhvr>
                                    </p:anim>
                                  </p:childTnLst>
                                </p:cTn>
                              </p:par>
                            </p:childTnLst>
                          </p:cTn>
                        </p:par>
                        <p:par>
                          <p:cTn id="52" fill="hold">
                            <p:stCondLst>
                              <p:cond delay="500"/>
                            </p:stCondLst>
                            <p:childTnLst>
                              <p:par>
                                <p:cTn id="53" presetID="8"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amond(in)">
                                      <p:cBhvr>
                                        <p:cTn id="55" dur="500"/>
                                        <p:tgtEl>
                                          <p:spTgt spid="7"/>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diamond(in)">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23" presetClass="entr" presetSubtype="16"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childTnLst>
                                </p:cTn>
                              </p:par>
                            </p:childTnLst>
                          </p:cTn>
                        </p:par>
                        <p:par>
                          <p:cTn id="70" fill="hold">
                            <p:stCondLst>
                              <p:cond delay="1000"/>
                            </p:stCondLst>
                            <p:childTnLst>
                              <p:par>
                                <p:cTn id="71" presetID="23" presetClass="entr" presetSubtype="16"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childTnLst>
                                </p:cTn>
                              </p:par>
                            </p:childTnLst>
                          </p:cTn>
                        </p:par>
                        <p:par>
                          <p:cTn id="75" fill="hold">
                            <p:stCondLst>
                              <p:cond delay="1500"/>
                            </p:stCondLst>
                            <p:childTnLst>
                              <p:par>
                                <p:cTn id="76" presetID="23" presetClass="entr" presetSubtype="16"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p:cTn id="78" dur="500" fill="hold"/>
                                        <p:tgtEl>
                                          <p:spTgt spid="13"/>
                                        </p:tgtEl>
                                        <p:attrNameLst>
                                          <p:attrName>ppt_w</p:attrName>
                                        </p:attrNameLst>
                                      </p:cBhvr>
                                      <p:tavLst>
                                        <p:tav tm="0">
                                          <p:val>
                                            <p:fltVal val="0"/>
                                          </p:val>
                                        </p:tav>
                                        <p:tav tm="100000">
                                          <p:val>
                                            <p:strVal val="#ppt_w"/>
                                          </p:val>
                                        </p:tav>
                                      </p:tavLst>
                                    </p:anim>
                                    <p:anim calcmode="lin" valueType="num">
                                      <p:cBhvr>
                                        <p:cTn id="79"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 presetClass="emph" presetSubtype="2" fill="hold" nodeType="clickEffect">
                                  <p:stCondLst>
                                    <p:cond delay="0"/>
                                  </p:stCondLst>
                                  <p:childTnLst>
                                    <p:animClr clrSpc="rgb">
                                      <p:cBhvr>
                                        <p:cTn id="83" dur="500" fill="hold"/>
                                        <p:tgtEl>
                                          <p:spTgt spid="8"/>
                                        </p:tgtEl>
                                        <p:attrNameLst>
                                          <p:attrName>fillcolor</p:attrName>
                                        </p:attrNameLst>
                                      </p:cBhvr>
                                      <p:to>
                                        <a:schemeClr val="tx1"/>
                                      </p:to>
                                    </p:animClr>
                                    <p:set>
                                      <p:cBhvr>
                                        <p:cTn id="84" dur="500" fill="hold"/>
                                        <p:tgtEl>
                                          <p:spTgt spid="8"/>
                                        </p:tgtEl>
                                        <p:attrNameLst>
                                          <p:attrName>fill.type</p:attrName>
                                        </p:attrNameLst>
                                      </p:cBhvr>
                                      <p:to>
                                        <p:strVal val="solid"/>
                                      </p:to>
                                    </p:set>
                                    <p:set>
                                      <p:cBhvr>
                                        <p:cTn id="85" dur="500" fill="hold"/>
                                        <p:tgtEl>
                                          <p:spTgt spid="8"/>
                                        </p:tgtEl>
                                        <p:attrNameLst>
                                          <p:attrName>fill.on</p:attrName>
                                        </p:attrNameLst>
                                      </p:cBhvr>
                                      <p:to>
                                        <p:strVal val="true"/>
                                      </p:to>
                                    </p:set>
                                  </p:childTnLst>
                                </p:cTn>
                              </p:par>
                              <p:par>
                                <p:cTn id="86" presetID="1" presetClass="emph" presetSubtype="2" fill="hold" nodeType="withEffect">
                                  <p:stCondLst>
                                    <p:cond delay="0"/>
                                  </p:stCondLst>
                                  <p:childTnLst>
                                    <p:animClr clrSpc="rgb">
                                      <p:cBhvr>
                                        <p:cTn id="87" dur="500" fill="hold"/>
                                        <p:tgtEl>
                                          <p:spTgt spid="12"/>
                                        </p:tgtEl>
                                        <p:attrNameLst>
                                          <p:attrName>fillcolor</p:attrName>
                                        </p:attrNameLst>
                                      </p:cBhvr>
                                      <p:to>
                                        <a:schemeClr val="tx1"/>
                                      </p:to>
                                    </p:animClr>
                                    <p:set>
                                      <p:cBhvr>
                                        <p:cTn id="88" dur="500" fill="hold"/>
                                        <p:tgtEl>
                                          <p:spTgt spid="12"/>
                                        </p:tgtEl>
                                        <p:attrNameLst>
                                          <p:attrName>fill.type</p:attrName>
                                        </p:attrNameLst>
                                      </p:cBhvr>
                                      <p:to>
                                        <p:strVal val="solid"/>
                                      </p:to>
                                    </p:set>
                                    <p:set>
                                      <p:cBhvr>
                                        <p:cTn id="89" dur="500" fill="hold"/>
                                        <p:tgtEl>
                                          <p:spTgt spid="12"/>
                                        </p:tgtEl>
                                        <p:attrNameLst>
                                          <p:attrName>fill.on</p:attrName>
                                        </p:attrNameLst>
                                      </p:cBhvr>
                                      <p:to>
                                        <p:strVal val="true"/>
                                      </p:to>
                                    </p:set>
                                  </p:childTnLst>
                                </p:cTn>
                              </p:par>
                              <p:par>
                                <p:cTn id="90" presetID="3" presetClass="emph" presetSubtype="2" fill="hold" grpId="4" nodeType="withEffect">
                                  <p:stCondLst>
                                    <p:cond delay="0"/>
                                  </p:stCondLst>
                                  <p:childTnLst>
                                    <p:animClr clrSpc="rgb">
                                      <p:cBhvr override="childStyle">
                                        <p:cTn id="91" dur="500" fill="hold"/>
                                        <p:tgtEl>
                                          <p:spTgt spid="12"/>
                                        </p:tgtEl>
                                        <p:attrNameLst>
                                          <p:attrName>style.color</p:attrName>
                                        </p:attrNameLst>
                                      </p:cBhvr>
                                      <p:to>
                                        <a:schemeClr val="bg1"/>
                                      </p:to>
                                    </p:animClr>
                                  </p:childTnLst>
                                </p:cTn>
                              </p:par>
                              <p:par>
                                <p:cTn id="92" presetID="3" presetClass="emph" presetSubtype="2" fill="hold" grpId="4" nodeType="withEffect">
                                  <p:stCondLst>
                                    <p:cond delay="0"/>
                                  </p:stCondLst>
                                  <p:childTnLst>
                                    <p:animClr clrSpc="rgb">
                                      <p:cBhvr override="childStyle">
                                        <p:cTn id="93" dur="500" fill="hold"/>
                                        <p:tgtEl>
                                          <p:spTgt spid="8"/>
                                        </p:tgtEl>
                                        <p:attrNameLst>
                                          <p:attrName>style.color</p:attrName>
                                        </p:attrNameLst>
                                      </p:cBhvr>
                                      <p:to>
                                        <a:schemeClr val="bg1"/>
                                      </p:to>
                                    </p:animClr>
                                  </p:childTnLst>
                                </p:cTn>
                              </p:par>
                            </p:childTnLst>
                          </p:cTn>
                        </p:par>
                        <p:par>
                          <p:cTn id="94" fill="hold">
                            <p:stCondLst>
                              <p:cond delay="500"/>
                            </p:stCondLst>
                            <p:childTnLst>
                              <p:par>
                                <p:cTn id="95" presetID="35" presetClass="emph" presetSubtype="0" fill="hold" grpId="1" nodeType="afterEffect">
                                  <p:stCondLst>
                                    <p:cond delay="0"/>
                                  </p:stCondLst>
                                  <p:childTnLst>
                                    <p:anim calcmode="discrete" valueType="str">
                                      <p:cBhvr>
                                        <p:cTn id="96" dur="500" fill="hold"/>
                                        <p:tgtEl>
                                          <p:spTgt spid="8"/>
                                        </p:tgtEl>
                                        <p:attrNameLst>
                                          <p:attrName>style.visibility</p:attrName>
                                        </p:attrNameLst>
                                      </p:cBhvr>
                                      <p:tavLst>
                                        <p:tav tm="0">
                                          <p:val>
                                            <p:strVal val="hidden"/>
                                          </p:val>
                                        </p:tav>
                                        <p:tav tm="50000">
                                          <p:val>
                                            <p:strVal val="visible"/>
                                          </p:val>
                                        </p:tav>
                                      </p:tavLst>
                                    </p:anim>
                                  </p:childTnLst>
                                </p:cTn>
                              </p:par>
                              <p:par>
                                <p:cTn id="97" presetID="35" presetClass="emph" presetSubtype="0" fill="hold" grpId="1" nodeType="withEffect">
                                  <p:stCondLst>
                                    <p:cond delay="0"/>
                                  </p:stCondLst>
                                  <p:childTnLst>
                                    <p:anim calcmode="discrete" valueType="str">
                                      <p:cBhvr>
                                        <p:cTn id="98" dur="500" fill="hold"/>
                                        <p:tgtEl>
                                          <p:spTgt spid="12"/>
                                        </p:tgtEl>
                                        <p:attrNameLst>
                                          <p:attrName>style.visibility</p:attrName>
                                        </p:attrNameLst>
                                      </p:cBhvr>
                                      <p:tavLst>
                                        <p:tav tm="0">
                                          <p:val>
                                            <p:strVal val="hidden"/>
                                          </p:val>
                                        </p:tav>
                                        <p:tav tm="50000">
                                          <p:val>
                                            <p:strVal val="visible"/>
                                          </p:val>
                                        </p:tav>
                                      </p:tavLst>
                                    </p:anim>
                                  </p:childTnLst>
                                </p:cTn>
                              </p:par>
                            </p:childTnLst>
                          </p:cTn>
                        </p:par>
                        <p:par>
                          <p:cTn id="99" fill="hold">
                            <p:stCondLst>
                              <p:cond delay="1000"/>
                            </p:stCondLst>
                            <p:childTnLst>
                              <p:par>
                                <p:cTn id="100" presetID="35" presetClass="emph" presetSubtype="0" fill="hold" grpId="2" nodeType="afterEffect">
                                  <p:stCondLst>
                                    <p:cond delay="0"/>
                                  </p:stCondLst>
                                  <p:childTnLst>
                                    <p:anim calcmode="discrete" valueType="str">
                                      <p:cBhvr>
                                        <p:cTn id="101" dur="500" fill="hold"/>
                                        <p:tgtEl>
                                          <p:spTgt spid="8"/>
                                        </p:tgtEl>
                                        <p:attrNameLst>
                                          <p:attrName>style.visibility</p:attrName>
                                        </p:attrNameLst>
                                      </p:cBhvr>
                                      <p:tavLst>
                                        <p:tav tm="0">
                                          <p:val>
                                            <p:strVal val="hidden"/>
                                          </p:val>
                                        </p:tav>
                                        <p:tav tm="50000">
                                          <p:val>
                                            <p:strVal val="visible"/>
                                          </p:val>
                                        </p:tav>
                                      </p:tavLst>
                                    </p:anim>
                                  </p:childTnLst>
                                </p:cTn>
                              </p:par>
                              <p:par>
                                <p:cTn id="102" presetID="35" presetClass="emph" presetSubtype="0" fill="hold" grpId="2" nodeType="withEffect">
                                  <p:stCondLst>
                                    <p:cond delay="0"/>
                                  </p:stCondLst>
                                  <p:childTnLst>
                                    <p:anim calcmode="discrete" valueType="str">
                                      <p:cBhvr>
                                        <p:cTn id="103" dur="500" fill="hold"/>
                                        <p:tgtEl>
                                          <p:spTgt spid="12"/>
                                        </p:tgtEl>
                                        <p:attrNameLst>
                                          <p:attrName>style.visibility</p:attrName>
                                        </p:attrNameLst>
                                      </p:cBhvr>
                                      <p:tavLst>
                                        <p:tav tm="0">
                                          <p:val>
                                            <p:strVal val="hidden"/>
                                          </p:val>
                                        </p:tav>
                                        <p:tav tm="50000">
                                          <p:val>
                                            <p:strVal val="visible"/>
                                          </p:val>
                                        </p:tav>
                                      </p:tavLst>
                                    </p:anim>
                                  </p:childTnLst>
                                </p:cTn>
                              </p:par>
                            </p:childTnLst>
                          </p:cTn>
                        </p:par>
                        <p:par>
                          <p:cTn id="104" fill="hold">
                            <p:stCondLst>
                              <p:cond delay="1500"/>
                            </p:stCondLst>
                            <p:childTnLst>
                              <p:par>
                                <p:cTn id="105" presetID="35" presetClass="emph" presetSubtype="0" fill="hold" grpId="3" nodeType="afterEffect">
                                  <p:stCondLst>
                                    <p:cond delay="0"/>
                                  </p:stCondLst>
                                  <p:childTnLst>
                                    <p:anim calcmode="discrete" valueType="str">
                                      <p:cBhvr>
                                        <p:cTn id="106" dur="500" fill="hold"/>
                                        <p:tgtEl>
                                          <p:spTgt spid="8"/>
                                        </p:tgtEl>
                                        <p:attrNameLst>
                                          <p:attrName>style.visibility</p:attrName>
                                        </p:attrNameLst>
                                      </p:cBhvr>
                                      <p:tavLst>
                                        <p:tav tm="0">
                                          <p:val>
                                            <p:strVal val="hidden"/>
                                          </p:val>
                                        </p:tav>
                                        <p:tav tm="50000">
                                          <p:val>
                                            <p:strVal val="visible"/>
                                          </p:val>
                                        </p:tav>
                                      </p:tavLst>
                                    </p:anim>
                                  </p:childTnLst>
                                </p:cTn>
                              </p:par>
                              <p:par>
                                <p:cTn id="107" presetID="35" presetClass="emph" presetSubtype="0" fill="hold" grpId="3" nodeType="withEffect">
                                  <p:stCondLst>
                                    <p:cond delay="0"/>
                                  </p:stCondLst>
                                  <p:childTnLst>
                                    <p:anim calcmode="discrete" valueType="str">
                                      <p:cBhvr>
                                        <p:cTn id="108" dur="5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7" grpId="0" animBg="1"/>
      <p:bldP spid="8" grpId="0" animBg="1"/>
      <p:bldP spid="8" grpId="1" animBg="1"/>
      <p:bldP spid="8" grpId="2" animBg="1"/>
      <p:bldP spid="8" grpId="3" animBg="1"/>
      <p:bldP spid="8" grpId="4" animBg="1"/>
      <p:bldP spid="10" grpId="0" animBg="1"/>
      <p:bldP spid="12" grpId="0" animBg="1"/>
      <p:bldP spid="12" grpId="1" animBg="1"/>
      <p:bldP spid="12" grpId="2" animBg="1"/>
      <p:bldP spid="12" grpId="3" animBg="1"/>
      <p:bldP spid="12" grpId="4"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524000" y="1905000"/>
            <a:ext cx="7467600" cy="434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 name="Title 1"/>
          <p:cNvSpPr>
            <a:spLocks noGrp="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Thuật toán CYK</a:t>
            </a:r>
            <a:endParaRPr lang="en-US">
              <a:latin typeface="Times New Roman" pitchFamily="18" charset="0"/>
              <a:cs typeface="Times New Roman" pitchFamily="18" charset="0"/>
            </a:endParaRPr>
          </a:p>
        </p:txBody>
      </p:sp>
      <p:sp>
        <p:nvSpPr>
          <p:cNvPr id="34818"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Times New Roman" pitchFamily="18" charset="0"/>
              <a:cs typeface="Times New Roman" pitchFamily="18" charset="0"/>
            </a:endParaRPr>
          </a:p>
        </p:txBody>
      </p:sp>
      <p:sp>
        <p:nvSpPr>
          <p:cNvPr id="6" name="Rectangle 5"/>
          <p:cNvSpPr/>
          <p:nvPr/>
        </p:nvSpPr>
        <p:spPr>
          <a:xfrm>
            <a:off x="2590800" y="22098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70C0"/>
                </a:solidFill>
                <a:latin typeface="Times New Roman" pitchFamily="18" charset="0"/>
                <a:cs typeface="Times New Roman" pitchFamily="18" charset="0"/>
              </a:rPr>
              <a:t>1,S,5</a:t>
            </a:r>
            <a:endParaRPr lang="en-US">
              <a:solidFill>
                <a:srgbClr val="0070C0"/>
              </a:solidFill>
              <a:latin typeface="Times New Roman" pitchFamily="18" charset="0"/>
              <a:cs typeface="Times New Roman" pitchFamily="18" charset="0"/>
            </a:endParaRPr>
          </a:p>
        </p:txBody>
      </p:sp>
      <p:sp>
        <p:nvSpPr>
          <p:cNvPr id="7" name="Rectangle 6"/>
          <p:cNvSpPr/>
          <p:nvPr/>
        </p:nvSpPr>
        <p:spPr>
          <a:xfrm>
            <a:off x="2590800" y="30480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itchFamily="18" charset="0"/>
              <a:cs typeface="Times New Roman" pitchFamily="18" charset="0"/>
            </a:endParaRPr>
          </a:p>
        </p:txBody>
      </p:sp>
      <p:sp>
        <p:nvSpPr>
          <p:cNvPr id="8" name="Rectangle 7"/>
          <p:cNvSpPr/>
          <p:nvPr/>
        </p:nvSpPr>
        <p:spPr>
          <a:xfrm>
            <a:off x="2590800" y="38862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70C0"/>
                </a:solidFill>
                <a:latin typeface="Times New Roman" pitchFamily="18" charset="0"/>
                <a:cs typeface="Times New Roman" pitchFamily="18" charset="0"/>
              </a:rPr>
              <a:t>1,NP,3</a:t>
            </a:r>
            <a:endParaRPr lang="en-US">
              <a:solidFill>
                <a:srgbClr val="0070C0"/>
              </a:solidFill>
              <a:latin typeface="Times New Roman" pitchFamily="18" charset="0"/>
              <a:cs typeface="Times New Roman" pitchFamily="18" charset="0"/>
            </a:endParaRPr>
          </a:p>
        </p:txBody>
      </p:sp>
      <p:sp>
        <p:nvSpPr>
          <p:cNvPr id="9" name="Rectangle 8"/>
          <p:cNvSpPr/>
          <p:nvPr/>
        </p:nvSpPr>
        <p:spPr>
          <a:xfrm>
            <a:off x="2590800" y="47244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70C0"/>
                </a:solidFill>
                <a:latin typeface="Times New Roman" pitchFamily="18" charset="0"/>
                <a:cs typeface="Times New Roman" pitchFamily="18" charset="0"/>
              </a:rPr>
              <a:t>1,N,2</a:t>
            </a:r>
            <a:endParaRPr lang="en-US">
              <a:solidFill>
                <a:srgbClr val="0070C0"/>
              </a:solidFill>
              <a:latin typeface="Times New Roman" pitchFamily="18" charset="0"/>
              <a:cs typeface="Times New Roman" pitchFamily="18" charset="0"/>
            </a:endParaRPr>
          </a:p>
        </p:txBody>
      </p:sp>
      <p:sp>
        <p:nvSpPr>
          <p:cNvPr id="10" name="Rectangle 9"/>
          <p:cNvSpPr/>
          <p:nvPr/>
        </p:nvSpPr>
        <p:spPr>
          <a:xfrm>
            <a:off x="4191000" y="30480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70C0"/>
                </a:solidFill>
                <a:latin typeface="Times New Roman" pitchFamily="18" charset="0"/>
                <a:cs typeface="Times New Roman" pitchFamily="18" charset="0"/>
              </a:rPr>
              <a:t>2,S,5</a:t>
            </a:r>
            <a:endParaRPr lang="en-US">
              <a:solidFill>
                <a:srgbClr val="0070C0"/>
              </a:solidFill>
              <a:latin typeface="Times New Roman" pitchFamily="18" charset="0"/>
              <a:cs typeface="Times New Roman" pitchFamily="18" charset="0"/>
            </a:endParaRPr>
          </a:p>
        </p:txBody>
      </p:sp>
      <p:sp>
        <p:nvSpPr>
          <p:cNvPr id="11" name="Rectangle 10"/>
          <p:cNvSpPr/>
          <p:nvPr/>
        </p:nvSpPr>
        <p:spPr>
          <a:xfrm>
            <a:off x="4191000" y="38862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Times New Roman" pitchFamily="18" charset="0"/>
              <a:cs typeface="Times New Roman" pitchFamily="18" charset="0"/>
            </a:endParaRPr>
          </a:p>
        </p:txBody>
      </p:sp>
      <p:sp>
        <p:nvSpPr>
          <p:cNvPr id="12" name="Rectangle 11"/>
          <p:cNvSpPr/>
          <p:nvPr/>
        </p:nvSpPr>
        <p:spPr>
          <a:xfrm>
            <a:off x="4191000" y="47244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70C0"/>
                </a:solidFill>
                <a:latin typeface="Times New Roman" pitchFamily="18" charset="0"/>
                <a:cs typeface="Times New Roman" pitchFamily="18" charset="0"/>
              </a:rPr>
              <a:t>2,P,3</a:t>
            </a:r>
            <a:endParaRPr lang="en-US">
              <a:solidFill>
                <a:srgbClr val="0070C0"/>
              </a:solidFill>
              <a:latin typeface="Times New Roman" pitchFamily="18" charset="0"/>
              <a:cs typeface="Times New Roman" pitchFamily="18" charset="0"/>
            </a:endParaRPr>
          </a:p>
        </p:txBody>
      </p:sp>
      <p:sp>
        <p:nvSpPr>
          <p:cNvPr id="13" name="Rectangle 12"/>
          <p:cNvSpPr/>
          <p:nvPr/>
        </p:nvSpPr>
        <p:spPr>
          <a:xfrm>
            <a:off x="5791200" y="38862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70C0"/>
                </a:solidFill>
                <a:latin typeface="Times New Roman" pitchFamily="18" charset="0"/>
                <a:cs typeface="Times New Roman" pitchFamily="18" charset="0"/>
              </a:rPr>
              <a:t>3,AP,5</a:t>
            </a:r>
            <a:endParaRPr lang="en-US">
              <a:solidFill>
                <a:srgbClr val="0070C0"/>
              </a:solidFill>
              <a:latin typeface="Times New Roman" pitchFamily="18" charset="0"/>
              <a:cs typeface="Times New Roman" pitchFamily="18" charset="0"/>
            </a:endParaRPr>
          </a:p>
        </p:txBody>
      </p:sp>
      <p:sp>
        <p:nvSpPr>
          <p:cNvPr id="14" name="Rectangle 13"/>
          <p:cNvSpPr/>
          <p:nvPr/>
        </p:nvSpPr>
        <p:spPr>
          <a:xfrm>
            <a:off x="5791200" y="47244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70C0"/>
                </a:solidFill>
                <a:latin typeface="Times New Roman" pitchFamily="18" charset="0"/>
                <a:cs typeface="Times New Roman" pitchFamily="18" charset="0"/>
              </a:rPr>
              <a:t>3,R,4</a:t>
            </a:r>
            <a:endParaRPr lang="en-US">
              <a:solidFill>
                <a:srgbClr val="0070C0"/>
              </a:solidFill>
              <a:latin typeface="Times New Roman" pitchFamily="18" charset="0"/>
              <a:cs typeface="Times New Roman" pitchFamily="18" charset="0"/>
            </a:endParaRPr>
          </a:p>
        </p:txBody>
      </p:sp>
      <p:sp>
        <p:nvSpPr>
          <p:cNvPr id="15" name="Rectangle 14"/>
          <p:cNvSpPr/>
          <p:nvPr/>
        </p:nvSpPr>
        <p:spPr>
          <a:xfrm>
            <a:off x="7391400" y="4724400"/>
            <a:ext cx="1600200" cy="838200"/>
          </a:xfrm>
          <a:prstGeom prst="rect">
            <a:avLst/>
          </a:prstGeom>
          <a:solidFill>
            <a:srgbClr val="0070C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0070C0"/>
                </a:solidFill>
                <a:latin typeface="Times New Roman" pitchFamily="18" charset="0"/>
                <a:cs typeface="Times New Roman" pitchFamily="18" charset="0"/>
              </a:rPr>
              <a:t>4,A,5</a:t>
            </a:r>
            <a:endParaRPr lang="en-US">
              <a:solidFill>
                <a:srgbClr val="0070C0"/>
              </a:solidFill>
              <a:latin typeface="Times New Roman" pitchFamily="18" charset="0"/>
              <a:cs typeface="Times New Roman" pitchFamily="18" charset="0"/>
            </a:endParaRPr>
          </a:p>
        </p:txBody>
      </p:sp>
      <p:sp>
        <p:nvSpPr>
          <p:cNvPr id="18" name="Rectangle 17"/>
          <p:cNvSpPr/>
          <p:nvPr/>
        </p:nvSpPr>
        <p:spPr>
          <a:xfrm>
            <a:off x="2590800" y="5562600"/>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anh</a:t>
            </a:r>
            <a:endParaRPr lang="en-US">
              <a:solidFill>
                <a:schemeClr val="tx1"/>
              </a:solidFill>
              <a:latin typeface="Times New Roman" pitchFamily="18" charset="0"/>
              <a:cs typeface="Times New Roman" pitchFamily="18" charset="0"/>
            </a:endParaRPr>
          </a:p>
        </p:txBody>
      </p:sp>
      <p:sp>
        <p:nvSpPr>
          <p:cNvPr id="19" name="Rectangle 18"/>
          <p:cNvSpPr/>
          <p:nvPr/>
        </p:nvSpPr>
        <p:spPr>
          <a:xfrm>
            <a:off x="4191000" y="5562600"/>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ấy</a:t>
            </a:r>
            <a:endParaRPr lang="en-US">
              <a:solidFill>
                <a:schemeClr val="tx1"/>
              </a:solidFill>
              <a:latin typeface="Times New Roman" pitchFamily="18" charset="0"/>
              <a:cs typeface="Times New Roman" pitchFamily="18" charset="0"/>
            </a:endParaRPr>
          </a:p>
        </p:txBody>
      </p:sp>
      <p:sp>
        <p:nvSpPr>
          <p:cNvPr id="20" name="Rectangle 19"/>
          <p:cNvSpPr/>
          <p:nvPr/>
        </p:nvSpPr>
        <p:spPr>
          <a:xfrm>
            <a:off x="5791200" y="5562600"/>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rất</a:t>
            </a:r>
            <a:endParaRPr lang="en-US">
              <a:solidFill>
                <a:schemeClr val="tx1"/>
              </a:solidFill>
              <a:latin typeface="Times New Roman" pitchFamily="18" charset="0"/>
              <a:cs typeface="Times New Roman" pitchFamily="18" charset="0"/>
            </a:endParaRPr>
          </a:p>
        </p:txBody>
      </p:sp>
      <p:sp>
        <p:nvSpPr>
          <p:cNvPr id="21" name="Rectangle 20"/>
          <p:cNvSpPr/>
          <p:nvPr/>
        </p:nvSpPr>
        <p:spPr>
          <a:xfrm>
            <a:off x="7391400" y="5562600"/>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giỏi</a:t>
            </a:r>
            <a:endParaRPr lang="en-US">
              <a:solidFill>
                <a:schemeClr val="tx1"/>
              </a:solidFill>
              <a:latin typeface="Times New Roman" pitchFamily="18" charset="0"/>
              <a:cs typeface="Times New Roman" pitchFamily="18" charset="0"/>
            </a:endParaRPr>
          </a:p>
        </p:txBody>
      </p:sp>
      <p:sp>
        <p:nvSpPr>
          <p:cNvPr id="22" name="Rectangle 21"/>
          <p:cNvSpPr/>
          <p:nvPr/>
        </p:nvSpPr>
        <p:spPr>
          <a:xfrm>
            <a:off x="1295400" y="2209800"/>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i=4</a:t>
            </a:r>
            <a:endParaRPr lang="en-US">
              <a:solidFill>
                <a:schemeClr val="tx1"/>
              </a:solidFill>
              <a:latin typeface="Times New Roman" pitchFamily="18" charset="0"/>
              <a:cs typeface="Times New Roman" pitchFamily="18" charset="0"/>
            </a:endParaRPr>
          </a:p>
        </p:txBody>
      </p:sp>
      <p:sp>
        <p:nvSpPr>
          <p:cNvPr id="23" name="Rectangle 22"/>
          <p:cNvSpPr/>
          <p:nvPr/>
        </p:nvSpPr>
        <p:spPr>
          <a:xfrm>
            <a:off x="1295400" y="3048000"/>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i=3</a:t>
            </a:r>
            <a:endParaRPr lang="en-US">
              <a:solidFill>
                <a:schemeClr val="tx1"/>
              </a:solidFill>
              <a:latin typeface="Times New Roman" pitchFamily="18" charset="0"/>
              <a:cs typeface="Times New Roman" pitchFamily="18" charset="0"/>
            </a:endParaRPr>
          </a:p>
        </p:txBody>
      </p:sp>
      <p:sp>
        <p:nvSpPr>
          <p:cNvPr id="24" name="Rectangle 23"/>
          <p:cNvSpPr/>
          <p:nvPr/>
        </p:nvSpPr>
        <p:spPr>
          <a:xfrm>
            <a:off x="1295400" y="3886200"/>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i=2</a:t>
            </a:r>
            <a:endParaRPr lang="en-US">
              <a:solidFill>
                <a:schemeClr val="tx1"/>
              </a:solidFill>
              <a:latin typeface="Times New Roman" pitchFamily="18" charset="0"/>
              <a:cs typeface="Times New Roman" pitchFamily="18" charset="0"/>
            </a:endParaRPr>
          </a:p>
        </p:txBody>
      </p:sp>
      <p:sp>
        <p:nvSpPr>
          <p:cNvPr id="25" name="Rectangle 24"/>
          <p:cNvSpPr/>
          <p:nvPr/>
        </p:nvSpPr>
        <p:spPr>
          <a:xfrm>
            <a:off x="1295400" y="4724400"/>
            <a:ext cx="1600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i=1</a:t>
            </a:r>
            <a:endParaRPr lang="en-US">
              <a:solidFill>
                <a:schemeClr val="tx1"/>
              </a:solidFill>
              <a:latin typeface="Times New Roman" pitchFamily="18" charset="0"/>
              <a:cs typeface="Times New Roman" pitchFamily="18" charset="0"/>
            </a:endParaRPr>
          </a:p>
        </p:txBody>
      </p:sp>
      <p:sp>
        <p:nvSpPr>
          <p:cNvPr id="26" name="TextBox 25"/>
          <p:cNvSpPr txBox="1"/>
          <p:nvPr/>
        </p:nvSpPr>
        <p:spPr>
          <a:xfrm>
            <a:off x="6324600" y="1905000"/>
            <a:ext cx="2667000" cy="923330"/>
          </a:xfrm>
          <a:prstGeom prst="rect">
            <a:avLst/>
          </a:prstGeom>
          <a:noFill/>
          <a:ln>
            <a:solidFill>
              <a:schemeClr val="tx1"/>
            </a:solidFill>
          </a:ln>
        </p:spPr>
        <p:txBody>
          <a:bodyPr wrap="square" rtlCol="0">
            <a:spAutoFit/>
          </a:bodyPr>
          <a:lstStyle/>
          <a:p>
            <a:r>
              <a:rPr lang="en-US" smtClean="0">
                <a:latin typeface="Times New Roman" pitchFamily="18" charset="0"/>
                <a:cs typeface="Times New Roman" pitchFamily="18" charset="0"/>
              </a:rPr>
              <a:t>S → NP AP; S → N AP;</a:t>
            </a:r>
          </a:p>
          <a:p>
            <a:r>
              <a:rPr lang="en-US" smtClean="0">
                <a:latin typeface="Times New Roman" pitchFamily="18" charset="0"/>
                <a:cs typeface="Times New Roman" pitchFamily="18" charset="0"/>
              </a:rPr>
              <a:t>S → P AP; NP → N P;</a:t>
            </a:r>
          </a:p>
          <a:p>
            <a:pPr marL="0" lvl="1"/>
            <a:r>
              <a:rPr lang="en-US" smtClean="0">
                <a:latin typeface="Times New Roman" pitchFamily="18" charset="0"/>
                <a:cs typeface="Times New Roman" pitchFamily="18" charset="0"/>
              </a:rPr>
              <a:t>NP → N N ;  AP→ R A;</a:t>
            </a:r>
            <a:endParaRPr lang="en-US">
              <a:latin typeface="Times New Roman" pitchFamily="18" charset="0"/>
              <a:cs typeface="Times New Roman" pitchFamily="18" charset="0"/>
            </a:endParaRPr>
          </a:p>
        </p:txBody>
      </p:sp>
      <p:cxnSp>
        <p:nvCxnSpPr>
          <p:cNvPr id="29" name="Straight Arrow Connector 28"/>
          <p:cNvCxnSpPr/>
          <p:nvPr/>
        </p:nvCxnSpPr>
        <p:spPr>
          <a:xfrm rot="10800000">
            <a:off x="3429000" y="4572000"/>
            <a:ext cx="1447800" cy="38100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161506" y="4762500"/>
            <a:ext cx="381794" cy="794"/>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5181600" y="3657600"/>
            <a:ext cx="1295400" cy="53340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6362700" y="4762500"/>
            <a:ext cx="381794" cy="794"/>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flipH="1" flipV="1">
            <a:off x="4343003" y="4343797"/>
            <a:ext cx="1219994" cy="1588"/>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705600" y="4572000"/>
            <a:ext cx="1524000" cy="45720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3581400" y="2819400"/>
            <a:ext cx="3124200" cy="129540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H="1" flipV="1">
            <a:off x="2704703" y="3466703"/>
            <a:ext cx="1295400" cy="794"/>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91400" y="4001869"/>
            <a:ext cx="1447800" cy="646331"/>
          </a:xfrm>
          <a:prstGeom prst="rect">
            <a:avLst/>
          </a:prstGeom>
          <a:noFill/>
        </p:spPr>
        <p:txBody>
          <a:bodyPr wrap="square" rtlCol="0">
            <a:spAutoFit/>
          </a:bodyPr>
          <a:lstStyle/>
          <a:p>
            <a:r>
              <a:rPr lang="en-US" b="1" smtClean="0">
                <a:latin typeface="Times New Roman" pitchFamily="18" charset="0"/>
                <a:cs typeface="Times New Roman" pitchFamily="18" charset="0"/>
              </a:rPr>
              <a:t>NP → N P </a:t>
            </a:r>
            <a:r>
              <a:rPr lang="en-US" b="1" baseline="30000" smtClean="0">
                <a:latin typeface="Times New Roman" pitchFamily="18" charset="0"/>
                <a:cs typeface="Times New Roman" pitchFamily="18" charset="0"/>
              </a:rPr>
              <a:t>(1)</a:t>
            </a:r>
          </a:p>
          <a:p>
            <a:r>
              <a:rPr lang="en-US" b="1" smtClean="0">
                <a:latin typeface="Times New Roman" pitchFamily="18" charset="0"/>
                <a:cs typeface="Times New Roman" pitchFamily="18" charset="0"/>
              </a:rPr>
              <a:t>AP→ R A </a:t>
            </a:r>
            <a:r>
              <a:rPr lang="en-US" b="1" baseline="30000" smtClean="0">
                <a:latin typeface="Times New Roman" pitchFamily="18" charset="0"/>
                <a:cs typeface="Times New Roman" pitchFamily="18" charset="0"/>
              </a:rPr>
              <a:t>(2)</a:t>
            </a:r>
            <a:endParaRPr lang="en-US" b="1" baseline="30000">
              <a:latin typeface="Times New Roman" pitchFamily="18" charset="0"/>
              <a:cs typeface="Times New Roman" pitchFamily="18" charset="0"/>
            </a:endParaRPr>
          </a:p>
        </p:txBody>
      </p:sp>
      <p:sp>
        <p:nvSpPr>
          <p:cNvPr id="33" name="TextBox 32"/>
          <p:cNvSpPr txBox="1"/>
          <p:nvPr/>
        </p:nvSpPr>
        <p:spPr>
          <a:xfrm>
            <a:off x="5791200" y="3288268"/>
            <a:ext cx="1524000" cy="369332"/>
          </a:xfrm>
          <a:prstGeom prst="rect">
            <a:avLst/>
          </a:prstGeom>
          <a:noFill/>
        </p:spPr>
        <p:txBody>
          <a:bodyPr wrap="square" rtlCol="0">
            <a:spAutoFit/>
          </a:bodyPr>
          <a:lstStyle/>
          <a:p>
            <a:r>
              <a:rPr lang="en-US" b="1" smtClean="0">
                <a:latin typeface="Times New Roman" pitchFamily="18" charset="0"/>
                <a:cs typeface="Times New Roman" pitchFamily="18" charset="0"/>
              </a:rPr>
              <a:t>S → P AP </a:t>
            </a:r>
            <a:r>
              <a:rPr lang="en-US" b="1" baseline="30000" smtClean="0">
                <a:latin typeface="Times New Roman" pitchFamily="18" charset="0"/>
                <a:cs typeface="Times New Roman" pitchFamily="18" charset="0"/>
              </a:rPr>
              <a:t>(3)</a:t>
            </a:r>
            <a:endParaRPr lang="en-US" b="1" baseline="30000">
              <a:latin typeface="Times New Roman" pitchFamily="18" charset="0"/>
              <a:cs typeface="Times New Roman" pitchFamily="18" charset="0"/>
            </a:endParaRPr>
          </a:p>
        </p:txBody>
      </p:sp>
      <p:sp>
        <p:nvSpPr>
          <p:cNvPr id="34" name="TextBox 33"/>
          <p:cNvSpPr txBox="1"/>
          <p:nvPr/>
        </p:nvSpPr>
        <p:spPr>
          <a:xfrm>
            <a:off x="4191000" y="2438400"/>
            <a:ext cx="1600200" cy="369332"/>
          </a:xfrm>
          <a:prstGeom prst="rect">
            <a:avLst/>
          </a:prstGeom>
          <a:noFill/>
        </p:spPr>
        <p:txBody>
          <a:bodyPr wrap="square" rtlCol="0">
            <a:spAutoFit/>
          </a:bodyPr>
          <a:lstStyle/>
          <a:p>
            <a:r>
              <a:rPr lang="en-US" b="1" smtClean="0">
                <a:latin typeface="Times New Roman" pitchFamily="18" charset="0"/>
                <a:cs typeface="Times New Roman" pitchFamily="18" charset="0"/>
              </a:rPr>
              <a:t>S → NP AP </a:t>
            </a:r>
            <a:r>
              <a:rPr lang="en-US" b="1" baseline="30000" smtClean="0">
                <a:latin typeface="Times New Roman" pitchFamily="18" charset="0"/>
                <a:cs typeface="Times New Roman" pitchFamily="18" charset="0"/>
              </a:rPr>
              <a:t>(4)</a:t>
            </a:r>
            <a:endParaRPr lang="en-US" b="1" baseline="30000">
              <a:latin typeface="Times New Roman" pitchFamily="18" charset="0"/>
              <a:cs typeface="Times New Roman" pitchFamily="18" charset="0"/>
            </a:endParaRPr>
          </a:p>
        </p:txBody>
      </p:sp>
      <p:sp>
        <p:nvSpPr>
          <p:cNvPr id="35" name="Explosion 2 34"/>
          <p:cNvSpPr/>
          <p:nvPr/>
        </p:nvSpPr>
        <p:spPr>
          <a:xfrm>
            <a:off x="0" y="914400"/>
            <a:ext cx="2438400" cy="22098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2"/>
                </a:solidFill>
                <a:latin typeface="Times New Roman" pitchFamily="18" charset="0"/>
                <a:cs typeface="Times New Roman" pitchFamily="18" charset="0"/>
              </a:rPr>
              <a:t>Chỉ áp dụng với luật dạng chuẩn Chomsky</a:t>
            </a:r>
            <a:endParaRPr lang="en-US" sz="1200">
              <a:solidFill>
                <a:schemeClr val="tx2"/>
              </a:solidFill>
              <a:latin typeface="Times New Roman" pitchFamily="18" charset="0"/>
              <a:cs typeface="Times New Roman" pitchFamily="18" charset="0"/>
            </a:endParaRPr>
          </a:p>
        </p:txBody>
      </p:sp>
      <p:sp>
        <p:nvSpPr>
          <p:cNvPr id="36" name="Explosion 2 35"/>
          <p:cNvSpPr/>
          <p:nvPr/>
        </p:nvSpPr>
        <p:spPr>
          <a:xfrm>
            <a:off x="0" y="4038600"/>
            <a:ext cx="2057400" cy="23622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latin typeface="Times New Roman" pitchFamily="18" charset="0"/>
                <a:cs typeface="Times New Roman" pitchFamily="18" charset="0"/>
              </a:rPr>
              <a:t>Phải có cải tiến</a:t>
            </a:r>
            <a:endParaRPr lang="en-US">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300" fill="hold">
                                          <p:stCondLst>
                                            <p:cond delay="0"/>
                                          </p:stCondLst>
                                        </p:cTn>
                                        <p:tgtEl>
                                          <p:spTgt spid="6"/>
                                        </p:tgtEl>
                                        <p:attrNameLst>
                                          <p:attrName>ppt_x</p:attrName>
                                        </p:attrNameLst>
                                      </p:cBhvr>
                                    </p:anim>
                                    <p:anim from="0" to="-1.0" calcmode="lin" valueType="num">
                                      <p:cBhvr>
                                        <p:cTn id="8" dur="100" decel="50000" autoRev="1" fill="hold">
                                          <p:stCondLst>
                                            <p:cond delay="300"/>
                                          </p:stCondLst>
                                        </p:cTn>
                                        <p:tgtEl>
                                          <p:spTgt spid="6"/>
                                        </p:tgtEl>
                                        <p:attrNameLst>
                                          <p:attrName>xshear</p:attrName>
                                        </p:attrNameLst>
                                      </p:cBhvr>
                                    </p:anim>
                                    <p:animScale>
                                      <p:cBhvr>
                                        <p:cTn id="9" dur="100" decel="100000" autoRev="1" fill="hold">
                                          <p:stCondLst>
                                            <p:cond delay="300"/>
                                          </p:stCondLst>
                                        </p:cTn>
                                        <p:tgtEl>
                                          <p:spTgt spid="6"/>
                                        </p:tgtEl>
                                      </p:cBhvr>
                                      <p:from x="100000" y="100000"/>
                                      <p:to x="80000" y="100000"/>
                                    </p:animScale>
                                    <p:anim by="(#ppt_h/3+#ppt_w*0.1)" calcmode="lin" valueType="num">
                                      <p:cBhvr additive="sum">
                                        <p:cTn id="10" dur="100" decel="100000" autoRev="1" fill="hold">
                                          <p:stCondLst>
                                            <p:cond delay="300"/>
                                          </p:stCondLst>
                                        </p:cTn>
                                        <p:tgtEl>
                                          <p:spTgt spid="6"/>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from="(-#ppt_w/2)" to="(#ppt_x)" calcmode="lin" valueType="num">
                                      <p:cBhvr>
                                        <p:cTn id="13" dur="300" fill="hold">
                                          <p:stCondLst>
                                            <p:cond delay="0"/>
                                          </p:stCondLst>
                                        </p:cTn>
                                        <p:tgtEl>
                                          <p:spTgt spid="7"/>
                                        </p:tgtEl>
                                        <p:attrNameLst>
                                          <p:attrName>ppt_x</p:attrName>
                                        </p:attrNameLst>
                                      </p:cBhvr>
                                    </p:anim>
                                    <p:anim from="0" to="-1.0" calcmode="lin" valueType="num">
                                      <p:cBhvr>
                                        <p:cTn id="14" dur="100" decel="50000" autoRev="1" fill="hold">
                                          <p:stCondLst>
                                            <p:cond delay="300"/>
                                          </p:stCondLst>
                                        </p:cTn>
                                        <p:tgtEl>
                                          <p:spTgt spid="7"/>
                                        </p:tgtEl>
                                        <p:attrNameLst>
                                          <p:attrName>xshear</p:attrName>
                                        </p:attrNameLst>
                                      </p:cBhvr>
                                    </p:anim>
                                    <p:animScale>
                                      <p:cBhvr>
                                        <p:cTn id="15" dur="100" decel="100000" autoRev="1" fill="hold">
                                          <p:stCondLst>
                                            <p:cond delay="300"/>
                                          </p:stCondLst>
                                        </p:cTn>
                                        <p:tgtEl>
                                          <p:spTgt spid="7"/>
                                        </p:tgtEl>
                                      </p:cBhvr>
                                      <p:from x="100000" y="100000"/>
                                      <p:to x="80000" y="100000"/>
                                    </p:animScale>
                                    <p:anim by="(#ppt_h/3+#ppt_w*0.1)" calcmode="lin" valueType="num">
                                      <p:cBhvr additive="sum">
                                        <p:cTn id="16" dur="100" decel="100000" autoRev="1" fill="hold">
                                          <p:stCondLst>
                                            <p:cond delay="300"/>
                                          </p:stCondLst>
                                        </p:cTn>
                                        <p:tgtEl>
                                          <p:spTgt spid="7"/>
                                        </p:tgtEl>
                                        <p:attrNameLst>
                                          <p:attrName>ppt_x</p:attrName>
                                        </p:attrNameLst>
                                      </p:cBhvr>
                                    </p:anim>
                                  </p:childTnLst>
                                </p:cTn>
                              </p:par>
                              <p:par>
                                <p:cTn id="17" presetID="34"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from="(-#ppt_w/2)" to="(#ppt_x)" calcmode="lin" valueType="num">
                                      <p:cBhvr>
                                        <p:cTn id="19" dur="300" fill="hold">
                                          <p:stCondLst>
                                            <p:cond delay="0"/>
                                          </p:stCondLst>
                                        </p:cTn>
                                        <p:tgtEl>
                                          <p:spTgt spid="8"/>
                                        </p:tgtEl>
                                        <p:attrNameLst>
                                          <p:attrName>ppt_x</p:attrName>
                                        </p:attrNameLst>
                                      </p:cBhvr>
                                    </p:anim>
                                    <p:anim from="0" to="-1.0" calcmode="lin" valueType="num">
                                      <p:cBhvr>
                                        <p:cTn id="20" dur="100" decel="50000" autoRev="1" fill="hold">
                                          <p:stCondLst>
                                            <p:cond delay="300"/>
                                          </p:stCondLst>
                                        </p:cTn>
                                        <p:tgtEl>
                                          <p:spTgt spid="8"/>
                                        </p:tgtEl>
                                        <p:attrNameLst>
                                          <p:attrName>xshear</p:attrName>
                                        </p:attrNameLst>
                                      </p:cBhvr>
                                    </p:anim>
                                    <p:animScale>
                                      <p:cBhvr>
                                        <p:cTn id="21" dur="100" decel="100000" autoRev="1" fill="hold">
                                          <p:stCondLst>
                                            <p:cond delay="300"/>
                                          </p:stCondLst>
                                        </p:cTn>
                                        <p:tgtEl>
                                          <p:spTgt spid="8"/>
                                        </p:tgtEl>
                                      </p:cBhvr>
                                      <p:from x="100000" y="100000"/>
                                      <p:to x="80000" y="100000"/>
                                    </p:animScale>
                                    <p:anim by="(#ppt_h/3+#ppt_w*0.1)" calcmode="lin" valueType="num">
                                      <p:cBhvr additive="sum">
                                        <p:cTn id="22" dur="100" decel="100000" autoRev="1" fill="hold">
                                          <p:stCondLst>
                                            <p:cond delay="300"/>
                                          </p:stCondLst>
                                        </p:cTn>
                                        <p:tgtEl>
                                          <p:spTgt spid="8"/>
                                        </p:tgtEl>
                                        <p:attrNameLst>
                                          <p:attrName>ppt_x</p:attrName>
                                        </p:attrNameLst>
                                      </p:cBhvr>
                                    </p:anim>
                                  </p:childTnLst>
                                </p:cTn>
                              </p:par>
                              <p:par>
                                <p:cTn id="23" presetID="34"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from="(-#ppt_w/2)" to="(#ppt_x)" calcmode="lin" valueType="num">
                                      <p:cBhvr>
                                        <p:cTn id="25" dur="300" fill="hold">
                                          <p:stCondLst>
                                            <p:cond delay="0"/>
                                          </p:stCondLst>
                                        </p:cTn>
                                        <p:tgtEl>
                                          <p:spTgt spid="9"/>
                                        </p:tgtEl>
                                        <p:attrNameLst>
                                          <p:attrName>ppt_x</p:attrName>
                                        </p:attrNameLst>
                                      </p:cBhvr>
                                    </p:anim>
                                    <p:anim from="0" to="-1.0" calcmode="lin" valueType="num">
                                      <p:cBhvr>
                                        <p:cTn id="26" dur="100" decel="50000" autoRev="1" fill="hold">
                                          <p:stCondLst>
                                            <p:cond delay="300"/>
                                          </p:stCondLst>
                                        </p:cTn>
                                        <p:tgtEl>
                                          <p:spTgt spid="9"/>
                                        </p:tgtEl>
                                        <p:attrNameLst>
                                          <p:attrName>xshear</p:attrName>
                                        </p:attrNameLst>
                                      </p:cBhvr>
                                    </p:anim>
                                    <p:animScale>
                                      <p:cBhvr>
                                        <p:cTn id="27" dur="100" decel="100000" autoRev="1" fill="hold">
                                          <p:stCondLst>
                                            <p:cond delay="300"/>
                                          </p:stCondLst>
                                        </p:cTn>
                                        <p:tgtEl>
                                          <p:spTgt spid="9"/>
                                        </p:tgtEl>
                                      </p:cBhvr>
                                      <p:from x="100000" y="100000"/>
                                      <p:to x="80000" y="100000"/>
                                    </p:animScale>
                                    <p:anim by="(#ppt_h/3+#ppt_w*0.1)" calcmode="lin" valueType="num">
                                      <p:cBhvr additive="sum">
                                        <p:cTn id="28" dur="100" decel="100000" autoRev="1" fill="hold">
                                          <p:stCondLst>
                                            <p:cond delay="300"/>
                                          </p:stCondLst>
                                        </p:cTn>
                                        <p:tgtEl>
                                          <p:spTgt spid="9"/>
                                        </p:tgtEl>
                                        <p:attrNameLst>
                                          <p:attrName>ppt_x</p:attrName>
                                        </p:attrNameLst>
                                      </p:cBhvr>
                                    </p:anim>
                                  </p:childTnLst>
                                </p:cTn>
                              </p:par>
                              <p:par>
                                <p:cTn id="29" presetID="34"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from="(-#ppt_w/2)" to="(#ppt_x)" calcmode="lin" valueType="num">
                                      <p:cBhvr>
                                        <p:cTn id="31" dur="300" fill="hold">
                                          <p:stCondLst>
                                            <p:cond delay="0"/>
                                          </p:stCondLst>
                                        </p:cTn>
                                        <p:tgtEl>
                                          <p:spTgt spid="10"/>
                                        </p:tgtEl>
                                        <p:attrNameLst>
                                          <p:attrName>ppt_x</p:attrName>
                                        </p:attrNameLst>
                                      </p:cBhvr>
                                    </p:anim>
                                    <p:anim from="0" to="-1.0" calcmode="lin" valueType="num">
                                      <p:cBhvr>
                                        <p:cTn id="32" dur="100" decel="50000" autoRev="1" fill="hold">
                                          <p:stCondLst>
                                            <p:cond delay="300"/>
                                          </p:stCondLst>
                                        </p:cTn>
                                        <p:tgtEl>
                                          <p:spTgt spid="10"/>
                                        </p:tgtEl>
                                        <p:attrNameLst>
                                          <p:attrName>xshear</p:attrName>
                                        </p:attrNameLst>
                                      </p:cBhvr>
                                    </p:anim>
                                    <p:animScale>
                                      <p:cBhvr>
                                        <p:cTn id="33" dur="100" decel="100000" autoRev="1" fill="hold">
                                          <p:stCondLst>
                                            <p:cond delay="300"/>
                                          </p:stCondLst>
                                        </p:cTn>
                                        <p:tgtEl>
                                          <p:spTgt spid="10"/>
                                        </p:tgtEl>
                                      </p:cBhvr>
                                      <p:from x="100000" y="100000"/>
                                      <p:to x="80000" y="100000"/>
                                    </p:animScale>
                                    <p:anim by="(#ppt_h/3+#ppt_w*0.1)" calcmode="lin" valueType="num">
                                      <p:cBhvr additive="sum">
                                        <p:cTn id="34" dur="100" decel="100000" autoRev="1" fill="hold">
                                          <p:stCondLst>
                                            <p:cond delay="300"/>
                                          </p:stCondLst>
                                        </p:cTn>
                                        <p:tgtEl>
                                          <p:spTgt spid="10"/>
                                        </p:tgtEl>
                                        <p:attrNameLst>
                                          <p:attrName>ppt_x</p:attrName>
                                        </p:attrNameLst>
                                      </p:cBhvr>
                                    </p:anim>
                                  </p:childTnLst>
                                </p:cTn>
                              </p:par>
                              <p:par>
                                <p:cTn id="35" presetID="34"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from="(-#ppt_w/2)" to="(#ppt_x)" calcmode="lin" valueType="num">
                                      <p:cBhvr>
                                        <p:cTn id="37" dur="300" fill="hold">
                                          <p:stCondLst>
                                            <p:cond delay="0"/>
                                          </p:stCondLst>
                                        </p:cTn>
                                        <p:tgtEl>
                                          <p:spTgt spid="11"/>
                                        </p:tgtEl>
                                        <p:attrNameLst>
                                          <p:attrName>ppt_x</p:attrName>
                                        </p:attrNameLst>
                                      </p:cBhvr>
                                    </p:anim>
                                    <p:anim from="0" to="-1.0" calcmode="lin" valueType="num">
                                      <p:cBhvr>
                                        <p:cTn id="38" dur="100" decel="50000" autoRev="1" fill="hold">
                                          <p:stCondLst>
                                            <p:cond delay="300"/>
                                          </p:stCondLst>
                                        </p:cTn>
                                        <p:tgtEl>
                                          <p:spTgt spid="11"/>
                                        </p:tgtEl>
                                        <p:attrNameLst>
                                          <p:attrName>xshear</p:attrName>
                                        </p:attrNameLst>
                                      </p:cBhvr>
                                    </p:anim>
                                    <p:animScale>
                                      <p:cBhvr>
                                        <p:cTn id="39" dur="100" decel="100000" autoRev="1" fill="hold">
                                          <p:stCondLst>
                                            <p:cond delay="300"/>
                                          </p:stCondLst>
                                        </p:cTn>
                                        <p:tgtEl>
                                          <p:spTgt spid="11"/>
                                        </p:tgtEl>
                                      </p:cBhvr>
                                      <p:from x="100000" y="100000"/>
                                      <p:to x="80000" y="100000"/>
                                    </p:animScale>
                                    <p:anim by="(#ppt_h/3+#ppt_w*0.1)" calcmode="lin" valueType="num">
                                      <p:cBhvr additive="sum">
                                        <p:cTn id="40" dur="100" decel="100000" autoRev="1" fill="hold">
                                          <p:stCondLst>
                                            <p:cond delay="300"/>
                                          </p:stCondLst>
                                        </p:cTn>
                                        <p:tgtEl>
                                          <p:spTgt spid="11"/>
                                        </p:tgtEl>
                                        <p:attrNameLst>
                                          <p:attrName>ppt_x</p:attrName>
                                        </p:attrNameLst>
                                      </p:cBhvr>
                                    </p:anim>
                                  </p:childTnLst>
                                </p:cTn>
                              </p:par>
                              <p:par>
                                <p:cTn id="41" presetID="34"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from="(-#ppt_w/2)" to="(#ppt_x)" calcmode="lin" valueType="num">
                                      <p:cBhvr>
                                        <p:cTn id="43" dur="300" fill="hold">
                                          <p:stCondLst>
                                            <p:cond delay="0"/>
                                          </p:stCondLst>
                                        </p:cTn>
                                        <p:tgtEl>
                                          <p:spTgt spid="12"/>
                                        </p:tgtEl>
                                        <p:attrNameLst>
                                          <p:attrName>ppt_x</p:attrName>
                                        </p:attrNameLst>
                                      </p:cBhvr>
                                    </p:anim>
                                    <p:anim from="0" to="-1.0" calcmode="lin" valueType="num">
                                      <p:cBhvr>
                                        <p:cTn id="44" dur="100" decel="50000" autoRev="1" fill="hold">
                                          <p:stCondLst>
                                            <p:cond delay="300"/>
                                          </p:stCondLst>
                                        </p:cTn>
                                        <p:tgtEl>
                                          <p:spTgt spid="12"/>
                                        </p:tgtEl>
                                        <p:attrNameLst>
                                          <p:attrName>xshear</p:attrName>
                                        </p:attrNameLst>
                                      </p:cBhvr>
                                    </p:anim>
                                    <p:animScale>
                                      <p:cBhvr>
                                        <p:cTn id="45" dur="100" decel="100000" autoRev="1" fill="hold">
                                          <p:stCondLst>
                                            <p:cond delay="300"/>
                                          </p:stCondLst>
                                        </p:cTn>
                                        <p:tgtEl>
                                          <p:spTgt spid="12"/>
                                        </p:tgtEl>
                                      </p:cBhvr>
                                      <p:from x="100000" y="100000"/>
                                      <p:to x="80000" y="100000"/>
                                    </p:animScale>
                                    <p:anim by="(#ppt_h/3+#ppt_w*0.1)" calcmode="lin" valueType="num">
                                      <p:cBhvr additive="sum">
                                        <p:cTn id="46" dur="100" decel="100000" autoRev="1" fill="hold">
                                          <p:stCondLst>
                                            <p:cond delay="300"/>
                                          </p:stCondLst>
                                        </p:cTn>
                                        <p:tgtEl>
                                          <p:spTgt spid="12"/>
                                        </p:tgtEl>
                                        <p:attrNameLst>
                                          <p:attrName>ppt_x</p:attrName>
                                        </p:attrNameLst>
                                      </p:cBhvr>
                                    </p:anim>
                                  </p:childTnLst>
                                </p:cTn>
                              </p:par>
                              <p:par>
                                <p:cTn id="47" presetID="34"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from="(-#ppt_w/2)" to="(#ppt_x)" calcmode="lin" valueType="num">
                                      <p:cBhvr>
                                        <p:cTn id="49" dur="300" fill="hold">
                                          <p:stCondLst>
                                            <p:cond delay="0"/>
                                          </p:stCondLst>
                                        </p:cTn>
                                        <p:tgtEl>
                                          <p:spTgt spid="13"/>
                                        </p:tgtEl>
                                        <p:attrNameLst>
                                          <p:attrName>ppt_x</p:attrName>
                                        </p:attrNameLst>
                                      </p:cBhvr>
                                    </p:anim>
                                    <p:anim from="0" to="-1.0" calcmode="lin" valueType="num">
                                      <p:cBhvr>
                                        <p:cTn id="50" dur="100" decel="50000" autoRev="1" fill="hold">
                                          <p:stCondLst>
                                            <p:cond delay="300"/>
                                          </p:stCondLst>
                                        </p:cTn>
                                        <p:tgtEl>
                                          <p:spTgt spid="13"/>
                                        </p:tgtEl>
                                        <p:attrNameLst>
                                          <p:attrName>xshear</p:attrName>
                                        </p:attrNameLst>
                                      </p:cBhvr>
                                    </p:anim>
                                    <p:animScale>
                                      <p:cBhvr>
                                        <p:cTn id="51" dur="100" decel="100000" autoRev="1" fill="hold">
                                          <p:stCondLst>
                                            <p:cond delay="300"/>
                                          </p:stCondLst>
                                        </p:cTn>
                                        <p:tgtEl>
                                          <p:spTgt spid="13"/>
                                        </p:tgtEl>
                                      </p:cBhvr>
                                      <p:from x="100000" y="100000"/>
                                      <p:to x="80000" y="100000"/>
                                    </p:animScale>
                                    <p:anim by="(#ppt_h/3+#ppt_w*0.1)" calcmode="lin" valueType="num">
                                      <p:cBhvr additive="sum">
                                        <p:cTn id="52" dur="100" decel="100000" autoRev="1" fill="hold">
                                          <p:stCondLst>
                                            <p:cond delay="300"/>
                                          </p:stCondLst>
                                        </p:cTn>
                                        <p:tgtEl>
                                          <p:spTgt spid="13"/>
                                        </p:tgtEl>
                                        <p:attrNameLst>
                                          <p:attrName>ppt_x</p:attrName>
                                        </p:attrNameLst>
                                      </p:cBhvr>
                                    </p:anim>
                                  </p:childTnLst>
                                </p:cTn>
                              </p:par>
                              <p:par>
                                <p:cTn id="53" presetID="34"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from="(-#ppt_w/2)" to="(#ppt_x)" calcmode="lin" valueType="num">
                                      <p:cBhvr>
                                        <p:cTn id="55" dur="300" fill="hold">
                                          <p:stCondLst>
                                            <p:cond delay="0"/>
                                          </p:stCondLst>
                                        </p:cTn>
                                        <p:tgtEl>
                                          <p:spTgt spid="14"/>
                                        </p:tgtEl>
                                        <p:attrNameLst>
                                          <p:attrName>ppt_x</p:attrName>
                                        </p:attrNameLst>
                                      </p:cBhvr>
                                    </p:anim>
                                    <p:anim from="0" to="-1.0" calcmode="lin" valueType="num">
                                      <p:cBhvr>
                                        <p:cTn id="56" dur="100" decel="50000" autoRev="1" fill="hold">
                                          <p:stCondLst>
                                            <p:cond delay="300"/>
                                          </p:stCondLst>
                                        </p:cTn>
                                        <p:tgtEl>
                                          <p:spTgt spid="14"/>
                                        </p:tgtEl>
                                        <p:attrNameLst>
                                          <p:attrName>xshear</p:attrName>
                                        </p:attrNameLst>
                                      </p:cBhvr>
                                    </p:anim>
                                    <p:animScale>
                                      <p:cBhvr>
                                        <p:cTn id="57" dur="100" decel="100000" autoRev="1" fill="hold">
                                          <p:stCondLst>
                                            <p:cond delay="300"/>
                                          </p:stCondLst>
                                        </p:cTn>
                                        <p:tgtEl>
                                          <p:spTgt spid="14"/>
                                        </p:tgtEl>
                                      </p:cBhvr>
                                      <p:from x="100000" y="100000"/>
                                      <p:to x="80000" y="100000"/>
                                    </p:animScale>
                                    <p:anim by="(#ppt_h/3+#ppt_w*0.1)" calcmode="lin" valueType="num">
                                      <p:cBhvr additive="sum">
                                        <p:cTn id="58" dur="100" decel="100000" autoRev="1" fill="hold">
                                          <p:stCondLst>
                                            <p:cond delay="300"/>
                                          </p:stCondLst>
                                        </p:cTn>
                                        <p:tgtEl>
                                          <p:spTgt spid="14"/>
                                        </p:tgtEl>
                                        <p:attrNameLst>
                                          <p:attrName>ppt_x</p:attrName>
                                        </p:attrNameLst>
                                      </p:cBhvr>
                                    </p:anim>
                                  </p:childTnLst>
                                </p:cTn>
                              </p:par>
                              <p:par>
                                <p:cTn id="59" presetID="34"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from="(-#ppt_w/2)" to="(#ppt_x)" calcmode="lin" valueType="num">
                                      <p:cBhvr>
                                        <p:cTn id="61" dur="300" fill="hold">
                                          <p:stCondLst>
                                            <p:cond delay="0"/>
                                          </p:stCondLst>
                                        </p:cTn>
                                        <p:tgtEl>
                                          <p:spTgt spid="15"/>
                                        </p:tgtEl>
                                        <p:attrNameLst>
                                          <p:attrName>ppt_x</p:attrName>
                                        </p:attrNameLst>
                                      </p:cBhvr>
                                    </p:anim>
                                    <p:anim from="0" to="-1.0" calcmode="lin" valueType="num">
                                      <p:cBhvr>
                                        <p:cTn id="62" dur="100" decel="50000" autoRev="1" fill="hold">
                                          <p:stCondLst>
                                            <p:cond delay="300"/>
                                          </p:stCondLst>
                                        </p:cTn>
                                        <p:tgtEl>
                                          <p:spTgt spid="15"/>
                                        </p:tgtEl>
                                        <p:attrNameLst>
                                          <p:attrName>xshear</p:attrName>
                                        </p:attrNameLst>
                                      </p:cBhvr>
                                    </p:anim>
                                    <p:animScale>
                                      <p:cBhvr>
                                        <p:cTn id="63" dur="100" decel="100000" autoRev="1" fill="hold">
                                          <p:stCondLst>
                                            <p:cond delay="300"/>
                                          </p:stCondLst>
                                        </p:cTn>
                                        <p:tgtEl>
                                          <p:spTgt spid="15"/>
                                        </p:tgtEl>
                                      </p:cBhvr>
                                      <p:from x="100000" y="100000"/>
                                      <p:to x="80000" y="100000"/>
                                    </p:animScale>
                                    <p:anim by="(#ppt_h/3+#ppt_w*0.1)" calcmode="lin" valueType="num">
                                      <p:cBhvr additive="sum">
                                        <p:cTn id="64" dur="100" decel="100000" autoRev="1" fill="hold">
                                          <p:stCondLst>
                                            <p:cond delay="300"/>
                                          </p:stCondLst>
                                        </p:cTn>
                                        <p:tgtEl>
                                          <p:spTgt spid="15"/>
                                        </p:tgtEl>
                                        <p:attrNameLst>
                                          <p:attrName>ppt_x</p:attrName>
                                        </p:attrNameLst>
                                      </p:cBhvr>
                                    </p:anim>
                                  </p:childTnLst>
                                </p:cTn>
                              </p:par>
                            </p:childTnLst>
                          </p:cTn>
                        </p:par>
                        <p:par>
                          <p:cTn id="65" fill="hold">
                            <p:stCondLst>
                              <p:cond delay="500"/>
                            </p:stCondLst>
                            <p:childTnLst>
                              <p:par>
                                <p:cTn id="66" presetID="34" presetClass="entr" presetSubtype="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from="(-#ppt_w/2)" to="(#ppt_x)" calcmode="lin" valueType="num">
                                      <p:cBhvr>
                                        <p:cTn id="68" dur="300" fill="hold">
                                          <p:stCondLst>
                                            <p:cond delay="0"/>
                                          </p:stCondLst>
                                        </p:cTn>
                                        <p:tgtEl>
                                          <p:spTgt spid="18"/>
                                        </p:tgtEl>
                                        <p:attrNameLst>
                                          <p:attrName>ppt_x</p:attrName>
                                        </p:attrNameLst>
                                      </p:cBhvr>
                                    </p:anim>
                                    <p:anim from="0" to="-1.0" calcmode="lin" valueType="num">
                                      <p:cBhvr>
                                        <p:cTn id="69" dur="100" decel="50000" autoRev="1" fill="hold">
                                          <p:stCondLst>
                                            <p:cond delay="300"/>
                                          </p:stCondLst>
                                        </p:cTn>
                                        <p:tgtEl>
                                          <p:spTgt spid="18"/>
                                        </p:tgtEl>
                                        <p:attrNameLst>
                                          <p:attrName>xshear</p:attrName>
                                        </p:attrNameLst>
                                      </p:cBhvr>
                                    </p:anim>
                                    <p:animScale>
                                      <p:cBhvr>
                                        <p:cTn id="70" dur="100" decel="100000" autoRev="1" fill="hold">
                                          <p:stCondLst>
                                            <p:cond delay="300"/>
                                          </p:stCondLst>
                                        </p:cTn>
                                        <p:tgtEl>
                                          <p:spTgt spid="18"/>
                                        </p:tgtEl>
                                      </p:cBhvr>
                                      <p:from x="100000" y="100000"/>
                                      <p:to x="80000" y="100000"/>
                                    </p:animScale>
                                    <p:anim by="(#ppt_h/3+#ppt_w*0.1)" calcmode="lin" valueType="num">
                                      <p:cBhvr additive="sum">
                                        <p:cTn id="71" dur="100" decel="100000" autoRev="1" fill="hold">
                                          <p:stCondLst>
                                            <p:cond delay="300"/>
                                          </p:stCondLst>
                                        </p:cTn>
                                        <p:tgtEl>
                                          <p:spTgt spid="18"/>
                                        </p:tgtEl>
                                        <p:attrNameLst>
                                          <p:attrName>ppt_x</p:attrName>
                                        </p:attrNameLst>
                                      </p:cBhvr>
                                    </p:anim>
                                  </p:childTnLst>
                                </p:cTn>
                              </p:par>
                              <p:par>
                                <p:cTn id="72" presetID="34"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 from="(-#ppt_w/2)" to="(#ppt_x)" calcmode="lin" valueType="num">
                                      <p:cBhvr>
                                        <p:cTn id="74" dur="300" fill="hold">
                                          <p:stCondLst>
                                            <p:cond delay="0"/>
                                          </p:stCondLst>
                                        </p:cTn>
                                        <p:tgtEl>
                                          <p:spTgt spid="19"/>
                                        </p:tgtEl>
                                        <p:attrNameLst>
                                          <p:attrName>ppt_x</p:attrName>
                                        </p:attrNameLst>
                                      </p:cBhvr>
                                    </p:anim>
                                    <p:anim from="0" to="-1.0" calcmode="lin" valueType="num">
                                      <p:cBhvr>
                                        <p:cTn id="75" dur="100" decel="50000" autoRev="1" fill="hold">
                                          <p:stCondLst>
                                            <p:cond delay="300"/>
                                          </p:stCondLst>
                                        </p:cTn>
                                        <p:tgtEl>
                                          <p:spTgt spid="19"/>
                                        </p:tgtEl>
                                        <p:attrNameLst>
                                          <p:attrName>xshear</p:attrName>
                                        </p:attrNameLst>
                                      </p:cBhvr>
                                    </p:anim>
                                    <p:animScale>
                                      <p:cBhvr>
                                        <p:cTn id="76" dur="100" decel="100000" autoRev="1" fill="hold">
                                          <p:stCondLst>
                                            <p:cond delay="300"/>
                                          </p:stCondLst>
                                        </p:cTn>
                                        <p:tgtEl>
                                          <p:spTgt spid="19"/>
                                        </p:tgtEl>
                                      </p:cBhvr>
                                      <p:from x="100000" y="100000"/>
                                      <p:to x="80000" y="100000"/>
                                    </p:animScale>
                                    <p:anim by="(#ppt_h/3+#ppt_w*0.1)" calcmode="lin" valueType="num">
                                      <p:cBhvr additive="sum">
                                        <p:cTn id="77" dur="100" decel="100000" autoRev="1" fill="hold">
                                          <p:stCondLst>
                                            <p:cond delay="300"/>
                                          </p:stCondLst>
                                        </p:cTn>
                                        <p:tgtEl>
                                          <p:spTgt spid="19"/>
                                        </p:tgtEl>
                                        <p:attrNameLst>
                                          <p:attrName>ppt_x</p:attrName>
                                        </p:attrNameLst>
                                      </p:cBhvr>
                                    </p:anim>
                                  </p:childTnLst>
                                </p:cTn>
                              </p:par>
                              <p:par>
                                <p:cTn id="78" presetID="34" presetClass="entr" presetSubtype="0"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 from="(-#ppt_w/2)" to="(#ppt_x)" calcmode="lin" valueType="num">
                                      <p:cBhvr>
                                        <p:cTn id="80" dur="300" fill="hold">
                                          <p:stCondLst>
                                            <p:cond delay="0"/>
                                          </p:stCondLst>
                                        </p:cTn>
                                        <p:tgtEl>
                                          <p:spTgt spid="20"/>
                                        </p:tgtEl>
                                        <p:attrNameLst>
                                          <p:attrName>ppt_x</p:attrName>
                                        </p:attrNameLst>
                                      </p:cBhvr>
                                    </p:anim>
                                    <p:anim from="0" to="-1.0" calcmode="lin" valueType="num">
                                      <p:cBhvr>
                                        <p:cTn id="81" dur="100" decel="50000" autoRev="1" fill="hold">
                                          <p:stCondLst>
                                            <p:cond delay="300"/>
                                          </p:stCondLst>
                                        </p:cTn>
                                        <p:tgtEl>
                                          <p:spTgt spid="20"/>
                                        </p:tgtEl>
                                        <p:attrNameLst>
                                          <p:attrName>xshear</p:attrName>
                                        </p:attrNameLst>
                                      </p:cBhvr>
                                    </p:anim>
                                    <p:animScale>
                                      <p:cBhvr>
                                        <p:cTn id="82" dur="100" decel="100000" autoRev="1" fill="hold">
                                          <p:stCondLst>
                                            <p:cond delay="300"/>
                                          </p:stCondLst>
                                        </p:cTn>
                                        <p:tgtEl>
                                          <p:spTgt spid="20"/>
                                        </p:tgtEl>
                                      </p:cBhvr>
                                      <p:from x="100000" y="100000"/>
                                      <p:to x="80000" y="100000"/>
                                    </p:animScale>
                                    <p:anim by="(#ppt_h/3+#ppt_w*0.1)" calcmode="lin" valueType="num">
                                      <p:cBhvr additive="sum">
                                        <p:cTn id="83" dur="100" decel="100000" autoRev="1" fill="hold">
                                          <p:stCondLst>
                                            <p:cond delay="300"/>
                                          </p:stCondLst>
                                        </p:cTn>
                                        <p:tgtEl>
                                          <p:spTgt spid="20"/>
                                        </p:tgtEl>
                                        <p:attrNameLst>
                                          <p:attrName>ppt_x</p:attrName>
                                        </p:attrNameLst>
                                      </p:cBhvr>
                                    </p:anim>
                                  </p:childTnLst>
                                </p:cTn>
                              </p:par>
                              <p:par>
                                <p:cTn id="84" presetID="34"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 from="(-#ppt_w/2)" to="(#ppt_x)" calcmode="lin" valueType="num">
                                      <p:cBhvr>
                                        <p:cTn id="86" dur="300" fill="hold">
                                          <p:stCondLst>
                                            <p:cond delay="0"/>
                                          </p:stCondLst>
                                        </p:cTn>
                                        <p:tgtEl>
                                          <p:spTgt spid="21"/>
                                        </p:tgtEl>
                                        <p:attrNameLst>
                                          <p:attrName>ppt_x</p:attrName>
                                        </p:attrNameLst>
                                      </p:cBhvr>
                                    </p:anim>
                                    <p:anim from="0" to="-1.0" calcmode="lin" valueType="num">
                                      <p:cBhvr>
                                        <p:cTn id="87" dur="100" decel="50000" autoRev="1" fill="hold">
                                          <p:stCondLst>
                                            <p:cond delay="300"/>
                                          </p:stCondLst>
                                        </p:cTn>
                                        <p:tgtEl>
                                          <p:spTgt spid="21"/>
                                        </p:tgtEl>
                                        <p:attrNameLst>
                                          <p:attrName>xshear</p:attrName>
                                        </p:attrNameLst>
                                      </p:cBhvr>
                                    </p:anim>
                                    <p:animScale>
                                      <p:cBhvr>
                                        <p:cTn id="88" dur="100" decel="100000" autoRev="1" fill="hold">
                                          <p:stCondLst>
                                            <p:cond delay="300"/>
                                          </p:stCondLst>
                                        </p:cTn>
                                        <p:tgtEl>
                                          <p:spTgt spid="21"/>
                                        </p:tgtEl>
                                      </p:cBhvr>
                                      <p:from x="100000" y="100000"/>
                                      <p:to x="80000" y="100000"/>
                                    </p:animScale>
                                    <p:anim by="(#ppt_h/3+#ppt_w*0.1)" calcmode="lin" valueType="num">
                                      <p:cBhvr additive="sum">
                                        <p:cTn id="89" dur="100" decel="100000" autoRev="1" fill="hold">
                                          <p:stCondLst>
                                            <p:cond delay="300"/>
                                          </p:stCondLst>
                                        </p:cTn>
                                        <p:tgtEl>
                                          <p:spTgt spid="21"/>
                                        </p:tgtEl>
                                        <p:attrNameLst>
                                          <p:attrName>ppt_x</p:attrName>
                                        </p:attrNameLst>
                                      </p:cBhvr>
                                    </p:anim>
                                  </p:childTnLst>
                                </p:cTn>
                              </p:par>
                              <p:par>
                                <p:cTn id="90" presetID="8" presetClass="entr" presetSubtype="16"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diamond(in)">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52"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Scale>
                                      <p:cBhvr>
                                        <p:cTn id="97" dur="5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500" decel="50000" fill="hold">
                                          <p:stCondLst>
                                            <p:cond delay="0"/>
                                          </p:stCondLst>
                                        </p:cTn>
                                        <p:tgtEl>
                                          <p:spTgt spid="25"/>
                                        </p:tgtEl>
                                        <p:attrNameLst>
                                          <p:attrName>ppt_x</p:attrName>
                                          <p:attrName>ppt_y</p:attrName>
                                        </p:attrNameLst>
                                      </p:cBhvr>
                                    </p:animMotion>
                                    <p:animEffect transition="in" filter="fade">
                                      <p:cBhvr>
                                        <p:cTn id="99" dur="500"/>
                                        <p:tgtEl>
                                          <p:spTgt spid="25"/>
                                        </p:tgtEl>
                                      </p:cBhvr>
                                    </p:animEffect>
                                  </p:childTnLst>
                                </p:cTn>
                              </p:par>
                            </p:childTnLst>
                          </p:cTn>
                        </p:par>
                        <p:par>
                          <p:cTn id="100" fill="hold">
                            <p:stCondLst>
                              <p:cond delay="500"/>
                            </p:stCondLst>
                            <p:childTnLst>
                              <p:par>
                                <p:cTn id="101" presetID="3" presetClass="emph" presetSubtype="2" fill="hold" grpId="1" nodeType="afterEffect">
                                  <p:stCondLst>
                                    <p:cond delay="0"/>
                                  </p:stCondLst>
                                  <p:childTnLst>
                                    <p:animClr clrSpc="rgb">
                                      <p:cBhvr override="childStyle">
                                        <p:cTn id="102" dur="500" fill="hold"/>
                                        <p:tgtEl>
                                          <p:spTgt spid="9"/>
                                        </p:tgtEl>
                                        <p:attrNameLst>
                                          <p:attrName>style.color</p:attrName>
                                        </p:attrNameLst>
                                      </p:cBhvr>
                                      <p:to>
                                        <a:schemeClr val="bg1"/>
                                      </p:to>
                                    </p:animClr>
                                  </p:childTnLst>
                                </p:cTn>
                              </p:par>
                            </p:childTnLst>
                          </p:cTn>
                        </p:par>
                        <p:par>
                          <p:cTn id="103" fill="hold">
                            <p:stCondLst>
                              <p:cond delay="1000"/>
                            </p:stCondLst>
                            <p:childTnLst>
                              <p:par>
                                <p:cTn id="104" presetID="3" presetClass="emph" presetSubtype="2" fill="hold" grpId="1" nodeType="afterEffect">
                                  <p:stCondLst>
                                    <p:cond delay="0"/>
                                  </p:stCondLst>
                                  <p:childTnLst>
                                    <p:animClr clrSpc="rgb">
                                      <p:cBhvr override="childStyle">
                                        <p:cTn id="105" dur="500" fill="hold"/>
                                        <p:tgtEl>
                                          <p:spTgt spid="12"/>
                                        </p:tgtEl>
                                        <p:attrNameLst>
                                          <p:attrName>style.color</p:attrName>
                                        </p:attrNameLst>
                                      </p:cBhvr>
                                      <p:to>
                                        <a:schemeClr val="bg1"/>
                                      </p:to>
                                    </p:animClr>
                                  </p:childTnLst>
                                </p:cTn>
                              </p:par>
                            </p:childTnLst>
                          </p:cTn>
                        </p:par>
                        <p:par>
                          <p:cTn id="106" fill="hold">
                            <p:stCondLst>
                              <p:cond delay="1500"/>
                            </p:stCondLst>
                            <p:childTnLst>
                              <p:par>
                                <p:cTn id="107" presetID="3" presetClass="emph" presetSubtype="2" fill="hold" grpId="1" nodeType="afterEffect">
                                  <p:stCondLst>
                                    <p:cond delay="0"/>
                                  </p:stCondLst>
                                  <p:childTnLst>
                                    <p:animClr clrSpc="rgb">
                                      <p:cBhvr override="childStyle">
                                        <p:cTn id="108" dur="500" fill="hold"/>
                                        <p:tgtEl>
                                          <p:spTgt spid="14"/>
                                        </p:tgtEl>
                                        <p:attrNameLst>
                                          <p:attrName>style.color</p:attrName>
                                        </p:attrNameLst>
                                      </p:cBhvr>
                                      <p:to>
                                        <a:schemeClr val="bg1"/>
                                      </p:to>
                                    </p:animClr>
                                  </p:childTnLst>
                                </p:cTn>
                              </p:par>
                            </p:childTnLst>
                          </p:cTn>
                        </p:par>
                        <p:par>
                          <p:cTn id="109" fill="hold">
                            <p:stCondLst>
                              <p:cond delay="2000"/>
                            </p:stCondLst>
                            <p:childTnLst>
                              <p:par>
                                <p:cTn id="110" presetID="3" presetClass="emph" presetSubtype="2" fill="hold" grpId="1" nodeType="afterEffect">
                                  <p:stCondLst>
                                    <p:cond delay="0"/>
                                  </p:stCondLst>
                                  <p:childTnLst>
                                    <p:animClr clrSpc="rgb">
                                      <p:cBhvr override="childStyle">
                                        <p:cTn id="111" dur="500" fill="hold"/>
                                        <p:tgtEl>
                                          <p:spTgt spid="15"/>
                                        </p:tgtEl>
                                        <p:attrNameLst>
                                          <p:attrName>style.color</p:attrName>
                                        </p:attrNameLst>
                                      </p:cBhvr>
                                      <p:to>
                                        <a:schemeClr val="bg1"/>
                                      </p:to>
                                    </p:animClr>
                                  </p:childTnLst>
                                </p:cTn>
                              </p:par>
                            </p:childTnLst>
                          </p:cTn>
                        </p:par>
                      </p:childTnLst>
                    </p:cTn>
                  </p:par>
                  <p:par>
                    <p:cTn id="112" fill="hold">
                      <p:stCondLst>
                        <p:cond delay="indefinite"/>
                      </p:stCondLst>
                      <p:childTnLst>
                        <p:par>
                          <p:cTn id="113" fill="hold">
                            <p:stCondLst>
                              <p:cond delay="0"/>
                            </p:stCondLst>
                            <p:childTnLst>
                              <p:par>
                                <p:cTn id="114" presetID="52" presetClass="entr" presetSubtype="0" fill="hold" grpId="0" nodeType="clickEffect">
                                  <p:stCondLst>
                                    <p:cond delay="0"/>
                                  </p:stCondLst>
                                  <p:childTnLst>
                                    <p:set>
                                      <p:cBhvr>
                                        <p:cTn id="115" dur="1" fill="hold">
                                          <p:stCondLst>
                                            <p:cond delay="0"/>
                                          </p:stCondLst>
                                        </p:cTn>
                                        <p:tgtEl>
                                          <p:spTgt spid="24"/>
                                        </p:tgtEl>
                                        <p:attrNameLst>
                                          <p:attrName>style.visibility</p:attrName>
                                        </p:attrNameLst>
                                      </p:cBhvr>
                                      <p:to>
                                        <p:strVal val="visible"/>
                                      </p:to>
                                    </p:set>
                                    <p:animScale>
                                      <p:cBhvr>
                                        <p:cTn id="116"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7" dur="1000" decel="50000" fill="hold">
                                          <p:stCondLst>
                                            <p:cond delay="0"/>
                                          </p:stCondLst>
                                        </p:cTn>
                                        <p:tgtEl>
                                          <p:spTgt spid="24"/>
                                        </p:tgtEl>
                                        <p:attrNameLst>
                                          <p:attrName>ppt_x</p:attrName>
                                          <p:attrName>ppt_y</p:attrName>
                                        </p:attrNameLst>
                                      </p:cBhvr>
                                    </p:animMotion>
                                    <p:animEffect transition="in" filter="fade">
                                      <p:cBhvr>
                                        <p:cTn id="118" dur="1000"/>
                                        <p:tgtEl>
                                          <p:spTgt spid="24"/>
                                        </p:tgtEl>
                                      </p:cBhvr>
                                    </p:animEffect>
                                  </p:childTnLst>
                                </p:cTn>
                              </p:par>
                            </p:childTnLst>
                          </p:cTn>
                        </p:par>
                        <p:par>
                          <p:cTn id="119" fill="hold">
                            <p:stCondLst>
                              <p:cond delay="1000"/>
                            </p:stCondLst>
                            <p:childTnLst>
                              <p:par>
                                <p:cTn id="120" presetID="41" presetClass="entr" presetSubtype="0" fill="hold" grpId="0" nodeType="afterEffect">
                                  <p:stCondLst>
                                    <p:cond delay="0"/>
                                  </p:stCondLst>
                                  <p:iterate type="lt">
                                    <p:tmPct val="10000"/>
                                  </p:iterate>
                                  <p:childTnLst>
                                    <p:set>
                                      <p:cBhvr>
                                        <p:cTn id="121" dur="1" fill="hold">
                                          <p:stCondLst>
                                            <p:cond delay="0"/>
                                          </p:stCondLst>
                                        </p:cTn>
                                        <p:tgtEl>
                                          <p:spTgt spid="32"/>
                                        </p:tgtEl>
                                        <p:attrNameLst>
                                          <p:attrName>style.visibility</p:attrName>
                                        </p:attrNameLst>
                                      </p:cBhvr>
                                      <p:to>
                                        <p:strVal val="visible"/>
                                      </p:to>
                                    </p:set>
                                    <p:anim calcmode="lin" valueType="num">
                                      <p:cBhvr>
                                        <p:cTn id="122"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3" dur="500" fill="hold"/>
                                        <p:tgtEl>
                                          <p:spTgt spid="32"/>
                                        </p:tgtEl>
                                        <p:attrNameLst>
                                          <p:attrName>ppt_y</p:attrName>
                                        </p:attrNameLst>
                                      </p:cBhvr>
                                      <p:tavLst>
                                        <p:tav tm="0">
                                          <p:val>
                                            <p:strVal val="#ppt_y"/>
                                          </p:val>
                                        </p:tav>
                                        <p:tav tm="100000">
                                          <p:val>
                                            <p:strVal val="#ppt_y"/>
                                          </p:val>
                                        </p:tav>
                                      </p:tavLst>
                                    </p:anim>
                                    <p:anim calcmode="lin" valueType="num">
                                      <p:cBhvr>
                                        <p:cTn id="124"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25"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26" dur="500" tmFilter="0,0; .5, 1; 1, 1"/>
                                        <p:tgtEl>
                                          <p:spTgt spid="32"/>
                                        </p:tgtEl>
                                      </p:cBhvr>
                                    </p:animEffect>
                                  </p:childTnLst>
                                </p:cTn>
                              </p:par>
                            </p:childTnLst>
                          </p:cTn>
                        </p:par>
                      </p:childTnLst>
                    </p:cTn>
                  </p:par>
                  <p:par>
                    <p:cTn id="127" fill="hold">
                      <p:stCondLst>
                        <p:cond delay="indefinite"/>
                      </p:stCondLst>
                      <p:childTnLst>
                        <p:par>
                          <p:cTn id="128" fill="hold">
                            <p:stCondLst>
                              <p:cond delay="0"/>
                            </p:stCondLst>
                            <p:childTnLst>
                              <p:par>
                                <p:cTn id="129" presetID="23" presetClass="entr" presetSubtype="16" fill="hold" nodeType="clickEffect">
                                  <p:stCondLst>
                                    <p:cond delay="0"/>
                                  </p:stCondLst>
                                  <p:childTnLst>
                                    <p:set>
                                      <p:cBhvr>
                                        <p:cTn id="130" dur="1" fill="hold">
                                          <p:stCondLst>
                                            <p:cond delay="0"/>
                                          </p:stCondLst>
                                        </p:cTn>
                                        <p:tgtEl>
                                          <p:spTgt spid="30"/>
                                        </p:tgtEl>
                                        <p:attrNameLst>
                                          <p:attrName>style.visibility</p:attrName>
                                        </p:attrNameLst>
                                      </p:cBhvr>
                                      <p:to>
                                        <p:strVal val="visible"/>
                                      </p:to>
                                    </p:set>
                                    <p:anim calcmode="lin" valueType="num">
                                      <p:cBhvr>
                                        <p:cTn id="131" dur="500" fill="hold"/>
                                        <p:tgtEl>
                                          <p:spTgt spid="30"/>
                                        </p:tgtEl>
                                        <p:attrNameLst>
                                          <p:attrName>ppt_w</p:attrName>
                                        </p:attrNameLst>
                                      </p:cBhvr>
                                      <p:tavLst>
                                        <p:tav tm="0">
                                          <p:val>
                                            <p:fltVal val="0"/>
                                          </p:val>
                                        </p:tav>
                                        <p:tav tm="100000">
                                          <p:val>
                                            <p:strVal val="#ppt_w"/>
                                          </p:val>
                                        </p:tav>
                                      </p:tavLst>
                                    </p:anim>
                                    <p:anim calcmode="lin" valueType="num">
                                      <p:cBhvr>
                                        <p:cTn id="132" dur="500" fill="hold"/>
                                        <p:tgtEl>
                                          <p:spTgt spid="30"/>
                                        </p:tgtEl>
                                        <p:attrNameLst>
                                          <p:attrName>ppt_h</p:attrName>
                                        </p:attrNameLst>
                                      </p:cBhvr>
                                      <p:tavLst>
                                        <p:tav tm="0">
                                          <p:val>
                                            <p:fltVal val="0"/>
                                          </p:val>
                                        </p:tav>
                                        <p:tav tm="100000">
                                          <p:val>
                                            <p:strVal val="#ppt_h"/>
                                          </p:val>
                                        </p:tav>
                                      </p:tavLst>
                                    </p:anim>
                                  </p:childTnLst>
                                </p:cTn>
                              </p:par>
                              <p:par>
                                <p:cTn id="133" presetID="23" presetClass="entr" presetSubtype="16" fill="hold" nodeType="withEffect">
                                  <p:stCondLst>
                                    <p:cond delay="0"/>
                                  </p:stCondLst>
                                  <p:childTnLst>
                                    <p:set>
                                      <p:cBhvr>
                                        <p:cTn id="134" dur="1" fill="hold">
                                          <p:stCondLst>
                                            <p:cond delay="0"/>
                                          </p:stCondLst>
                                        </p:cTn>
                                        <p:tgtEl>
                                          <p:spTgt spid="29"/>
                                        </p:tgtEl>
                                        <p:attrNameLst>
                                          <p:attrName>style.visibility</p:attrName>
                                        </p:attrNameLst>
                                      </p:cBhvr>
                                      <p:to>
                                        <p:strVal val="visible"/>
                                      </p:to>
                                    </p:set>
                                    <p:anim calcmode="lin" valueType="num">
                                      <p:cBhvr>
                                        <p:cTn id="135" dur="500" fill="hold"/>
                                        <p:tgtEl>
                                          <p:spTgt spid="29"/>
                                        </p:tgtEl>
                                        <p:attrNameLst>
                                          <p:attrName>ppt_w</p:attrName>
                                        </p:attrNameLst>
                                      </p:cBhvr>
                                      <p:tavLst>
                                        <p:tav tm="0">
                                          <p:val>
                                            <p:fltVal val="0"/>
                                          </p:val>
                                        </p:tav>
                                        <p:tav tm="100000">
                                          <p:val>
                                            <p:strVal val="#ppt_w"/>
                                          </p:val>
                                        </p:tav>
                                      </p:tavLst>
                                    </p:anim>
                                    <p:anim calcmode="lin" valueType="num">
                                      <p:cBhvr>
                                        <p:cTn id="136" dur="500" fill="hold"/>
                                        <p:tgtEl>
                                          <p:spTgt spid="29"/>
                                        </p:tgtEl>
                                        <p:attrNameLst>
                                          <p:attrName>ppt_h</p:attrName>
                                        </p:attrNameLst>
                                      </p:cBhvr>
                                      <p:tavLst>
                                        <p:tav tm="0">
                                          <p:val>
                                            <p:fltVal val="0"/>
                                          </p:val>
                                        </p:tav>
                                        <p:tav tm="100000">
                                          <p:val>
                                            <p:strVal val="#ppt_h"/>
                                          </p:val>
                                        </p:tav>
                                      </p:tavLst>
                                    </p:anim>
                                  </p:childTnLst>
                                </p:cTn>
                              </p:par>
                              <p:par>
                                <p:cTn id="137" presetID="3" presetClass="emph" presetSubtype="2" fill="hold" grpId="1" nodeType="withEffect">
                                  <p:stCondLst>
                                    <p:cond delay="0"/>
                                  </p:stCondLst>
                                  <p:childTnLst>
                                    <p:animClr clrSpc="rgb">
                                      <p:cBhvr override="childStyle">
                                        <p:cTn id="138" dur="500" fill="hold"/>
                                        <p:tgtEl>
                                          <p:spTgt spid="8"/>
                                        </p:tgtEl>
                                        <p:attrNameLst>
                                          <p:attrName>style.color</p:attrName>
                                        </p:attrNameLst>
                                      </p:cBhvr>
                                      <p:to>
                                        <a:schemeClr val="bg1"/>
                                      </p:to>
                                    </p:animClr>
                                  </p:childTnLst>
                                </p:cTn>
                              </p:par>
                              <p:par>
                                <p:cTn id="139" presetID="3" presetClass="emph" presetSubtype="2" fill="hold" grpId="1" nodeType="withEffect">
                                  <p:stCondLst>
                                    <p:cond delay="0"/>
                                  </p:stCondLst>
                                  <p:childTnLst>
                                    <p:animClr clrSpc="rgb">
                                      <p:cBhvr override="childStyle">
                                        <p:cTn id="140" dur="500" fill="hold"/>
                                        <p:tgtEl>
                                          <p:spTgt spid="13"/>
                                        </p:tgtEl>
                                        <p:attrNameLst>
                                          <p:attrName>style.color</p:attrName>
                                        </p:attrNameLst>
                                      </p:cBhvr>
                                      <p:to>
                                        <a:schemeClr val="bg1"/>
                                      </p:to>
                                    </p:animClr>
                                  </p:childTnLst>
                                </p:cTn>
                              </p:par>
                              <p:par>
                                <p:cTn id="141" presetID="23" presetClass="entr" presetSubtype="16" fill="hold" nodeType="withEffect">
                                  <p:stCondLst>
                                    <p:cond delay="0"/>
                                  </p:stCondLst>
                                  <p:childTnLst>
                                    <p:set>
                                      <p:cBhvr>
                                        <p:cTn id="142" dur="1" fill="hold">
                                          <p:stCondLst>
                                            <p:cond delay="0"/>
                                          </p:stCondLst>
                                        </p:cTn>
                                        <p:tgtEl>
                                          <p:spTgt spid="47"/>
                                        </p:tgtEl>
                                        <p:attrNameLst>
                                          <p:attrName>style.visibility</p:attrName>
                                        </p:attrNameLst>
                                      </p:cBhvr>
                                      <p:to>
                                        <p:strVal val="visible"/>
                                      </p:to>
                                    </p:set>
                                    <p:anim calcmode="lin" valueType="num">
                                      <p:cBhvr>
                                        <p:cTn id="143" dur="500" fill="hold"/>
                                        <p:tgtEl>
                                          <p:spTgt spid="47"/>
                                        </p:tgtEl>
                                        <p:attrNameLst>
                                          <p:attrName>ppt_w</p:attrName>
                                        </p:attrNameLst>
                                      </p:cBhvr>
                                      <p:tavLst>
                                        <p:tav tm="0">
                                          <p:val>
                                            <p:fltVal val="0"/>
                                          </p:val>
                                        </p:tav>
                                        <p:tav tm="100000">
                                          <p:val>
                                            <p:strVal val="#ppt_w"/>
                                          </p:val>
                                        </p:tav>
                                      </p:tavLst>
                                    </p:anim>
                                    <p:anim calcmode="lin" valueType="num">
                                      <p:cBhvr>
                                        <p:cTn id="144" dur="500" fill="hold"/>
                                        <p:tgtEl>
                                          <p:spTgt spid="47"/>
                                        </p:tgtEl>
                                        <p:attrNameLst>
                                          <p:attrName>ppt_h</p:attrName>
                                        </p:attrNameLst>
                                      </p:cBhvr>
                                      <p:tavLst>
                                        <p:tav tm="0">
                                          <p:val>
                                            <p:fltVal val="0"/>
                                          </p:val>
                                        </p:tav>
                                        <p:tav tm="100000">
                                          <p:val>
                                            <p:strVal val="#ppt_h"/>
                                          </p:val>
                                        </p:tav>
                                      </p:tavLst>
                                    </p:anim>
                                  </p:childTnLst>
                                </p:cTn>
                              </p:par>
                              <p:par>
                                <p:cTn id="145" presetID="23" presetClass="entr" presetSubtype="16" fill="hold" nodeType="withEffect">
                                  <p:stCondLst>
                                    <p:cond delay="0"/>
                                  </p:stCondLst>
                                  <p:childTnLst>
                                    <p:set>
                                      <p:cBhvr>
                                        <p:cTn id="146" dur="1" fill="hold">
                                          <p:stCondLst>
                                            <p:cond delay="0"/>
                                          </p:stCondLst>
                                        </p:cTn>
                                        <p:tgtEl>
                                          <p:spTgt spid="42"/>
                                        </p:tgtEl>
                                        <p:attrNameLst>
                                          <p:attrName>style.visibility</p:attrName>
                                        </p:attrNameLst>
                                      </p:cBhvr>
                                      <p:to>
                                        <p:strVal val="visible"/>
                                      </p:to>
                                    </p:set>
                                    <p:anim calcmode="lin" valueType="num">
                                      <p:cBhvr>
                                        <p:cTn id="147" dur="500" fill="hold"/>
                                        <p:tgtEl>
                                          <p:spTgt spid="42"/>
                                        </p:tgtEl>
                                        <p:attrNameLst>
                                          <p:attrName>ppt_w</p:attrName>
                                        </p:attrNameLst>
                                      </p:cBhvr>
                                      <p:tavLst>
                                        <p:tav tm="0">
                                          <p:val>
                                            <p:fltVal val="0"/>
                                          </p:val>
                                        </p:tav>
                                        <p:tav tm="100000">
                                          <p:val>
                                            <p:strVal val="#ppt_w"/>
                                          </p:val>
                                        </p:tav>
                                      </p:tavLst>
                                    </p:anim>
                                    <p:anim calcmode="lin" valueType="num">
                                      <p:cBhvr>
                                        <p:cTn id="148" dur="500" fill="hold"/>
                                        <p:tgtEl>
                                          <p:spTgt spid="42"/>
                                        </p:tgtEl>
                                        <p:attrNameLst>
                                          <p:attrName>ppt_h</p:attrName>
                                        </p:attrNameLst>
                                      </p:cBhvr>
                                      <p:tavLst>
                                        <p:tav tm="0">
                                          <p:val>
                                            <p:fltVal val="0"/>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52" presetClass="entr" presetSubtype="0" fill="hold" grpId="0" nodeType="clickEffect">
                                  <p:stCondLst>
                                    <p:cond delay="0"/>
                                  </p:stCondLst>
                                  <p:childTnLst>
                                    <p:set>
                                      <p:cBhvr>
                                        <p:cTn id="152" dur="1" fill="hold">
                                          <p:stCondLst>
                                            <p:cond delay="0"/>
                                          </p:stCondLst>
                                        </p:cTn>
                                        <p:tgtEl>
                                          <p:spTgt spid="23"/>
                                        </p:tgtEl>
                                        <p:attrNameLst>
                                          <p:attrName>style.visibility</p:attrName>
                                        </p:attrNameLst>
                                      </p:cBhvr>
                                      <p:to>
                                        <p:strVal val="visible"/>
                                      </p:to>
                                    </p:set>
                                    <p:animScale>
                                      <p:cBhvr>
                                        <p:cTn id="153"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4" dur="1000" decel="50000" fill="hold">
                                          <p:stCondLst>
                                            <p:cond delay="0"/>
                                          </p:stCondLst>
                                        </p:cTn>
                                        <p:tgtEl>
                                          <p:spTgt spid="23"/>
                                        </p:tgtEl>
                                        <p:attrNameLst>
                                          <p:attrName>ppt_x</p:attrName>
                                          <p:attrName>ppt_y</p:attrName>
                                        </p:attrNameLst>
                                      </p:cBhvr>
                                    </p:animMotion>
                                    <p:animEffect transition="in" filter="fade">
                                      <p:cBhvr>
                                        <p:cTn id="155" dur="1000"/>
                                        <p:tgtEl>
                                          <p:spTgt spid="23"/>
                                        </p:tgtEl>
                                      </p:cBhvr>
                                    </p:animEffect>
                                  </p:childTnLst>
                                </p:cTn>
                              </p:par>
                            </p:childTnLst>
                          </p:cTn>
                        </p:par>
                        <p:par>
                          <p:cTn id="156" fill="hold">
                            <p:stCondLst>
                              <p:cond delay="1000"/>
                            </p:stCondLst>
                            <p:childTnLst>
                              <p:par>
                                <p:cTn id="157" presetID="41" presetClass="entr" presetSubtype="0" fill="hold" grpId="0" nodeType="afterEffect">
                                  <p:stCondLst>
                                    <p:cond delay="0"/>
                                  </p:stCondLst>
                                  <p:iterate type="lt">
                                    <p:tmPct val="10000"/>
                                  </p:iterate>
                                  <p:childTnLst>
                                    <p:set>
                                      <p:cBhvr>
                                        <p:cTn id="158" dur="1" fill="hold">
                                          <p:stCondLst>
                                            <p:cond delay="0"/>
                                          </p:stCondLst>
                                        </p:cTn>
                                        <p:tgtEl>
                                          <p:spTgt spid="33"/>
                                        </p:tgtEl>
                                        <p:attrNameLst>
                                          <p:attrName>style.visibility</p:attrName>
                                        </p:attrNameLst>
                                      </p:cBhvr>
                                      <p:to>
                                        <p:strVal val="visible"/>
                                      </p:to>
                                    </p:set>
                                    <p:anim calcmode="lin" valueType="num">
                                      <p:cBhvr>
                                        <p:cTn id="159"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60" dur="500" fill="hold"/>
                                        <p:tgtEl>
                                          <p:spTgt spid="33"/>
                                        </p:tgtEl>
                                        <p:attrNameLst>
                                          <p:attrName>ppt_y</p:attrName>
                                        </p:attrNameLst>
                                      </p:cBhvr>
                                      <p:tavLst>
                                        <p:tav tm="0">
                                          <p:val>
                                            <p:strVal val="#ppt_y"/>
                                          </p:val>
                                        </p:tav>
                                        <p:tav tm="100000">
                                          <p:val>
                                            <p:strVal val="#ppt_y"/>
                                          </p:val>
                                        </p:tav>
                                      </p:tavLst>
                                    </p:anim>
                                    <p:anim calcmode="lin" valueType="num">
                                      <p:cBhvr>
                                        <p:cTn id="161"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62"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63" dur="500" tmFilter="0,0; .5, 1; 1, 1"/>
                                        <p:tgtEl>
                                          <p:spTgt spid="33"/>
                                        </p:tgtEl>
                                      </p:cBhvr>
                                    </p:animEffect>
                                  </p:childTnLst>
                                </p:cTn>
                              </p:par>
                              <p:par>
                                <p:cTn id="164" presetID="23" presetClass="entr" presetSubtype="16" fill="hold" nodeType="withEffect">
                                  <p:stCondLst>
                                    <p:cond delay="0"/>
                                  </p:stCondLst>
                                  <p:childTnLst>
                                    <p:set>
                                      <p:cBhvr>
                                        <p:cTn id="165" dur="1" fill="hold">
                                          <p:stCondLst>
                                            <p:cond delay="0"/>
                                          </p:stCondLst>
                                        </p:cTn>
                                        <p:tgtEl>
                                          <p:spTgt spid="43"/>
                                        </p:tgtEl>
                                        <p:attrNameLst>
                                          <p:attrName>style.visibility</p:attrName>
                                        </p:attrNameLst>
                                      </p:cBhvr>
                                      <p:to>
                                        <p:strVal val="visible"/>
                                      </p:to>
                                    </p:set>
                                    <p:anim calcmode="lin" valueType="num">
                                      <p:cBhvr>
                                        <p:cTn id="166" dur="500" fill="hold"/>
                                        <p:tgtEl>
                                          <p:spTgt spid="43"/>
                                        </p:tgtEl>
                                        <p:attrNameLst>
                                          <p:attrName>ppt_w</p:attrName>
                                        </p:attrNameLst>
                                      </p:cBhvr>
                                      <p:tavLst>
                                        <p:tav tm="0">
                                          <p:val>
                                            <p:fltVal val="0"/>
                                          </p:val>
                                        </p:tav>
                                        <p:tav tm="100000">
                                          <p:val>
                                            <p:strVal val="#ppt_w"/>
                                          </p:val>
                                        </p:tav>
                                      </p:tavLst>
                                    </p:anim>
                                    <p:anim calcmode="lin" valueType="num">
                                      <p:cBhvr>
                                        <p:cTn id="167" dur="500" fill="hold"/>
                                        <p:tgtEl>
                                          <p:spTgt spid="43"/>
                                        </p:tgtEl>
                                        <p:attrNameLst>
                                          <p:attrName>ppt_h</p:attrName>
                                        </p:attrNameLst>
                                      </p:cBhvr>
                                      <p:tavLst>
                                        <p:tav tm="0">
                                          <p:val>
                                            <p:fltVal val="0"/>
                                          </p:val>
                                        </p:tav>
                                        <p:tav tm="100000">
                                          <p:val>
                                            <p:strVal val="#ppt_h"/>
                                          </p:val>
                                        </p:tav>
                                      </p:tavLst>
                                    </p:anim>
                                  </p:childTnLst>
                                </p:cTn>
                              </p:par>
                              <p:par>
                                <p:cTn id="168" presetID="23" presetClass="entr" presetSubtype="16" fill="hold" nodeType="withEffect">
                                  <p:stCondLst>
                                    <p:cond delay="0"/>
                                  </p:stCondLst>
                                  <p:childTnLst>
                                    <p:set>
                                      <p:cBhvr>
                                        <p:cTn id="169" dur="1" fill="hold">
                                          <p:stCondLst>
                                            <p:cond delay="0"/>
                                          </p:stCondLst>
                                        </p:cTn>
                                        <p:tgtEl>
                                          <p:spTgt spid="41"/>
                                        </p:tgtEl>
                                        <p:attrNameLst>
                                          <p:attrName>style.visibility</p:attrName>
                                        </p:attrNameLst>
                                      </p:cBhvr>
                                      <p:to>
                                        <p:strVal val="visible"/>
                                      </p:to>
                                    </p:set>
                                    <p:anim calcmode="lin" valueType="num">
                                      <p:cBhvr>
                                        <p:cTn id="170" dur="500" fill="hold"/>
                                        <p:tgtEl>
                                          <p:spTgt spid="41"/>
                                        </p:tgtEl>
                                        <p:attrNameLst>
                                          <p:attrName>ppt_w</p:attrName>
                                        </p:attrNameLst>
                                      </p:cBhvr>
                                      <p:tavLst>
                                        <p:tav tm="0">
                                          <p:val>
                                            <p:fltVal val="0"/>
                                          </p:val>
                                        </p:tav>
                                        <p:tav tm="100000">
                                          <p:val>
                                            <p:strVal val="#ppt_w"/>
                                          </p:val>
                                        </p:tav>
                                      </p:tavLst>
                                    </p:anim>
                                    <p:anim calcmode="lin" valueType="num">
                                      <p:cBhvr>
                                        <p:cTn id="171" dur="500" fill="hold"/>
                                        <p:tgtEl>
                                          <p:spTgt spid="41"/>
                                        </p:tgtEl>
                                        <p:attrNameLst>
                                          <p:attrName>ppt_h</p:attrName>
                                        </p:attrNameLst>
                                      </p:cBhvr>
                                      <p:tavLst>
                                        <p:tav tm="0">
                                          <p:val>
                                            <p:fltVal val="0"/>
                                          </p:val>
                                        </p:tav>
                                        <p:tav tm="100000">
                                          <p:val>
                                            <p:strVal val="#ppt_h"/>
                                          </p:val>
                                        </p:tav>
                                      </p:tavLst>
                                    </p:anim>
                                  </p:childTnLst>
                                </p:cTn>
                              </p:par>
                              <p:par>
                                <p:cTn id="172" presetID="3" presetClass="emph" presetSubtype="2" fill="hold" grpId="1" nodeType="withEffect">
                                  <p:stCondLst>
                                    <p:cond delay="0"/>
                                  </p:stCondLst>
                                  <p:childTnLst>
                                    <p:animClr clrSpc="rgb">
                                      <p:cBhvr override="childStyle">
                                        <p:cTn id="173" dur="500" fill="hold"/>
                                        <p:tgtEl>
                                          <p:spTgt spid="10"/>
                                        </p:tgtEl>
                                        <p:attrNameLst>
                                          <p:attrName>style.color</p:attrName>
                                        </p:attrNameLst>
                                      </p:cBhvr>
                                      <p:to>
                                        <a:schemeClr val="bg1"/>
                                      </p:to>
                                    </p:animClr>
                                  </p:childTnLst>
                                </p:cTn>
                              </p:par>
                            </p:childTnLst>
                          </p:cTn>
                        </p:par>
                      </p:childTnLst>
                    </p:cTn>
                  </p:par>
                  <p:par>
                    <p:cTn id="174" fill="hold">
                      <p:stCondLst>
                        <p:cond delay="indefinite"/>
                      </p:stCondLst>
                      <p:childTnLst>
                        <p:par>
                          <p:cTn id="175" fill="hold">
                            <p:stCondLst>
                              <p:cond delay="0"/>
                            </p:stCondLst>
                            <p:childTnLst>
                              <p:par>
                                <p:cTn id="176" presetID="52" presetClass="entr" presetSubtype="0" fill="hold" grpId="0" nodeType="clickEffect">
                                  <p:stCondLst>
                                    <p:cond delay="0"/>
                                  </p:stCondLst>
                                  <p:childTnLst>
                                    <p:set>
                                      <p:cBhvr>
                                        <p:cTn id="177" dur="1" fill="hold">
                                          <p:stCondLst>
                                            <p:cond delay="0"/>
                                          </p:stCondLst>
                                        </p:cTn>
                                        <p:tgtEl>
                                          <p:spTgt spid="22"/>
                                        </p:tgtEl>
                                        <p:attrNameLst>
                                          <p:attrName>style.visibility</p:attrName>
                                        </p:attrNameLst>
                                      </p:cBhvr>
                                      <p:to>
                                        <p:strVal val="visible"/>
                                      </p:to>
                                    </p:set>
                                    <p:animScale>
                                      <p:cBhvr>
                                        <p:cTn id="178"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9" dur="1000" decel="50000" fill="hold">
                                          <p:stCondLst>
                                            <p:cond delay="0"/>
                                          </p:stCondLst>
                                        </p:cTn>
                                        <p:tgtEl>
                                          <p:spTgt spid="22"/>
                                        </p:tgtEl>
                                        <p:attrNameLst>
                                          <p:attrName>ppt_x</p:attrName>
                                          <p:attrName>ppt_y</p:attrName>
                                        </p:attrNameLst>
                                      </p:cBhvr>
                                    </p:animMotion>
                                    <p:animEffect transition="in" filter="fade">
                                      <p:cBhvr>
                                        <p:cTn id="180" dur="1000"/>
                                        <p:tgtEl>
                                          <p:spTgt spid="22"/>
                                        </p:tgtEl>
                                      </p:cBhvr>
                                    </p:animEffect>
                                  </p:childTnLst>
                                </p:cTn>
                              </p:par>
                            </p:childTnLst>
                          </p:cTn>
                        </p:par>
                        <p:par>
                          <p:cTn id="181" fill="hold">
                            <p:stCondLst>
                              <p:cond delay="1000"/>
                            </p:stCondLst>
                            <p:childTnLst>
                              <p:par>
                                <p:cTn id="182" presetID="41" presetClass="entr" presetSubtype="0" fill="hold" grpId="0" nodeType="afterEffect">
                                  <p:stCondLst>
                                    <p:cond delay="0"/>
                                  </p:stCondLst>
                                  <p:iterate type="lt">
                                    <p:tmPct val="10000"/>
                                  </p:iterate>
                                  <p:childTnLst>
                                    <p:set>
                                      <p:cBhvr>
                                        <p:cTn id="183" dur="1" fill="hold">
                                          <p:stCondLst>
                                            <p:cond delay="0"/>
                                          </p:stCondLst>
                                        </p:cTn>
                                        <p:tgtEl>
                                          <p:spTgt spid="34"/>
                                        </p:tgtEl>
                                        <p:attrNameLst>
                                          <p:attrName>style.visibility</p:attrName>
                                        </p:attrNameLst>
                                      </p:cBhvr>
                                      <p:to>
                                        <p:strVal val="visible"/>
                                      </p:to>
                                    </p:set>
                                    <p:anim calcmode="lin" valueType="num">
                                      <p:cBhvr>
                                        <p:cTn id="184"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185" dur="500" fill="hold"/>
                                        <p:tgtEl>
                                          <p:spTgt spid="34"/>
                                        </p:tgtEl>
                                        <p:attrNameLst>
                                          <p:attrName>ppt_y</p:attrName>
                                        </p:attrNameLst>
                                      </p:cBhvr>
                                      <p:tavLst>
                                        <p:tav tm="0">
                                          <p:val>
                                            <p:strVal val="#ppt_y"/>
                                          </p:val>
                                        </p:tav>
                                        <p:tav tm="100000">
                                          <p:val>
                                            <p:strVal val="#ppt_y"/>
                                          </p:val>
                                        </p:tav>
                                      </p:tavLst>
                                    </p:anim>
                                    <p:anim calcmode="lin" valueType="num">
                                      <p:cBhvr>
                                        <p:cTn id="186"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87"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88" dur="500" tmFilter="0,0; .5, 1; 1, 1"/>
                                        <p:tgtEl>
                                          <p:spTgt spid="34"/>
                                        </p:tgtEl>
                                      </p:cBhvr>
                                    </p:animEffect>
                                  </p:childTnLst>
                                </p:cTn>
                              </p:par>
                            </p:childTnLst>
                          </p:cTn>
                        </p:par>
                        <p:par>
                          <p:cTn id="189" fill="hold">
                            <p:stCondLst>
                              <p:cond delay="1900"/>
                            </p:stCondLst>
                            <p:childTnLst>
                              <p:par>
                                <p:cTn id="190" presetID="23" presetClass="entr" presetSubtype="16" fill="hold" nodeType="afterEffect">
                                  <p:stCondLst>
                                    <p:cond delay="0"/>
                                  </p:stCondLst>
                                  <p:childTnLst>
                                    <p:set>
                                      <p:cBhvr>
                                        <p:cTn id="191" dur="1" fill="hold">
                                          <p:stCondLst>
                                            <p:cond delay="0"/>
                                          </p:stCondLst>
                                        </p:cTn>
                                        <p:tgtEl>
                                          <p:spTgt spid="50"/>
                                        </p:tgtEl>
                                        <p:attrNameLst>
                                          <p:attrName>style.visibility</p:attrName>
                                        </p:attrNameLst>
                                      </p:cBhvr>
                                      <p:to>
                                        <p:strVal val="visible"/>
                                      </p:to>
                                    </p:set>
                                    <p:anim calcmode="lin" valueType="num">
                                      <p:cBhvr>
                                        <p:cTn id="192" dur="500" fill="hold"/>
                                        <p:tgtEl>
                                          <p:spTgt spid="50"/>
                                        </p:tgtEl>
                                        <p:attrNameLst>
                                          <p:attrName>ppt_w</p:attrName>
                                        </p:attrNameLst>
                                      </p:cBhvr>
                                      <p:tavLst>
                                        <p:tav tm="0">
                                          <p:val>
                                            <p:fltVal val="0"/>
                                          </p:val>
                                        </p:tav>
                                        <p:tav tm="100000">
                                          <p:val>
                                            <p:strVal val="#ppt_w"/>
                                          </p:val>
                                        </p:tav>
                                      </p:tavLst>
                                    </p:anim>
                                    <p:anim calcmode="lin" valueType="num">
                                      <p:cBhvr>
                                        <p:cTn id="193" dur="500" fill="hold"/>
                                        <p:tgtEl>
                                          <p:spTgt spid="50"/>
                                        </p:tgtEl>
                                        <p:attrNameLst>
                                          <p:attrName>ppt_h</p:attrName>
                                        </p:attrNameLst>
                                      </p:cBhvr>
                                      <p:tavLst>
                                        <p:tav tm="0">
                                          <p:val>
                                            <p:fltVal val="0"/>
                                          </p:val>
                                        </p:tav>
                                        <p:tav tm="100000">
                                          <p:val>
                                            <p:strVal val="#ppt_h"/>
                                          </p:val>
                                        </p:tav>
                                      </p:tavLst>
                                    </p:anim>
                                  </p:childTnLst>
                                </p:cTn>
                              </p:par>
                              <p:par>
                                <p:cTn id="194" presetID="23" presetClass="entr" presetSubtype="16" fill="hold" nodeType="withEffect">
                                  <p:stCondLst>
                                    <p:cond delay="0"/>
                                  </p:stCondLst>
                                  <p:childTnLst>
                                    <p:set>
                                      <p:cBhvr>
                                        <p:cTn id="195" dur="1" fill="hold">
                                          <p:stCondLst>
                                            <p:cond delay="0"/>
                                          </p:stCondLst>
                                        </p:cTn>
                                        <p:tgtEl>
                                          <p:spTgt spid="54"/>
                                        </p:tgtEl>
                                        <p:attrNameLst>
                                          <p:attrName>style.visibility</p:attrName>
                                        </p:attrNameLst>
                                      </p:cBhvr>
                                      <p:to>
                                        <p:strVal val="visible"/>
                                      </p:to>
                                    </p:set>
                                    <p:anim calcmode="lin" valueType="num">
                                      <p:cBhvr>
                                        <p:cTn id="196" dur="500" fill="hold"/>
                                        <p:tgtEl>
                                          <p:spTgt spid="54"/>
                                        </p:tgtEl>
                                        <p:attrNameLst>
                                          <p:attrName>ppt_w</p:attrName>
                                        </p:attrNameLst>
                                      </p:cBhvr>
                                      <p:tavLst>
                                        <p:tav tm="0">
                                          <p:val>
                                            <p:fltVal val="0"/>
                                          </p:val>
                                        </p:tav>
                                        <p:tav tm="100000">
                                          <p:val>
                                            <p:strVal val="#ppt_w"/>
                                          </p:val>
                                        </p:tav>
                                      </p:tavLst>
                                    </p:anim>
                                    <p:anim calcmode="lin" valueType="num">
                                      <p:cBhvr>
                                        <p:cTn id="197" dur="500" fill="hold"/>
                                        <p:tgtEl>
                                          <p:spTgt spid="54"/>
                                        </p:tgtEl>
                                        <p:attrNameLst>
                                          <p:attrName>ppt_h</p:attrName>
                                        </p:attrNameLst>
                                      </p:cBhvr>
                                      <p:tavLst>
                                        <p:tav tm="0">
                                          <p:val>
                                            <p:fltVal val="0"/>
                                          </p:val>
                                        </p:tav>
                                        <p:tav tm="100000">
                                          <p:val>
                                            <p:strVal val="#ppt_h"/>
                                          </p:val>
                                        </p:tav>
                                      </p:tavLst>
                                    </p:anim>
                                  </p:childTnLst>
                                </p:cTn>
                              </p:par>
                              <p:par>
                                <p:cTn id="198" presetID="3" presetClass="emph" presetSubtype="2" fill="hold" grpId="1" nodeType="withEffect">
                                  <p:stCondLst>
                                    <p:cond delay="0"/>
                                  </p:stCondLst>
                                  <p:childTnLst>
                                    <p:animClr clrSpc="rgb">
                                      <p:cBhvr override="childStyle">
                                        <p:cTn id="199" dur="500" fill="hold"/>
                                        <p:tgtEl>
                                          <p:spTgt spid="6"/>
                                        </p:tgtEl>
                                        <p:attrNameLst>
                                          <p:attrName>style.color</p:attrName>
                                        </p:attrNameLst>
                                      </p:cBhvr>
                                      <p:to>
                                        <a:schemeClr val="bg1"/>
                                      </p:to>
                                    </p:animClr>
                                  </p:childTnLst>
                                </p:cTn>
                              </p:par>
                            </p:childTnLst>
                          </p:cTn>
                        </p:par>
                      </p:childTnLst>
                    </p:cTn>
                  </p:par>
                  <p:par>
                    <p:cTn id="200" fill="hold">
                      <p:stCondLst>
                        <p:cond delay="indefinite"/>
                      </p:stCondLst>
                      <p:childTnLst>
                        <p:par>
                          <p:cTn id="201" fill="hold">
                            <p:stCondLst>
                              <p:cond delay="0"/>
                            </p:stCondLst>
                            <p:childTnLst>
                              <p:par>
                                <p:cTn id="202" presetID="23" presetClass="entr" presetSubtype="32" fill="hold" grpId="0" nodeType="clickEffect">
                                  <p:stCondLst>
                                    <p:cond delay="0"/>
                                  </p:stCondLst>
                                  <p:childTnLst>
                                    <p:set>
                                      <p:cBhvr>
                                        <p:cTn id="203" dur="1" fill="hold">
                                          <p:stCondLst>
                                            <p:cond delay="0"/>
                                          </p:stCondLst>
                                        </p:cTn>
                                        <p:tgtEl>
                                          <p:spTgt spid="35"/>
                                        </p:tgtEl>
                                        <p:attrNameLst>
                                          <p:attrName>style.visibility</p:attrName>
                                        </p:attrNameLst>
                                      </p:cBhvr>
                                      <p:to>
                                        <p:strVal val="visible"/>
                                      </p:to>
                                    </p:set>
                                    <p:anim calcmode="lin" valueType="num">
                                      <p:cBhvr>
                                        <p:cTn id="204" dur="500" fill="hold"/>
                                        <p:tgtEl>
                                          <p:spTgt spid="35"/>
                                        </p:tgtEl>
                                        <p:attrNameLst>
                                          <p:attrName>ppt_w</p:attrName>
                                        </p:attrNameLst>
                                      </p:cBhvr>
                                      <p:tavLst>
                                        <p:tav tm="0">
                                          <p:val>
                                            <p:strVal val="4*#ppt_w"/>
                                          </p:val>
                                        </p:tav>
                                        <p:tav tm="100000">
                                          <p:val>
                                            <p:strVal val="#ppt_w"/>
                                          </p:val>
                                        </p:tav>
                                      </p:tavLst>
                                    </p:anim>
                                    <p:anim calcmode="lin" valueType="num">
                                      <p:cBhvr>
                                        <p:cTn id="205" dur="500" fill="hold"/>
                                        <p:tgtEl>
                                          <p:spTgt spid="3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2" name="whoosh.wav" builtIn="1"/>
                                        </p:tgtEl>
                                      </p:cMediaNode>
                                    </p:audio>
                                  </p:subTnLst>
                                </p:cTn>
                              </p:par>
                            </p:childTnLst>
                          </p:cTn>
                        </p:par>
                      </p:childTnLst>
                    </p:cTn>
                  </p:par>
                  <p:par>
                    <p:cTn id="206" fill="hold">
                      <p:stCondLst>
                        <p:cond delay="indefinite"/>
                      </p:stCondLst>
                      <p:childTnLst>
                        <p:par>
                          <p:cTn id="207" fill="hold">
                            <p:stCondLst>
                              <p:cond delay="0"/>
                            </p:stCondLst>
                            <p:childTnLst>
                              <p:par>
                                <p:cTn id="208" presetID="23" presetClass="entr" presetSubtype="32" fill="hold" grpId="0" nodeType="clickEffect">
                                  <p:stCondLst>
                                    <p:cond delay="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500" fill="hold"/>
                                        <p:tgtEl>
                                          <p:spTgt spid="36"/>
                                        </p:tgtEl>
                                        <p:attrNameLst>
                                          <p:attrName>ppt_w</p:attrName>
                                        </p:attrNameLst>
                                      </p:cBhvr>
                                      <p:tavLst>
                                        <p:tav tm="0">
                                          <p:val>
                                            <p:strVal val="4*#ppt_w"/>
                                          </p:val>
                                        </p:tav>
                                        <p:tav tm="100000">
                                          <p:val>
                                            <p:strVal val="#ppt_w"/>
                                          </p:val>
                                        </p:tav>
                                      </p:tavLst>
                                    </p:anim>
                                    <p:anim calcmode="lin" valueType="num">
                                      <p:cBhvr>
                                        <p:cTn id="211" dur="500" fill="hold"/>
                                        <p:tgtEl>
                                          <p:spTgt spid="3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08"/>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P spid="8" grpId="1" animBg="1"/>
      <p:bldP spid="9" grpId="0" animBg="1"/>
      <p:bldP spid="9" grpId="1" animBg="1"/>
      <p:bldP spid="10" grpId="0" animBg="1"/>
      <p:bldP spid="10" grpId="1" animBg="1"/>
      <p:bldP spid="11" grpId="0" animBg="1"/>
      <p:bldP spid="12" grpId="0" animBg="1"/>
      <p:bldP spid="12" grpId="1" animBg="1"/>
      <p:bldP spid="13" grpId="0" animBg="1"/>
      <p:bldP spid="13" grpId="1" animBg="1"/>
      <p:bldP spid="14" grpId="0" animBg="1"/>
      <p:bldP spid="14" grpId="1" animBg="1"/>
      <p:bldP spid="15" grpId="0" animBg="1"/>
      <p:bldP spid="15" grpId="1" animBg="1"/>
      <p:bldP spid="18" grpId="0"/>
      <p:bldP spid="19" grpId="0"/>
      <p:bldP spid="20" grpId="0"/>
      <p:bldP spid="21" grpId="0"/>
      <p:bldP spid="22" grpId="0"/>
      <p:bldP spid="23" grpId="0"/>
      <p:bldP spid="24" grpId="0"/>
      <p:bldP spid="25" grpId="0"/>
      <p:bldP spid="26" grpId="0" animBg="1"/>
      <p:bldP spid="32" grpId="0"/>
      <p:bldP spid="33" grpId="0"/>
      <p:bldP spid="34" grpId="0"/>
      <p:bldP spid="35"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Thuật toán CYK cải tiến</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mtClean="0">
                <a:latin typeface="Times New Roman" pitchFamily="18" charset="0"/>
                <a:cs typeface="Times New Roman" pitchFamily="18" charset="0"/>
              </a:rPr>
              <a:t>Thêm một biến wait có giá trị là phần còn thiếu</a:t>
            </a:r>
            <a:endParaRPr lang="en-US">
              <a:latin typeface="Times New Roman" pitchFamily="18" charset="0"/>
              <a:cs typeface="Times New Roman" pitchFamily="18" charset="0"/>
            </a:endParaRPr>
          </a:p>
        </p:txBody>
      </p:sp>
      <p:sp>
        <p:nvSpPr>
          <p:cNvPr id="4" name="Rectangle 3"/>
          <p:cNvSpPr/>
          <p:nvPr/>
        </p:nvSpPr>
        <p:spPr>
          <a:xfrm>
            <a:off x="2209800" y="5486400"/>
            <a:ext cx="1828800" cy="8382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1,A,2,“”</a:t>
            </a:r>
            <a:endParaRPr lang="en-US">
              <a:latin typeface="Times New Roman" pitchFamily="18" charset="0"/>
              <a:cs typeface="Times New Roman" pitchFamily="18" charset="0"/>
            </a:endParaRPr>
          </a:p>
        </p:txBody>
      </p:sp>
      <p:sp>
        <p:nvSpPr>
          <p:cNvPr id="5" name="Rectangle 4"/>
          <p:cNvSpPr/>
          <p:nvPr/>
        </p:nvSpPr>
        <p:spPr>
          <a:xfrm>
            <a:off x="2209800" y="3429000"/>
            <a:ext cx="1828800" cy="8382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1,S,4,“CD”</a:t>
            </a:r>
            <a:endParaRPr lang="en-US">
              <a:latin typeface="Times New Roman" pitchFamily="18" charset="0"/>
              <a:cs typeface="Times New Roman" pitchFamily="18" charset="0"/>
            </a:endParaRPr>
          </a:p>
        </p:txBody>
      </p:sp>
      <p:sp>
        <p:nvSpPr>
          <p:cNvPr id="6" name="Rectangle 5"/>
          <p:cNvSpPr/>
          <p:nvPr/>
        </p:nvSpPr>
        <p:spPr>
          <a:xfrm>
            <a:off x="5029200" y="5486400"/>
            <a:ext cx="1828800" cy="8382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2,B,4,“”</a:t>
            </a:r>
            <a:endParaRPr lang="en-US">
              <a:latin typeface="Times New Roman" pitchFamily="18" charset="0"/>
              <a:cs typeface="Times New Roman" pitchFamily="18" charset="0"/>
            </a:endParaRPr>
          </a:p>
        </p:txBody>
      </p:sp>
      <p:cxnSp>
        <p:nvCxnSpPr>
          <p:cNvPr id="8" name="Straight Arrow Connector 7"/>
          <p:cNvCxnSpPr>
            <a:stCxn id="4" idx="0"/>
            <a:endCxn id="5" idx="2"/>
          </p:cNvCxnSpPr>
          <p:nvPr/>
        </p:nvCxnSpPr>
        <p:spPr>
          <a:xfrm rot="5400000" flipH="1" flipV="1">
            <a:off x="2514600" y="4876800"/>
            <a:ext cx="1219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0"/>
            <a:endCxn id="5" idx="2"/>
          </p:cNvCxnSpPr>
          <p:nvPr/>
        </p:nvCxnSpPr>
        <p:spPr>
          <a:xfrm rot="16200000" flipV="1">
            <a:off x="3924300" y="3467100"/>
            <a:ext cx="1219200" cy="2819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77000" y="3429000"/>
            <a:ext cx="1828800" cy="8382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4,C,7,“”</a:t>
            </a:r>
            <a:endParaRPr lang="en-US">
              <a:latin typeface="Times New Roman" pitchFamily="18" charset="0"/>
              <a:cs typeface="Times New Roman" pitchFamily="18" charset="0"/>
            </a:endParaRPr>
          </a:p>
        </p:txBody>
      </p:sp>
      <p:sp>
        <p:nvSpPr>
          <p:cNvPr id="16" name="Rectangle 15"/>
          <p:cNvSpPr/>
          <p:nvPr/>
        </p:nvSpPr>
        <p:spPr>
          <a:xfrm>
            <a:off x="4343400" y="1905000"/>
            <a:ext cx="1828800" cy="83820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1,S,7,“D”</a:t>
            </a:r>
            <a:endParaRPr lang="en-US">
              <a:latin typeface="Times New Roman" pitchFamily="18" charset="0"/>
              <a:cs typeface="Times New Roman" pitchFamily="18" charset="0"/>
            </a:endParaRPr>
          </a:p>
        </p:txBody>
      </p:sp>
      <p:cxnSp>
        <p:nvCxnSpPr>
          <p:cNvPr id="18" name="Straight Arrow Connector 17"/>
          <p:cNvCxnSpPr>
            <a:stCxn id="5" idx="0"/>
            <a:endCxn id="16" idx="2"/>
          </p:cNvCxnSpPr>
          <p:nvPr/>
        </p:nvCxnSpPr>
        <p:spPr>
          <a:xfrm rot="5400000" flipH="1" flipV="1">
            <a:off x="3848100" y="2019300"/>
            <a:ext cx="685800" cy="2133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6" idx="2"/>
          </p:cNvCxnSpPr>
          <p:nvPr/>
        </p:nvCxnSpPr>
        <p:spPr>
          <a:xfrm rot="16200000" flipV="1">
            <a:off x="5981700" y="2019300"/>
            <a:ext cx="685800" cy="2133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95600" y="4781490"/>
            <a:ext cx="2057400" cy="400110"/>
          </a:xfrm>
          <a:prstGeom prst="rect">
            <a:avLst/>
          </a:prstGeom>
          <a:noFill/>
        </p:spPr>
        <p:txBody>
          <a:bodyPr wrap="square" rtlCol="0">
            <a:spAutoFit/>
          </a:bodyPr>
          <a:lstStyle/>
          <a:p>
            <a:pPr algn="ctr"/>
            <a:r>
              <a:rPr lang="en-US" sz="2000" b="1" smtClean="0">
                <a:latin typeface="Times New Roman" pitchFamily="18" charset="0"/>
                <a:cs typeface="Times New Roman" pitchFamily="18" charset="0"/>
              </a:rPr>
              <a:t>S → A B C D</a:t>
            </a:r>
            <a:endParaRPr lang="en-US" sz="2000" b="1">
              <a:latin typeface="Times New Roman" pitchFamily="18" charset="0"/>
              <a:cs typeface="Times New Roman" pitchFamily="18" charset="0"/>
            </a:endParaRPr>
          </a:p>
        </p:txBody>
      </p:sp>
      <p:sp>
        <p:nvSpPr>
          <p:cNvPr id="36" name="Explosion 1 35"/>
          <p:cNvSpPr/>
          <p:nvPr/>
        </p:nvSpPr>
        <p:spPr>
          <a:xfrm>
            <a:off x="76200" y="3657600"/>
            <a:ext cx="2438400" cy="2438400"/>
          </a:xfrm>
          <a:prstGeom prst="irregularSeal1">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latin typeface="Times New Roman" pitchFamily="18" charset="0"/>
                <a:cs typeface="Times New Roman" pitchFamily="18" charset="0"/>
              </a:rPr>
              <a:t>Sự nhập nhằng về mặt cú pháp</a:t>
            </a:r>
            <a:endParaRPr lang="en-US" sz="16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2"/>
                                        </p:tgtEl>
                                        <p:attrNameLst>
                                          <p:attrName>ppt_y</p:attrName>
                                        </p:attrNameLst>
                                      </p:cBhvr>
                                      <p:tavLst>
                                        <p:tav tm="0">
                                          <p:val>
                                            <p:strVal val="#ppt_y"/>
                                          </p:val>
                                        </p:tav>
                                        <p:tav tm="100000">
                                          <p:val>
                                            <p:strVal val="#ppt_y"/>
                                          </p:val>
                                        </p:tav>
                                      </p:tavLst>
                                    </p:anim>
                                    <p:anim calcmode="lin" valueType="num">
                                      <p:cBhvr>
                                        <p:cTn id="17"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childTnLst>
                                </p:cTn>
                              </p:par>
                              <p:par>
                                <p:cTn id="30" presetID="8" presetClass="entr" presetSubtype="16"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amond(i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Scale>
                                      <p:cBhvr>
                                        <p:cTn id="3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5"/>
                                        </p:tgtEl>
                                        <p:attrNameLst>
                                          <p:attrName>ppt_x</p:attrName>
                                          <p:attrName>ppt_y</p:attrName>
                                        </p:attrNameLst>
                                      </p:cBhvr>
                                    </p:animMotion>
                                    <p:animEffect transition="in" filter="fade">
                                      <p:cBhvr>
                                        <p:cTn id="39" dur="1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childTnLst>
                                </p:cTn>
                              </p:par>
                              <p:par>
                                <p:cTn id="46" presetID="23" presetClass="entr" presetSubtype="16"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fill="hold"/>
                                        <p:tgtEl>
                                          <p:spTgt spid="36"/>
                                        </p:tgtEl>
                                        <p:attrNameLst>
                                          <p:attrName>ppt_w</p:attrName>
                                        </p:attrNameLst>
                                      </p:cBhvr>
                                      <p:tavLst>
                                        <p:tav tm="0">
                                          <p:val>
                                            <p:fltVal val="0"/>
                                          </p:val>
                                        </p:tav>
                                        <p:tav tm="100000">
                                          <p:val>
                                            <p:strVal val="#ppt_w"/>
                                          </p:val>
                                        </p:tav>
                                      </p:tavLst>
                                    </p:anim>
                                    <p:anim calcmode="lin" valueType="num">
                                      <p:cBhvr>
                                        <p:cTn id="59" dur="500" fill="hold"/>
                                        <p:tgtEl>
                                          <p:spTgt spid="3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animBg="1"/>
      <p:bldP spid="16" grpId="0" animBg="1"/>
      <p:bldP spid="22" grpId="0"/>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1828800" y="3581400"/>
            <a:ext cx="2895600" cy="2667000"/>
          </a:xfrm>
          <a:prstGeom prst="roundRect">
            <a:avLst/>
          </a:prstGeom>
          <a:gradFill>
            <a:gsLst>
              <a:gs pos="0">
                <a:srgbClr val="FFEFD1"/>
              </a:gs>
              <a:gs pos="64999">
                <a:srgbClr val="F0EBD5"/>
              </a:gs>
              <a:gs pos="100000">
                <a:srgbClr val="D1C39F"/>
              </a:gs>
            </a:gsLst>
            <a:lin ang="5400000" scaled="0"/>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 name="Title 1"/>
          <p:cNvSpPr>
            <a:spLocks noGrp="1"/>
          </p:cNvSpPr>
          <p:nvPr>
            <p:ph type="title"/>
          </p:nvPr>
        </p:nvSpPr>
        <p:spPr>
          <a:xfrm>
            <a:off x="1600200" y="457200"/>
            <a:ext cx="6096000" cy="487363"/>
          </a:xfrm>
        </p:spPr>
        <p:txBody>
          <a:bodyPr/>
          <a:lstStyle/>
          <a:p>
            <a:r>
              <a:rPr lang="en-US" smtClean="0">
                <a:latin typeface="Times New Roman" pitchFamily="18" charset="0"/>
                <a:cs typeface="Times New Roman" pitchFamily="18" charset="0"/>
              </a:rPr>
              <a:t>Mô hình PCFG</a:t>
            </a:r>
            <a:endParaRPr lang="en-US">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mtClean="0">
                <a:latin typeface="Times New Roman" pitchFamily="18" charset="0"/>
                <a:cs typeface="Times New Roman" pitchFamily="18" charset="0"/>
              </a:rPr>
              <a:t>Mỗi một luật r sẽ được gán thêm một giá trị xác suất P(r) tương ứng với luật đó.</a:t>
            </a:r>
          </a:p>
          <a:p>
            <a:r>
              <a:rPr lang="en-US" smtClean="0">
                <a:latin typeface="Times New Roman" pitchFamily="18" charset="0"/>
                <a:cs typeface="Times New Roman" pitchFamily="18" charset="0"/>
              </a:rPr>
              <a:t>Xác suất của một cây phân tích t: </a:t>
            </a:r>
          </a:p>
          <a:p>
            <a:pPr lvl="1">
              <a:buNone/>
            </a:pPr>
            <a:r>
              <a:rPr lang="en-US" smtClean="0">
                <a:latin typeface="Times New Roman" pitchFamily="18" charset="0"/>
                <a:cs typeface="Times New Roman" pitchFamily="18" charset="0"/>
              </a:rPr>
              <a:t>	P(t) =     </a:t>
            </a:r>
          </a:p>
          <a:p>
            <a:pPr lvl="1">
              <a:buNone/>
            </a:pPr>
            <a:endParaRPr lang="en-US">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3162300" y="2514600"/>
          <a:ext cx="1257300" cy="685800"/>
        </p:xfrm>
        <a:graphic>
          <a:graphicData uri="http://schemas.openxmlformats.org/presentationml/2006/ole">
            <p:oleObj spid="_x0000_s86018" name="Equation" r:id="rId3" imgW="533160" imgH="342720" progId="Equation.DSMT4">
              <p:embed/>
            </p:oleObj>
          </a:graphicData>
        </a:graphic>
      </p:graphicFrame>
      <p:sp>
        <p:nvSpPr>
          <p:cNvPr id="6" name="Oval 5"/>
          <p:cNvSpPr/>
          <p:nvPr/>
        </p:nvSpPr>
        <p:spPr>
          <a:xfrm>
            <a:off x="3886200" y="5715000"/>
            <a:ext cx="4572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7" name="Oval 6"/>
          <p:cNvSpPr/>
          <p:nvPr/>
        </p:nvSpPr>
        <p:spPr>
          <a:xfrm>
            <a:off x="2057400" y="4419600"/>
            <a:ext cx="4572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8" name="Oval 7"/>
          <p:cNvSpPr/>
          <p:nvPr/>
        </p:nvSpPr>
        <p:spPr>
          <a:xfrm>
            <a:off x="2895600" y="4572000"/>
            <a:ext cx="9906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Tmax</a:t>
            </a:r>
            <a:endParaRPr lang="en-US" sz="1600">
              <a:solidFill>
                <a:schemeClr val="tx1"/>
              </a:solidFill>
              <a:latin typeface="Times New Roman" pitchFamily="18" charset="0"/>
              <a:cs typeface="Times New Roman" pitchFamily="18" charset="0"/>
            </a:endParaRPr>
          </a:p>
        </p:txBody>
      </p:sp>
      <p:sp>
        <p:nvSpPr>
          <p:cNvPr id="9" name="Oval 8"/>
          <p:cNvSpPr/>
          <p:nvPr/>
        </p:nvSpPr>
        <p:spPr>
          <a:xfrm>
            <a:off x="2514600" y="5105400"/>
            <a:ext cx="4572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0" name="Oval 9"/>
          <p:cNvSpPr/>
          <p:nvPr/>
        </p:nvSpPr>
        <p:spPr>
          <a:xfrm>
            <a:off x="3581400" y="5181600"/>
            <a:ext cx="4572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1" name="Oval 10"/>
          <p:cNvSpPr/>
          <p:nvPr/>
        </p:nvSpPr>
        <p:spPr>
          <a:xfrm>
            <a:off x="2895600" y="5715000"/>
            <a:ext cx="4572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2" name="Oval 11"/>
          <p:cNvSpPr/>
          <p:nvPr/>
        </p:nvSpPr>
        <p:spPr>
          <a:xfrm>
            <a:off x="3352800" y="3962400"/>
            <a:ext cx="4572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3" name="Oval 12"/>
          <p:cNvSpPr/>
          <p:nvPr/>
        </p:nvSpPr>
        <p:spPr>
          <a:xfrm>
            <a:off x="3962400" y="4572000"/>
            <a:ext cx="4572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4" name="Oval 13"/>
          <p:cNvSpPr/>
          <p:nvPr/>
        </p:nvSpPr>
        <p:spPr>
          <a:xfrm>
            <a:off x="3048000" y="5105400"/>
            <a:ext cx="4572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5" name="Oval 14"/>
          <p:cNvSpPr/>
          <p:nvPr/>
        </p:nvSpPr>
        <p:spPr>
          <a:xfrm>
            <a:off x="2667000" y="4191000"/>
            <a:ext cx="457200" cy="457200"/>
          </a:xfrm>
          <a:prstGeom prst="ellipse">
            <a:avLst/>
          </a:prstGeom>
          <a:gradFill flip="none" rotWithShape="1">
            <a:gsLst>
              <a:gs pos="0">
                <a:srgbClr val="5E9EFF"/>
              </a:gs>
              <a:gs pos="39999">
                <a:srgbClr val="85C2FF"/>
              </a:gs>
              <a:gs pos="70000">
                <a:srgbClr val="C4D6EB"/>
              </a:gs>
              <a:gs pos="100000">
                <a:srgbClr val="FFEBFA"/>
              </a:gs>
            </a:gsLst>
            <a:lin ang="27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itchFamily="18" charset="0"/>
              <a:cs typeface="Times New Roman" pitchFamily="18" charset="0"/>
            </a:endParaRPr>
          </a:p>
        </p:txBody>
      </p:sp>
      <p:sp>
        <p:nvSpPr>
          <p:cNvPr id="18" name="Rounded Rectangle 17"/>
          <p:cNvSpPr/>
          <p:nvPr/>
        </p:nvSpPr>
        <p:spPr>
          <a:xfrm>
            <a:off x="2057400" y="3276600"/>
            <a:ext cx="2438400" cy="5334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itchFamily="18" charset="0"/>
                <a:cs typeface="Times New Roman" pitchFamily="18" charset="0"/>
              </a:rPr>
              <a:t>Tập các cây đầu ra</a:t>
            </a:r>
            <a:endParaRPr lang="en-US">
              <a:solidFill>
                <a:schemeClr val="tx1"/>
              </a:solidFill>
              <a:latin typeface="Times New Roman" pitchFamily="18" charset="0"/>
              <a:cs typeface="Times New Roman" pitchFamily="18" charset="0"/>
            </a:endParaRPr>
          </a:p>
        </p:txBody>
      </p:sp>
      <p:cxnSp>
        <p:nvCxnSpPr>
          <p:cNvPr id="20" name="Straight Arrow Connector 19"/>
          <p:cNvCxnSpPr>
            <a:stCxn id="8" idx="7"/>
            <a:endCxn id="22" idx="1"/>
          </p:cNvCxnSpPr>
          <p:nvPr/>
        </p:nvCxnSpPr>
        <p:spPr>
          <a:xfrm rot="5400000" flipH="1" flipV="1">
            <a:off x="5119751" y="2475314"/>
            <a:ext cx="785021" cy="35422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83393" y="3669268"/>
            <a:ext cx="793807" cy="369332"/>
          </a:xfrm>
          <a:prstGeom prst="rect">
            <a:avLst/>
          </a:prstGeom>
          <a:noFill/>
        </p:spPr>
        <p:txBody>
          <a:bodyPr wrap="none" rtlCol="0">
            <a:spAutoFit/>
          </a:bodyPr>
          <a:lstStyle/>
          <a:p>
            <a:r>
              <a:rPr lang="en-US" smtClean="0">
                <a:latin typeface="Times New Roman" pitchFamily="18" charset="0"/>
                <a:cs typeface="Times New Roman" pitchFamily="18" charset="0"/>
              </a:rPr>
              <a:t>đáp án</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205gl">
  <a:themeElements>
    <a:clrScheme name="Office Theme 3">
      <a:dk1>
        <a:srgbClr val="000000"/>
      </a:dk1>
      <a:lt1>
        <a:srgbClr val="FFFFFF"/>
      </a:lt1>
      <a:dk2>
        <a:srgbClr val="8B1111"/>
      </a:dk2>
      <a:lt2>
        <a:srgbClr val="C0C0C0"/>
      </a:lt2>
      <a:accent1>
        <a:srgbClr val="A0C6F8"/>
      </a:accent1>
      <a:accent2>
        <a:srgbClr val="14CAEE"/>
      </a:accent2>
      <a:accent3>
        <a:srgbClr val="FFFFFF"/>
      </a:accent3>
      <a:accent4>
        <a:srgbClr val="000000"/>
      </a:accent4>
      <a:accent5>
        <a:srgbClr val="CDDFFB"/>
      </a:accent5>
      <a:accent6>
        <a:srgbClr val="11B7D8"/>
      </a:accent6>
      <a:hlink>
        <a:srgbClr val="8963E9"/>
      </a:hlink>
      <a:folHlink>
        <a:srgbClr val="3067B8"/>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3399"/>
        </a:dk2>
        <a:lt2>
          <a:srgbClr val="C0C0C0"/>
        </a:lt2>
        <a:accent1>
          <a:srgbClr val="4EA7EA"/>
        </a:accent1>
        <a:accent2>
          <a:srgbClr val="93C052"/>
        </a:accent2>
        <a:accent3>
          <a:srgbClr val="FFFFFF"/>
        </a:accent3>
        <a:accent4>
          <a:srgbClr val="000000"/>
        </a:accent4>
        <a:accent5>
          <a:srgbClr val="B2D0F3"/>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E5772D"/>
        </a:accent2>
        <a:accent3>
          <a:srgbClr val="FFFFFF"/>
        </a:accent3>
        <a:accent4>
          <a:srgbClr val="000000"/>
        </a:accent4>
        <a:accent5>
          <a:srgbClr val="BDE1AC"/>
        </a:accent5>
        <a:accent6>
          <a:srgbClr val="CF6B28"/>
        </a:accent6>
        <a:hlink>
          <a:srgbClr val="6321AB"/>
        </a:hlink>
        <a:folHlink>
          <a:srgbClr val="2854D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8B1111"/>
        </a:dk2>
        <a:lt2>
          <a:srgbClr val="C0C0C0"/>
        </a:lt2>
        <a:accent1>
          <a:srgbClr val="A0C6F8"/>
        </a:accent1>
        <a:accent2>
          <a:srgbClr val="14CAEE"/>
        </a:accent2>
        <a:accent3>
          <a:srgbClr val="FFFFFF"/>
        </a:accent3>
        <a:accent4>
          <a:srgbClr val="000000"/>
        </a:accent4>
        <a:accent5>
          <a:srgbClr val="CDDFFB"/>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cdb2004205gl</Template>
  <TotalTime>125</TotalTime>
  <Words>2193</Words>
  <Application>Microsoft PowerPoint</Application>
  <PresentationFormat>On-screen Show (4:3)</PresentationFormat>
  <Paragraphs>363</Paragraphs>
  <Slides>30</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7" baseType="lpstr">
      <vt:lpstr>Arial</vt:lpstr>
      <vt:lpstr>Wingdings</vt:lpstr>
      <vt:lpstr>Verdana</vt:lpstr>
      <vt:lpstr>cdb2004205gl</vt:lpstr>
      <vt:lpstr>Adobe Photoshop Image</vt:lpstr>
      <vt:lpstr>Bitmap Image</vt:lpstr>
      <vt:lpstr>Equation</vt:lpstr>
      <vt:lpstr>TRƯỜNG ĐẠI HỌC BÁCH KHOA HÀ NỘI VIỆN CÔNG NGHỆ THÔNG TIN VÀ TRUYỀN THÔNG  --------*--------  ĐỒ ÁN TỐT NGHIỆP ĐẠI HỌC</vt:lpstr>
      <vt:lpstr>Phân tích cú pháp trong tổng hợp tiếng nói tiếng Việt</vt:lpstr>
      <vt:lpstr>Mô hình hệ thống tổng hợp tiếng nói</vt:lpstr>
      <vt:lpstr>Phân tích cú pháp tiếng Việt</vt:lpstr>
      <vt:lpstr>Nội dung trình bày</vt:lpstr>
      <vt:lpstr>Các nghiên cứu trên thế giới</vt:lpstr>
      <vt:lpstr>Thuật toán CYK</vt:lpstr>
      <vt:lpstr>Thuật toán CYK cải tiến</vt:lpstr>
      <vt:lpstr>Mô hình PCFG</vt:lpstr>
      <vt:lpstr>Nội dung trình bày</vt:lpstr>
      <vt:lpstr>Một số giải thuật tìm kiếm dựa trên PCFG</vt:lpstr>
      <vt:lpstr>Thuật toán Beam search</vt:lpstr>
      <vt:lpstr>Thuật toán A*</vt:lpstr>
      <vt:lpstr>Hàm ưu tiên trong A*</vt:lpstr>
      <vt:lpstr>Nội dung trình bày</vt:lpstr>
      <vt:lpstr>Thuật toán lelightwin</vt:lpstr>
      <vt:lpstr>Chuỗi kết hợp lelightwin</vt:lpstr>
      <vt:lpstr>Thuật toán sinh chuỗi kết hợp lelightwin</vt:lpstr>
      <vt:lpstr>Thuật toán sinh chuỗi kết hợp lelightwin</vt:lpstr>
      <vt:lpstr>Nhận xét thuật toán lelightwin</vt:lpstr>
      <vt:lpstr>Thuật toán lelightwin cắt tỉa</vt:lpstr>
      <vt:lpstr>Huấn luyện cắt tỉa lelightwin</vt:lpstr>
      <vt:lpstr>Nhận xét về thuật toán lelightwin cắt tỉa </vt:lpstr>
      <vt:lpstr>Nội dung trình bày</vt:lpstr>
      <vt:lpstr>Mô hình hệ thống</vt:lpstr>
      <vt:lpstr>Kết quả thử nghiệm</vt:lpstr>
      <vt:lpstr>Đánh giá hệ thống</vt:lpstr>
      <vt:lpstr>Những công việc đã làm được</vt:lpstr>
      <vt:lpstr>Hướng phát triển trong tương lai</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lelightwin</dc:creator>
  <cp:lastModifiedBy>lelightwin</cp:lastModifiedBy>
  <cp:revision>9</cp:revision>
  <dcterms:created xsi:type="dcterms:W3CDTF">2011-06-06T19:23:45Z</dcterms:created>
  <dcterms:modified xsi:type="dcterms:W3CDTF">2011-06-06T21:29:32Z</dcterms:modified>
</cp:coreProperties>
</file>