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4" r:id="rId6"/>
    <p:sldId id="275" r:id="rId7"/>
    <p:sldId id="297" r:id="rId8"/>
    <p:sldId id="277" r:id="rId9"/>
    <p:sldId id="280" r:id="rId10"/>
    <p:sldId id="282" r:id="rId11"/>
    <p:sldId id="284" r:id="rId12"/>
    <p:sldId id="285" r:id="rId13"/>
    <p:sldId id="295" r:id="rId14"/>
    <p:sldId id="286" r:id="rId15"/>
    <p:sldId id="294" r:id="rId16"/>
    <p:sldId id="288" r:id="rId17"/>
    <p:sldId id="296" r:id="rId18"/>
    <p:sldId id="291" r:id="rId19"/>
    <p:sldId id="292" r:id="rId20"/>
    <p:sldId id="29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7" autoAdjust="0"/>
    <p:restoredTop sz="94660"/>
  </p:normalViewPr>
  <p:slideViewPr>
    <p:cSldViewPr snapToGrid="0">
      <p:cViewPr>
        <p:scale>
          <a:sx n="81" d="100"/>
          <a:sy n="81" d="100"/>
        </p:scale>
        <p:origin x="-9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952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E0A0-D8D4-451B-947C-989EA85473D2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9774" y="6356351"/>
            <a:ext cx="1613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Ngô Thanh Tùng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755" y="6356351"/>
            <a:ext cx="1333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4587"/>
            <a:ext cx="7772400" cy="14144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vi-VN" smtClean="0"/>
              <a:t>The Coffee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25800"/>
            <a:ext cx="6858000" cy="293941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1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51+152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Group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marL="457200" indent="-457200" algn="l">
              <a:buFont typeface="+mj-lt"/>
              <a:buAutoNum type="arabicParenR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Thị Nhật Tân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ần Phúc Triều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Phi Lip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66"/>
            <a:ext cx="9144000" cy="1026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855" y="5453380"/>
            <a:ext cx="3575050" cy="784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pitchFamily="18" charset="0"/>
              </a:rPr>
              <a:t>Sales </a:t>
            </a:r>
            <a:r>
              <a:rPr lang="en-US" sz="2400" b="1" i="1" dirty="0">
                <a:latin typeface="Times New Roman" pitchFamily="18" charset="0"/>
              </a:rPr>
              <a:t>interface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53439"/>
            <a:ext cx="8257773" cy="38421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026" y="1825625"/>
            <a:ext cx="3886200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86337" y="5563153"/>
            <a:ext cx="4171326" cy="6481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pitchFamily="18" charset="0"/>
              </a:rPr>
              <a:t>Employee manager interface</a:t>
            </a:r>
            <a:endParaRPr lang="en-US" sz="2400" b="1" i="1" dirty="0">
              <a:latin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30121"/>
            <a:ext cx="8064589" cy="39980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27325" y="5255077"/>
            <a:ext cx="3575050" cy="784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i="1" smtClean="0">
                <a:latin typeface="Times New Roman" pitchFamily="18" charset="0"/>
              </a:rPr>
              <a:t>Salary</a:t>
            </a:r>
            <a:r>
              <a:rPr lang="en-US" sz="2400" b="1" i="1" smtClean="0">
                <a:latin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</a:rPr>
              <a:t>interface</a:t>
            </a:r>
            <a:endParaRPr lang="en-US" sz="2400" b="1" i="1" dirty="0">
              <a:latin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24791"/>
            <a:ext cx="7523677" cy="36067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5336"/>
          </a:xfrm>
        </p:spPr>
        <p:txBody>
          <a:bodyPr/>
          <a:lstStyle/>
          <a:p>
            <a:r>
              <a:rPr lang="en-US"/>
              <a:t>4. </a:t>
            </a:r>
            <a:r>
              <a:rPr lang="en-US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3" y="1294524"/>
            <a:ext cx="7804597" cy="3966378"/>
          </a:xfrm>
        </p:spPr>
      </p:pic>
      <p:sp>
        <p:nvSpPr>
          <p:cNvPr id="6" name="Rounded Rectangle 5"/>
          <p:cNvSpPr/>
          <p:nvPr/>
        </p:nvSpPr>
        <p:spPr>
          <a:xfrm>
            <a:off x="2784475" y="5434964"/>
            <a:ext cx="4492088" cy="876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i="1" smtClean="0">
                <a:latin typeface="Times New Roman" pitchFamily="18" charset="0"/>
              </a:rPr>
              <a:t>Product Type m</a:t>
            </a:r>
            <a:r>
              <a:rPr lang="en-US" sz="2400" b="1" i="1" smtClean="0">
                <a:latin typeface="Times New Roman" pitchFamily="18" charset="0"/>
              </a:rPr>
              <a:t>anagement </a:t>
            </a:r>
            <a:r>
              <a:rPr lang="en-US" sz="2400" b="1" i="1" dirty="0" smtClean="0">
                <a:latin typeface="Times New Roman" pitchFamily="18" charset="0"/>
              </a:rPr>
              <a:t>interface</a:t>
            </a:r>
            <a:endParaRPr lang="en-US" sz="2400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4475" y="5434964"/>
            <a:ext cx="4492088" cy="876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i="1" smtClean="0">
                <a:latin typeface="Times New Roman" pitchFamily="18" charset="0"/>
              </a:rPr>
              <a:t>Drink m</a:t>
            </a:r>
            <a:r>
              <a:rPr lang="en-US" sz="2400" b="1" i="1" smtClean="0">
                <a:latin typeface="Times New Roman" pitchFamily="18" charset="0"/>
              </a:rPr>
              <a:t>anagement </a:t>
            </a:r>
            <a:r>
              <a:rPr lang="en-US" sz="2400" b="1" i="1" dirty="0" smtClean="0">
                <a:latin typeface="Times New Roman" pitchFamily="18" charset="0"/>
              </a:rPr>
              <a:t>interface</a:t>
            </a:r>
            <a:endParaRPr lang="en-US" sz="2400" b="1" i="1" dirty="0">
              <a:latin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1574363"/>
            <a:ext cx="7742618" cy="37256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5792"/>
          </a:xfrm>
        </p:spPr>
        <p:txBody>
          <a:bodyPr/>
          <a:lstStyle/>
          <a:p>
            <a:r>
              <a:rPr lang="en-US"/>
              <a:t>4. </a:t>
            </a:r>
            <a:r>
              <a:rPr lang="en-US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287888"/>
            <a:ext cx="8064589" cy="3901291"/>
          </a:xfrm>
        </p:spPr>
      </p:pic>
      <p:sp>
        <p:nvSpPr>
          <p:cNvPr id="6" name="Rounded Rectangle 5"/>
          <p:cNvSpPr/>
          <p:nvPr/>
        </p:nvSpPr>
        <p:spPr>
          <a:xfrm>
            <a:off x="2784475" y="5434964"/>
            <a:ext cx="4492088" cy="8769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i="1" smtClean="0">
                <a:latin typeface="Times New Roman" pitchFamily="18" charset="0"/>
              </a:rPr>
              <a:t>Food m</a:t>
            </a:r>
            <a:r>
              <a:rPr lang="en-US" sz="2400" b="1" i="1" smtClean="0">
                <a:latin typeface="Times New Roman" pitchFamily="18" charset="0"/>
              </a:rPr>
              <a:t>anagement </a:t>
            </a:r>
            <a:r>
              <a:rPr lang="en-US" sz="2400" b="1" i="1" dirty="0" smtClean="0">
                <a:latin typeface="Times New Roman" pitchFamily="18" charset="0"/>
              </a:rPr>
              <a:t>interface</a:t>
            </a:r>
            <a:endParaRPr lang="en-US" sz="2400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8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86267"/>
            <a:ext cx="3886200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855" y="5453380"/>
            <a:ext cx="3575050" cy="784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>
                <a:latin typeface="Times New Roman" pitchFamily="18" charset="0"/>
              </a:rPr>
              <a:t>Interface </a:t>
            </a:r>
            <a:r>
              <a:rPr lang="vi-VN" sz="2400" b="1" i="1" smtClean="0">
                <a:latin typeface="Times New Roman" pitchFamily="18" charset="0"/>
              </a:rPr>
              <a:t>Customer</a:t>
            </a:r>
            <a:endParaRPr lang="en-US" sz="2400" b="1" i="1">
              <a:latin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1427523"/>
            <a:ext cx="7768375" cy="38909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2096"/>
            <a:ext cx="7886700" cy="819730"/>
          </a:xfrm>
        </p:spPr>
        <p:txBody>
          <a:bodyPr/>
          <a:lstStyle/>
          <a:p>
            <a:r>
              <a:rPr lang="en-US"/>
              <a:t>4. </a:t>
            </a:r>
            <a:r>
              <a:rPr lang="en-US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55" y="1081826"/>
            <a:ext cx="5514573" cy="4189278"/>
          </a:xfrm>
        </p:spPr>
      </p:pic>
      <p:sp>
        <p:nvSpPr>
          <p:cNvPr id="7" name="Rounded Rectangle 6"/>
          <p:cNvSpPr/>
          <p:nvPr/>
        </p:nvSpPr>
        <p:spPr>
          <a:xfrm>
            <a:off x="2776855" y="5453380"/>
            <a:ext cx="3575050" cy="784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smtClean="0">
                <a:latin typeface="Times New Roman" pitchFamily="18" charset="0"/>
              </a:rPr>
              <a:t>Interface</a:t>
            </a:r>
            <a:r>
              <a:rPr lang="vi-VN" sz="2400" b="1" i="1" smtClean="0">
                <a:latin typeface="Times New Roman" pitchFamily="18" charset="0"/>
              </a:rPr>
              <a:t> calcul</a:t>
            </a:r>
            <a:r>
              <a:rPr lang="en-US" sz="2400" b="1" i="1" smtClean="0">
                <a:latin typeface="Times New Roman" pitchFamily="18" charset="0"/>
              </a:rPr>
              <a:t> </a:t>
            </a:r>
            <a:endParaRPr lang="en-US" sz="2400" b="1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Advantages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3180" y="1592580"/>
            <a:ext cx="7078345" cy="435165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endParaRPr lang="en-US" sz="2800" dirty="0"/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r>
              <a:rPr lang="en-US" sz="2800" dirty="0"/>
              <a:t>Sales management very closely from the service, income and expenditure of money, inventory, employees ... 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r>
              <a:rPr lang="vi-VN" sz="2800" smtClean="0"/>
              <a:t>The Coffee </a:t>
            </a:r>
            <a:r>
              <a:rPr lang="en-US" sz="2800" smtClean="0"/>
              <a:t>software </a:t>
            </a:r>
            <a:r>
              <a:rPr lang="en-US" sz="2800" dirty="0" smtClean="0"/>
              <a:t>very </a:t>
            </a:r>
            <a:r>
              <a:rPr lang="en-US" sz="2800" dirty="0"/>
              <a:t>easy to use, simple and intuitive, anyone can use, even if the computer is unknown. 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r>
              <a:rPr lang="en-US" sz="2800" dirty="0" smtClean="0"/>
              <a:t>Administrators</a:t>
            </a:r>
            <a:r>
              <a:rPr lang="en-US" sz="2800" dirty="0"/>
              <a:t>: manage, search, statistic, </a:t>
            </a:r>
            <a:r>
              <a:rPr lang="en-US" sz="2800"/>
              <a:t>print</a:t>
            </a:r>
            <a:r>
              <a:rPr lang="en-US" sz="2800" smtClean="0"/>
              <a:t>.</a:t>
            </a:r>
            <a:endParaRPr lang="en-US" sz="2800" dirty="0"/>
          </a:p>
        </p:txBody>
      </p:sp>
      <p:sp>
        <p:nvSpPr>
          <p:cNvPr id="5" name="Up Arrow 4"/>
          <p:cNvSpPr/>
          <p:nvPr/>
        </p:nvSpPr>
        <p:spPr>
          <a:xfrm>
            <a:off x="182880" y="1592580"/>
            <a:ext cx="1130300" cy="376110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</a:t>
            </a:r>
          </a:p>
          <a:p>
            <a:pPr algn="ctr"/>
            <a:r>
              <a:rPr lang="en-US" b="1" i="1" dirty="0"/>
              <a:t>D</a:t>
            </a:r>
          </a:p>
          <a:p>
            <a:pPr algn="ctr"/>
            <a:r>
              <a:rPr lang="en-US" b="1" i="1" dirty="0"/>
              <a:t>V</a:t>
            </a:r>
          </a:p>
          <a:p>
            <a:pPr algn="ctr"/>
            <a:r>
              <a:rPr lang="en-US" b="1" i="1" dirty="0"/>
              <a:t>A</a:t>
            </a:r>
          </a:p>
          <a:p>
            <a:pPr algn="ctr"/>
            <a:r>
              <a:rPr lang="en-US" b="1" i="1" dirty="0"/>
              <a:t>N</a:t>
            </a:r>
          </a:p>
          <a:p>
            <a:pPr algn="ctr"/>
            <a:r>
              <a:rPr lang="en-US" b="1" i="1" dirty="0"/>
              <a:t>T</a:t>
            </a:r>
          </a:p>
          <a:p>
            <a:pPr algn="ctr"/>
            <a:r>
              <a:rPr lang="en-US" b="1" i="1" dirty="0"/>
              <a:t>A</a:t>
            </a:r>
          </a:p>
          <a:p>
            <a:pPr algn="ctr"/>
            <a:r>
              <a:rPr lang="en-US" b="1" i="1" dirty="0"/>
              <a:t>G</a:t>
            </a:r>
          </a:p>
          <a:p>
            <a:pPr algn="ctr"/>
            <a:r>
              <a:rPr lang="en-US" b="1" i="1" dirty="0"/>
              <a:t>E</a:t>
            </a:r>
          </a:p>
          <a:p>
            <a:pPr algn="ctr"/>
            <a:r>
              <a:rPr lang="en-US" b="1" i="1" dirty="0"/>
              <a:t>S</a:t>
            </a:r>
          </a:p>
          <a:p>
            <a:pPr algn="ctr"/>
            <a:endParaRPr lang="en-US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Advantages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&amp; 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5590" y="1826895"/>
            <a:ext cx="6982460" cy="4351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r>
              <a:rPr lang="en-US" dirty="0"/>
              <a:t> The time constraints.</a:t>
            </a:r>
          </a:p>
          <a:p>
            <a:pPr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r>
              <a:rPr lang="en-US" dirty="0"/>
              <a:t> Have not been equipped by complete knowledge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r>
              <a:rPr lang="en-US" smtClean="0"/>
              <a:t>we </a:t>
            </a:r>
            <a:r>
              <a:rPr lang="en-US" dirty="0"/>
              <a:t>will </a:t>
            </a:r>
            <a:r>
              <a:rPr lang="en-US"/>
              <a:t>do </a:t>
            </a:r>
            <a:r>
              <a:rPr lang="en-US" smtClean="0"/>
              <a:t>better</a:t>
            </a:r>
            <a:r>
              <a:rPr lang="vi-VN" smtClean="0"/>
              <a:t>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63550" y="1677670"/>
            <a:ext cx="996950" cy="419989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i="1"/>
          </a:p>
          <a:p>
            <a:pPr algn="ctr"/>
            <a:r>
              <a:rPr lang="en-US" b="1" i="1"/>
              <a:t>D</a:t>
            </a:r>
          </a:p>
          <a:p>
            <a:pPr algn="ctr"/>
            <a:r>
              <a:rPr lang="en-US" b="1" i="1"/>
              <a:t>I</a:t>
            </a:r>
          </a:p>
          <a:p>
            <a:pPr algn="ctr"/>
            <a:r>
              <a:rPr lang="en-US" b="1" i="1"/>
              <a:t>S</a:t>
            </a:r>
          </a:p>
          <a:p>
            <a:pPr algn="ctr"/>
            <a:r>
              <a:rPr lang="en-US" b="1" i="1"/>
              <a:t>A</a:t>
            </a:r>
          </a:p>
          <a:p>
            <a:pPr algn="ctr"/>
            <a:r>
              <a:rPr lang="en-US" b="1" i="1"/>
              <a:t>D</a:t>
            </a:r>
          </a:p>
          <a:p>
            <a:pPr algn="ctr"/>
            <a:r>
              <a:rPr lang="en-US" b="1" i="1"/>
              <a:t>V</a:t>
            </a:r>
          </a:p>
          <a:p>
            <a:pPr algn="ctr"/>
            <a:r>
              <a:rPr lang="en-US" b="1" i="1"/>
              <a:t>A</a:t>
            </a:r>
          </a:p>
          <a:p>
            <a:pPr algn="ctr"/>
            <a:r>
              <a:rPr lang="en-US" b="1" i="1"/>
              <a:t>N</a:t>
            </a:r>
          </a:p>
          <a:p>
            <a:pPr algn="ctr"/>
            <a:r>
              <a:rPr lang="en-US" b="1" i="1"/>
              <a:t>T</a:t>
            </a:r>
          </a:p>
          <a:p>
            <a:pPr algn="ctr"/>
            <a:r>
              <a:rPr lang="en-US" b="1" i="1"/>
              <a:t>A</a:t>
            </a:r>
          </a:p>
          <a:p>
            <a:pPr algn="ctr"/>
            <a:r>
              <a:rPr lang="en-US" b="1" i="1"/>
              <a:t>G</a:t>
            </a:r>
          </a:p>
          <a:p>
            <a:pPr algn="ctr"/>
            <a:r>
              <a:rPr lang="en-US" b="1" i="1"/>
              <a:t>E</a:t>
            </a:r>
          </a:p>
          <a:p>
            <a:pPr algn="ctr"/>
            <a:r>
              <a:rPr lang="en-US" b="1" i="1"/>
              <a:t>S</a:t>
            </a: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363555" y="976037"/>
            <a:ext cx="8780445" cy="4453952"/>
            <a:chOff x="113939" y="1123015"/>
            <a:chExt cx="8542576" cy="4323534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2632237" y="4830561"/>
              <a:ext cx="4550440" cy="6159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32"/>
            <p:cNvGrpSpPr/>
            <p:nvPr/>
          </p:nvGrpSpPr>
          <p:grpSpPr>
            <a:xfrm>
              <a:off x="113939" y="1123015"/>
              <a:ext cx="8542576" cy="3821713"/>
              <a:chOff x="148026" y="1248585"/>
              <a:chExt cx="8208805" cy="3821713"/>
            </a:xfrm>
          </p:grpSpPr>
          <p:sp>
            <p:nvSpPr>
              <p:cNvPr id="10" name="AutoShape 54"/>
              <p:cNvSpPr>
                <a:spLocks noChangeArrowheads="1"/>
              </p:cNvSpPr>
              <p:nvPr/>
            </p:nvSpPr>
            <p:spPr bwMode="gray">
              <a:xfrm>
                <a:off x="2614846" y="4202425"/>
                <a:ext cx="5452682" cy="6313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8F8"/>
                  </a:gs>
                  <a:gs pos="100000">
                    <a:srgbClr val="F8F8F8">
                      <a:gamma/>
                      <a:shade val="76471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C0C0C0"/>
                </a:solidFill>
                <a:round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4"/>
              <p:cNvGrpSpPr/>
              <p:nvPr/>
            </p:nvGrpSpPr>
            <p:grpSpPr>
              <a:xfrm>
                <a:off x="148026" y="1248585"/>
                <a:ext cx="8208805" cy="3821713"/>
                <a:chOff x="186790" y="1700932"/>
                <a:chExt cx="6678171" cy="3455142"/>
              </a:xfrm>
            </p:grpSpPr>
            <p:sp>
              <p:nvSpPr>
                <p:cNvPr id="13" name="AutoShape 45"/>
                <p:cNvSpPr>
                  <a:spLocks noChangeArrowheads="1"/>
                </p:cNvSpPr>
                <p:nvPr/>
              </p:nvSpPr>
              <p:spPr bwMode="gray">
                <a:xfrm>
                  <a:off x="1933328" y="1700932"/>
                  <a:ext cx="3343461" cy="48896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46"/>
                <p:cNvSpPr>
                  <a:spLocks noChangeArrowheads="1"/>
                </p:cNvSpPr>
                <p:nvPr/>
              </p:nvSpPr>
              <p:spPr bwMode="auto">
                <a:xfrm>
                  <a:off x="3117801" y="1736720"/>
                  <a:ext cx="2155981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Rationale	</a:t>
                  </a:r>
                </a:p>
              </p:txBody>
            </p:sp>
            <p:sp>
              <p:nvSpPr>
                <p:cNvPr id="15" name="AutoShape 47"/>
                <p:cNvSpPr>
                  <a:spLocks noChangeArrowheads="1"/>
                </p:cNvSpPr>
                <p:nvPr/>
              </p:nvSpPr>
              <p:spPr bwMode="gray">
                <a:xfrm>
                  <a:off x="2155472" y="2321263"/>
                  <a:ext cx="3732396" cy="5569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AutoShape 49"/>
                <p:cNvSpPr>
                  <a:spLocks noChangeArrowheads="1"/>
                </p:cNvSpPr>
                <p:nvPr/>
              </p:nvSpPr>
              <p:spPr bwMode="gray">
                <a:xfrm>
                  <a:off x="2160896" y="3004060"/>
                  <a:ext cx="4108218" cy="52108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51"/>
                <p:cNvSpPr>
                  <a:spLocks noChangeArrowheads="1"/>
                </p:cNvSpPr>
                <p:nvPr/>
              </p:nvSpPr>
              <p:spPr bwMode="gray">
                <a:xfrm>
                  <a:off x="2657249" y="1804189"/>
                  <a:ext cx="300247" cy="28244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itchFamily="18" charset="0"/>
                    </a:rPr>
                    <a:t>1</a:t>
                  </a:r>
                  <a:endParaRPr lang="en-US" b="1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Oval 52"/>
                <p:cNvSpPr>
                  <a:spLocks noChangeArrowheads="1"/>
                </p:cNvSpPr>
                <p:nvPr/>
              </p:nvSpPr>
              <p:spPr bwMode="gray">
                <a:xfrm>
                  <a:off x="3164575" y="2422862"/>
                  <a:ext cx="300247" cy="2846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9" name="Oval 53"/>
                <p:cNvSpPr>
                  <a:spLocks noChangeArrowheads="1"/>
                </p:cNvSpPr>
                <p:nvPr/>
              </p:nvSpPr>
              <p:spPr bwMode="gray">
                <a:xfrm>
                  <a:off x="3370453" y="3148553"/>
                  <a:ext cx="300247" cy="28467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0" name="AutoShape 54"/>
                <p:cNvSpPr>
                  <a:spLocks noChangeArrowheads="1"/>
                </p:cNvSpPr>
                <p:nvPr/>
              </p:nvSpPr>
              <p:spPr bwMode="gray">
                <a:xfrm>
                  <a:off x="2770371" y="3677073"/>
                  <a:ext cx="4094590" cy="5941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8F8F8"/>
                    </a:gs>
                    <a:gs pos="100000">
                      <a:srgbClr val="F8F8F8">
                        <a:gamma/>
                        <a:shade val="76471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C0C0C0"/>
                  </a:solidFill>
                  <a:round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</a:t>
                  </a: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</a:t>
                  </a:r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sz="2400" b="1" dirty="0" smtClean="0">
                      <a:latin typeface="Times New Roman" pitchFamily="18" charset="0"/>
                      <a:cs typeface="Times New Roman" pitchFamily="18" charset="0"/>
                    </a:rPr>
                    <a:t>Application Interface </a:t>
                  </a: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" name="Group 60"/>
                <p:cNvGrpSpPr/>
                <p:nvPr/>
              </p:nvGrpSpPr>
              <p:grpSpPr bwMode="auto">
                <a:xfrm>
                  <a:off x="186790" y="2489219"/>
                  <a:ext cx="2884312" cy="2647921"/>
                  <a:chOff x="192" y="1835"/>
                  <a:chExt cx="1572" cy="1277"/>
                </a:xfrm>
              </p:grpSpPr>
              <p:sp>
                <p:nvSpPr>
                  <p:cNvPr id="27" name="Oval 61"/>
                  <p:cNvSpPr>
                    <a:spLocks noChangeArrowheads="1"/>
                  </p:cNvSpPr>
                  <p:nvPr/>
                </p:nvSpPr>
                <p:spPr bwMode="gray">
                  <a:xfrm>
                    <a:off x="192" y="2322"/>
                    <a:ext cx="113" cy="22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tint val="0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Oval 62"/>
                  <p:cNvSpPr>
                    <a:spLocks noChangeArrowheads="1"/>
                  </p:cNvSpPr>
                  <p:nvPr/>
                </p:nvSpPr>
                <p:spPr bwMode="gray">
                  <a:xfrm>
                    <a:off x="303" y="2362"/>
                    <a:ext cx="1461" cy="22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54118"/>
                          <a:invGamma/>
                        </a:schemeClr>
                      </a:gs>
                      <a:gs pos="50000">
                        <a:schemeClr val="hlink"/>
                      </a:gs>
                      <a:gs pos="100000">
                        <a:schemeClr val="hlink">
                          <a:gamma/>
                          <a:shade val="54118"/>
                          <a:invGamma/>
                        </a:schemeClr>
                      </a:gs>
                    </a:gsLst>
                    <a:lin ang="189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Oval 63"/>
                  <p:cNvSpPr>
                    <a:spLocks noChangeArrowheads="1"/>
                  </p:cNvSpPr>
                  <p:nvPr/>
                </p:nvSpPr>
                <p:spPr bwMode="gray">
                  <a:xfrm>
                    <a:off x="288" y="2375"/>
                    <a:ext cx="1461" cy="22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>
                          <a:gamma/>
                          <a:shade val="63529"/>
                          <a:invGamma/>
                        </a:schemeClr>
                      </a:gs>
                      <a:gs pos="100000">
                        <a:schemeClr val="hlink">
                          <a:alpha val="0"/>
                        </a:schemeClr>
                      </a:gs>
                    </a:gsLst>
                    <a:lin ang="2700000" scaled="1"/>
                  </a:gra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375" y="2362"/>
                    <a:ext cx="1317" cy="2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8100" algn="ctr">
                    <a:noFill/>
                    <a:rou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Oval 65"/>
                  <p:cNvSpPr>
                    <a:spLocks noChangeArrowheads="1"/>
                  </p:cNvSpPr>
                  <p:nvPr/>
                </p:nvSpPr>
                <p:spPr bwMode="gray">
                  <a:xfrm>
                    <a:off x="396" y="1835"/>
                    <a:ext cx="1276" cy="127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Oval 66"/>
                  <p:cNvSpPr>
                    <a:spLocks noChangeArrowheads="1"/>
                  </p:cNvSpPr>
                  <p:nvPr/>
                </p:nvSpPr>
                <p:spPr bwMode="gray">
                  <a:xfrm>
                    <a:off x="412" y="1842"/>
                    <a:ext cx="1246" cy="124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Oval 67"/>
                  <p:cNvSpPr>
                    <a:spLocks noChangeArrowheads="1"/>
                  </p:cNvSpPr>
                  <p:nvPr/>
                </p:nvSpPr>
                <p:spPr bwMode="gray">
                  <a:xfrm>
                    <a:off x="426" y="1854"/>
                    <a:ext cx="1184" cy="116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Oval 68"/>
                  <p:cNvSpPr>
                    <a:spLocks noChangeArrowheads="1"/>
                  </p:cNvSpPr>
                  <p:nvPr/>
                </p:nvSpPr>
                <p:spPr bwMode="gray">
                  <a:xfrm>
                    <a:off x="498" y="1908"/>
                    <a:ext cx="1053" cy="94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horz" wrap="none" anchor="ctr"/>
                  <a:lstStyle/>
                  <a:p>
                    <a:endParaRPr 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69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383" y="2160"/>
                    <a:ext cx="1297" cy="2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endParaRPr lang="en-US" sz="25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688575" y="3333016"/>
                  <a:ext cx="2196511" cy="9738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  <a:reflection blurRad="6350" stA="55000" endA="300" endPos="45500" dir="5400000" sy="-100000" algn="bl" rotWithShape="0"/>
                      </a:effectLst>
                      <a:latin typeface="Times New Roman" panose="02020603050405020304" pitchFamily="18" charset="0"/>
                      <a:cs typeface="Times New Roman" pitchFamily="18" charset="0"/>
                    </a:rPr>
                    <a:t>TABLE OF CONTENTS</a:t>
                  </a:r>
                </a:p>
              </p:txBody>
            </p:sp>
            <p:sp>
              <p:nvSpPr>
                <p:cNvPr id="23" name="Oval 56"/>
                <p:cNvSpPr>
                  <a:spLocks noChangeArrowheads="1"/>
                </p:cNvSpPr>
                <p:nvPr/>
              </p:nvSpPr>
              <p:spPr bwMode="gray">
                <a:xfrm>
                  <a:off x="3404781" y="3821763"/>
                  <a:ext cx="304799" cy="30479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rgbClr val="FFFFFF"/>
                  </a:solidFill>
                  <a:round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r>
                    <a:rPr lang="en-US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24" name="Rectangle 46"/>
                <p:cNvSpPr>
                  <a:spLocks noChangeArrowheads="1"/>
                </p:cNvSpPr>
                <p:nvPr/>
              </p:nvSpPr>
              <p:spPr bwMode="auto">
                <a:xfrm>
                  <a:off x="3520577" y="2356506"/>
                  <a:ext cx="2453672" cy="4173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b="1" dirty="0">
                      <a:latin typeface="Times New Roman" panose="02020603050405020304" pitchFamily="18" charset="0"/>
                      <a:cs typeface="Times New Roman" pitchFamily="18" charset="0"/>
                    </a:rPr>
                    <a:t>Introduction</a:t>
                  </a:r>
                  <a:r>
                    <a:rPr lang="en-US" sz="2400" dirty="0">
                      <a:latin typeface="Times New Roman" pitchFamily="18" charset="0"/>
                      <a:cs typeface="Times New Roman" pitchFamily="18" charset="0"/>
                    </a:rPr>
                    <a:t>	</a:t>
                  </a:r>
                </a:p>
              </p:txBody>
            </p:sp>
            <p:sp>
              <p:nvSpPr>
                <p:cNvPr id="25" name="Rectangle 46"/>
                <p:cNvSpPr>
                  <a:spLocks noChangeArrowheads="1"/>
                </p:cNvSpPr>
                <p:nvPr/>
              </p:nvSpPr>
              <p:spPr bwMode="auto">
                <a:xfrm>
                  <a:off x="3597817" y="3083836"/>
                  <a:ext cx="3176345" cy="405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 smtClean="0">
                      <a:latin typeface="Times New Roman" panose="02020603050405020304" pitchFamily="18" charset="0"/>
                      <a:cs typeface="Times New Roman" pitchFamily="18" charset="0"/>
                      <a:sym typeface="+mn-ea"/>
                    </a:rPr>
                    <a:t>Application</a:t>
                  </a:r>
                  <a:r>
                    <a:rPr lang="en-US" sz="2400" b="1" dirty="0" smtClean="0">
                      <a:latin typeface="Times New Roman" pitchFamily="18" charset="0"/>
                      <a:cs typeface="Times New Roman" pitchFamily="18" charset="0"/>
                    </a:rPr>
                    <a:t> F</a:t>
                  </a:r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unctionality</a:t>
                  </a:r>
                </a:p>
              </p:txBody>
            </p:sp>
            <p:sp>
              <p:nvSpPr>
                <p:cNvPr id="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340" y="4426783"/>
                  <a:ext cx="3086262" cy="729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b="1" dirty="0">
                      <a:latin typeface="Times New Roman" panose="02020603050405020304" pitchFamily="18" charset="0"/>
                      <a:cs typeface="Times New Roman" pitchFamily="18" charset="0"/>
                    </a:rPr>
                    <a:t>Advantages </a:t>
                  </a:r>
                  <a:r>
                    <a:rPr lang="en-US" sz="2400" b="1" dirty="0" smtClean="0">
                      <a:latin typeface="Times New Roman" pitchFamily="18" charset="0"/>
                      <a:cs typeface="Times New Roman" pitchFamily="18" charset="0"/>
                    </a:rPr>
                    <a:t>&amp; Disadvantages</a:t>
                  </a:r>
                  <a:endParaRPr 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Oval 51"/>
              <p:cNvSpPr>
                <a:spLocks noChangeArrowheads="1"/>
              </p:cNvSpPr>
              <p:nvPr/>
            </p:nvSpPr>
            <p:spPr bwMode="gray">
              <a:xfrm>
                <a:off x="3808318" y="4291559"/>
                <a:ext cx="370046" cy="37314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r>
                  <a:rPr lang="en-US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8" name="Oval 52"/>
            <p:cNvSpPr>
              <a:spLocks noChangeArrowheads="1"/>
            </p:cNvSpPr>
            <p:nvPr/>
          </p:nvSpPr>
          <p:spPr bwMode="gray">
            <a:xfrm>
              <a:off x="3479157" y="4954479"/>
              <a:ext cx="384070" cy="314872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2977" y="4907722"/>
              <a:ext cx="1954992" cy="448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itchFamily="18" charset="0"/>
                </a:rPr>
                <a:t>Development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260"/>
            <a:ext cx="8086090" cy="4351655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charset="0"/>
              <a:buChar char="Ø"/>
            </a:pPr>
            <a:r>
              <a:rPr lang="en-US" dirty="0"/>
              <a:t>When we have earned sufficient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charset="0"/>
              <a:buNone/>
            </a:pPr>
            <a:r>
              <a:rPr lang="en-US" dirty="0"/>
              <a:t>knowledge needed.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Wingdings" charset="0"/>
              <a:buNone/>
            </a:pPr>
            <a:r>
              <a:rPr lang="en-US" dirty="0"/>
              <a:t>	Improve and design a better, nicer application.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6920" y="3871595"/>
            <a:ext cx="744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62990"/>
          </a:xfrm>
        </p:spPr>
        <p:txBody>
          <a:bodyPr/>
          <a:lstStyle/>
          <a:p>
            <a:r>
              <a:rPr lang="en-US" dirty="0" smtClean="0"/>
              <a:t>1.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1290"/>
            <a:ext cx="7886700" cy="474599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Wingdings" charset="0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+mn-ea"/>
              </a:rPr>
              <a:t>Revenue and expenditure management, trade has always been an important demand in the cafe and other services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Wingdings" charset="0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Currently, there are several training centers manage grade by paper, Excel.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75005" y="5414010"/>
            <a:ext cx="815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569720" y="4663440"/>
            <a:ext cx="6344920" cy="1461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itchFamily="18" charset="0"/>
              </a:rPr>
              <a:t>From society's needs, we have created an app to manage most effectively  cafe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62990"/>
          </a:xfrm>
        </p:spPr>
        <p:txBody>
          <a:bodyPr/>
          <a:lstStyle/>
          <a:p>
            <a:r>
              <a:rPr lang="en-US" dirty="0"/>
              <a:t>2.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1290"/>
            <a:ext cx="7905750" cy="45123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Wingdings" charset="0"/>
              <a:buChar char="Ø"/>
            </a:pPr>
            <a:r>
              <a:rPr lang="vi-VN" sz="3200" dirty="0" smtClean="0"/>
              <a:t>The Coffee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</a:p>
          <a:p>
            <a:pPr marL="0" indent="0" algn="l">
              <a:lnSpc>
                <a:spcPct val="120000"/>
              </a:lnSpc>
              <a:buFont typeface="Wingdings" charset="0"/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 	     Make the management become 	        	easier and quicker.</a:t>
            </a:r>
          </a:p>
          <a:p>
            <a:pPr marL="457200" indent="-457200">
              <a:lnSpc>
                <a:spcPct val="120000"/>
              </a:lnSpc>
              <a:buFont typeface="Wingdings" charset="0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+mn-ea"/>
              </a:rPr>
              <a:t>Control of all business processes, warehousing, revenues and expenditures and activities of employees.</a:t>
            </a: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64260" y="2613660"/>
            <a:ext cx="763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62990"/>
          </a:xfrm>
        </p:spPr>
        <p:txBody>
          <a:bodyPr/>
          <a:lstStyle/>
          <a:p>
            <a:r>
              <a:rPr lang="en-US" dirty="0"/>
              <a:t>2.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1290"/>
            <a:ext cx="7886700" cy="474599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Font typeface="Wingdings" charset="0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+mn-ea"/>
              </a:rPr>
              <a:t>Decrease the time for not only the working paper but also the restoring records.</a:t>
            </a: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3254" y="3804285"/>
            <a:ext cx="6203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63649" y="3111500"/>
            <a:ext cx="8186566" cy="213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Tx/>
              <a:buChar char="-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Software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  <a:sym typeface="+mn-ea"/>
              </a:rPr>
              <a:t>created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with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  <a:sym typeface="+mn-ea"/>
              </a:rPr>
              <a:t>Neabeans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 8.2</a:t>
            </a:r>
            <a:endParaRPr lang="en-US" sz="2200" b="1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342900" indent="-342900" algn="just">
              <a:buFontTx/>
              <a:buChar char="-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SQL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  <a:sym typeface="+mn-ea"/>
              </a:rPr>
              <a:t>Server2012, is used to develop management 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The Coffe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e</a:t>
            </a:r>
          </a:p>
          <a:p>
            <a:pPr marL="342900" indent="-342900" algn="just">
              <a:buFontTx/>
              <a:buChar char="-"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Library:JDBC,JDK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anguage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development:java</a:t>
            </a:r>
            <a:endParaRPr lang="en-US" sz="2200" b="1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62990"/>
          </a:xfrm>
        </p:spPr>
        <p:txBody>
          <a:bodyPr/>
          <a:lstStyle/>
          <a:p>
            <a:r>
              <a:rPr lang="en-US" dirty="0"/>
              <a:t>3. Application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1290"/>
            <a:ext cx="7886700" cy="4745990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6575" y="2037715"/>
            <a:ext cx="5755005" cy="531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Times New Roman" pitchFamily="18" charset="0"/>
              </a:rPr>
              <a:t>Search</a:t>
            </a:r>
          </a:p>
        </p:txBody>
      </p:sp>
      <p:sp>
        <p:nvSpPr>
          <p:cNvPr id="7" name="Oval 6"/>
          <p:cNvSpPr/>
          <p:nvPr/>
        </p:nvSpPr>
        <p:spPr>
          <a:xfrm>
            <a:off x="1036320" y="2077085"/>
            <a:ext cx="611505" cy="558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i="1">
                <a:latin typeface="Times New Roman" pitchFamily="18" charset="0"/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87525" y="3027680"/>
            <a:ext cx="5755005" cy="531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Times New Roman" pitchFamily="18" charset="0"/>
              </a:rPr>
              <a:t>Create, Read, Update, Delete</a:t>
            </a:r>
          </a:p>
        </p:txBody>
      </p:sp>
      <p:sp>
        <p:nvSpPr>
          <p:cNvPr id="10" name="Oval 9"/>
          <p:cNvSpPr/>
          <p:nvPr/>
        </p:nvSpPr>
        <p:spPr>
          <a:xfrm>
            <a:off x="1030605" y="3001010"/>
            <a:ext cx="611505" cy="558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i="1">
                <a:latin typeface="Times New Roman" pitchFamily="18" charset="0"/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61490" y="4928870"/>
            <a:ext cx="5755005" cy="531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>
                <a:latin typeface="Times New Roman" pitchFamily="18" charset="0"/>
              </a:rPr>
              <a:t>Print</a:t>
            </a:r>
          </a:p>
        </p:txBody>
      </p:sp>
      <p:sp>
        <p:nvSpPr>
          <p:cNvPr id="12" name="Oval 11"/>
          <p:cNvSpPr/>
          <p:nvPr/>
        </p:nvSpPr>
        <p:spPr>
          <a:xfrm>
            <a:off x="963930" y="4955540"/>
            <a:ext cx="611505" cy="558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i="1">
                <a:latin typeface="Times New Roman" pitchFamily="18" charset="0"/>
              </a:rPr>
              <a:t>4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61489" y="4017645"/>
            <a:ext cx="5755005" cy="531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Times New Roman" pitchFamily="18" charset="0"/>
              </a:rPr>
              <a:t>Statistic</a:t>
            </a:r>
          </a:p>
        </p:txBody>
      </p:sp>
      <p:sp>
        <p:nvSpPr>
          <p:cNvPr id="14" name="Oval 13"/>
          <p:cNvSpPr/>
          <p:nvPr/>
        </p:nvSpPr>
        <p:spPr>
          <a:xfrm>
            <a:off x="984250" y="3952875"/>
            <a:ext cx="611505" cy="558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i="1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855" y="5453380"/>
            <a:ext cx="3575050" cy="784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itchFamily="18" charset="0"/>
              </a:rPr>
              <a:t>Login </a:t>
            </a:r>
            <a:r>
              <a:rPr lang="en-US" sz="2400" b="1" i="1" dirty="0" smtClean="0">
                <a:latin typeface="Times New Roman" pitchFamily="18" charset="0"/>
              </a:rPr>
              <a:t>interface</a:t>
            </a:r>
            <a:endParaRPr lang="en-US" sz="2400" b="1" i="1" dirty="0">
              <a:latin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06152"/>
            <a:ext cx="8064589" cy="3912291"/>
          </a:xfrm>
        </p:spPr>
      </p:pic>
    </p:spTree>
    <p:extLst>
      <p:ext uri="{BB962C8B-B14F-4D97-AF65-F5344CB8AC3E}">
        <p14:creationId xmlns:p14="http://schemas.microsoft.com/office/powerpoint/2010/main" val="31088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35" y="1913760"/>
            <a:ext cx="3886200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855" y="5453381"/>
            <a:ext cx="3575050" cy="693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itchFamily="18" charset="0"/>
              </a:rPr>
              <a:t>Main Form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9" y="1328371"/>
            <a:ext cx="8340235" cy="40067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Application 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76855" y="5453380"/>
            <a:ext cx="3575050" cy="784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latin typeface="Times New Roman" pitchFamily="18" charset="0"/>
              </a:rPr>
              <a:t>Register interface</a:t>
            </a:r>
            <a:endParaRPr lang="en-US" sz="2400" b="1" i="1" dirty="0">
              <a:latin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57539"/>
            <a:ext cx="8038832" cy="39609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318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Coffee</vt:lpstr>
      <vt:lpstr>PowerPoint Presentation</vt:lpstr>
      <vt:lpstr>1. Rationale</vt:lpstr>
      <vt:lpstr>2. Introduction</vt:lpstr>
      <vt:lpstr>2. Introduction</vt:lpstr>
      <vt:lpstr>3. Application Functionality</vt:lpstr>
      <vt:lpstr>4. Application Interface </vt:lpstr>
      <vt:lpstr>4. Application Interface</vt:lpstr>
      <vt:lpstr>4. Application Interface </vt:lpstr>
      <vt:lpstr>4. Application Interface </vt:lpstr>
      <vt:lpstr>4. Application Interface </vt:lpstr>
      <vt:lpstr>4. Application Interface </vt:lpstr>
      <vt:lpstr>4. Application Interface </vt:lpstr>
      <vt:lpstr>4. Application Interface </vt:lpstr>
      <vt:lpstr>4. Application Interface </vt:lpstr>
      <vt:lpstr>4. Application Interface </vt:lpstr>
      <vt:lpstr>4. Application Interface </vt:lpstr>
      <vt:lpstr>5. Advantages &amp; Disadvantages</vt:lpstr>
      <vt:lpstr>5. Advantages &amp; Disadvantages</vt:lpstr>
      <vt:lpstr>6. Development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Thanh Tùng</dc:creator>
  <cp:lastModifiedBy>Windows User</cp:lastModifiedBy>
  <cp:revision>88</cp:revision>
  <dcterms:created xsi:type="dcterms:W3CDTF">2014-05-20T04:38:00Z</dcterms:created>
  <dcterms:modified xsi:type="dcterms:W3CDTF">2019-12-12T14:27:41Z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