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81"/>
    <a:srgbClr val="F04B25"/>
    <a:srgbClr val="F2F2F2"/>
    <a:srgbClr val="FBB700"/>
    <a:srgbClr val="EEEDE4"/>
    <a:srgbClr val="D1F3FF"/>
    <a:srgbClr val="005954"/>
    <a:srgbClr val="15665F"/>
    <a:srgbClr val="333233"/>
    <a:srgbClr val="BA7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33" d="100"/>
          <a:sy n="33" d="100"/>
        </p:scale>
        <p:origin x="1880" y="-2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083346"/>
            <a:ext cx="8689976" cy="5947764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9211737"/>
            <a:ext cx="8689976" cy="3251198"/>
          </a:xfrm>
        </p:spPr>
        <p:txBody>
          <a:bodyPr>
            <a:normAutofit/>
          </a:bodyPr>
          <a:lstStyle>
            <a:lvl1pPr marL="0" indent="0" algn="ctr">
              <a:buNone/>
              <a:defRPr sz="2933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7405"/>
            <a:ext cx="10364432" cy="19238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1655137"/>
            <a:ext cx="9822532" cy="761869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2109578"/>
            <a:ext cx="10364452" cy="1617711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9"/>
            <a:ext cx="10364452" cy="8123840"/>
          </a:xfrm>
        </p:spPr>
        <p:txBody>
          <a:bodyPr anchor="ctr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9966983"/>
            <a:ext cx="10364452" cy="3760308"/>
          </a:xfrm>
        </p:spPr>
        <p:txBody>
          <a:bodyPr anchor="ctr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068358"/>
            <a:ext cx="9302752" cy="6470910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8557113"/>
            <a:ext cx="8752299" cy="1409868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0365150"/>
            <a:ext cx="10364452" cy="336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501" y="2104555"/>
            <a:ext cx="729184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7395591"/>
            <a:ext cx="738188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66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069565"/>
            <a:ext cx="10364452" cy="595397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1051461"/>
            <a:ext cx="10364452" cy="2703749"/>
          </a:xfrm>
        </p:spPr>
        <p:txBody>
          <a:bodyPr anchor="t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10364452" cy="3804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87"/>
            <a:ext cx="3298976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6976845"/>
            <a:ext cx="3298976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5610887"/>
            <a:ext cx="329152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6976845"/>
            <a:ext cx="3303351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5610887"/>
            <a:ext cx="33049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6976845"/>
            <a:ext cx="3304928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2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1447756"/>
            <a:ext cx="10364452" cy="3801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9966981"/>
            <a:ext cx="3296409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5610887"/>
            <a:ext cx="3296409" cy="3612444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11332935"/>
            <a:ext cx="3296409" cy="239435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9966981"/>
            <a:ext cx="33018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5610887"/>
            <a:ext cx="3303352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11332934"/>
            <a:ext cx="3303352" cy="23943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9966981"/>
            <a:ext cx="330068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5610887"/>
            <a:ext cx="3304928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11332929"/>
            <a:ext cx="3305053" cy="2394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5610891"/>
            <a:ext cx="10364452" cy="8116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44984"/>
            <a:ext cx="2553327" cy="1228230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1444984"/>
            <a:ext cx="7658724" cy="12282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79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103638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964005"/>
            <a:ext cx="10351752" cy="6487275"/>
          </a:xfrm>
        </p:spPr>
        <p:txBody>
          <a:bodyPr anchor="b">
            <a:normAutofit/>
          </a:bodyPr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8669531"/>
            <a:ext cx="10351752" cy="32431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51060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5610888"/>
            <a:ext cx="5105400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5620191"/>
            <a:ext cx="4873475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7232032"/>
            <a:ext cx="5106027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5620191"/>
            <a:ext cx="4881804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7232032"/>
            <a:ext cx="5105401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3935688" cy="4795857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1444981"/>
            <a:ext cx="6200163" cy="1228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6240834"/>
            <a:ext cx="3935689" cy="7486455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444978"/>
            <a:ext cx="5506157" cy="4795861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1444980"/>
            <a:ext cx="4007801" cy="12282311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6240838"/>
            <a:ext cx="5506139" cy="7486452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91"/>
            <a:ext cx="10364452" cy="811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1394554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13945545"/>
            <a:ext cx="6672887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13945545"/>
            <a:ext cx="764215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694" r:id="rId19"/>
  </p:sldLayoutIdLst>
  <p:txStyles>
    <p:titleStyle>
      <a:lvl1pPr algn="ctr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2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1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6B1A3-F2B1-C167-11DA-CFF1F559C032}"/>
              </a:ext>
            </a:extLst>
          </p:cNvPr>
          <p:cNvSpPr txBox="1"/>
          <p:nvPr/>
        </p:nvSpPr>
        <p:spPr>
          <a:xfrm>
            <a:off x="3016444" y="121605"/>
            <a:ext cx="728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AA30-49F7-E52E-9FAA-8D54AA47553C}"/>
              </a:ext>
            </a:extLst>
          </p:cNvPr>
          <p:cNvSpPr txBox="1"/>
          <p:nvPr/>
        </p:nvSpPr>
        <p:spPr>
          <a:xfrm>
            <a:off x="3489829" y="822201"/>
            <a:ext cx="573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–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CE99-0C6E-33B2-A92C-B9BDD6AADE2D}"/>
              </a:ext>
            </a:extLst>
          </p:cNvPr>
          <p:cNvSpPr txBox="1"/>
          <p:nvPr/>
        </p:nvSpPr>
        <p:spPr>
          <a:xfrm>
            <a:off x="3048193" y="1554830"/>
            <a:ext cx="722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ÁN CHUYÊN NGÀNH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C8B3A-F18B-EB17-08A2-09E4D81A667E}"/>
              </a:ext>
            </a:extLst>
          </p:cNvPr>
          <p:cNvSpPr txBox="1"/>
          <p:nvPr/>
        </p:nvSpPr>
        <p:spPr>
          <a:xfrm>
            <a:off x="927622" y="2169998"/>
            <a:ext cx="1064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ỨNG DỤNG ASP.NET CORE MVC XÂY DỰNG WEBSITE BÁN GIÀY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98620-F35A-746B-A72C-0520661E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" y="147293"/>
            <a:ext cx="1779223" cy="1841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6A08F-91F1-E07C-6E07-C60635C8E2F2}"/>
              </a:ext>
            </a:extLst>
          </p:cNvPr>
          <p:cNvSpPr txBox="1"/>
          <p:nvPr/>
        </p:nvSpPr>
        <p:spPr>
          <a:xfrm>
            <a:off x="211441" y="3447954"/>
            <a:ext cx="4096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br>
              <a:rPr lang="en-US" sz="2400"/>
            </a:br>
            <a:r>
              <a:rPr lang="en-US" sz="2400"/>
              <a:t>	Lâm </a:t>
            </a:r>
            <a:r>
              <a:rPr lang="en-US" sz="2400" err="1"/>
              <a:t>Ngọc</a:t>
            </a:r>
            <a:r>
              <a:rPr lang="en-US" sz="2400"/>
              <a:t> Triệu – DA21TTA</a:t>
            </a:r>
          </a:p>
          <a:p>
            <a:br>
              <a:rPr lang="en-US" sz="2400"/>
            </a:br>
            <a:r>
              <a:rPr lang="en-US" sz="2400" err="1"/>
              <a:t>Giảng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hướng</a:t>
            </a:r>
            <a:r>
              <a:rPr lang="en-US" sz="2400"/>
              <a:t> </a:t>
            </a:r>
            <a:r>
              <a:rPr lang="en-US" sz="2400" err="1"/>
              <a:t>dẫn</a:t>
            </a:r>
            <a:br>
              <a:rPr lang="en-US" sz="2400"/>
            </a:br>
            <a:r>
              <a:rPr lang="en-US" sz="2400"/>
              <a:t>	ThS. Đoàn </a:t>
            </a:r>
            <a:r>
              <a:rPr lang="en-US" sz="2400" err="1"/>
              <a:t>Phước</a:t>
            </a:r>
            <a:r>
              <a:rPr lang="en-US" sz="2400"/>
              <a:t> </a:t>
            </a:r>
            <a:r>
              <a:rPr lang="en-US" sz="2400" err="1"/>
              <a:t>Miền</a:t>
            </a:r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7C238-161A-595C-CCFF-2ACB61A69B23}"/>
              </a:ext>
            </a:extLst>
          </p:cNvPr>
          <p:cNvSpPr/>
          <p:nvPr/>
        </p:nvSpPr>
        <p:spPr>
          <a:xfrm>
            <a:off x="211440" y="8919161"/>
            <a:ext cx="429766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196C9-D711-7ED9-BFF6-71BDEDB3BB2A}"/>
              </a:ext>
            </a:extLst>
          </p:cNvPr>
          <p:cNvSpPr/>
          <p:nvPr/>
        </p:nvSpPr>
        <p:spPr>
          <a:xfrm>
            <a:off x="5914431" y="3476615"/>
            <a:ext cx="502919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ĐỒ 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C6345-7A59-5E4A-5599-F4B30C00F04F}"/>
              </a:ext>
            </a:extLst>
          </p:cNvPr>
          <p:cNvSpPr/>
          <p:nvPr/>
        </p:nvSpPr>
        <p:spPr>
          <a:xfrm>
            <a:off x="261632" y="5540660"/>
            <a:ext cx="4450068" cy="7395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MỤC ĐÍCH NGHIÊN CỨU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B5DF7-6761-6868-00CA-BE4F2983EE04}"/>
              </a:ext>
            </a:extLst>
          </p:cNvPr>
          <p:cNvSpPr/>
          <p:nvPr/>
        </p:nvSpPr>
        <p:spPr>
          <a:xfrm>
            <a:off x="5954141" y="13698545"/>
            <a:ext cx="429766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F20D9-BFA0-CED3-81D8-379E8BF34616}"/>
              </a:ext>
            </a:extLst>
          </p:cNvPr>
          <p:cNvSpPr txBox="1"/>
          <p:nvPr/>
        </p:nvSpPr>
        <p:spPr>
          <a:xfrm>
            <a:off x="5813849" y="14379925"/>
            <a:ext cx="578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thu hút người dùng.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sản phẩm và người dùng hiệu quả.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 dễ dàng và nhanh chóng.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sản phẩm muốn mua.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F0B11-3511-B6E7-92F9-A89104799433}"/>
              </a:ext>
            </a:extLst>
          </p:cNvPr>
          <p:cNvSpPr/>
          <p:nvPr/>
        </p:nvSpPr>
        <p:spPr>
          <a:xfrm>
            <a:off x="211441" y="13708652"/>
            <a:ext cx="450025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858AD-A1CC-8E27-6DBE-4B99264E17A3}"/>
              </a:ext>
            </a:extLst>
          </p:cNvPr>
          <p:cNvSpPr txBox="1"/>
          <p:nvPr/>
        </p:nvSpPr>
        <p:spPr>
          <a:xfrm>
            <a:off x="211440" y="14405429"/>
            <a:ext cx="5008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thiết kế và tập trung và sản phẩm nổi bật.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liên tục thông tin sản phẩm.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Nâng cao công cụ tìm kiếm để trở nên thông minh hơn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54AE35-6198-068E-B636-A5F2E216F792}"/>
              </a:ext>
            </a:extLst>
          </p:cNvPr>
          <p:cNvSpPr/>
          <p:nvPr/>
        </p:nvSpPr>
        <p:spPr>
          <a:xfrm>
            <a:off x="5914431" y="7832906"/>
            <a:ext cx="502919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9F2086-CE72-F95C-F93F-38F121001D76}"/>
              </a:ext>
            </a:extLst>
          </p:cNvPr>
          <p:cNvSpPr/>
          <p:nvPr/>
        </p:nvSpPr>
        <p:spPr>
          <a:xfrm>
            <a:off x="6096000" y="4243808"/>
            <a:ext cx="1600200" cy="13945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Tổng quan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C6C493-6C77-EB50-0300-1F1355606642}"/>
              </a:ext>
            </a:extLst>
          </p:cNvPr>
          <p:cNvSpPr/>
          <p:nvPr/>
        </p:nvSpPr>
        <p:spPr>
          <a:xfrm>
            <a:off x="9345968" y="4261973"/>
            <a:ext cx="1600200" cy="139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Nghiên cứu lý thuyết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DD01E-AB4A-92CD-1566-43BCCB3F2D83}"/>
              </a:ext>
            </a:extLst>
          </p:cNvPr>
          <p:cNvSpPr/>
          <p:nvPr/>
        </p:nvSpPr>
        <p:spPr>
          <a:xfrm>
            <a:off x="6096000" y="5929601"/>
            <a:ext cx="1600200" cy="1394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Thực nghiệm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BDC4EA-CB0A-F1D6-C700-3BE157CBD44A}"/>
              </a:ext>
            </a:extLst>
          </p:cNvPr>
          <p:cNvSpPr/>
          <p:nvPr/>
        </p:nvSpPr>
        <p:spPr>
          <a:xfrm>
            <a:off x="9473056" y="5850909"/>
            <a:ext cx="1600200" cy="13945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quả nghiên cứu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BC4D27-B34D-00EC-AD8F-FF1D1A63AD8B}"/>
              </a:ext>
            </a:extLst>
          </p:cNvPr>
          <p:cNvSpPr/>
          <p:nvPr/>
        </p:nvSpPr>
        <p:spPr>
          <a:xfrm>
            <a:off x="7695495" y="5005197"/>
            <a:ext cx="1600200" cy="13945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luận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2146F2-2B8E-2ADD-93F9-2BC13FF2556A}"/>
              </a:ext>
            </a:extLst>
          </p:cNvPr>
          <p:cNvSpPr txBox="1"/>
          <p:nvPr/>
        </p:nvSpPr>
        <p:spPr>
          <a:xfrm>
            <a:off x="409980" y="6696939"/>
            <a:ext cx="3746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Quản bá hãng giày nổi tiếng</a:t>
            </a:r>
          </a:p>
          <a:p>
            <a:endParaRPr lang="en-US" sz="2400"/>
          </a:p>
          <a:p>
            <a:r>
              <a:rPr lang="en-US" sz="2400"/>
              <a:t>Giao diện thân thiện</a:t>
            </a:r>
          </a:p>
          <a:p>
            <a:endParaRPr lang="en-US" sz="2400"/>
          </a:p>
          <a:p>
            <a:r>
              <a:rPr lang="en-US" sz="2400"/>
              <a:t>Thanh toán an toàn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534C956-BA81-552A-FA2B-0C0C62BE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4" y="9875805"/>
            <a:ext cx="5279906" cy="3396498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7B94178-8B03-6FED-F351-FB23A4A07CFE}"/>
              </a:ext>
            </a:extLst>
          </p:cNvPr>
          <p:cNvSpPr/>
          <p:nvPr/>
        </p:nvSpPr>
        <p:spPr>
          <a:xfrm>
            <a:off x="6203247" y="8862297"/>
            <a:ext cx="2713751" cy="3802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34B84F-8075-0D3B-408D-9E9FC30154F9}"/>
              </a:ext>
            </a:extLst>
          </p:cNvPr>
          <p:cNvSpPr/>
          <p:nvPr/>
        </p:nvSpPr>
        <p:spPr>
          <a:xfrm>
            <a:off x="8948031" y="9688411"/>
            <a:ext cx="2713751" cy="3802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Tìm kiếm sản phẩm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437842D-1C09-90BA-015F-C6120388A726}"/>
              </a:ext>
            </a:extLst>
          </p:cNvPr>
          <p:cNvSpPr/>
          <p:nvPr/>
        </p:nvSpPr>
        <p:spPr>
          <a:xfrm>
            <a:off x="6299378" y="10529078"/>
            <a:ext cx="2713751" cy="380204"/>
          </a:xfrm>
          <a:prstGeom prst="roundRect">
            <a:avLst/>
          </a:prstGeom>
          <a:solidFill>
            <a:srgbClr val="F04B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Đánh giá sản phẩm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E9790F9-4896-5C85-C64B-184F4C538E45}"/>
              </a:ext>
            </a:extLst>
          </p:cNvPr>
          <p:cNvSpPr/>
          <p:nvPr/>
        </p:nvSpPr>
        <p:spPr>
          <a:xfrm>
            <a:off x="9013129" y="11339345"/>
            <a:ext cx="2713751" cy="380204"/>
          </a:xfrm>
          <a:prstGeom prst="roundRect">
            <a:avLst/>
          </a:prstGeom>
          <a:solidFill>
            <a:srgbClr val="00A4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68977F-9B87-12F7-8AD8-85D645DB5228}"/>
              </a:ext>
            </a:extLst>
          </p:cNvPr>
          <p:cNvSpPr/>
          <p:nvPr/>
        </p:nvSpPr>
        <p:spPr>
          <a:xfrm>
            <a:off x="6355014" y="12149612"/>
            <a:ext cx="2713751" cy="3802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nhập/Đăng ký</a:t>
            </a: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E2F8DD6B-1DF3-4D21-022B-CC4BFA66B6B0}"/>
              </a:ext>
            </a:extLst>
          </p:cNvPr>
          <p:cNvSpPr/>
          <p:nvPr/>
        </p:nvSpPr>
        <p:spPr>
          <a:xfrm>
            <a:off x="9013129" y="12859635"/>
            <a:ext cx="2713751" cy="3802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Cập nhật thông tin cá nhân</a:t>
            </a:r>
          </a:p>
        </p:txBody>
      </p:sp>
      <p:pic>
        <p:nvPicPr>
          <p:cNvPr id="1025" name="Picture 2" descr="04 – Công ty TNHH Tư vấn Xây dựng điện Hoà Bình">
            <a:extLst>
              <a:ext uri="{FF2B5EF4-FFF2-40B4-BE49-F238E27FC236}">
                <a16:creationId xmlns:a16="http://schemas.microsoft.com/office/drawing/2014/main" id="{5D144E4D-7F7B-4F8E-440D-932BF442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1" y="8487376"/>
            <a:ext cx="1100158" cy="10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Search SVG, PNG Icon, Symbol. Download Image.">
            <a:extLst>
              <a:ext uri="{FF2B5EF4-FFF2-40B4-BE49-F238E27FC236}">
                <a16:creationId xmlns:a16="http://schemas.microsoft.com/office/drawing/2014/main" id="{49D8E083-8475-2403-3B92-93495B84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77" y="9500770"/>
            <a:ext cx="802703" cy="7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iews - Free interface icons">
            <a:extLst>
              <a:ext uri="{FF2B5EF4-FFF2-40B4-BE49-F238E27FC236}">
                <a16:creationId xmlns:a16="http://schemas.microsoft.com/office/drawing/2014/main" id="{DCAA2AB4-92CC-D7F2-A897-982F35BF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87" y="10309851"/>
            <a:ext cx="789981" cy="7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y - Free business icons">
            <a:extLst>
              <a:ext uri="{FF2B5EF4-FFF2-40B4-BE49-F238E27FC236}">
                <a16:creationId xmlns:a16="http://schemas.microsoft.com/office/drawing/2014/main" id="{222AC682-5406-3059-D680-0E6162BA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80" y="11087225"/>
            <a:ext cx="824556" cy="7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&quot; Icon - Download for free – Iconduck">
            <a:extLst>
              <a:ext uri="{FF2B5EF4-FFF2-40B4-BE49-F238E27FC236}">
                <a16:creationId xmlns:a16="http://schemas.microsoft.com/office/drawing/2014/main" id="{3ECBFEF3-DADC-7D82-6D47-7B314053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68" y="11879174"/>
            <a:ext cx="866524" cy="8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4,700+ Software Update Icon Stock Illustrations, Royalty-Free Vector  Graphics &amp; Clip Art - iStock | Computer update">
            <a:extLst>
              <a:ext uri="{FF2B5EF4-FFF2-40B4-BE49-F238E27FC236}">
                <a16:creationId xmlns:a16="http://schemas.microsoft.com/office/drawing/2014/main" id="{0B3A2758-0DA2-33C7-46BA-25EFE17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75" y="12632005"/>
            <a:ext cx="835463" cy="8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unction - Free construction and tools icons">
            <a:extLst>
              <a:ext uri="{FF2B5EF4-FFF2-40B4-BE49-F238E27FC236}">
                <a16:creationId xmlns:a16="http://schemas.microsoft.com/office/drawing/2014/main" id="{E28F60D7-FD06-D859-F33A-0CB4F553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04" y="7817032"/>
            <a:ext cx="573623" cy="6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- Free architecture and city icons">
            <a:extLst>
              <a:ext uri="{FF2B5EF4-FFF2-40B4-BE49-F238E27FC236}">
                <a16:creationId xmlns:a16="http://schemas.microsoft.com/office/drawing/2014/main" id="{4A72F960-F36F-EF98-9701-49486359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6" y="8918081"/>
            <a:ext cx="587254" cy="5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Quan điểm về sự phát triển - Viết Thuê Luận Văn Thạc Sĩ">
            <a:extLst>
              <a:ext uri="{FF2B5EF4-FFF2-40B4-BE49-F238E27FC236}">
                <a16:creationId xmlns:a16="http://schemas.microsoft.com/office/drawing/2014/main" id="{BA7A4177-AE91-296A-C303-4D7C50FE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3708652"/>
            <a:ext cx="942345" cy="5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Ưu điểm trong tiếng Trung là gì">
            <a:extLst>
              <a:ext uri="{FF2B5EF4-FFF2-40B4-BE49-F238E27FC236}">
                <a16:creationId xmlns:a16="http://schemas.microsoft.com/office/drawing/2014/main" id="{B100B740-5DEC-AC9B-A9EC-8140B221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304" y="13698545"/>
            <a:ext cx="76975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ân biệt &quot;Mục Tiêu&quot; khác &quot;Mục Đích&quot; ở điểm nào - Giới Thiệu Bất Động Sản  RealBiz">
            <a:extLst>
              <a:ext uri="{FF2B5EF4-FFF2-40B4-BE49-F238E27FC236}">
                <a16:creationId xmlns:a16="http://schemas.microsoft.com/office/drawing/2014/main" id="{D3E70B4A-F11E-F5D7-F977-CCE3E8B3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9" y="5531324"/>
            <a:ext cx="837971" cy="7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ái cấu trúc (Restructuring) là gì? Mục tiêu tái cấu trúc">
            <a:extLst>
              <a:ext uri="{FF2B5EF4-FFF2-40B4-BE49-F238E27FC236}">
                <a16:creationId xmlns:a16="http://schemas.microsoft.com/office/drawing/2014/main" id="{67821D6D-A7EA-F637-55AA-EDAC0D76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577" y="3466932"/>
            <a:ext cx="1161446" cy="5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710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ECF380-1EC8-4A61-B1EE-456E31633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0CAA0D-10EF-487D-A72C-8C0E95A5E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0D845-83EA-4F2D-9F23-30FDD8B8310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200</TotalTime>
  <Words>196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5</cp:revision>
  <dcterms:created xsi:type="dcterms:W3CDTF">2024-01-11T16:21:29Z</dcterms:created>
  <dcterms:modified xsi:type="dcterms:W3CDTF">2025-01-15T06:40:51Z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