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1" r:id="rId3"/>
    <p:sldId id="262" r:id="rId4"/>
    <p:sldId id="263" r:id="rId5"/>
    <p:sldId id="264" r:id="rId6"/>
    <p:sldId id="267" r:id="rId7"/>
    <p:sldId id="276" r:id="rId8"/>
    <p:sldId id="273" r:id="rId9"/>
    <p:sldId id="274" r:id="rId10"/>
    <p:sldId id="272" r:id="rId11"/>
    <p:sldId id="265" r:id="rId12"/>
    <p:sldId id="275"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2" autoAdjust="0"/>
  </p:normalViewPr>
  <p:slideViewPr>
    <p:cSldViewPr>
      <p:cViewPr varScale="1">
        <p:scale>
          <a:sx n="68" d="100"/>
          <a:sy n="68" d="100"/>
        </p:scale>
        <p:origin x="1882" y="53"/>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A3E2D-74C0-4C2E-810A-774AA76EB312}" type="datetimeFigureOut">
              <a:rPr lang="en-US" smtClean="0"/>
              <a:t>11/1/2016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DA3BD-3F61-4800-8BAD-08D480828037}" type="slidenum">
              <a:rPr lang="en-US" smtClean="0"/>
              <a:t>‹#›</a:t>
            </a:fld>
            <a:endParaRPr lang="en-US"/>
          </a:p>
        </p:txBody>
      </p:sp>
    </p:spTree>
    <p:extLst>
      <p:ext uri="{BB962C8B-B14F-4D97-AF65-F5344CB8AC3E}">
        <p14:creationId xmlns:p14="http://schemas.microsoft.com/office/powerpoint/2010/main" val="161216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1"/>
                </a:solidFill>
                <a:latin typeface="Times New Roman" panose="02020603050405020304" pitchFamily="18" charset="0"/>
                <a:cs typeface="Times New Roman" panose="02020603050405020304" pitchFamily="18" charset="0"/>
              </a:rPr>
              <a:t>Hỗ</a:t>
            </a:r>
            <a:r>
              <a:rPr lang="en-US" baseline="0" smtClean="0">
                <a:solidFill>
                  <a:schemeClr val="tx1"/>
                </a:solidFill>
                <a:latin typeface="Times New Roman" panose="02020603050405020304" pitchFamily="18" charset="0"/>
                <a:cs typeface="Times New Roman" panose="02020603050405020304" pitchFamily="18" charset="0"/>
              </a:rPr>
              <a:t> trợ</a:t>
            </a:r>
            <a:r>
              <a:rPr lang="en-US" smtClean="0">
                <a:solidFill>
                  <a:schemeClr val="tx1"/>
                </a:solidFill>
                <a:latin typeface="Times New Roman" panose="02020603050405020304" pitchFamily="18" charset="0"/>
                <a:cs typeface="Times New Roman" panose="02020603050405020304" pitchFamily="18" charset="0"/>
              </a:rPr>
              <a:t> nhà phân tích nghiệp vụ, nhà phát triển phần mềm, nhà kiểm thử phần mềm, khách hàng tốt hơn, rõ ràng hơn và hiểu về yêu cầu một cách rõ ràng cụ thể hơn.</a:t>
            </a:r>
          </a:p>
          <a:p>
            <a:endParaRPr lang="en-US"/>
          </a:p>
        </p:txBody>
      </p:sp>
      <p:sp>
        <p:nvSpPr>
          <p:cNvPr id="4" name="Slide Number Placeholder 3"/>
          <p:cNvSpPr>
            <a:spLocks noGrp="1"/>
          </p:cNvSpPr>
          <p:nvPr>
            <p:ph type="sldNum" sz="quarter" idx="10"/>
          </p:nvPr>
        </p:nvSpPr>
        <p:spPr/>
        <p:txBody>
          <a:bodyPr/>
          <a:lstStyle/>
          <a:p>
            <a:fld id="{D8ADA3BD-3F61-4800-8BAD-08D480828037}" type="slidenum">
              <a:rPr lang="en-US" smtClean="0"/>
              <a:t>4</a:t>
            </a:fld>
            <a:endParaRPr lang="en-US"/>
          </a:p>
        </p:txBody>
      </p:sp>
    </p:spTree>
    <p:extLst>
      <p:ext uri="{BB962C8B-B14F-4D97-AF65-F5344CB8AC3E}">
        <p14:creationId xmlns:p14="http://schemas.microsoft.com/office/powerpoint/2010/main" val="182941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Khác với quy trình truyền thống, khi mà khách hàng chỉ tương tác với nhà phân tích nghiệp vụ, và tài liệu dự án do chính nhà phân tích nghiệp vụ viết dựa trên sự hiểu biết và phân tích của họ nên mang tính chủ quan. Còn với BDD, mọi yêu cầu khách hàng đều được thảo luận và phân tích cụ thể bởi tât cả các thành viên trong dự án và được tài liệu hóa dưới dạng ngôn ngữ tự nhiên, giúp cho mọi người có thể hiểu được. Khi đọc tài liệu này, khách hàng có thể dễ dàng nhận biết được lập trình viên có hiểu đúng yêu cầu của họ không và đưa ra phản hồi. </a:t>
            </a:r>
          </a:p>
          <a:p>
            <a:endParaRPr lang="en-US"/>
          </a:p>
        </p:txBody>
      </p:sp>
      <p:sp>
        <p:nvSpPr>
          <p:cNvPr id="4" name="Slide Number Placeholder 3"/>
          <p:cNvSpPr>
            <a:spLocks noGrp="1"/>
          </p:cNvSpPr>
          <p:nvPr>
            <p:ph type="sldNum" sz="quarter" idx="10"/>
          </p:nvPr>
        </p:nvSpPr>
        <p:spPr/>
        <p:txBody>
          <a:bodyPr/>
          <a:lstStyle/>
          <a:p>
            <a:fld id="{D8ADA3BD-3F61-4800-8BAD-08D480828037}" type="slidenum">
              <a:rPr lang="en-US" smtClean="0"/>
              <a:t>5</a:t>
            </a:fld>
            <a:endParaRPr lang="en-US"/>
          </a:p>
        </p:txBody>
      </p:sp>
    </p:spTree>
    <p:extLst>
      <p:ext uri="{BB962C8B-B14F-4D97-AF65-F5344CB8AC3E}">
        <p14:creationId xmlns:p14="http://schemas.microsoft.com/office/powerpoint/2010/main" val="18626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Given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scenario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When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Then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0"/>
          </p:nvPr>
        </p:nvSpPr>
        <p:spPr/>
        <p:txBody>
          <a:bodyPr/>
          <a:lstStyle/>
          <a:p>
            <a:fld id="{D8ADA3BD-3F61-4800-8BAD-08D480828037}" type="slidenum">
              <a:rPr lang="en-US" smtClean="0"/>
              <a:t>6</a:t>
            </a:fld>
            <a:endParaRPr lang="en-US"/>
          </a:p>
        </p:txBody>
      </p:sp>
    </p:spTree>
    <p:extLst>
      <p:ext uri="{BB962C8B-B14F-4D97-AF65-F5344CB8AC3E}">
        <p14:creationId xmlns:p14="http://schemas.microsoft.com/office/powerpoint/2010/main" val="52749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4415" y="913790"/>
            <a:ext cx="7772400" cy="859205"/>
          </a:xfrm>
        </p:spPr>
        <p:txBody>
          <a:bodyPr>
            <a:normAutofit/>
          </a:bodyPr>
          <a:lstStyle>
            <a:lvl1pPr algn="l">
              <a:defRPr sz="3600">
                <a:solidFill>
                  <a:schemeClr val="tx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670" y="1677315"/>
            <a:ext cx="6400800" cy="835455"/>
          </a:xfrm>
        </p:spPr>
        <p:txBody>
          <a:bodyPr>
            <a:normAutofit/>
          </a:bodyPr>
          <a:lstStyle>
            <a:lvl1pPr marL="0" indent="0" algn="l">
              <a:buNone/>
              <a:defRPr sz="28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274638"/>
            <a:ext cx="7016195"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70604" y="1443836"/>
            <a:ext cx="7016195" cy="4275740"/>
          </a:xfrm>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7900" y="274638"/>
            <a:ext cx="7482545"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517900"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17900"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335525"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335525"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512770"/>
            <a:ext cx="5344675" cy="1165219"/>
          </a:xfrm>
        </p:spPr>
        <p:txBody>
          <a:bodyPr>
            <a:noAutofit/>
          </a:bodyPr>
          <a:lstStyle/>
          <a:p>
            <a:r>
              <a:rPr lang="en-US" sz="7200" b="1" dirty="0" smtClean="0">
                <a:solidFill>
                  <a:srgbClr val="00B050"/>
                </a:solidFill>
                <a:latin typeface="Algerian" panose="04020705040A02060702" pitchFamily="82" charset="0"/>
                <a:cs typeface="Times New Roman" panose="02020603050405020304" pitchFamily="18" charset="0"/>
              </a:rPr>
              <a:t>Cucumber</a:t>
            </a:r>
            <a:endParaRPr lang="en-US" sz="7200" b="1" dirty="0">
              <a:solidFill>
                <a:srgbClr val="00B050"/>
              </a:solidFill>
              <a:latin typeface="Algerian" panose="04020705040A02060702" pitchFamily="82"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345" y="1901950"/>
            <a:ext cx="2618273" cy="2618273"/>
          </a:xfrm>
          <a:prstGeom prst="rect">
            <a:avLst/>
          </a:prstGeom>
        </p:spPr>
      </p:pic>
    </p:spTree>
    <p:extLst>
      <p:ext uri="{BB962C8B-B14F-4D97-AF65-F5344CB8AC3E}">
        <p14:creationId xmlns:p14="http://schemas.microsoft.com/office/powerpoint/2010/main" val="1324683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solidFill>
                  <a:schemeClr val="tx1"/>
                </a:solidFill>
                <a:latin typeface="Times New Roman" panose="02020603050405020304" pitchFamily="18" charset="0"/>
                <a:cs typeface="Times New Roman" panose="02020603050405020304" pitchFamily="18" charset="0"/>
              </a:rPr>
              <a:t>Cài</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đặt</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439620"/>
          </a:xfrm>
        </p:spPr>
        <p:txBody>
          <a:bodyPr/>
          <a:lstStyle/>
          <a:p>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download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jdk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jre</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Eclipse.</a:t>
            </a:r>
          </a:p>
          <a:p>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Maven.</a:t>
            </a:r>
          </a:p>
          <a:p>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Cucumber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Maven.</a:t>
            </a:r>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7200" y="1291130"/>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97390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1143000"/>
          </a:xfrm>
        </p:spPr>
        <p:txBody>
          <a:bodyPr>
            <a:normAutofit/>
          </a:bodyPr>
          <a:lstStyle/>
          <a:p>
            <a:r>
              <a:rPr lang="en-US" sz="4000" dirty="0" err="1" smtClean="0">
                <a:solidFill>
                  <a:schemeClr val="tx1"/>
                </a:solidFill>
                <a:latin typeface="Times New Roman" panose="02020603050405020304" pitchFamily="18" charset="0"/>
                <a:cs typeface="Times New Roman" panose="02020603050405020304" pitchFamily="18" charset="0"/>
              </a:rPr>
              <a:t>Ưu</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điểm</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của</a:t>
            </a:r>
            <a:r>
              <a:rPr lang="en-US" sz="4000" dirty="0" smtClean="0">
                <a:solidFill>
                  <a:schemeClr val="tx1"/>
                </a:solidFill>
                <a:latin typeface="Times New Roman" panose="02020603050405020304" pitchFamily="18" charset="0"/>
                <a:cs typeface="Times New Roman" panose="02020603050405020304" pitchFamily="18" charset="0"/>
              </a:rPr>
              <a:t> Cucumber</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119375"/>
          </a:xfrm>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Java, </a:t>
            </a: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Ruby…</a:t>
            </a:r>
          </a:p>
          <a:p>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Anh</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Cho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test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framework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end - to end.</a:t>
            </a:r>
          </a:p>
          <a:p>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7200" y="1138425"/>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3593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1143000"/>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Demo</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119375"/>
          </a:xfrm>
        </p:spPr>
        <p:txBody>
          <a:bodyPr>
            <a:normAutofit/>
          </a:bodyPr>
          <a:lstStyle/>
          <a:p>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mục</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Test </a:t>
            </a:r>
            <a:r>
              <a:rPr lang="en-US" dirty="0" err="1" smtClean="0">
                <a:latin typeface="Times New Roman" panose="02020603050405020304" pitchFamily="18" charset="0"/>
                <a:cs typeface="Times New Roman" panose="02020603050405020304" pitchFamily="18" charset="0"/>
              </a:rPr>
              <a:t>bằng</a:t>
            </a:r>
            <a:r>
              <a:rPr lang="en-US" dirty="0" smtClean="0">
                <a:latin typeface="Times New Roman" panose="02020603050405020304" pitchFamily="18" charset="0"/>
                <a:cs typeface="Times New Roman" panose="02020603050405020304" pitchFamily="18" charset="0"/>
              </a:rPr>
              <a:t> Cucumber</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7200" y="1138425"/>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8969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848655" cy="4525963"/>
          </a:xfrm>
        </p:spPr>
        <p:txBody>
          <a:bodyPr>
            <a:normAutofit/>
          </a:bodyPr>
          <a:lstStyle/>
          <a:p>
            <a:pPr marL="0" indent="0" algn="ctr">
              <a:buNone/>
            </a:pPr>
            <a:endParaRPr lang="en-US" sz="4000" dirty="0" smtClean="0">
              <a:latin typeface="Times New Roman" panose="02020603050405020304" pitchFamily="18" charset="0"/>
              <a:cs typeface="Times New Roman" panose="02020603050405020304" pitchFamily="18" charset="0"/>
            </a:endParaRPr>
          </a:p>
          <a:p>
            <a:pPr marL="0" indent="0" algn="ctr">
              <a:buNone/>
            </a:pPr>
            <a:r>
              <a:rPr lang="en-US" sz="4000" b="1" i="1" dirty="0" err="1" smtClean="0">
                <a:latin typeface="Times New Roman" panose="02020603050405020304" pitchFamily="18" charset="0"/>
                <a:cs typeface="Times New Roman" panose="02020603050405020304" pitchFamily="18" charset="0"/>
              </a:rPr>
              <a:t>Cám</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ơn</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thầy</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và</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các</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bạn</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đã</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lắng</a:t>
            </a:r>
            <a:r>
              <a:rPr lang="en-US" sz="4000" b="1" i="1" dirty="0" smtClean="0">
                <a:latin typeface="Times New Roman" panose="02020603050405020304" pitchFamily="18" charset="0"/>
                <a:cs typeface="Times New Roman" panose="02020603050405020304" pitchFamily="18" charset="0"/>
              </a:rPr>
              <a:t> </a:t>
            </a:r>
            <a:r>
              <a:rPr lang="en-US" sz="4000" b="1" i="1" dirty="0" err="1" smtClean="0">
                <a:latin typeface="Times New Roman" panose="02020603050405020304" pitchFamily="18" charset="0"/>
                <a:cs typeface="Times New Roman" panose="02020603050405020304" pitchFamily="18" charset="0"/>
              </a:rPr>
              <a:t>nghe</a:t>
            </a:r>
            <a:r>
              <a:rPr lang="en-US" sz="4000" b="1" i="1" dirty="0" smtClean="0">
                <a:latin typeface="Times New Roman" panose="02020603050405020304" pitchFamily="18" charset="0"/>
                <a:cs typeface="Times New Roman" panose="02020603050405020304" pitchFamily="18" charset="0"/>
              </a:rPr>
              <a:t>!</a:t>
            </a:r>
            <a:endParaRPr lang="en-US"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461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48392"/>
            <a:ext cx="7016195" cy="890033"/>
          </a:xfrm>
        </p:spPr>
        <p:txBody>
          <a:bodyPr/>
          <a:lstStyle/>
          <a:p>
            <a:r>
              <a:rPr lang="en-US" b="1" dirty="0" err="1" smtClean="0">
                <a:solidFill>
                  <a:schemeClr val="tx1"/>
                </a:solidFill>
              </a:rPr>
              <a:t>Nội</a:t>
            </a:r>
            <a:r>
              <a:rPr lang="en-US" b="1" dirty="0" smtClean="0">
                <a:solidFill>
                  <a:schemeClr val="tx1"/>
                </a:solidFill>
              </a:rPr>
              <a:t> dung </a:t>
            </a:r>
            <a:r>
              <a:rPr lang="en-US" b="1" dirty="0" err="1" smtClean="0">
                <a:solidFill>
                  <a:schemeClr val="tx1"/>
                </a:solidFill>
              </a:rPr>
              <a:t>chính</a:t>
            </a:r>
            <a:endParaRPr lang="en-US" b="1" dirty="0">
              <a:solidFill>
                <a:schemeClr val="tx1"/>
              </a:solidFill>
            </a:endParaRPr>
          </a:p>
        </p:txBody>
      </p:sp>
      <p:sp>
        <p:nvSpPr>
          <p:cNvPr id="3" name="Content Placeholder 2"/>
          <p:cNvSpPr>
            <a:spLocks noGrp="1"/>
          </p:cNvSpPr>
          <p:nvPr>
            <p:ph idx="1"/>
          </p:nvPr>
        </p:nvSpPr>
        <p:spPr>
          <a:xfrm>
            <a:off x="601669" y="1291130"/>
            <a:ext cx="7016195" cy="4275740"/>
          </a:xfrm>
        </p:spPr>
        <p:txBody>
          <a:bodyPr>
            <a:normAutofit/>
          </a:bodyPr>
          <a:lstStyle/>
          <a:p>
            <a:r>
              <a:rPr lang="en-US" sz="3200" dirty="0" err="1" smtClean="0">
                <a:solidFill>
                  <a:schemeClr val="tx1"/>
                </a:solidFill>
                <a:latin typeface="Times New Roman" panose="02020603050405020304" pitchFamily="18" charset="0"/>
                <a:cs typeface="Times New Roman" panose="02020603050405020304" pitchFamily="18" charset="0"/>
              </a:rPr>
              <a:t>Giới</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thiệu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về</a:t>
            </a:r>
            <a:r>
              <a:rPr lang="en-US" sz="3200" dirty="0" smtClean="0">
                <a:solidFill>
                  <a:schemeClr val="tx1"/>
                </a:solidFill>
                <a:latin typeface="Times New Roman" panose="02020603050405020304" pitchFamily="18" charset="0"/>
                <a:cs typeface="Times New Roman" panose="02020603050405020304" pitchFamily="18" charset="0"/>
              </a:rPr>
              <a:t> Cucumber </a:t>
            </a:r>
            <a:r>
              <a:rPr lang="en-US" sz="3200" dirty="0" err="1" smtClean="0">
                <a:solidFill>
                  <a:schemeClr val="tx1"/>
                </a:solidFill>
                <a:latin typeface="Times New Roman" panose="02020603050405020304" pitchFamily="18" charset="0"/>
                <a:cs typeface="Times New Roman" panose="02020603050405020304" pitchFamily="18" charset="0"/>
              </a:rPr>
              <a:t>và</a:t>
            </a:r>
            <a:r>
              <a:rPr lang="en-US" sz="3200" dirty="0" smtClean="0">
                <a:solidFill>
                  <a:schemeClr val="tx1"/>
                </a:solidFill>
                <a:latin typeface="Times New Roman" panose="02020603050405020304" pitchFamily="18" charset="0"/>
                <a:cs typeface="Times New Roman" panose="02020603050405020304" pitchFamily="18" charset="0"/>
              </a:rPr>
              <a:t> BDD</a:t>
            </a:r>
          </a:p>
          <a:p>
            <a:r>
              <a:rPr lang="en-US" sz="3200" dirty="0" smtClean="0">
                <a:solidFill>
                  <a:schemeClr val="tx1"/>
                </a:solidFill>
                <a:latin typeface="Times New Roman" panose="02020603050405020304" pitchFamily="18" charset="0"/>
                <a:cs typeface="Times New Roman" panose="02020603050405020304" pitchFamily="18" charset="0"/>
              </a:rPr>
              <a:t>Gherkins</a:t>
            </a:r>
          </a:p>
          <a:p>
            <a:r>
              <a:rPr lang="en-US" sz="3200" dirty="0" err="1" smtClean="0">
                <a:solidFill>
                  <a:schemeClr val="tx1"/>
                </a:solidFill>
                <a:latin typeface="Times New Roman" panose="02020603050405020304" pitchFamily="18" charset="0"/>
                <a:cs typeface="Times New Roman" panose="02020603050405020304" pitchFamily="18" charset="0"/>
              </a:rPr>
              <a:t>Cấu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trúc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cucumber project</a:t>
            </a:r>
          </a:p>
          <a:p>
            <a:r>
              <a:rPr lang="en-US" sz="3200" dirty="0" err="1" smtClean="0">
                <a:solidFill>
                  <a:schemeClr val="tx1"/>
                </a:solidFill>
                <a:latin typeface="Times New Roman" panose="02020603050405020304" pitchFamily="18" charset="0"/>
                <a:cs typeface="Times New Roman" panose="02020603050405020304" pitchFamily="18" charset="0"/>
              </a:rPr>
              <a:t>Cài</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đặt</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err="1" smtClean="0">
                <a:solidFill>
                  <a:schemeClr val="tx1"/>
                </a:solidFill>
                <a:latin typeface="Times New Roman" panose="02020603050405020304" pitchFamily="18" charset="0"/>
                <a:cs typeface="Times New Roman" panose="02020603050405020304" pitchFamily="18" charset="0"/>
              </a:rPr>
              <a:t>Ưu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điểm</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của</a:t>
            </a:r>
            <a:r>
              <a:rPr lang="en-US" sz="3200" dirty="0" smtClean="0">
                <a:solidFill>
                  <a:schemeClr val="tx1"/>
                </a:solidFill>
                <a:latin typeface="Times New Roman" panose="02020603050405020304" pitchFamily="18" charset="0"/>
                <a:cs typeface="Times New Roman" panose="02020603050405020304" pitchFamily="18" charset="0"/>
              </a:rPr>
              <a:t> cucumber</a:t>
            </a:r>
          </a:p>
          <a:p>
            <a:endParaRPr lang="en-US" sz="3200" dirty="0" smtClean="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01669" y="1100563"/>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3158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Cucumber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sz="half" idx="1"/>
          </p:nvPr>
        </p:nvSpPr>
        <p:spPr>
          <a:xfrm>
            <a:off x="457200" y="1600200"/>
            <a:ext cx="3809390" cy="41193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Cucumber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plain-text,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 (</a:t>
            </a:r>
            <a:r>
              <a:rPr lang="en-US" smtClean="0">
                <a:latin typeface="Times New Roman" panose="02020603050405020304" pitchFamily="18" charset="0"/>
                <a:cs typeface="Times New Roman" panose="02020603050405020304" pitchFamily="18" charset="0"/>
              </a:rPr>
              <a:t>BDD).</a:t>
            </a:r>
            <a:endParaRPr lang="en-US" dirty="0">
              <a:latin typeface="Times New Roman" panose="02020603050405020304" pitchFamily="18" charset="0"/>
              <a:cs typeface="Times New Roman" panose="02020603050405020304" pitchFamily="18" charset="0"/>
            </a:endParaRPr>
          </a:p>
        </p:txBody>
      </p:sp>
      <p:pic>
        <p:nvPicPr>
          <p:cNvPr id="5" name="Content Placeholder 4" descr="Kết quả hình ảnh cho image of bdd with cucumber process"/>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1901950"/>
            <a:ext cx="4038600" cy="2972395"/>
          </a:xfrm>
          <a:prstGeom prst="rect">
            <a:avLst/>
          </a:prstGeom>
          <a:noFill/>
          <a:ln>
            <a:noFill/>
          </a:ln>
        </p:spPr>
      </p:pic>
      <p:cxnSp>
        <p:nvCxnSpPr>
          <p:cNvPr id="10" name="Straight Connector 9"/>
          <p:cNvCxnSpPr/>
          <p:nvPr/>
        </p:nvCxnSpPr>
        <p:spPr>
          <a:xfrm>
            <a:off x="601670" y="1291130"/>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47168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BDD (</a:t>
            </a:r>
            <a:r>
              <a:rPr lang="en-US" sz="4000" dirty="0">
                <a:solidFill>
                  <a:schemeClr val="tx1"/>
                </a:solidFill>
                <a:latin typeface="Times New Roman" panose="02020603050405020304" pitchFamily="18" charset="0"/>
                <a:cs typeface="Times New Roman" panose="02020603050405020304" pitchFamily="18" charset="0"/>
              </a:rPr>
              <a:t>Behavior driven development</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119375"/>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BDD – </a:t>
            </a:r>
            <a:r>
              <a:rPr lang="en-US" dirty="0" err="1" smtClean="0">
                <a:solidFill>
                  <a:schemeClr val="tx1"/>
                </a:solidFill>
                <a:latin typeface="Times New Roman" panose="02020603050405020304" pitchFamily="18" charset="0"/>
                <a:cs typeface="Times New Roman" panose="02020603050405020304" pitchFamily="18" charset="0"/>
              </a:rPr>
              <a:t>phát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triển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hướng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hành</a:t>
            </a:r>
            <a:r>
              <a:rPr lang="en-US" dirty="0" smtClean="0">
                <a:solidFill>
                  <a:schemeClr val="tx1"/>
                </a:solidFill>
                <a:latin typeface="Times New Roman" panose="02020603050405020304" pitchFamily="18" charset="0"/>
                <a:cs typeface="Times New Roman" panose="02020603050405020304" pitchFamily="18" charset="0"/>
              </a:rPr>
              <a:t> vi </a:t>
            </a:r>
            <a:r>
              <a:rPr lang="en-US" dirty="0" err="1" smtClean="0">
                <a:solidFill>
                  <a:schemeClr val="tx1"/>
                </a:solidFill>
                <a:latin typeface="Times New Roman" panose="02020603050405020304" pitchFamily="18" charset="0"/>
                <a:cs typeface="Times New Roman" panose="02020603050405020304" pitchFamily="18" charset="0"/>
              </a:rPr>
              <a:t>là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quá</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phát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triển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mềm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dựa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phương</a:t>
            </a:r>
            <a:r>
              <a:rPr lang="en-US" dirty="0"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pháp</a:t>
            </a:r>
            <a:r>
              <a:rPr lang="en-US" smtClean="0">
                <a:solidFill>
                  <a:schemeClr val="tx1"/>
                </a:solidFill>
                <a:latin typeface="Times New Roman" panose="02020603050405020304" pitchFamily="18" charset="0"/>
                <a:cs typeface="Times New Roman" panose="02020603050405020304" pitchFamily="18" charset="0"/>
              </a:rPr>
              <a:t> Agile.</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BDD </a:t>
            </a:r>
            <a:r>
              <a:rPr lang="en-US" dirty="0" err="1">
                <a:solidFill>
                  <a:schemeClr val="tx1"/>
                </a:solidFill>
                <a:latin typeface="Times New Roman" panose="02020603050405020304" pitchFamily="18" charset="0"/>
                <a:cs typeface="Times New Roman" panose="02020603050405020304" pitchFamily="18" charset="0"/>
              </a:rPr>
              <a:t>nhấn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nghĩa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hành</a:t>
            </a:r>
            <a:r>
              <a:rPr lang="en-US" dirty="0">
                <a:solidFill>
                  <a:schemeClr val="tx1"/>
                </a:solidFill>
                <a:latin typeface="Times New Roman" panose="02020603050405020304" pitchFamily="18" charset="0"/>
                <a:cs typeface="Times New Roman" panose="02020603050405020304" pitchFamily="18" charset="0"/>
              </a:rPr>
              <a:t> vi </a:t>
            </a:r>
            <a:r>
              <a:rPr lang="en-US" dirty="0" err="1">
                <a:solidFill>
                  <a:schemeClr val="tx1"/>
                </a:solidFill>
                <a:latin typeface="Times New Roman" panose="02020603050405020304" pitchFamily="18" charset="0"/>
                <a:cs typeface="Times New Roman" panose="02020603050405020304" pitchFamily="18" charset="0"/>
              </a:rPr>
              <a:t>mục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nhỏ</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mịn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BDD </a:t>
            </a:r>
            <a:r>
              <a:rPr lang="en-US" dirty="0" err="1">
                <a:solidFill>
                  <a:schemeClr val="tx1"/>
                </a:solidFill>
                <a:latin typeface="Times New Roman" panose="02020603050405020304" pitchFamily="18" charset="0"/>
                <a:cs typeface="Times New Roman" panose="02020603050405020304" pitchFamily="18" charset="0"/>
              </a:rPr>
              <a:t>cung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giản,có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trúc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tiếng</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giúp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tác</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hỗ</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trợ</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tiếp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bên</a:t>
            </a:r>
            <a:r>
              <a:rPr lang="en-US" dirty="0">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liên</a:t>
            </a: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quan.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601670" y="1291130"/>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44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282" y="238954"/>
            <a:ext cx="7482545" cy="1143000"/>
          </a:xfrm>
        </p:spPr>
        <p:txBody>
          <a:bodyPr>
            <a:normAutofit fontScale="90000"/>
          </a:bodyPr>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smtClean="0">
                <a:solidFill>
                  <a:schemeClr val="tx1"/>
                </a:solidFill>
                <a:latin typeface="Times New Roman" panose="02020603050405020304" pitchFamily="18" charset="0"/>
                <a:cs typeface="Times New Roman" panose="02020603050405020304" pitchFamily="18" charset="0"/>
              </a:rPr>
              <a:t> của</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BDD so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mềm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673635" y="1596540"/>
            <a:ext cx="3664920" cy="639762"/>
          </a:xfrm>
        </p:spPr>
        <p:txBody>
          <a:bodyPr>
            <a:normAutofit fontScale="92500" lnSpcReduction="20000"/>
          </a:bodyPr>
          <a:lstStyle/>
          <a:p>
            <a:r>
              <a:rPr lang="en-US" dirty="0" err="1" smtClean="0">
                <a:solidFill>
                  <a:schemeClr val="tx1"/>
                </a:solidFill>
                <a:latin typeface="Times New Roman" panose="02020603050405020304" pitchFamily="18" charset="0"/>
                <a:cs typeface="Times New Roman" panose="02020603050405020304" pitchFamily="18" charset="0"/>
              </a:rPr>
              <a:t>Quy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phát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triển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truyền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thống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335525" y="1596540"/>
            <a:ext cx="3664920" cy="639762"/>
          </a:xfrm>
        </p:spPr>
        <p:txBody>
          <a:bodyPr>
            <a:normAutofit fontScale="92500" lnSpcReduction="20000"/>
          </a:bodyPr>
          <a:lstStyle/>
          <a:p>
            <a:r>
              <a:rPr lang="en-US" dirty="0" err="1" smtClean="0">
                <a:solidFill>
                  <a:schemeClr val="tx1"/>
                </a:solidFill>
                <a:latin typeface="Times New Roman" panose="02020603050405020304" pitchFamily="18" charset="0"/>
                <a:cs typeface="Times New Roman" panose="02020603050405020304" pitchFamily="18" charset="0"/>
              </a:rPr>
              <a:t>Quy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phát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triển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với</a:t>
            </a:r>
            <a:r>
              <a:rPr lang="en-US" dirty="0" smtClean="0">
                <a:solidFill>
                  <a:schemeClr val="tx1"/>
                </a:solidFill>
                <a:latin typeface="Times New Roman" panose="02020603050405020304" pitchFamily="18" charset="0"/>
                <a:cs typeface="Times New Roman" panose="02020603050405020304" pitchFamily="18" charset="0"/>
              </a:rPr>
              <a:t> BDD</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73017" y="2665475"/>
            <a:ext cx="3665538" cy="2662702"/>
          </a:xfrm>
          <a:prstGeom prst="rect">
            <a:avLst/>
          </a:prstGeom>
        </p:spPr>
      </p:pic>
      <p:pic>
        <p:nvPicPr>
          <p:cNvPr id="8" name="Content Placeholder 7"/>
          <p:cNvPicPr>
            <a:picLocks noGrp="1"/>
          </p:cNvPicPr>
          <p:nvPr>
            <p:ph sz="quarter" idx="4"/>
          </p:nvPr>
        </p:nvPicPr>
        <p:blipFill>
          <a:blip r:embed="rId4">
            <a:extLst>
              <a:ext uri="{28A0092B-C50C-407E-A947-70E740481C1C}">
                <a14:useLocalDpi xmlns:a14="http://schemas.microsoft.com/office/drawing/2010/main" val="0"/>
              </a:ext>
            </a:extLst>
          </a:blip>
          <a:stretch>
            <a:fillRect/>
          </a:stretch>
        </p:blipFill>
        <p:spPr>
          <a:xfrm>
            <a:off x="5030115" y="2601398"/>
            <a:ext cx="3665537" cy="2773210"/>
          </a:xfrm>
          <a:prstGeom prst="rect">
            <a:avLst/>
          </a:prstGeom>
        </p:spPr>
      </p:pic>
      <p:cxnSp>
        <p:nvCxnSpPr>
          <p:cNvPr id="9" name="Straight Connector 8"/>
          <p:cNvCxnSpPr/>
          <p:nvPr/>
        </p:nvCxnSpPr>
        <p:spPr>
          <a:xfrm>
            <a:off x="597282" y="1381954"/>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91285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Gherkins</a:t>
            </a:r>
            <a:endParaRPr lang="en-US" dirty="0">
              <a:solidFill>
                <a:schemeClr val="tx1"/>
              </a:solidFill>
            </a:endParaRPr>
          </a:p>
        </p:txBody>
      </p:sp>
      <p:sp>
        <p:nvSpPr>
          <p:cNvPr id="3" name="Content Placeholder 2"/>
          <p:cNvSpPr>
            <a:spLocks noGrp="1"/>
          </p:cNvSpPr>
          <p:nvPr>
            <p:ph idx="1"/>
          </p:nvPr>
        </p:nvSpPr>
        <p:spPr>
          <a:xfrm>
            <a:off x="457200" y="1417638"/>
            <a:ext cx="8229600" cy="4119375"/>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M</a:t>
            </a:r>
            <a:r>
              <a:rPr lang="en-US" smtClean="0">
                <a:latin typeface="Times New Roman" panose="02020603050405020304" pitchFamily="18" charset="0"/>
                <a:cs typeface="Times New Roman" panose="02020603050405020304" pitchFamily="18" charset="0"/>
              </a:rPr>
              <a:t>ột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BDD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userstory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scenarios</a:t>
            </a:r>
            <a:r>
              <a:rPr lang="en-US" dirty="0"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Các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feature.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t>
            </a:r>
            <a:r>
              <a:rPr lang="en-US" smtClean="0">
                <a:latin typeface="Times New Roman" panose="02020603050405020304" pitchFamily="18" charset="0"/>
                <a:cs typeface="Times New Roman" panose="02020603050405020304" pitchFamily="18" charset="0"/>
              </a:rPr>
              <a:t>ile </a:t>
            </a:r>
            <a:r>
              <a:rPr lang="en-US" dirty="0">
                <a:latin typeface="Times New Roman" panose="02020603050405020304" pitchFamily="18" charset="0"/>
                <a:cs typeface="Times New Roman" panose="02020603050405020304" pitchFamily="18" charset="0"/>
              </a:rPr>
              <a:t>feature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kịch</a:t>
            </a:r>
            <a:r>
              <a:rPr lang="en-US" dirty="0"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bản</a:t>
            </a:r>
            <a:r>
              <a:rPr lang="en-US" smtClean="0">
                <a:latin typeface="Times New Roman" panose="02020603050405020304" pitchFamily="18" charset="0"/>
                <a:cs typeface="Times New Roman" panose="02020603050405020304" pitchFamily="18" charset="0"/>
              </a:rPr>
              <a:t> test.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File Gherkin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plain English text,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scenarios,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scenarios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Given, When, Then, And</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But</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7200" y="1138425"/>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001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5174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chemeClr val="tx1"/>
                </a:solidFill>
                <a:latin typeface="Times New Roman" panose="02020603050405020304" pitchFamily="18" charset="0"/>
                <a:cs typeface="Times New Roman" panose="02020603050405020304" pitchFamily="18" charset="0"/>
              </a:rPr>
              <a:t>Ví dụ</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426" y="1419969"/>
            <a:ext cx="5124263" cy="4374061"/>
          </a:xfrm>
        </p:spPr>
      </p:pic>
      <p:cxnSp>
        <p:nvCxnSpPr>
          <p:cNvPr id="4" name="Straight Connector 3"/>
          <p:cNvCxnSpPr/>
          <p:nvPr/>
        </p:nvCxnSpPr>
        <p:spPr>
          <a:xfrm>
            <a:off x="457200" y="1291130"/>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5427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22195"/>
            <a:ext cx="8229600" cy="1143000"/>
          </a:xfrm>
        </p:spPr>
        <p:txBody>
          <a:bodyPr>
            <a:normAutofit/>
          </a:bodyPr>
          <a:lstStyle/>
          <a:p>
            <a:r>
              <a:rPr lang="en-US" sz="4000" dirty="0" err="1" smtClean="0">
                <a:solidFill>
                  <a:schemeClr val="tx1"/>
                </a:solidFill>
                <a:latin typeface="Times New Roman" panose="02020603050405020304" pitchFamily="18" charset="0"/>
                <a:cs typeface="Times New Roman" panose="02020603050405020304" pitchFamily="18" charset="0"/>
              </a:rPr>
              <a:t>Cấu</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trúc</a:t>
            </a:r>
            <a:r>
              <a:rPr lang="en-US" sz="4000" dirty="0" smtClean="0">
                <a:solidFill>
                  <a:schemeClr val="tx1"/>
                </a:solidFill>
                <a:latin typeface="Times New Roman" panose="02020603050405020304" pitchFamily="18" charset="0"/>
                <a:cs typeface="Times New Roman" panose="02020603050405020304" pitchFamily="18" charset="0"/>
              </a:rPr>
              <a:t> project</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56538" y="1365195"/>
            <a:ext cx="4014453" cy="4119375"/>
          </a:xfrm>
          <a:prstGeom prst="rect">
            <a:avLst/>
          </a:prstGeom>
        </p:spPr>
      </p:pic>
      <p:cxnSp>
        <p:nvCxnSpPr>
          <p:cNvPr id="5" name="Straight Connector 4"/>
          <p:cNvCxnSpPr/>
          <p:nvPr/>
        </p:nvCxnSpPr>
        <p:spPr>
          <a:xfrm>
            <a:off x="448965" y="1138425"/>
            <a:ext cx="7940661" cy="0"/>
          </a:xfrm>
          <a:prstGeom prst="line">
            <a:avLst/>
          </a:prstGeom>
          <a:ln>
            <a:solidFill>
              <a:schemeClr val="tx2">
                <a:lumMod val="60000"/>
                <a:lumOff val="40000"/>
              </a:schemeClr>
            </a:solidFill>
          </a:ln>
          <a:effectLst>
            <a:outerShdw blurRad="40000" dist="20000" dir="5400000" rotWithShape="0">
              <a:srgbClr val="00B05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2754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627</Words>
  <Application>Microsoft Office PowerPoint</Application>
  <PresentationFormat>On-screen Show (4:3)</PresentationFormat>
  <Paragraphs>46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Times New Roman</vt:lpstr>
      <vt:lpstr>Office Theme</vt:lpstr>
      <vt:lpstr>Cucumber</vt:lpstr>
      <vt:lpstr>Nội dung chính</vt:lpstr>
      <vt:lpstr>Cucumber là gì ?</vt:lpstr>
      <vt:lpstr>BDD (Behavior driven development)</vt:lpstr>
      <vt:lpstr>Ưu điểm của BDD so với quy trình phát triển phần mềm truyền thống </vt:lpstr>
      <vt:lpstr>Gherkins</vt:lpstr>
      <vt:lpstr>PowerPoint Presentation</vt:lpstr>
      <vt:lpstr>Ví dụ</vt:lpstr>
      <vt:lpstr>Cấu trúc project</vt:lpstr>
      <vt:lpstr>Cài đặt</vt:lpstr>
      <vt:lpstr>Ưu điểm của Cucumber</vt:lpstr>
      <vt:lpstr>Demo</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Kira</cp:lastModifiedBy>
  <cp:revision>172</cp:revision>
  <dcterms:created xsi:type="dcterms:W3CDTF">2013-08-21T19:17:07Z</dcterms:created>
  <dcterms:modified xsi:type="dcterms:W3CDTF">2016-11-01T04:44:09Z</dcterms:modified>
</cp:coreProperties>
</file>