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9" r:id="rId4"/>
    <p:sldId id="260" r:id="rId5"/>
    <p:sldId id="266" r:id="rId6"/>
    <p:sldId id="265" r:id="rId7"/>
    <p:sldId id="268" r:id="rId8"/>
    <p:sldId id="269"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yền Đào" initials="HĐ" lastIdx="1" clrIdx="0">
    <p:extLst>
      <p:ext uri="{19B8F6BF-5375-455C-9EA6-DF929625EA0E}">
        <p15:presenceInfo xmlns:p15="http://schemas.microsoft.com/office/powerpoint/2012/main" userId="fb80dfc146bfa0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004" autoAdjust="0"/>
  </p:normalViewPr>
  <p:slideViewPr>
    <p:cSldViewPr snapToGrid="0">
      <p:cViewPr>
        <p:scale>
          <a:sx n="64" d="100"/>
          <a:sy n="64" d="100"/>
        </p:scale>
        <p:origin x="-762"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5E1F91-97C3-40C4-B1B4-3F4DDDFE50CA}" type="datetimeFigureOut">
              <a:rPr lang="vi-VN" smtClean="0"/>
              <a:t>08/11/2016</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D69484-8ECC-44A4-8EBF-793E1E9599FB}" type="slidenum">
              <a:rPr lang="vi-VN" smtClean="0"/>
              <a:t>‹#›</a:t>
            </a:fld>
            <a:endParaRPr lang="vi-VN"/>
          </a:p>
        </p:txBody>
      </p:sp>
    </p:spTree>
    <p:extLst>
      <p:ext uri="{BB962C8B-B14F-4D97-AF65-F5344CB8AC3E}">
        <p14:creationId xmlns:p14="http://schemas.microsoft.com/office/powerpoint/2010/main" val="2256577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smtClean="0">
                <a:latin typeface="Arial (Body)"/>
              </a:rPr>
              <a:t>1. </a:t>
            </a:r>
            <a:r>
              <a:rPr lang="vi-VN" sz="1000" dirty="0" smtClean="0"/>
              <a:t>Kiểm thử chức năng:</a:t>
            </a:r>
            <a:endParaRPr lang="en-US" sz="1000" dirty="0" smtClean="0"/>
          </a:p>
          <a:p>
            <a:pPr lvl="1">
              <a:buFont typeface="Wingdings" panose="05000000000000000000" pitchFamily="2" charset="2"/>
              <a:buChar char="Ø"/>
            </a:pPr>
            <a:r>
              <a:rPr lang="vi-VN" sz="1000" dirty="0" smtClean="0"/>
              <a:t>Một công cụ mạnh mẽ cho phép tester viết Functional API Tests trong SoapUI</a:t>
            </a:r>
            <a:endParaRPr lang="en-US" sz="1000" dirty="0" smtClean="0"/>
          </a:p>
          <a:p>
            <a:pPr lvl="1">
              <a:buFont typeface="Wingdings" panose="05000000000000000000" pitchFamily="2" charset="2"/>
              <a:buChar char="Ø"/>
            </a:pPr>
            <a:r>
              <a:rPr lang="vi-VN" sz="1000" dirty="0" smtClean="0"/>
              <a:t>Hỗ trợ tính năng kéo-thả mà làm tăng tốc độ phát triển script</a:t>
            </a:r>
            <a:endParaRPr lang="en-US" sz="1000" dirty="0" smtClean="0"/>
          </a:p>
          <a:p>
            <a:pPr lvl="1">
              <a:buFont typeface="Wingdings" panose="05000000000000000000" pitchFamily="2" charset="2"/>
              <a:buChar char="Ø"/>
            </a:pPr>
            <a:r>
              <a:rPr lang="vi-VN" sz="1000" dirty="0" smtClean="0"/>
              <a:t>Hỗ trợ gỡ lỗi và cho phép tester phát triển data driven tests.</a:t>
            </a:r>
            <a:endParaRPr lang="en-US" sz="1000" dirty="0" smtClean="0"/>
          </a:p>
          <a:p>
            <a:pPr lvl="0"/>
            <a:r>
              <a:rPr lang="en-US" sz="1000" dirty="0" smtClean="0">
                <a:latin typeface="Arial (Body)"/>
              </a:rPr>
              <a:t>2. </a:t>
            </a:r>
            <a:r>
              <a:rPr lang="vi-VN" sz="1000" dirty="0" smtClean="0"/>
              <a:t>Kiểm thử bảo mật:</a:t>
            </a:r>
            <a:endParaRPr lang="en-US" sz="1000" dirty="0" smtClean="0"/>
          </a:p>
          <a:p>
            <a:pPr lvl="1">
              <a:buFont typeface="Wingdings" panose="05000000000000000000" pitchFamily="2" charset="2"/>
              <a:buChar char="Ø"/>
            </a:pPr>
            <a:r>
              <a:rPr lang="vi-VN" sz="1000" dirty="0" smtClean="0"/>
              <a:t>Ngăn chặn SQL Injection để bảo đảm cơ sở dữ liệu</a:t>
            </a:r>
            <a:endParaRPr lang="en-US" sz="1000" dirty="0" smtClean="0"/>
          </a:p>
          <a:p>
            <a:pPr lvl="1">
              <a:buFont typeface="Wingdings" panose="05000000000000000000" pitchFamily="2" charset="2"/>
              <a:buChar char="Ø"/>
            </a:pPr>
            <a:r>
              <a:rPr lang="vi-VN" sz="1000" dirty="0" smtClean="0"/>
              <a:t>Thực hiện Fuzzing scan và Boundary scan để tránh những hành vi thất thường của các dịch vụ.</a:t>
            </a:r>
            <a:endParaRPr lang="en-US" sz="1000" dirty="0" smtClean="0"/>
          </a:p>
          <a:p>
            <a:pPr lvl="0"/>
            <a:r>
              <a:rPr lang="en-US" sz="1000" dirty="0" smtClean="0">
                <a:latin typeface="Arial (Body)"/>
              </a:rPr>
              <a:t>3. </a:t>
            </a:r>
            <a:r>
              <a:rPr lang="vi-VN" sz="1000" dirty="0" smtClean="0"/>
              <a:t>Kiểm thử tải:</a:t>
            </a:r>
            <a:endParaRPr lang="en-US" sz="1000" dirty="0" smtClean="0"/>
          </a:p>
          <a:p>
            <a:pPr lvl="1">
              <a:buFont typeface="Wingdings" panose="05000000000000000000" pitchFamily="2" charset="2"/>
              <a:buChar char="Ø"/>
            </a:pPr>
            <a:r>
              <a:rPr lang="vi-VN" sz="1000" dirty="0" smtClean="0"/>
              <a:t>Kiểm thử khả năng chịu tải của một ứng dụng web sử dụng loadUI. Sau khi thực hiện kiểm tra tải, LoadUI sẽ tạo ra một bản báo cáo, giúp xác định liệu các ứng dụng có thể chịu tải nặng hay không.</a:t>
            </a:r>
            <a:endParaRPr lang="en-US" sz="1000" dirty="0" smtClean="0"/>
          </a:p>
          <a:p>
            <a:pPr lvl="1">
              <a:buFont typeface="Wingdings" panose="05000000000000000000" pitchFamily="2" charset="2"/>
              <a:buChar char="Ø"/>
            </a:pPr>
            <a:r>
              <a:rPr lang="vi-VN" sz="1000" dirty="0" smtClean="0"/>
              <a:t>Kiểm thử khả năng chịu tải của một ứng dụng web sử dụng loadUI</a:t>
            </a:r>
            <a:endParaRPr lang="en-US" sz="1000" dirty="0" smtClean="0"/>
          </a:p>
          <a:p>
            <a:pPr lvl="1">
              <a:buFont typeface="Wingdings" panose="05000000000000000000" pitchFamily="2" charset="2"/>
              <a:buChar char="Ø"/>
            </a:pPr>
            <a:r>
              <a:rPr lang="vi-VN" sz="1000" dirty="0" smtClean="0"/>
              <a:t>Mô phỏng mức độ cao và kiểm thử tải thực tế một cách dễ dàng.</a:t>
            </a:r>
            <a:endParaRPr lang="en-US" sz="1000" dirty="0" smtClean="0"/>
          </a:p>
          <a:p>
            <a:pPr lvl="1">
              <a:buFont typeface="Wingdings" panose="05000000000000000000" pitchFamily="2" charset="2"/>
              <a:buChar char="Ø"/>
            </a:pPr>
            <a:r>
              <a:rPr lang="vi-VN" sz="1000" dirty="0" smtClean="0"/>
              <a:t>Cho phép tùy chỉnh báo cáo chi tiết để nắm bắt các thông số hiệu suất.</a:t>
            </a:r>
            <a:endParaRPr lang="en-US" sz="1000" dirty="0" smtClean="0"/>
          </a:p>
        </p:txBody>
      </p:sp>
      <p:sp>
        <p:nvSpPr>
          <p:cNvPr id="4" name="Slide Number Placeholder 3"/>
          <p:cNvSpPr>
            <a:spLocks noGrp="1"/>
          </p:cNvSpPr>
          <p:nvPr>
            <p:ph type="sldNum" sz="quarter" idx="10"/>
          </p:nvPr>
        </p:nvSpPr>
        <p:spPr/>
        <p:txBody>
          <a:bodyPr/>
          <a:lstStyle/>
          <a:p>
            <a:fld id="{15D69484-8ECC-44A4-8EBF-793E1E9599FB}" type="slidenum">
              <a:rPr lang="vi-VN" smtClean="0"/>
              <a:t>4</a:t>
            </a:fld>
            <a:endParaRPr lang="vi-VN"/>
          </a:p>
        </p:txBody>
      </p:sp>
    </p:spTree>
    <p:extLst>
      <p:ext uri="{BB962C8B-B14F-4D97-AF65-F5344CB8AC3E}">
        <p14:creationId xmlns:p14="http://schemas.microsoft.com/office/powerpoint/2010/main" val="903913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smtClean="0">
                <a:solidFill>
                  <a:schemeClr val="tx1"/>
                </a:solidFill>
                <a:effectLst/>
                <a:latin typeface="+mn-lt"/>
                <a:ea typeface="+mn-ea"/>
                <a:cs typeface="+mn-cs"/>
              </a:rPr>
              <a:t>Fuzzing</a:t>
            </a:r>
            <a:r>
              <a:rPr lang="vi-VN" sz="1200" b="0" i="0" kern="1200" dirty="0" smtClean="0">
                <a:solidFill>
                  <a:schemeClr val="tx1"/>
                </a:solidFill>
                <a:effectLst/>
                <a:latin typeface="+mn-lt"/>
                <a:ea typeface="+mn-ea"/>
                <a:cs typeface="+mn-cs"/>
              </a:rPr>
              <a:t> hay kiểm thử mờ (fuzz testing) là một kỹ thuật kiểm thử hộp đen (black box), tự động hoặc bán tự động liên quan đến việc cung cấp đầu vào không hợp lệ, bất ngờ hoặc ngẫu nhiên vào một chương trình máy tính. Sau đó, chương trình sẽ được giám sát các trường hợp ngoại lệ như treo máy, lỗi mã không được thực thi, tài nguyên bộ nhớ thất thoát nhằm để xác định các hành vi bất thường, phát hiện các lỗ hổng bảo mật tiềm ẩn của chương trình</a:t>
            </a:r>
            <a:r>
              <a:rPr lang="en-US" sz="1200" b="0" i="0" kern="1200" dirty="0" smtClean="0">
                <a:solidFill>
                  <a:schemeClr val="tx1"/>
                </a:solidFill>
                <a:effectLst/>
                <a:latin typeface="+mn-lt"/>
                <a:ea typeface="+mn-ea"/>
                <a:cs typeface="+mn-cs"/>
              </a:rPr>
              <a:t>.</a:t>
            </a:r>
          </a:p>
          <a:p>
            <a:r>
              <a:rPr lang="vi-VN" sz="1200" b="1" i="0" kern="1200" dirty="0" smtClean="0">
                <a:solidFill>
                  <a:schemeClr val="tx1"/>
                </a:solidFill>
                <a:effectLst/>
                <a:latin typeface="+mn-lt"/>
                <a:ea typeface="+mn-ea"/>
                <a:cs typeface="+mn-cs"/>
              </a:rPr>
              <a:t>SQL injection</a:t>
            </a:r>
            <a:r>
              <a:rPr lang="vi-VN" sz="1200" b="0" i="0" kern="1200" dirty="0" smtClean="0">
                <a:solidFill>
                  <a:schemeClr val="tx1"/>
                </a:solidFill>
                <a:effectLst/>
                <a:latin typeface="+mn-lt"/>
                <a:ea typeface="+mn-ea"/>
                <a:cs typeface="+mn-cs"/>
              </a:rPr>
              <a:t> là một kỹ thuật cho phép những kẻ tấn công lợi dụng lỗ hổng của việc kiểm tra dữ liệu đầu vào trong các ứng dụng web và các thông báo lỗi của hệ quản trị cơ sở dữ liệu trả về để inject (tiêm vào) và thi hành các câu lệnh SQL bất hợp pháp. </a:t>
            </a:r>
            <a:endParaRPr lang="vi-VN" dirty="0"/>
          </a:p>
        </p:txBody>
      </p:sp>
      <p:sp>
        <p:nvSpPr>
          <p:cNvPr id="4" name="Slide Number Placeholder 3"/>
          <p:cNvSpPr>
            <a:spLocks noGrp="1"/>
          </p:cNvSpPr>
          <p:nvPr>
            <p:ph type="sldNum" sz="quarter" idx="10"/>
          </p:nvPr>
        </p:nvSpPr>
        <p:spPr/>
        <p:txBody>
          <a:bodyPr/>
          <a:lstStyle/>
          <a:p>
            <a:fld id="{15D69484-8ECC-44A4-8EBF-793E1E9599FB}" type="slidenum">
              <a:rPr lang="vi-VN" smtClean="0"/>
              <a:t>5</a:t>
            </a:fld>
            <a:endParaRPr lang="vi-VN"/>
          </a:p>
        </p:txBody>
      </p:sp>
    </p:spTree>
    <p:extLst>
      <p:ext uri="{BB962C8B-B14F-4D97-AF65-F5344CB8AC3E}">
        <p14:creationId xmlns:p14="http://schemas.microsoft.com/office/powerpoint/2010/main" val="4182244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0863464-9AC4-45FA-A0B0-B319415B3F20}"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6627C-ECFD-4A3D-A838-3DFBEB95CE2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5783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863464-9AC4-45FA-A0B0-B319415B3F20}"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6627C-ECFD-4A3D-A838-3DFBEB95CE2C}" type="slidenum">
              <a:rPr lang="en-US" smtClean="0"/>
              <a:t>‹#›</a:t>
            </a:fld>
            <a:endParaRPr lang="en-US"/>
          </a:p>
        </p:txBody>
      </p:sp>
    </p:spTree>
    <p:extLst>
      <p:ext uri="{BB962C8B-B14F-4D97-AF65-F5344CB8AC3E}">
        <p14:creationId xmlns:p14="http://schemas.microsoft.com/office/powerpoint/2010/main" val="3067927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863464-9AC4-45FA-A0B0-B319415B3F20}"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6627C-ECFD-4A3D-A838-3DFBEB95CE2C}" type="slidenum">
              <a:rPr lang="en-US" smtClean="0"/>
              <a:t>‹#›</a:t>
            </a:fld>
            <a:endParaRPr lang="en-US"/>
          </a:p>
        </p:txBody>
      </p:sp>
    </p:spTree>
    <p:extLst>
      <p:ext uri="{BB962C8B-B14F-4D97-AF65-F5344CB8AC3E}">
        <p14:creationId xmlns:p14="http://schemas.microsoft.com/office/powerpoint/2010/main" val="318888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863464-9AC4-45FA-A0B0-B319415B3F20}"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6627C-ECFD-4A3D-A838-3DFBEB95CE2C}" type="slidenum">
              <a:rPr lang="en-US" smtClean="0"/>
              <a:t>‹#›</a:t>
            </a:fld>
            <a:endParaRPr lang="en-US"/>
          </a:p>
        </p:txBody>
      </p:sp>
    </p:spTree>
    <p:extLst>
      <p:ext uri="{BB962C8B-B14F-4D97-AF65-F5344CB8AC3E}">
        <p14:creationId xmlns:p14="http://schemas.microsoft.com/office/powerpoint/2010/main" val="405143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863464-9AC4-45FA-A0B0-B319415B3F20}" type="datetimeFigureOut">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6627C-ECFD-4A3D-A838-3DFBEB95CE2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585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0863464-9AC4-45FA-A0B0-B319415B3F20}" type="datetimeFigureOut">
              <a:rPr lang="en-US" smtClean="0"/>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6627C-ECFD-4A3D-A838-3DFBEB95CE2C}" type="slidenum">
              <a:rPr lang="en-US" smtClean="0"/>
              <a:t>‹#›</a:t>
            </a:fld>
            <a:endParaRPr lang="en-US"/>
          </a:p>
        </p:txBody>
      </p:sp>
    </p:spTree>
    <p:extLst>
      <p:ext uri="{BB962C8B-B14F-4D97-AF65-F5344CB8AC3E}">
        <p14:creationId xmlns:p14="http://schemas.microsoft.com/office/powerpoint/2010/main" val="3167556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863464-9AC4-45FA-A0B0-B319415B3F20}" type="datetimeFigureOut">
              <a:rPr lang="en-US" smtClean="0"/>
              <a:t>11/8/2016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C6627C-ECFD-4A3D-A838-3DFBEB95CE2C}" type="slidenum">
              <a:rPr lang="en-US" smtClean="0"/>
              <a:t>‹#›</a:t>
            </a:fld>
            <a:endParaRPr lang="en-US"/>
          </a:p>
        </p:txBody>
      </p:sp>
    </p:spTree>
    <p:extLst>
      <p:ext uri="{BB962C8B-B14F-4D97-AF65-F5344CB8AC3E}">
        <p14:creationId xmlns:p14="http://schemas.microsoft.com/office/powerpoint/2010/main" val="1207507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0863464-9AC4-45FA-A0B0-B319415B3F20}" type="datetimeFigureOut">
              <a:rPr lang="en-US" smtClean="0"/>
              <a:t>11/8/2016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C6627C-ECFD-4A3D-A838-3DFBEB95CE2C}" type="slidenum">
              <a:rPr lang="en-US" smtClean="0"/>
              <a:t>‹#›</a:t>
            </a:fld>
            <a:endParaRPr lang="en-US"/>
          </a:p>
        </p:txBody>
      </p:sp>
    </p:spTree>
    <p:extLst>
      <p:ext uri="{BB962C8B-B14F-4D97-AF65-F5344CB8AC3E}">
        <p14:creationId xmlns:p14="http://schemas.microsoft.com/office/powerpoint/2010/main" val="1414706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0863464-9AC4-45FA-A0B0-B319415B3F20}" type="datetimeFigureOut">
              <a:rPr lang="en-US" smtClean="0"/>
              <a:t>11/8/2016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2C6627C-ECFD-4A3D-A838-3DFBEB95CE2C}" type="slidenum">
              <a:rPr lang="en-US" smtClean="0"/>
              <a:t>‹#›</a:t>
            </a:fld>
            <a:endParaRPr lang="en-US"/>
          </a:p>
        </p:txBody>
      </p:sp>
    </p:spTree>
    <p:extLst>
      <p:ext uri="{BB962C8B-B14F-4D97-AF65-F5344CB8AC3E}">
        <p14:creationId xmlns:p14="http://schemas.microsoft.com/office/powerpoint/2010/main" val="2971668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0863464-9AC4-45FA-A0B0-B319415B3F20}" type="datetimeFigureOut">
              <a:rPr lang="en-US" smtClean="0"/>
              <a:t>11/8/2016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2C6627C-ECFD-4A3D-A838-3DFBEB95CE2C}" type="slidenum">
              <a:rPr lang="en-US" smtClean="0"/>
              <a:t>‹#›</a:t>
            </a:fld>
            <a:endParaRPr lang="en-US"/>
          </a:p>
        </p:txBody>
      </p:sp>
    </p:spTree>
    <p:extLst>
      <p:ext uri="{BB962C8B-B14F-4D97-AF65-F5344CB8AC3E}">
        <p14:creationId xmlns:p14="http://schemas.microsoft.com/office/powerpoint/2010/main" val="450162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863464-9AC4-45FA-A0B0-B319415B3F20}" type="datetimeFigureOut">
              <a:rPr lang="en-US" smtClean="0"/>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6627C-ECFD-4A3D-A838-3DFBEB95CE2C}" type="slidenum">
              <a:rPr lang="en-US" smtClean="0"/>
              <a:t>‹#›</a:t>
            </a:fld>
            <a:endParaRPr lang="en-US"/>
          </a:p>
        </p:txBody>
      </p:sp>
    </p:spTree>
    <p:extLst>
      <p:ext uri="{BB962C8B-B14F-4D97-AF65-F5344CB8AC3E}">
        <p14:creationId xmlns:p14="http://schemas.microsoft.com/office/powerpoint/2010/main" val="461067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0863464-9AC4-45FA-A0B0-B319415B3F20}" type="datetimeFigureOut">
              <a:rPr lang="en-US" smtClean="0"/>
              <a:t>11/8/2016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2C6627C-ECFD-4A3D-A838-3DFBEB95CE2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0063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Arial" panose="020B0604020202020204" pitchFamily="34" charset="0"/>
                <a:cs typeface="Arial" panose="020B0604020202020204" pitchFamily="34" charset="0"/>
              </a:rPr>
              <a:t>Giới thiệu SoapUI</a:t>
            </a:r>
            <a:endParaRPr lang="vi-VN" dirty="0">
              <a:latin typeface="Arial" panose="020B0604020202020204" pitchFamily="34" charset="0"/>
              <a:cs typeface="Arial" panose="020B0604020202020204" pitchFamily="34" charset="0"/>
            </a:endParaRPr>
          </a:p>
        </p:txBody>
      </p:sp>
      <p:sp>
        <p:nvSpPr>
          <p:cNvPr id="3" name="Subtitle 2"/>
          <p:cNvSpPr>
            <a:spLocks noGrp="1"/>
          </p:cNvSpPr>
          <p:nvPr>
            <p:ph idx="1"/>
          </p:nvPr>
        </p:nvSpPr>
        <p:spPr>
          <a:xfrm>
            <a:off x="1821180" y="1998134"/>
            <a:ext cx="10058400" cy="4023360"/>
          </a:xfrm>
        </p:spPr>
        <p:txBody>
          <a:bodyPr/>
          <a:lstStyle/>
          <a:p>
            <a:r>
              <a:rPr lang="vi-VN" cap="none" dirty="0" smtClean="0">
                <a:latin typeface="Arial" panose="020B0604020202020204" pitchFamily="34" charset="0"/>
                <a:cs typeface="Arial" panose="020B0604020202020204" pitchFamily="34" charset="0"/>
              </a:rPr>
              <a:t>Nhóm 09:</a:t>
            </a:r>
          </a:p>
          <a:p>
            <a:r>
              <a:rPr lang="vi-VN" dirty="0" smtClean="0">
                <a:latin typeface="Arial" panose="020B0604020202020204" pitchFamily="34" charset="0"/>
                <a:cs typeface="Arial" panose="020B0604020202020204" pitchFamily="34" charset="0"/>
              </a:rPr>
              <a:t>- Đào Thị Thanh Huyền</a:t>
            </a:r>
          </a:p>
          <a:p>
            <a:r>
              <a:rPr lang="vi-VN" cap="none" dirty="0" smtClean="0">
                <a:latin typeface="Arial" panose="020B0604020202020204" pitchFamily="34" charset="0"/>
                <a:cs typeface="Arial" panose="020B0604020202020204" pitchFamily="34" charset="0"/>
              </a:rPr>
              <a:t>- Nguyễn Thị Huyền</a:t>
            </a:r>
          </a:p>
          <a:p>
            <a:r>
              <a:rPr lang="vi-VN" dirty="0" smtClean="0">
                <a:latin typeface="Arial" panose="020B0604020202020204" pitchFamily="34" charset="0"/>
                <a:cs typeface="Arial" panose="020B0604020202020204" pitchFamily="34" charset="0"/>
              </a:rPr>
              <a:t>- Trương Thị Hồng Nhung</a:t>
            </a:r>
          </a:p>
          <a:p>
            <a:r>
              <a:rPr lang="vi-VN" cap="none" dirty="0" smtClean="0">
                <a:latin typeface="Arial" panose="020B0604020202020204" pitchFamily="34" charset="0"/>
                <a:cs typeface="Arial" panose="020B0604020202020204" pitchFamily="34" charset="0"/>
              </a:rPr>
              <a:t>- Lương Thị Trang</a:t>
            </a:r>
          </a:p>
          <a:p>
            <a:r>
              <a:rPr lang="vi-VN" dirty="0" smtClean="0">
                <a:latin typeface="Arial" panose="020B0604020202020204" pitchFamily="34" charset="0"/>
                <a:cs typeface="Arial" panose="020B0604020202020204" pitchFamily="34" charset="0"/>
              </a:rPr>
              <a:t>- Nguyễn Thị Yến</a:t>
            </a:r>
            <a:endParaRPr lang="vi-VN" cap="none"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6816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Demo</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13894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noProof="1" smtClean="0">
                <a:latin typeface="Arial" panose="020B0604020202020204" pitchFamily="34" charset="0"/>
                <a:cs typeface="Arial" panose="020B0604020202020204" pitchFamily="34" charset="0"/>
              </a:rPr>
              <a:t>Nội dung</a:t>
            </a:r>
            <a:endParaRPr lang="vi-VN" noProof="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871980" y="1960034"/>
            <a:ext cx="10058400" cy="4023360"/>
          </a:xfrm>
        </p:spPr>
        <p:txBody>
          <a:bodyPr/>
          <a:lstStyle/>
          <a:p>
            <a:r>
              <a:rPr lang="vi-VN" noProof="1" smtClean="0">
                <a:latin typeface="Arial" panose="020B0604020202020204" pitchFamily="34" charset="0"/>
                <a:cs typeface="Arial" panose="020B0604020202020204" pitchFamily="34" charset="0"/>
              </a:rPr>
              <a:t>- </a:t>
            </a:r>
            <a:r>
              <a:rPr lang="vi-VN" noProof="1" smtClean="0">
                <a:latin typeface="Arial" panose="020B0604020202020204" pitchFamily="34" charset="0"/>
                <a:cs typeface="Arial" panose="020B0604020202020204" pitchFamily="34" charset="0"/>
              </a:rPr>
              <a:t>Giới thiệu SoapUI</a:t>
            </a:r>
          </a:p>
          <a:p>
            <a:r>
              <a:rPr lang="vi-VN" noProof="1" smtClean="0">
                <a:latin typeface="Arial" panose="020B0604020202020204" pitchFamily="34" charset="0"/>
                <a:cs typeface="Arial" panose="020B0604020202020204" pitchFamily="34" charset="0"/>
              </a:rPr>
              <a:t>- </a:t>
            </a:r>
            <a:r>
              <a:rPr lang="en-US" noProof="1">
                <a:latin typeface="Arial" panose="020B0604020202020204" pitchFamily="34" charset="0"/>
                <a:cs typeface="Arial" panose="020B0604020202020204" pitchFamily="34" charset="0"/>
              </a:rPr>
              <a:t>T</a:t>
            </a:r>
            <a:r>
              <a:rPr lang="en-US" noProof="1" smtClean="0">
                <a:latin typeface="Arial" panose="020B0604020202020204" pitchFamily="34" charset="0"/>
                <a:cs typeface="Arial" panose="020B0604020202020204" pitchFamily="34" charset="0"/>
              </a:rPr>
              <a:t>ính</a:t>
            </a:r>
            <a:r>
              <a:rPr lang="vi-VN" noProof="1" smtClean="0">
                <a:latin typeface="Arial" panose="020B0604020202020204" pitchFamily="34" charset="0"/>
                <a:cs typeface="Arial" panose="020B0604020202020204" pitchFamily="34" charset="0"/>
              </a:rPr>
              <a:t> </a:t>
            </a:r>
            <a:r>
              <a:rPr lang="vi-VN" noProof="1" smtClean="0">
                <a:latin typeface="Arial" panose="020B0604020202020204" pitchFamily="34" charset="0"/>
                <a:cs typeface="Arial" panose="020B0604020202020204" pitchFamily="34" charset="0"/>
              </a:rPr>
              <a:t>năng của </a:t>
            </a:r>
            <a:r>
              <a:rPr lang="vi-VN" noProof="1" smtClean="0">
                <a:latin typeface="Arial" panose="020B0604020202020204" pitchFamily="34" charset="0"/>
                <a:cs typeface="Arial" panose="020B0604020202020204" pitchFamily="34" charset="0"/>
              </a:rPr>
              <a:t>SoapUI</a:t>
            </a:r>
            <a:endParaRPr lang="en-US" noProof="1" smtClean="0">
              <a:latin typeface="Arial" panose="020B0604020202020204" pitchFamily="34" charset="0"/>
              <a:cs typeface="Arial" panose="020B0604020202020204" pitchFamily="34" charset="0"/>
            </a:endParaRPr>
          </a:p>
          <a:p>
            <a:r>
              <a:rPr lang="en-US" noProof="1" smtClean="0">
                <a:latin typeface="Arial" panose="020B0604020202020204" pitchFamily="34" charset="0"/>
                <a:cs typeface="Arial" panose="020B0604020202020204" pitchFamily="34" charset="0"/>
              </a:rPr>
              <a:t>- Chi tiết các chức năng</a:t>
            </a:r>
            <a:endParaRPr lang="vi-VN" noProof="1" smtClean="0">
              <a:latin typeface="Arial" panose="020B0604020202020204" pitchFamily="34" charset="0"/>
              <a:cs typeface="Arial" panose="020B0604020202020204" pitchFamily="34" charset="0"/>
            </a:endParaRPr>
          </a:p>
          <a:p>
            <a:r>
              <a:rPr lang="vi-VN" noProof="1" smtClean="0">
                <a:latin typeface="Arial" panose="020B0604020202020204" pitchFamily="34" charset="0"/>
                <a:cs typeface="Arial" panose="020B0604020202020204" pitchFamily="34" charset="0"/>
              </a:rPr>
              <a:t>- Cài đặ</a:t>
            </a:r>
            <a:r>
              <a:rPr lang="en-US" noProof="1">
                <a:latin typeface="Arial" panose="020B0604020202020204" pitchFamily="34" charset="0"/>
                <a:cs typeface="Arial" panose="020B0604020202020204" pitchFamily="34" charset="0"/>
              </a:rPr>
              <a:t>t</a:t>
            </a:r>
            <a:r>
              <a:rPr lang="en-US" noProof="1" smtClean="0">
                <a:latin typeface="Arial" panose="020B0604020202020204" pitchFamily="34" charset="0"/>
                <a:cs typeface="Arial" panose="020B0604020202020204" pitchFamily="34" charset="0"/>
              </a:rPr>
              <a:t> và </a:t>
            </a:r>
            <a:r>
              <a:rPr lang="vi-VN" noProof="1" smtClean="0">
                <a:latin typeface="Arial" panose="020B0604020202020204" pitchFamily="34" charset="0"/>
                <a:cs typeface="Arial" panose="020B0604020202020204" pitchFamily="34" charset="0"/>
              </a:rPr>
              <a:t>t</a:t>
            </a:r>
            <a:r>
              <a:rPr lang="en-US" noProof="1" smtClean="0">
                <a:latin typeface="Arial" panose="020B0604020202020204" pitchFamily="34" charset="0"/>
                <a:cs typeface="Arial" panose="020B0604020202020204" pitchFamily="34" charset="0"/>
              </a:rPr>
              <a:t>ạo project</a:t>
            </a:r>
            <a:endParaRPr lang="vi-VN" noProof="1" smtClean="0">
              <a:latin typeface="Arial" panose="020B0604020202020204" pitchFamily="34" charset="0"/>
              <a:cs typeface="Arial" panose="020B0604020202020204" pitchFamily="34" charset="0"/>
            </a:endParaRPr>
          </a:p>
          <a:p>
            <a:r>
              <a:rPr lang="vi-VN" noProof="1" smtClean="0">
                <a:latin typeface="Arial" panose="020B0604020202020204" pitchFamily="34" charset="0"/>
                <a:cs typeface="Arial" panose="020B0604020202020204" pitchFamily="34" charset="0"/>
              </a:rPr>
              <a:t>- Demo</a:t>
            </a:r>
            <a:endParaRPr lang="vi-VN" noProof="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321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Arial" panose="020B0604020202020204" pitchFamily="34" charset="0"/>
                <a:cs typeface="Arial" panose="020B0604020202020204" pitchFamily="34" charset="0"/>
              </a:rPr>
              <a:t>Giới thiệu SoapUI</a:t>
            </a:r>
            <a:endParaRPr lang="vi-V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363980" y="1943100"/>
            <a:ext cx="9253220" cy="3964094"/>
          </a:xfrm>
        </p:spPr>
        <p:txBody>
          <a:bodyPr>
            <a:normAutofit fontScale="92500"/>
          </a:bodyPr>
          <a:lstStyle/>
          <a:p>
            <a:pPr>
              <a:lnSpc>
                <a:spcPct val="150000"/>
              </a:lnSpc>
            </a:pPr>
            <a:r>
              <a:rPr lang="vi-VN" dirty="0" smtClean="0"/>
              <a:t>- SoapUI là công cụ kiểm thử mã nguồn mở </a:t>
            </a:r>
            <a:r>
              <a:rPr lang="vi-VN" dirty="0" smtClean="0">
                <a:latin typeface="Arial (Body)"/>
              </a:rPr>
              <a:t>API cho SOA (Service-Oriented Architecture - Kiến trúc hướng dịch vụ ) và REST (representational state transfers).</a:t>
            </a:r>
          </a:p>
          <a:p>
            <a:pPr>
              <a:lnSpc>
                <a:spcPct val="150000"/>
              </a:lnSpc>
            </a:pPr>
            <a:r>
              <a:rPr lang="vi-VN" dirty="0" smtClean="0"/>
              <a:t>- </a:t>
            </a:r>
            <a:r>
              <a:rPr lang="vi-VN" dirty="0"/>
              <a:t>SoapUI </a:t>
            </a:r>
            <a:r>
              <a:rPr lang="vi-VN" dirty="0" smtClean="0"/>
              <a:t>cho phép bạn dễ dàng thực hiện kiểm thử tự động chức năng, kiểm thử hồi quy và kiểm thử tải trên các Web API khác nhau.</a:t>
            </a:r>
          </a:p>
          <a:p>
            <a:pPr>
              <a:lnSpc>
                <a:spcPct val="150000"/>
              </a:lnSpc>
            </a:pPr>
            <a:r>
              <a:rPr lang="vi-VN" dirty="0"/>
              <a:t>- SoapUI </a:t>
            </a:r>
            <a:r>
              <a:rPr lang="vi-VN" dirty="0" smtClean="0"/>
              <a:t>hỗ trợ tất cả các chuẩn giao thức và công nghệ để test tất cả các loại API</a:t>
            </a:r>
            <a:r>
              <a:rPr lang="en-US" dirty="0" smtClean="0"/>
              <a:t>: </a:t>
            </a:r>
            <a:r>
              <a:rPr lang="en-US" dirty="0"/>
              <a:t> </a:t>
            </a:r>
            <a:r>
              <a:rPr lang="en-US" dirty="0" smtClean="0">
                <a:latin typeface="Arial (Body)"/>
              </a:rPr>
              <a:t>SOAP , REST,</a:t>
            </a:r>
            <a:r>
              <a:rPr lang="en-US" dirty="0">
                <a:latin typeface="Arial (Body)"/>
              </a:rPr>
              <a:t> </a:t>
            </a:r>
            <a:r>
              <a:rPr lang="en-US" dirty="0" smtClean="0">
                <a:latin typeface="Arial (Body)"/>
              </a:rPr>
              <a:t>JMS</a:t>
            </a:r>
            <a:r>
              <a:rPr lang="en-US" dirty="0">
                <a:latin typeface="Arial (Body)"/>
              </a:rPr>
              <a:t>, AMF</a:t>
            </a:r>
            <a:r>
              <a:rPr lang="en-US" dirty="0" smtClean="0">
                <a:latin typeface="Arial (Body)"/>
              </a:rPr>
              <a:t>, </a:t>
            </a:r>
            <a:r>
              <a:rPr lang="vi-VN" dirty="0" smtClean="0">
                <a:latin typeface="Arial (Body)"/>
              </a:rPr>
              <a:t>và</a:t>
            </a:r>
            <a:r>
              <a:rPr lang="en-US" dirty="0" smtClean="0">
                <a:latin typeface="Arial (Body)"/>
              </a:rPr>
              <a:t> JDBC</a:t>
            </a:r>
            <a:endParaRPr lang="vi-VN" dirty="0" smtClean="0">
              <a:latin typeface="Arial (Body)"/>
            </a:endParaRPr>
          </a:p>
          <a:p>
            <a:pPr>
              <a:lnSpc>
                <a:spcPct val="150000"/>
              </a:lnSpc>
            </a:pPr>
            <a:r>
              <a:rPr lang="en-US" dirty="0" smtClean="0"/>
              <a:t>- </a:t>
            </a:r>
            <a:r>
              <a:rPr lang="vi-VN" dirty="0"/>
              <a:t>Giao diện </a:t>
            </a:r>
            <a:r>
              <a:rPr lang="vi-VN" dirty="0"/>
              <a:t>SoapUI </a:t>
            </a:r>
            <a:r>
              <a:rPr lang="vi-VN" dirty="0" smtClean="0"/>
              <a:t>đơn </a:t>
            </a:r>
            <a:r>
              <a:rPr lang="vi-VN" dirty="0"/>
              <a:t>giản, </a:t>
            </a:r>
            <a:r>
              <a:rPr lang="vi-VN" dirty="0" smtClean="0"/>
              <a:t>dễ </a:t>
            </a:r>
            <a:r>
              <a:rPr lang="vi-VN" dirty="0"/>
              <a:t>sử dụng.</a:t>
            </a:r>
            <a:endParaRPr lang="en-US" dirty="0" smtClean="0"/>
          </a:p>
        </p:txBody>
      </p:sp>
    </p:spTree>
    <p:extLst>
      <p:ext uri="{BB962C8B-B14F-4D97-AF65-F5344CB8AC3E}">
        <p14:creationId xmlns:p14="http://schemas.microsoft.com/office/powerpoint/2010/main" val="1439082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13603"/>
            <a:ext cx="10058400" cy="1186597"/>
          </a:xfrm>
        </p:spPr>
        <p:txBody>
          <a:bodyPr/>
          <a:lstStyle/>
          <a:p>
            <a:r>
              <a:rPr lang="vi-VN" dirty="0" smtClean="0">
                <a:latin typeface="Arial" panose="020B0604020202020204" pitchFamily="34" charset="0"/>
                <a:cs typeface="Arial" panose="020B0604020202020204" pitchFamily="34" charset="0"/>
              </a:rPr>
              <a:t>Tính năng của SoapUI</a:t>
            </a:r>
            <a:endParaRPr lang="vi-V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790700" y="2235200"/>
            <a:ext cx="9804400" cy="4038600"/>
          </a:xfrm>
        </p:spPr>
        <p:txBody>
          <a:bodyPr>
            <a:normAutofit/>
          </a:bodyPr>
          <a:lstStyle/>
          <a:p>
            <a:pPr marL="457200" lvl="0" indent="-457200">
              <a:buFont typeface="+mj-lt"/>
              <a:buAutoNum type="arabicPeriod"/>
            </a:pPr>
            <a:r>
              <a:rPr lang="vi-VN" dirty="0" smtClean="0"/>
              <a:t>Kiểm</a:t>
            </a:r>
            <a:r>
              <a:rPr lang="en-US" dirty="0" smtClean="0">
                <a:latin typeface="Arial (Body)"/>
              </a:rPr>
              <a:t> </a:t>
            </a:r>
            <a:r>
              <a:rPr lang="vi-VN" dirty="0" smtClean="0">
                <a:latin typeface="Arial (Body)"/>
              </a:rPr>
              <a:t>tra WebService</a:t>
            </a:r>
          </a:p>
          <a:p>
            <a:pPr marL="457200" lvl="0" indent="-457200">
              <a:buFont typeface="+mj-lt"/>
              <a:buAutoNum type="arabicPeriod"/>
            </a:pPr>
            <a:r>
              <a:rPr lang="vi-VN" dirty="0" smtClean="0">
                <a:latin typeface="Arial (Body)"/>
              </a:rPr>
              <a:t>Cách</a:t>
            </a:r>
            <a:r>
              <a:rPr lang="en-US" dirty="0" smtClean="0">
                <a:latin typeface="Arial (Body)"/>
              </a:rPr>
              <a:t> g</a:t>
            </a:r>
            <a:r>
              <a:rPr lang="vi-VN" dirty="0" smtClean="0">
                <a:latin typeface="Arial (Body)"/>
              </a:rPr>
              <a:t>ọi WebService</a:t>
            </a:r>
          </a:p>
          <a:p>
            <a:pPr marL="457200" lvl="0" indent="-457200">
              <a:buFont typeface="+mj-lt"/>
              <a:buAutoNum type="arabicPeriod"/>
            </a:pPr>
            <a:r>
              <a:rPr lang="vi-VN" dirty="0" smtClean="0">
                <a:latin typeface="Arial (Body)"/>
              </a:rPr>
              <a:t>Phát triển WebService</a:t>
            </a:r>
          </a:p>
          <a:p>
            <a:pPr marL="457200" lvl="0" indent="-457200">
              <a:buFont typeface="+mj-lt"/>
              <a:buAutoNum type="arabicPeriod"/>
            </a:pPr>
            <a:r>
              <a:rPr lang="vi-VN" dirty="0" smtClean="0">
                <a:latin typeface="Arial (Body)"/>
              </a:rPr>
              <a:t>Mô phỏng, giả lập WebService</a:t>
            </a:r>
          </a:p>
          <a:p>
            <a:pPr marL="457200" lvl="0" indent="-457200">
              <a:buFont typeface="+mj-lt"/>
              <a:buAutoNum type="arabicPeriod"/>
            </a:pPr>
            <a:r>
              <a:rPr lang="vi-VN" dirty="0" smtClean="0">
                <a:latin typeface="Arial (Body)"/>
              </a:rPr>
              <a:t>Kiểm thử chức năng, kiểm thử tải, kiểm thử bảo mật WebService</a:t>
            </a:r>
          </a:p>
          <a:p>
            <a:pPr marL="457200" lvl="0" indent="-457200">
              <a:buFont typeface="+mj-lt"/>
              <a:buAutoNum type="arabicPeriod"/>
            </a:pPr>
            <a:r>
              <a:rPr lang="vi-VN" dirty="0" smtClean="0">
                <a:latin typeface="Arial (Body)"/>
              </a:rPr>
              <a:t>Hỗ </a:t>
            </a:r>
            <a:r>
              <a:rPr lang="vi-VN" dirty="0" smtClean="0">
                <a:latin typeface="Arial (Body)"/>
              </a:rPr>
              <a:t>trợ </a:t>
            </a:r>
            <a:r>
              <a:rPr lang="vi-VN" dirty="0" smtClean="0">
                <a:latin typeface="Arial (Body)"/>
              </a:rPr>
              <a:t>giao thức và công </a:t>
            </a:r>
            <a:r>
              <a:rPr lang="vi-VN" dirty="0" smtClean="0">
                <a:latin typeface="Arial (Body)"/>
              </a:rPr>
              <a:t>nghệ</a:t>
            </a:r>
          </a:p>
          <a:p>
            <a:pPr lvl="0"/>
            <a:endParaRPr lang="en-US" dirty="0"/>
          </a:p>
        </p:txBody>
      </p:sp>
    </p:spTree>
    <p:extLst>
      <p:ext uri="{BB962C8B-B14F-4D97-AF65-F5344CB8AC3E}">
        <p14:creationId xmlns:p14="http://schemas.microsoft.com/office/powerpoint/2010/main" val="3301697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Arial" panose="020B0604020202020204" pitchFamily="34" charset="0"/>
                <a:cs typeface="Arial" panose="020B0604020202020204" pitchFamily="34" charset="0"/>
              </a:rPr>
              <a:t>Chi tiết các tính năng</a:t>
            </a:r>
            <a:r>
              <a:rPr lang="en-US" dirty="0" smtClean="0">
                <a:latin typeface="Arial" panose="020B0604020202020204" pitchFamily="34" charset="0"/>
                <a:cs typeface="Arial" panose="020B0604020202020204" pitchFamily="34" charset="0"/>
              </a:rPr>
              <a:t> (1)</a:t>
            </a:r>
            <a:endParaRPr lang="vi-V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lnSpc>
                <a:spcPct val="150000"/>
              </a:lnSpc>
              <a:buNone/>
            </a:pPr>
            <a:r>
              <a:rPr lang="vi-VN" dirty="0" smtClean="0"/>
              <a:t>Kiểm </a:t>
            </a:r>
            <a:r>
              <a:rPr lang="vi-VN" dirty="0"/>
              <a:t>thử chức năng:</a:t>
            </a:r>
          </a:p>
          <a:p>
            <a:pPr lvl="1">
              <a:lnSpc>
                <a:spcPct val="150000"/>
              </a:lnSpc>
            </a:pPr>
            <a:r>
              <a:rPr lang="vi-VN" dirty="0"/>
              <a:t>Một công cụ mạnh mẽ cho </a:t>
            </a:r>
            <a:r>
              <a:rPr lang="vi-VN" dirty="0">
                <a:latin typeface="Arial (Body)"/>
              </a:rPr>
              <a:t>phép </a:t>
            </a:r>
            <a:r>
              <a:rPr lang="vi-VN" dirty="0" smtClean="0">
                <a:latin typeface="Arial (Body)"/>
              </a:rPr>
              <a:t>người</a:t>
            </a:r>
            <a:r>
              <a:rPr lang="en-US" dirty="0" smtClean="0">
                <a:latin typeface="Arial (Body)"/>
              </a:rPr>
              <a:t> </a:t>
            </a:r>
            <a:r>
              <a:rPr lang="vi-VN" dirty="0" smtClean="0">
                <a:latin typeface="Arial (Body)"/>
              </a:rPr>
              <a:t>kiểm thử viết các</a:t>
            </a:r>
            <a:r>
              <a:rPr lang="en-US" dirty="0" smtClean="0">
                <a:latin typeface="Arial (Body)"/>
              </a:rPr>
              <a:t> ca </a:t>
            </a:r>
            <a:r>
              <a:rPr lang="vi-VN" dirty="0" smtClean="0">
                <a:latin typeface="Arial (Body)"/>
              </a:rPr>
              <a:t>kiểm thử chức năng </a:t>
            </a:r>
            <a:r>
              <a:rPr lang="vi-VN" dirty="0"/>
              <a:t>trong SoapUI</a:t>
            </a:r>
          </a:p>
          <a:p>
            <a:pPr lvl="1">
              <a:lnSpc>
                <a:spcPct val="150000"/>
              </a:lnSpc>
            </a:pPr>
            <a:r>
              <a:rPr lang="vi-VN" dirty="0"/>
              <a:t>Hỗ trợ tính năng kéo-thả mà làm tăng tốc độ phát triển script</a:t>
            </a:r>
          </a:p>
          <a:p>
            <a:pPr lvl="1">
              <a:lnSpc>
                <a:spcPct val="150000"/>
              </a:lnSpc>
            </a:pPr>
            <a:r>
              <a:rPr lang="vi-VN" dirty="0"/>
              <a:t>Hỗ trợ gỡ lỗi và cho phép tester phát triển data driven tests.</a:t>
            </a:r>
          </a:p>
          <a:p>
            <a:pPr>
              <a:lnSpc>
                <a:spcPct val="150000"/>
              </a:lnSpc>
            </a:pPr>
            <a:r>
              <a:rPr lang="vi-VN" dirty="0"/>
              <a:t>Kiểm thử bảo mật:</a:t>
            </a:r>
          </a:p>
          <a:p>
            <a:pPr lvl="1">
              <a:lnSpc>
                <a:spcPct val="150000"/>
              </a:lnSpc>
            </a:pPr>
            <a:r>
              <a:rPr lang="vi-VN" dirty="0"/>
              <a:t>Ngăn chặn SQL Injection để bảo đảm cơ sở dữ liệu</a:t>
            </a:r>
          </a:p>
          <a:p>
            <a:pPr lvl="1">
              <a:lnSpc>
                <a:spcPct val="150000"/>
              </a:lnSpc>
            </a:pPr>
            <a:r>
              <a:rPr lang="vi-VN" dirty="0"/>
              <a:t>Thực hiện Fuzzing scan và Boundary scan để tránh những hành vi thất thường của các dịch vụ</a:t>
            </a:r>
            <a:r>
              <a:rPr lang="vi-VN" dirty="0" smtClean="0"/>
              <a:t>.</a:t>
            </a:r>
            <a:endParaRPr lang="vi-VN" dirty="0"/>
          </a:p>
        </p:txBody>
      </p:sp>
    </p:spTree>
    <p:extLst>
      <p:ext uri="{BB962C8B-B14F-4D97-AF65-F5344CB8AC3E}">
        <p14:creationId xmlns:p14="http://schemas.microsoft.com/office/powerpoint/2010/main" val="628075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Arial" panose="020B0604020202020204" pitchFamily="34" charset="0"/>
                <a:cs typeface="Arial" panose="020B0604020202020204" pitchFamily="34" charset="0"/>
              </a:rPr>
              <a:t>Tiếp (2)</a:t>
            </a:r>
            <a:endParaRPr lang="vi-V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97280" y="1921934"/>
            <a:ext cx="10058400" cy="4023360"/>
          </a:xfrm>
        </p:spPr>
        <p:txBody>
          <a:bodyPr/>
          <a:lstStyle/>
          <a:p>
            <a:pPr>
              <a:lnSpc>
                <a:spcPct val="150000"/>
              </a:lnSpc>
            </a:pPr>
            <a:r>
              <a:rPr lang="vi-VN" dirty="0" smtClean="0"/>
              <a:t>Kiểm </a:t>
            </a:r>
            <a:r>
              <a:rPr lang="vi-VN" dirty="0"/>
              <a:t>thử tải:</a:t>
            </a:r>
          </a:p>
          <a:p>
            <a:pPr lvl="1">
              <a:lnSpc>
                <a:spcPct val="150000"/>
              </a:lnSpc>
            </a:pPr>
            <a:r>
              <a:rPr lang="vi-VN" dirty="0"/>
              <a:t>Kiểm thử khả năng chịu tải của một ứng dụng web sử dụng loadUI. Sau khi thực hiện kiểm tra tải, LoadUI sẽ tạo ra một bản báo cáo, giúp xác định liệu các ứng dụng có thể chịu tải nặng hay không.</a:t>
            </a:r>
          </a:p>
          <a:p>
            <a:pPr lvl="1">
              <a:lnSpc>
                <a:spcPct val="150000"/>
              </a:lnSpc>
            </a:pPr>
            <a:r>
              <a:rPr lang="vi-VN" dirty="0"/>
              <a:t>Kiểm thử khả năng chịu tải của một ứng dụng web sử dụng loadUI</a:t>
            </a:r>
          </a:p>
          <a:p>
            <a:pPr lvl="1">
              <a:lnSpc>
                <a:spcPct val="150000"/>
              </a:lnSpc>
            </a:pPr>
            <a:r>
              <a:rPr lang="vi-VN" dirty="0"/>
              <a:t>Mô phỏng mức độ cao và kiểm thử tải thực tế một cách dễ dàng.</a:t>
            </a:r>
          </a:p>
          <a:p>
            <a:pPr lvl="1">
              <a:lnSpc>
                <a:spcPct val="150000"/>
              </a:lnSpc>
            </a:pPr>
            <a:r>
              <a:rPr lang="vi-VN" dirty="0"/>
              <a:t>Cho phép tùy chỉnh báo cáo chi tiết để nắm bắt các thông số hiệu suất</a:t>
            </a:r>
            <a:r>
              <a:rPr lang="vi-VN" dirty="0" smtClean="0"/>
              <a:t>.</a:t>
            </a:r>
            <a:endParaRPr lang="vi-VN" dirty="0"/>
          </a:p>
        </p:txBody>
      </p:sp>
    </p:spTree>
    <p:extLst>
      <p:ext uri="{BB962C8B-B14F-4D97-AF65-F5344CB8AC3E}">
        <p14:creationId xmlns:p14="http://schemas.microsoft.com/office/powerpoint/2010/main" val="2393651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48448"/>
            <a:ext cx="10058400" cy="1450757"/>
          </a:xfrm>
        </p:spPr>
        <p:txBody>
          <a:bodyPr/>
          <a:lstStyle/>
          <a:p>
            <a:r>
              <a:rPr lang="vi-VN" dirty="0" smtClean="0">
                <a:latin typeface="Arial" panose="020B0604020202020204" pitchFamily="34" charset="0"/>
                <a:cs typeface="Arial" panose="020B0604020202020204" pitchFamily="34" charset="0"/>
              </a:rPr>
              <a:t>Tiếp (</a:t>
            </a:r>
            <a:r>
              <a:rPr lang="en-US" dirty="0" smtClean="0">
                <a:latin typeface="Arial" panose="020B0604020202020204" pitchFamily="34" charset="0"/>
                <a:cs typeface="Arial" panose="020B0604020202020204" pitchFamily="34" charset="0"/>
              </a:rPr>
              <a:t>3</a:t>
            </a:r>
            <a:r>
              <a:rPr lang="vi-VN" dirty="0" smtClean="0">
                <a:latin typeface="Arial" panose="020B0604020202020204" pitchFamily="34" charset="0"/>
                <a:cs typeface="Arial" panose="020B0604020202020204" pitchFamily="34" charset="0"/>
              </a:rPr>
              <a:t>)</a:t>
            </a:r>
            <a:endParaRPr lang="vi-V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97280" y="1921934"/>
            <a:ext cx="10058400" cy="4023360"/>
          </a:xfrm>
        </p:spPr>
        <p:txBody>
          <a:bodyPr>
            <a:normAutofit/>
          </a:bodyPr>
          <a:lstStyle/>
          <a:p>
            <a:pPr>
              <a:lnSpc>
                <a:spcPct val="150000"/>
              </a:lnSpc>
            </a:pPr>
            <a:r>
              <a:rPr lang="vi-VN" dirty="0" smtClean="0">
                <a:latin typeface="Arial (Body)"/>
              </a:rPr>
              <a:t>Mô phỏng, giả lập WebService</a:t>
            </a:r>
          </a:p>
          <a:p>
            <a:pPr lvl="1">
              <a:lnSpc>
                <a:spcPct val="150000"/>
              </a:lnSpc>
            </a:pPr>
            <a:r>
              <a:rPr lang="vi-VN" dirty="0" smtClean="0"/>
              <a:t>MockServices </a:t>
            </a:r>
            <a:r>
              <a:rPr lang="vi-VN" dirty="0"/>
              <a:t>cho phép mô phỏng webservice để phục vụ việc kiểm thử trước khi tích hợp với hệ thống thực.</a:t>
            </a:r>
          </a:p>
          <a:p>
            <a:pPr lvl="1">
              <a:lnSpc>
                <a:spcPct val="150000"/>
              </a:lnSpc>
            </a:pPr>
            <a:r>
              <a:rPr lang="vi-VN" dirty="0" smtClean="0"/>
              <a:t>Đây </a:t>
            </a:r>
            <a:r>
              <a:rPr lang="vi-VN" dirty="0"/>
              <a:t>là giải pháp cho câu hỏi “Làm thế nào Tôi test được webservice API do </a:t>
            </a:r>
            <a:r>
              <a:rPr lang="vi-VN" dirty="0" smtClean="0"/>
              <a:t>khách </a:t>
            </a:r>
            <a:r>
              <a:rPr lang="vi-VN" dirty="0"/>
              <a:t>hàng gửi mà không cung cấp dịch vụ webservice cho tôi</a:t>
            </a:r>
            <a:r>
              <a:rPr lang="vi-VN" dirty="0" smtClean="0"/>
              <a:t>?”</a:t>
            </a:r>
            <a:endParaRPr lang="en-US" dirty="0" smtClean="0"/>
          </a:p>
        </p:txBody>
      </p:sp>
    </p:spTree>
    <p:extLst>
      <p:ext uri="{BB962C8B-B14F-4D97-AF65-F5344CB8AC3E}">
        <p14:creationId xmlns:p14="http://schemas.microsoft.com/office/powerpoint/2010/main" val="1851903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34203"/>
            <a:ext cx="10058400" cy="1450757"/>
          </a:xfrm>
        </p:spPr>
        <p:txBody>
          <a:bodyPr/>
          <a:lstStyle/>
          <a:p>
            <a:r>
              <a:rPr lang="vi-VN" dirty="0" smtClean="0">
                <a:latin typeface="Arial" panose="020B0604020202020204" pitchFamily="34" charset="0"/>
                <a:cs typeface="Arial" panose="020B0604020202020204" pitchFamily="34" charset="0"/>
              </a:rPr>
              <a:t>Tiếp (</a:t>
            </a:r>
            <a:r>
              <a:rPr lang="en-US" dirty="0" smtClean="0">
                <a:latin typeface="Arial" panose="020B0604020202020204" pitchFamily="34" charset="0"/>
                <a:cs typeface="Arial" panose="020B0604020202020204" pitchFamily="34" charset="0"/>
              </a:rPr>
              <a:t>4</a:t>
            </a:r>
            <a:r>
              <a:rPr lang="vi-VN" dirty="0" smtClean="0">
                <a:latin typeface="Arial" panose="020B0604020202020204" pitchFamily="34" charset="0"/>
                <a:cs typeface="Arial" panose="020B0604020202020204" pitchFamily="34" charset="0"/>
              </a:rPr>
              <a:t>)</a:t>
            </a:r>
            <a:endParaRPr lang="vi-V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97280" y="1790700"/>
            <a:ext cx="10058400" cy="4154594"/>
          </a:xfrm>
        </p:spPr>
        <p:txBody>
          <a:bodyPr>
            <a:normAutofit/>
          </a:bodyPr>
          <a:lstStyle/>
          <a:p>
            <a:pPr>
              <a:lnSpc>
                <a:spcPct val="100000"/>
              </a:lnSpc>
            </a:pPr>
            <a:r>
              <a:rPr lang="vi-VN" dirty="0"/>
              <a:t>Hỗ trợ các giao thức và công </a:t>
            </a:r>
            <a:r>
              <a:rPr lang="vi-VN" dirty="0" smtClean="0"/>
              <a:t>nghệ</a:t>
            </a:r>
            <a:endParaRPr lang="en-US" dirty="0" smtClean="0"/>
          </a:p>
          <a:p>
            <a:pPr>
              <a:lnSpc>
                <a:spcPct val="150000"/>
              </a:lnSpc>
            </a:pPr>
            <a:endParaRPr lang="en-US" dirty="0" smtClean="0"/>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5300" y="2195146"/>
            <a:ext cx="6851374" cy="4040554"/>
          </a:xfrm>
          <a:prstGeom prst="rect">
            <a:avLst/>
          </a:prstGeom>
        </p:spPr>
      </p:pic>
    </p:spTree>
    <p:extLst>
      <p:ext uri="{BB962C8B-B14F-4D97-AF65-F5344CB8AC3E}">
        <p14:creationId xmlns:p14="http://schemas.microsoft.com/office/powerpoint/2010/main" val="836008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Arial" panose="020B0604020202020204" pitchFamily="34" charset="0"/>
                <a:cs typeface="Arial" panose="020B0604020202020204" pitchFamily="34" charset="0"/>
              </a:rPr>
              <a:t>Cài đặt</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và tạo </a:t>
            </a:r>
            <a:r>
              <a:rPr lang="en-US" dirty="0" smtClean="0">
                <a:latin typeface="Arial" panose="020B0604020202020204" pitchFamily="34" charset="0"/>
                <a:cs typeface="Arial" panose="020B0604020202020204" pitchFamily="34" charset="0"/>
              </a:rPr>
              <a:t>project</a:t>
            </a:r>
            <a:endParaRPr lang="vi-V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457200" indent="-457200">
              <a:buFont typeface="+mj-lt"/>
              <a:buAutoNum type="arabicPeriod"/>
            </a:pPr>
            <a:r>
              <a:rPr lang="vi-VN" b="1" dirty="0" smtClean="0">
                <a:latin typeface="Arial (Body)"/>
              </a:rPr>
              <a:t>Cài đặt:</a:t>
            </a:r>
            <a:endParaRPr lang="en-US" b="1" dirty="0" smtClean="0">
              <a:latin typeface="Arial (Body)"/>
            </a:endParaRPr>
          </a:p>
          <a:p>
            <a:r>
              <a:rPr lang="vi-VN" dirty="0" smtClean="0">
                <a:latin typeface="Arial (Body)"/>
              </a:rPr>
              <a:t>Lên </a:t>
            </a:r>
            <a:r>
              <a:rPr lang="vi-VN" dirty="0" smtClean="0">
                <a:latin typeface="Arial (Body)"/>
              </a:rPr>
              <a:t>trang chủ soapui.org tải bản phù hợp với Hệ điều hành máy tính (Linux, Windows, Max OS)</a:t>
            </a:r>
          </a:p>
          <a:p>
            <a:pPr marL="457200" indent="-457200">
              <a:buFont typeface="+mj-lt"/>
              <a:buAutoNum type="arabicPeriod" startAt="2"/>
            </a:pPr>
            <a:r>
              <a:rPr lang="vi-VN" b="1" dirty="0" smtClean="0">
                <a:latin typeface="Arial (Body)"/>
              </a:rPr>
              <a:t>Tạo Project:</a:t>
            </a:r>
          </a:p>
          <a:p>
            <a:r>
              <a:rPr lang="vi-VN" dirty="0" smtClean="0">
                <a:latin typeface="Arial  (Body)"/>
              </a:rPr>
              <a:t>B1. Mở ứng dụng SoapUI.</a:t>
            </a:r>
          </a:p>
          <a:p>
            <a:r>
              <a:rPr lang="vi-VN" dirty="0" smtClean="0">
                <a:latin typeface="Arial  (Body)"/>
              </a:rPr>
              <a:t>B2. Nhấn New Project SOAP từ menu File hoặc nhấn phím tắt CTRL + N.</a:t>
            </a:r>
          </a:p>
          <a:p>
            <a:r>
              <a:rPr lang="vi-VN" dirty="0" smtClean="0">
                <a:latin typeface="Arial  (Body)"/>
              </a:rPr>
              <a:t>B3: Nhập tên Project và url WSDL hợp lệ.</a:t>
            </a:r>
          </a:p>
          <a:p>
            <a:r>
              <a:rPr lang="vi-VN" dirty="0" smtClean="0"/>
              <a:t>B4</a:t>
            </a:r>
            <a:r>
              <a:rPr lang="vi-VN" dirty="0"/>
              <a:t>: Các thiết lập còn lại có thể được để lại mặc định và sau đó nhấp OK để hoàn tất.</a:t>
            </a:r>
            <a:endParaRPr lang="vi-VN" dirty="0">
              <a:latin typeface="Arial (Body)"/>
            </a:endParaRPr>
          </a:p>
        </p:txBody>
      </p:sp>
    </p:spTree>
    <p:extLst>
      <p:ext uri="{BB962C8B-B14F-4D97-AF65-F5344CB8AC3E}">
        <p14:creationId xmlns:p14="http://schemas.microsoft.com/office/powerpoint/2010/main" val="281138325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483</TotalTime>
  <Words>836</Words>
  <Application>Microsoft Office PowerPoint</Application>
  <PresentationFormat>Widescreen</PresentationFormat>
  <Paragraphs>70</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(Body)</vt:lpstr>
      <vt:lpstr>Arial (Body)</vt:lpstr>
      <vt:lpstr>Calibri</vt:lpstr>
      <vt:lpstr>Calibri Light</vt:lpstr>
      <vt:lpstr>Wingdings</vt:lpstr>
      <vt:lpstr>Retrospect</vt:lpstr>
      <vt:lpstr>Giới thiệu SoapUI</vt:lpstr>
      <vt:lpstr>Nội dung</vt:lpstr>
      <vt:lpstr>Giới thiệu SoapUI</vt:lpstr>
      <vt:lpstr>Tính năng của SoapUI</vt:lpstr>
      <vt:lpstr>Chi tiết các tính năng (1)</vt:lpstr>
      <vt:lpstr>Tiếp (2)</vt:lpstr>
      <vt:lpstr>Tiếp (3)</vt:lpstr>
      <vt:lpstr>Tiếp (4)</vt:lpstr>
      <vt:lpstr>Cài đặt và tạo project</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SoapUI</dc:title>
  <dc:creator>Huyền Đào</dc:creator>
  <cp:lastModifiedBy>Huyền Đào</cp:lastModifiedBy>
  <cp:revision>25</cp:revision>
  <dcterms:created xsi:type="dcterms:W3CDTF">2016-10-25T02:24:44Z</dcterms:created>
  <dcterms:modified xsi:type="dcterms:W3CDTF">2016-11-08T01:44:41Z</dcterms:modified>
</cp:coreProperties>
</file>