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0C0ED7-1A20-4190-AC49-A44AAE6F5C4C}"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1642768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0C0ED7-1A20-4190-AC49-A44AAE6F5C4C}"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2983066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0C0ED7-1A20-4190-AC49-A44AAE6F5C4C}"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3F8B98-553E-4E18-85A5-72AB7F75F46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9562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90C0ED7-1A20-4190-AC49-A44AAE6F5C4C}"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3074159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90C0ED7-1A20-4190-AC49-A44AAE6F5C4C}"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3F8B98-553E-4E18-85A5-72AB7F75F46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04934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90C0ED7-1A20-4190-AC49-A44AAE6F5C4C}"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3229666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0C0ED7-1A20-4190-AC49-A44AAE6F5C4C}"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1892015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0C0ED7-1A20-4190-AC49-A44AAE6F5C4C}"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3478397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0C0ED7-1A20-4190-AC49-A44AAE6F5C4C}"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217317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0C0ED7-1A20-4190-AC49-A44AAE6F5C4C}"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2699532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0C0ED7-1A20-4190-AC49-A44AAE6F5C4C}"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3810807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0C0ED7-1A20-4190-AC49-A44AAE6F5C4C}"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1981685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0C0ED7-1A20-4190-AC49-A44AAE6F5C4C}" type="datetimeFigureOut">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3954877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0C0ED7-1A20-4190-AC49-A44AAE6F5C4C}" type="datetimeFigureOut">
              <a:rPr lang="en-US" smtClean="0"/>
              <a:t>12/1/2019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4030068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0C0ED7-1A20-4190-AC49-A44AAE6F5C4C}"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132459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0C0ED7-1A20-4190-AC49-A44AAE6F5C4C}"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3076932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90C0ED7-1A20-4190-AC49-A44AAE6F5C4C}" type="datetimeFigureOut">
              <a:rPr lang="en-US" smtClean="0"/>
              <a:t>12/1/2019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3F8B98-553E-4E18-85A5-72AB7F75F468}" type="slidenum">
              <a:rPr lang="en-US" smtClean="0"/>
              <a:t>‹#›</a:t>
            </a:fld>
            <a:endParaRPr lang="en-US"/>
          </a:p>
        </p:txBody>
      </p:sp>
    </p:spTree>
    <p:extLst>
      <p:ext uri="{BB962C8B-B14F-4D97-AF65-F5344CB8AC3E}">
        <p14:creationId xmlns:p14="http://schemas.microsoft.com/office/powerpoint/2010/main" val="377033402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play.google.com/redeem?code=promo_cod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mobile.example.com/.well-known/assetlinks.json"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a:t>
            </a:r>
          </a:p>
        </p:txBody>
      </p:sp>
      <p:sp>
        <p:nvSpPr>
          <p:cNvPr id="3" name="Subtitle 2"/>
          <p:cNvSpPr>
            <a:spLocks noGrp="1"/>
          </p:cNvSpPr>
          <p:nvPr>
            <p:ph type="subTitle" idx="1"/>
          </p:nvPr>
        </p:nvSpPr>
        <p:spPr/>
        <p:txBody>
          <a:bodyPr>
            <a:normAutofit/>
          </a:bodyPr>
          <a:lstStyle/>
          <a:p>
            <a:r>
              <a:rPr lang="en-US" sz="4000" dirty="0"/>
              <a:t>GOOGLEPLAY BILLING</a:t>
            </a:r>
          </a:p>
        </p:txBody>
      </p:sp>
    </p:spTree>
    <p:extLst>
      <p:ext uri="{BB962C8B-B14F-4D97-AF65-F5344CB8AC3E}">
        <p14:creationId xmlns:p14="http://schemas.microsoft.com/office/powerpoint/2010/main" val="3059088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US" dirty="0" smtClean="0">
                <a:latin typeface="Times New Roman" panose="02020603050405020304" pitchFamily="18" charset="0"/>
                <a:cs typeface="Times New Roman" panose="02020603050405020304" pitchFamily="18" charset="0"/>
              </a:rPr>
              <a:t>Google Play Billing Gallery</a:t>
            </a:r>
            <a:r>
              <a:rPr lang="en-US" dirty="0" smtClean="0"/>
              <a:t>.</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Xử</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lý</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mã</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phản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hồi</a:t>
            </a:r>
            <a:r>
              <a:rPr lang="en-US" sz="2400" b="1"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mua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phẩm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endParaRPr lang="en-US" sz="2400" dirty="0" smtClean="0">
              <a:latin typeface="Times New Roman" panose="02020603050405020304" pitchFamily="18" charset="0"/>
              <a:cs typeface="Times New Roman" panose="02020603050405020304" pitchFamily="18" charset="0"/>
            </a:endParaRPr>
          </a:p>
          <a:p>
            <a:r>
              <a:rPr lang="vi-VN" sz="1800" dirty="0" smtClean="0">
                <a:latin typeface="Times New Roman" panose="02020603050405020304" pitchFamily="18" charset="0"/>
                <a:cs typeface="Times New Roman" panose="02020603050405020304" pitchFamily="18" charset="0"/>
              </a:rPr>
              <a:t>Mua hàng thành công tạo ra mã thông báo mua hàng(mã định danh duy nhất) đại diện cho người dùng và ID sản phẩm cho sản phẩm trong ứng dụng mà họ đã mua. Ứng dụng của bạn có thể lưu trữ local mã thông báo hoặc, chuyển nó đến máy chủ</a:t>
            </a:r>
            <a:endParaRPr lang="en-US" sz="1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531" y="2941490"/>
            <a:ext cx="8314938" cy="3235473"/>
          </a:xfrm>
          <a:prstGeom prst="rect">
            <a:avLst/>
          </a:prstGeom>
          <a:ln>
            <a:solidFill>
              <a:schemeClr val="tx1"/>
            </a:solidFill>
          </a:ln>
        </p:spPr>
      </p:pic>
    </p:spTree>
    <p:extLst>
      <p:ext uri="{BB962C8B-B14F-4D97-AF65-F5344CB8AC3E}">
        <p14:creationId xmlns:p14="http://schemas.microsoft.com/office/powerpoint/2010/main" val="2147122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US" dirty="0" smtClean="0">
                <a:latin typeface="Times New Roman" panose="02020603050405020304" pitchFamily="18" charset="0"/>
                <a:cs typeface="Times New Roman" panose="02020603050405020304" pitchFamily="18" charset="0"/>
              </a:rPr>
              <a:t>Google Play Billing Gallery</a:t>
            </a:r>
            <a:r>
              <a:rPr lang="en-US" dirty="0" smtClean="0"/>
              <a:t>.</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Xác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nhận</a:t>
            </a:r>
            <a:r>
              <a:rPr lang="en-US" sz="2400" b="1"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mua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hàng</a:t>
            </a:r>
            <a:endParaRPr lang="vi-VN" sz="1800" dirty="0" smtClean="0">
              <a:latin typeface="Times New Roman" panose="02020603050405020304" pitchFamily="18" charset="0"/>
              <a:cs typeface="Times New Roman" panose="02020603050405020304" pitchFamily="18" charset="0"/>
            </a:endParaRPr>
          </a:p>
          <a:p>
            <a:r>
              <a:rPr lang="vi-VN" sz="1800" dirty="0" smtClean="0">
                <a:latin typeface="Times New Roman" panose="02020603050405020304" pitchFamily="18" charset="0"/>
                <a:cs typeface="Times New Roman" panose="02020603050405020304" pitchFamily="18" charset="0"/>
              </a:rPr>
              <a:t>Nếu bạn không xác nhận mua hàng trong vòng ba ngày, người dùng sẽ tự động nhận được tiền hoàn lại và Google Play sẽ hủy bỏ giao dịch mua.</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Thời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hạn</a:t>
            </a:r>
            <a:r>
              <a:rPr lang="en-US" sz="1800" dirty="0" smtClean="0">
                <a:latin typeface="Times New Roman" panose="02020603050405020304" pitchFamily="18" charset="0"/>
                <a:cs typeface="Times New Roman" panose="02020603050405020304" pitchFamily="18" charset="0"/>
              </a:rPr>
              <a:t> 3 </a:t>
            </a:r>
            <a:r>
              <a:rPr lang="en-US" sz="1800" dirty="0" err="1" smtClean="0">
                <a:latin typeface="Times New Roman" panose="02020603050405020304" pitchFamily="18" charset="0"/>
                <a:cs typeface="Times New Roman" panose="02020603050405020304" pitchFamily="18" charset="0"/>
              </a:rPr>
              <a:t>ngày</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bắt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đầu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khi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việc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mua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hàng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đã</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chuyển</a:t>
            </a:r>
            <a:r>
              <a:rPr lang="en-US" sz="1800" dirty="0" smtClean="0">
                <a:latin typeface="Times New Roman" panose="02020603050405020304" pitchFamily="18" charset="0"/>
                <a:cs typeface="Times New Roman" panose="02020603050405020304" pitchFamily="18" charset="0"/>
              </a:rPr>
              <a:t> sang </a:t>
            </a:r>
            <a:r>
              <a:rPr lang="en-US" sz="1800" dirty="0" err="1" smtClean="0">
                <a:latin typeface="Times New Roman" panose="02020603050405020304" pitchFamily="18" charset="0"/>
                <a:cs typeface="Times New Roman" panose="02020603050405020304" pitchFamily="18" charset="0"/>
              </a:rPr>
              <a:t>trạng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thái</a:t>
            </a:r>
            <a:r>
              <a:rPr lang="en-US" sz="1800" dirty="0" smtClean="0">
                <a:latin typeface="Times New Roman" panose="02020603050405020304" pitchFamily="18" charset="0"/>
                <a:cs typeface="Times New Roman" panose="02020603050405020304" pitchFamily="18" charset="0"/>
              </a:rPr>
              <a:t> </a:t>
            </a:r>
            <a:r>
              <a:rPr lang="en-US" sz="1800" i="1" dirty="0" smtClean="0">
                <a:latin typeface="Times New Roman" panose="02020603050405020304" pitchFamily="18" charset="0"/>
                <a:cs typeface="Times New Roman" panose="02020603050405020304" pitchFamily="18" charset="0"/>
              </a:rPr>
              <a:t>SUCCESS</a:t>
            </a:r>
            <a:r>
              <a:rPr lang="en-US" sz="1800" dirty="0" smtClean="0">
                <a:latin typeface="Times New Roman" panose="02020603050405020304" pitchFamily="18" charset="0"/>
                <a:cs typeface="Times New Roman" panose="02020603050405020304" pitchFamily="18" charset="0"/>
              </a:rPr>
              <a:t>.</a:t>
            </a:r>
          </a:p>
          <a:p>
            <a:r>
              <a:rPr lang="vi-VN" sz="1800" dirty="0" smtClean="0">
                <a:latin typeface="Times New Roman" panose="02020603050405020304" pitchFamily="18" charset="0"/>
                <a:cs typeface="Times New Roman" panose="02020603050405020304" pitchFamily="18" charset="0"/>
              </a:rPr>
              <a:t>Đối với các sản phẩm có thể tiêu thụ, sử dụng </a:t>
            </a:r>
            <a:r>
              <a:rPr lang="vi-VN" sz="1800" b="1" dirty="0" smtClean="0">
                <a:latin typeface="Times New Roman" panose="02020603050405020304" pitchFamily="18" charset="0"/>
                <a:cs typeface="Times New Roman" panose="02020603050405020304" pitchFamily="18" charset="0"/>
              </a:rPr>
              <a:t>ConsumerAsync ()</a:t>
            </a:r>
            <a:r>
              <a:rPr lang="vi-VN" sz="1800"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Client </a:t>
            </a:r>
            <a:r>
              <a:rPr lang="vi-VN" sz="1800" dirty="0" smtClean="0">
                <a:latin typeface="Times New Roman" panose="02020603050405020304" pitchFamily="18" charset="0"/>
                <a:cs typeface="Times New Roman" panose="02020603050405020304" pitchFamily="18" charset="0"/>
              </a:rPr>
              <a:t>AP</a:t>
            </a:r>
            <a:r>
              <a:rPr lang="en-US" sz="1800" dirty="0" smtClean="0">
                <a:latin typeface="Times New Roman" panose="02020603050405020304" pitchFamily="18" charset="0"/>
                <a:cs typeface="Times New Roman" panose="02020603050405020304" pitchFamily="18" charset="0"/>
              </a:rPr>
              <a:t>I</a:t>
            </a:r>
            <a:r>
              <a:rPr lang="vi-VN" sz="1800" dirty="0" smtClean="0">
                <a:latin typeface="Times New Roman" panose="02020603050405020304" pitchFamily="18" charset="0"/>
                <a:cs typeface="Times New Roman" panose="02020603050405020304" pitchFamily="18" charset="0"/>
              </a:rPr>
              <a:t>).</a:t>
            </a:r>
          </a:p>
          <a:p>
            <a:r>
              <a:rPr lang="vi-VN" sz="1800" dirty="0" smtClean="0">
                <a:latin typeface="Times New Roman" panose="02020603050405020304" pitchFamily="18" charset="0"/>
                <a:cs typeface="Times New Roman" panose="02020603050405020304" pitchFamily="18" charset="0"/>
              </a:rPr>
              <a:t>Đối với các sản phẩm không được tiêu thụ, hãy sử dụng </a:t>
            </a:r>
            <a:r>
              <a:rPr lang="vi-VN" sz="1800" b="1" dirty="0" smtClean="0">
                <a:latin typeface="Times New Roman" panose="02020603050405020304" pitchFamily="18" charset="0"/>
                <a:cs typeface="Times New Roman" panose="02020603050405020304" pitchFamily="18" charset="0"/>
              </a:rPr>
              <a:t>acknowledgePurchase()</a:t>
            </a:r>
            <a:r>
              <a:rPr lang="vi-VN" sz="1800"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Client </a:t>
            </a:r>
            <a:r>
              <a:rPr lang="vi-VN" sz="1800" dirty="0" smtClean="0">
                <a:latin typeface="Times New Roman" panose="02020603050405020304" pitchFamily="18" charset="0"/>
                <a:cs typeface="Times New Roman" panose="02020603050405020304" pitchFamily="18" charset="0"/>
              </a:rPr>
              <a:t>AP</a:t>
            </a:r>
            <a:r>
              <a:rPr lang="en-US" sz="1800" dirty="0" smtClean="0">
                <a:latin typeface="Times New Roman" panose="02020603050405020304" pitchFamily="18" charset="0"/>
                <a:cs typeface="Times New Roman" panose="02020603050405020304" pitchFamily="18" charset="0"/>
              </a:rPr>
              <a:t>I</a:t>
            </a:r>
            <a:r>
              <a:rPr lang="vi-VN" sz="1800" dirty="0" smtClean="0">
                <a:latin typeface="Times New Roman" panose="02020603050405020304" pitchFamily="18" charset="0"/>
                <a:cs typeface="Times New Roman" panose="02020603050405020304" pitchFamily="18" charset="0"/>
              </a:rPr>
              <a:t>).</a:t>
            </a:r>
          </a:p>
          <a:p>
            <a:r>
              <a:rPr lang="vi-VN" sz="1800" dirty="0" smtClean="0">
                <a:latin typeface="Times New Roman" panose="02020603050405020304" pitchFamily="18" charset="0"/>
                <a:cs typeface="Times New Roman" panose="02020603050405020304" pitchFamily="18" charset="0"/>
              </a:rPr>
              <a:t>Phương thức xác nhận mới </a:t>
            </a:r>
            <a:r>
              <a:rPr lang="vi-VN" sz="1800" b="1" dirty="0" smtClean="0">
                <a:latin typeface="Times New Roman" panose="02020603050405020304" pitchFamily="18" charset="0"/>
                <a:cs typeface="Times New Roman" panose="02020603050405020304" pitchFamily="18" charset="0"/>
              </a:rPr>
              <a:t>acknowledge() </a:t>
            </a:r>
            <a:r>
              <a:rPr lang="en-US" sz="1800" dirty="0" smtClean="0">
                <a:latin typeface="Times New Roman" panose="02020603050405020304" pitchFamily="18" charset="0"/>
                <a:cs typeface="Times New Roman" panose="02020603050405020304" pitchFamily="18" charset="0"/>
              </a:rPr>
              <a:t>(Server API)</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132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US" dirty="0" smtClean="0">
                <a:latin typeface="Times New Roman" panose="02020603050405020304" pitchFamily="18" charset="0"/>
                <a:cs typeface="Times New Roman" panose="02020603050405020304" pitchFamily="18" charset="0"/>
              </a:rPr>
              <a:t>Google Play Billing Gallery</a:t>
            </a:r>
            <a:r>
              <a:rPr lang="en-US" dirty="0" smtClean="0"/>
              <a:t>.</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Xác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nhận</a:t>
            </a:r>
            <a:r>
              <a:rPr lang="en-US" sz="2400" b="1"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mua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hàng</a:t>
            </a:r>
            <a:endParaRPr lang="vi-VN"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436" y="2020686"/>
            <a:ext cx="9789127" cy="4156277"/>
          </a:xfrm>
          <a:prstGeom prst="rect">
            <a:avLst/>
          </a:prstGeom>
          <a:ln>
            <a:solidFill>
              <a:schemeClr val="tx1"/>
            </a:solidFill>
          </a:ln>
        </p:spPr>
      </p:pic>
    </p:spTree>
    <p:extLst>
      <p:ext uri="{BB962C8B-B14F-4D97-AF65-F5344CB8AC3E}">
        <p14:creationId xmlns:p14="http://schemas.microsoft.com/office/powerpoint/2010/main" val="2772244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US" dirty="0" smtClean="0">
                <a:latin typeface="Times New Roman" panose="02020603050405020304" pitchFamily="18" charset="0"/>
                <a:cs typeface="Times New Roman" panose="02020603050405020304" pitchFamily="18" charset="0"/>
              </a:rPr>
              <a:t>Google Play Billing Gallery</a:t>
            </a:r>
            <a:r>
              <a:rPr lang="en-US" dirty="0" smtClean="0"/>
              <a:t>.</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dirty="0" err="1" smtClean="0">
                <a:latin typeface="Times New Roman" panose="02020603050405020304" pitchFamily="18" charset="0"/>
                <a:cs typeface="Times New Roman" panose="02020603050405020304" pitchFamily="18" charset="0"/>
              </a:rPr>
              <a:t>Hỗ</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trợ</a:t>
            </a:r>
            <a:r>
              <a:rPr lang="en-US" sz="2400"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giao</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dịch</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đang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chờ</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xử</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lý</a:t>
            </a:r>
            <a:endParaRPr lang="vi-VN" sz="1800" dirty="0" smtClean="0">
              <a:latin typeface="Times New Roman" panose="02020603050405020304" pitchFamily="18" charset="0"/>
              <a:cs typeface="Times New Roman" panose="02020603050405020304" pitchFamily="18" charset="0"/>
            </a:endParaRPr>
          </a:p>
          <a:p>
            <a:r>
              <a:rPr lang="vi-VN" sz="1800" dirty="0" smtClean="0">
                <a:latin typeface="Times New Roman" panose="02020603050405020304" pitchFamily="18" charset="0"/>
                <a:cs typeface="Times New Roman" panose="02020603050405020304" pitchFamily="18" charset="0"/>
              </a:rPr>
              <a:t>Ví dụ: người dùng có thể chọn mua sản phẩm trong ứng dụng của bạn tại cửa hàng thực tế bằng tiền mặt</a:t>
            </a:r>
            <a:endParaRPr lang="en-US" sz="1800" dirty="0" smtClean="0">
              <a:latin typeface="Times New Roman" panose="02020603050405020304" pitchFamily="18" charset="0"/>
              <a:cs typeface="Times New Roman" panose="02020603050405020304" pitchFamily="18" charset="0"/>
            </a:endParaRPr>
          </a:p>
          <a:p>
            <a:r>
              <a:rPr lang="en-US" sz="1800" dirty="0" err="1" smtClean="0">
                <a:latin typeface="Times New Roman" panose="02020603050405020304" pitchFamily="18" charset="0"/>
                <a:cs typeface="Times New Roman" panose="02020603050405020304" pitchFamily="18" charset="0"/>
              </a:rPr>
              <a:t>Để</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phép</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giao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dịch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đang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chờ</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xử</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lý</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gọi</a:t>
            </a:r>
            <a:r>
              <a:rPr lang="en-US" sz="1800"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enablePendingPurchase</a:t>
            </a:r>
            <a:r>
              <a:rPr lang="en-US" sz="1800" b="1" dirty="0" smtClean="0">
                <a:latin typeface="Times New Roman" panose="02020603050405020304" pitchFamily="18" charset="0"/>
                <a:cs typeface="Times New Roman" panose="02020603050405020304" pitchFamily="18" charset="0"/>
              </a:rPr>
              <a:t> () </a:t>
            </a:r>
            <a:r>
              <a:rPr lang="en-US" sz="1800" dirty="0" err="1" smtClean="0">
                <a:latin typeface="Times New Roman" panose="02020603050405020304" pitchFamily="18" charset="0"/>
                <a:cs typeface="Times New Roman" panose="02020603050405020304" pitchFamily="18" charset="0"/>
              </a:rPr>
              <a:t>khi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khởi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tạo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ứng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dụng</a:t>
            </a:r>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G</a:t>
            </a:r>
            <a:r>
              <a:rPr lang="vi-VN" sz="1800" dirty="0" smtClean="0">
                <a:latin typeface="Times New Roman" panose="02020603050405020304" pitchFamily="18" charset="0"/>
                <a:cs typeface="Times New Roman" panose="02020603050405020304" pitchFamily="18" charset="0"/>
              </a:rPr>
              <a:t>ọi </a:t>
            </a:r>
            <a:r>
              <a:rPr lang="vi-VN" sz="1800" b="1" dirty="0" smtClean="0">
                <a:latin typeface="Times New Roman" panose="02020603050405020304" pitchFamily="18" charset="0"/>
                <a:cs typeface="Times New Roman" panose="02020603050405020304" pitchFamily="18" charset="0"/>
              </a:rPr>
              <a:t>BillingClient.queryPurchase ()</a:t>
            </a:r>
            <a:r>
              <a:rPr lang="vi-VN" sz="1800" dirty="0" smtClean="0">
                <a:latin typeface="Times New Roman" panose="02020603050405020304" pitchFamily="18" charset="0"/>
                <a:cs typeface="Times New Roman" panose="02020603050405020304" pitchFamily="18" charset="0"/>
              </a:rPr>
              <a:t> để truy xuất danh sách các sản phẩm chưa được sử dụng liên kết với người dùng và sau đó gọi </a:t>
            </a:r>
            <a:r>
              <a:rPr lang="vi-VN" sz="1800" b="1" dirty="0" smtClean="0">
                <a:latin typeface="Times New Roman" panose="02020603050405020304" pitchFamily="18" charset="0"/>
                <a:cs typeface="Times New Roman" panose="02020603050405020304" pitchFamily="18" charset="0"/>
              </a:rPr>
              <a:t>getPurchaseState ()</a:t>
            </a:r>
            <a:r>
              <a:rPr lang="vi-VN" sz="1800" dirty="0" smtClean="0">
                <a:latin typeface="Times New Roman" panose="02020603050405020304" pitchFamily="18" charset="0"/>
                <a:cs typeface="Times New Roman" panose="02020603050405020304" pitchFamily="18" charset="0"/>
              </a:rPr>
              <a:t> trên mỗi đối tượng </a:t>
            </a:r>
            <a:r>
              <a:rPr lang="vi-VN" sz="1800" b="1" dirty="0" smtClean="0">
                <a:latin typeface="Times New Roman" panose="02020603050405020304" pitchFamily="18" charset="0"/>
                <a:cs typeface="Times New Roman" panose="02020603050405020304" pitchFamily="18" charset="0"/>
              </a:rPr>
              <a:t>Purchase</a:t>
            </a:r>
            <a:r>
              <a:rPr lang="vi-VN" sz="1800" dirty="0" smtClean="0">
                <a:latin typeface="Times New Roman" panose="02020603050405020304" pitchFamily="18" charset="0"/>
                <a:cs typeface="Times New Roman" panose="02020603050405020304" pitchFamily="18" charset="0"/>
              </a:rPr>
              <a:t> được trả lại.</a:t>
            </a:r>
            <a:endParaRPr lang="en-US" sz="1800" dirty="0" smtClean="0">
              <a:latin typeface="Times New Roman" panose="02020603050405020304" pitchFamily="18" charset="0"/>
              <a:cs typeface="Times New Roman" panose="02020603050405020304" pitchFamily="18" charset="0"/>
            </a:endParaRPr>
          </a:p>
          <a:p>
            <a:r>
              <a:rPr lang="vi-VN" sz="1800" dirty="0" smtClean="0">
                <a:latin typeface="Times New Roman" panose="02020603050405020304" pitchFamily="18" charset="0"/>
                <a:cs typeface="Times New Roman" panose="02020603050405020304" pitchFamily="18" charset="0"/>
              </a:rPr>
              <a:t>Thực hiện phương thức </a:t>
            </a:r>
            <a:r>
              <a:rPr lang="vi-VN" sz="1800" b="1" dirty="0" smtClean="0">
                <a:latin typeface="Times New Roman" panose="02020603050405020304" pitchFamily="18" charset="0"/>
                <a:cs typeface="Times New Roman" panose="02020603050405020304" pitchFamily="18" charset="0"/>
              </a:rPr>
              <a:t>onPurchaseUpdated ()</a:t>
            </a:r>
            <a:r>
              <a:rPr lang="vi-VN" sz="1800" dirty="0" smtClean="0">
                <a:latin typeface="Times New Roman" panose="02020603050405020304" pitchFamily="18" charset="0"/>
                <a:cs typeface="Times New Roman" panose="02020603050405020304" pitchFamily="18" charset="0"/>
              </a:rPr>
              <a:t> để đáp ứng các thay đổi đối với các đối tượng </a:t>
            </a:r>
            <a:r>
              <a:rPr lang="vi-VN" sz="1800" b="1" dirty="0" smtClean="0">
                <a:latin typeface="Times New Roman" panose="02020603050405020304" pitchFamily="18" charset="0"/>
                <a:cs typeface="Times New Roman" panose="02020603050405020304" pitchFamily="18" charset="0"/>
              </a:rPr>
              <a:t>Purchase</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484" y="3830689"/>
            <a:ext cx="7617031" cy="2687707"/>
          </a:xfrm>
          <a:prstGeom prst="rect">
            <a:avLst/>
          </a:prstGeom>
          <a:ln>
            <a:solidFill>
              <a:schemeClr val="tx1"/>
            </a:solidFill>
          </a:ln>
        </p:spPr>
      </p:pic>
    </p:spTree>
    <p:extLst>
      <p:ext uri="{BB962C8B-B14F-4D97-AF65-F5344CB8AC3E}">
        <p14:creationId xmlns:p14="http://schemas.microsoft.com/office/powerpoint/2010/main" val="2557354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US" dirty="0" smtClean="0">
                <a:latin typeface="Times New Roman" panose="02020603050405020304" pitchFamily="18" charset="0"/>
                <a:cs typeface="Times New Roman" panose="02020603050405020304" pitchFamily="18" charset="0"/>
              </a:rPr>
              <a:t>Google Play Billing Gallery</a:t>
            </a:r>
            <a:r>
              <a:rPr lang="en-US" dirty="0" smtClean="0"/>
              <a:t>.</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Xác</a:t>
            </a:r>
            <a:r>
              <a:rPr lang="en-US" sz="2400" b="1" dirty="0" smtClean="0">
                <a:latin typeface="Times New Roman" panose="02020603050405020304" pitchFamily="18" charset="0"/>
                <a:cs typeface="Times New Roman" panose="02020603050405020304" pitchFamily="18" charset="0"/>
              </a:rPr>
              <a:t> minh </a:t>
            </a:r>
            <a:r>
              <a:rPr lang="en-US" sz="2400" dirty="0" err="1" smtClean="0">
                <a:latin typeface="Times New Roman" panose="02020603050405020304" pitchFamily="18" charset="0"/>
                <a:cs typeface="Times New Roman" panose="02020603050405020304" pitchFamily="18" charset="0"/>
              </a:rPr>
              <a:t>mua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hàng</a:t>
            </a:r>
            <a:endParaRPr lang="vi-VN" sz="1800" dirty="0" smtClean="0">
              <a:latin typeface="Times New Roman" panose="02020603050405020304" pitchFamily="18" charset="0"/>
              <a:cs typeface="Times New Roman" panose="02020603050405020304" pitchFamily="18" charset="0"/>
            </a:endParaRPr>
          </a:p>
          <a:p>
            <a:r>
              <a:rPr lang="vi-VN" sz="1800" dirty="0" smtClean="0">
                <a:latin typeface="Times New Roman" panose="02020603050405020304" pitchFamily="18" charset="0"/>
                <a:cs typeface="Times New Roman" panose="02020603050405020304" pitchFamily="18" charset="0"/>
              </a:rPr>
              <a:t>Phải luôn xác minh rằng trạng thái mua hàng là PURCHASED và các chi tiết mua hàng khác mà ứng dụng nhận được trong onPurchaseUpdated () trước khi cung cấp cho người dùng quyền truy cập vào những gì họ đã mua.</a:t>
            </a:r>
            <a:endParaRPr lang="en-US" sz="1800" dirty="0" smtClean="0">
              <a:latin typeface="Times New Roman" panose="02020603050405020304" pitchFamily="18" charset="0"/>
              <a:cs typeface="Times New Roman" panose="02020603050405020304" pitchFamily="18" charset="0"/>
            </a:endParaRPr>
          </a:p>
          <a:p>
            <a:r>
              <a:rPr lang="en-US" sz="1800" dirty="0" err="1" smtClean="0">
                <a:latin typeface="Times New Roman" panose="02020603050405020304" pitchFamily="18" charset="0"/>
                <a:cs typeface="Times New Roman" panose="02020603050405020304" pitchFamily="18" charset="0"/>
              </a:rPr>
              <a:t>Việc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xác</a:t>
            </a:r>
            <a:r>
              <a:rPr lang="en-US" sz="1800" dirty="0" smtClean="0">
                <a:latin typeface="Times New Roman" panose="02020603050405020304" pitchFamily="18" charset="0"/>
                <a:cs typeface="Times New Roman" panose="02020603050405020304" pitchFamily="18" charset="0"/>
              </a:rPr>
              <a:t> minh </a:t>
            </a:r>
            <a:r>
              <a:rPr lang="en-US" sz="1800" dirty="0" err="1" smtClean="0">
                <a:latin typeface="Times New Roman" panose="02020603050405020304" pitchFamily="18" charset="0"/>
                <a:cs typeface="Times New Roman" panose="02020603050405020304" pitchFamily="18" charset="0"/>
              </a:rPr>
              <a:t>gồm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xác</a:t>
            </a:r>
            <a:r>
              <a:rPr lang="en-US" sz="1800" dirty="0" smtClean="0">
                <a:latin typeface="Times New Roman" panose="02020603050405020304" pitchFamily="18" charset="0"/>
                <a:cs typeface="Times New Roman" panose="02020603050405020304" pitchFamily="18" charset="0"/>
              </a:rPr>
              <a:t> minh </a:t>
            </a:r>
            <a:r>
              <a:rPr lang="en-US" sz="1800" dirty="0" err="1" smtClean="0">
                <a:latin typeface="Times New Roman" panose="02020603050405020304" pitchFamily="18" charset="0"/>
                <a:cs typeface="Times New Roman" panose="02020603050405020304" pitchFamily="18" charset="0"/>
              </a:rPr>
              <a:t>trên</a:t>
            </a:r>
            <a:r>
              <a:rPr lang="en-US" sz="1800" dirty="0" smtClean="0">
                <a:latin typeface="Times New Roman" panose="02020603050405020304" pitchFamily="18" charset="0"/>
                <a:cs typeface="Times New Roman" panose="02020603050405020304" pitchFamily="18" charset="0"/>
              </a:rPr>
              <a:t> server </a:t>
            </a:r>
            <a:r>
              <a:rPr lang="en-US" sz="1800" dirty="0" err="1" smtClean="0">
                <a:latin typeface="Times New Roman" panose="02020603050405020304" pitchFamily="18" charset="0"/>
                <a:cs typeface="Times New Roman" panose="02020603050405020304" pitchFamily="18" charset="0"/>
              </a:rPr>
              <a:t>và</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xác</a:t>
            </a:r>
            <a:r>
              <a:rPr lang="en-US" sz="1800" dirty="0" smtClean="0">
                <a:latin typeface="Times New Roman" panose="02020603050405020304" pitchFamily="18" charset="0"/>
                <a:cs typeface="Times New Roman" panose="02020603050405020304" pitchFamily="18" charset="0"/>
              </a:rPr>
              <a:t> minh </a:t>
            </a:r>
            <a:r>
              <a:rPr lang="en-US" sz="1800" dirty="0" err="1" smtClean="0">
                <a:latin typeface="Times New Roman" panose="02020603050405020304" pitchFamily="18" charset="0"/>
                <a:cs typeface="Times New Roman" panose="02020603050405020304" pitchFamily="18" charset="0"/>
              </a:rPr>
              <a:t>trên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thiết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bị</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9103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US" dirty="0" smtClean="0">
                <a:latin typeface="Times New Roman" panose="02020603050405020304" pitchFamily="18" charset="0"/>
                <a:cs typeface="Times New Roman" panose="02020603050405020304" pitchFamily="18" charset="0"/>
              </a:rPr>
              <a:t>Google Play Billing Gallery</a:t>
            </a:r>
            <a:r>
              <a:rPr lang="en-US" dirty="0" smtClean="0"/>
              <a:t>.</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Cập</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nhật</a:t>
            </a:r>
            <a:r>
              <a:rPr lang="en-US" sz="2400" b="1"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dịch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mua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hàng</a:t>
            </a:r>
            <a:endParaRPr lang="en-US" sz="24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C</a:t>
            </a:r>
            <a:r>
              <a:rPr lang="vi-VN" sz="1800" dirty="0" smtClean="0">
                <a:latin typeface="Times New Roman" panose="02020603050405020304" pitchFamily="18" charset="0"/>
                <a:cs typeface="Times New Roman" panose="02020603050405020304" pitchFamily="18" charset="0"/>
              </a:rPr>
              <a:t>ác tình huống ứng dụng có thể mất dấu vết giao dịch</a:t>
            </a:r>
            <a:r>
              <a:rPr lang="en-US" sz="1800" dirty="0" smtClean="0">
                <a:latin typeface="Times New Roman" panose="02020603050405020304" pitchFamily="18" charset="0"/>
                <a:cs typeface="Times New Roman" panose="02020603050405020304" pitchFamily="18" charset="0"/>
              </a:rPr>
              <a:t>:</a:t>
            </a:r>
          </a:p>
          <a:p>
            <a:r>
              <a:rPr lang="en-US" sz="1800" dirty="0" err="1" smtClean="0">
                <a:latin typeface="Times New Roman" panose="02020603050405020304" pitchFamily="18" charset="0"/>
                <a:cs typeface="Times New Roman" panose="02020603050405020304" pitchFamily="18" charset="0"/>
              </a:rPr>
              <a:t>Xử</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lý</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sự</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cố</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máy</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chủ</a:t>
            </a:r>
            <a:endParaRPr lang="en-US" sz="1800" dirty="0" smtClean="0">
              <a:latin typeface="Times New Roman" panose="02020603050405020304" pitchFamily="18" charset="0"/>
              <a:cs typeface="Times New Roman" panose="02020603050405020304" pitchFamily="18" charset="0"/>
            </a:endParaRPr>
          </a:p>
          <a:p>
            <a:r>
              <a:rPr lang="en-US" sz="1800" dirty="0" err="1" smtClean="0">
                <a:latin typeface="Times New Roman" panose="02020603050405020304" pitchFamily="18" charset="0"/>
                <a:cs typeface="Times New Roman" panose="02020603050405020304" pitchFamily="18" charset="0"/>
              </a:rPr>
              <a:t>Xử</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lý</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nhiều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thiết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bị</a:t>
            </a:r>
            <a:endParaRPr lang="en-US" sz="1800" dirty="0" smtClean="0">
              <a:latin typeface="Times New Roman" panose="02020603050405020304" pitchFamily="18" charset="0"/>
              <a:cs typeface="Times New Roman" panose="02020603050405020304" pitchFamily="18" charset="0"/>
            </a:endParaRPr>
          </a:p>
          <a:p>
            <a:pPr marL="0" indent="0">
              <a:buNone/>
            </a:pPr>
            <a:r>
              <a:rPr lang="en-US" sz="2000" u="sng" dirty="0" err="1" smtClean="0">
                <a:latin typeface="Times New Roman" panose="02020603050405020304" pitchFamily="18" charset="0"/>
                <a:cs typeface="Times New Roman" panose="02020603050405020304" pitchFamily="18" charset="0"/>
              </a:rPr>
              <a:t>Truy</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vấn</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giao</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dịch</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trong</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bộ</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nhớ</a:t>
            </a:r>
            <a:r>
              <a:rPr lang="en-US" sz="2000" u="sng" dirty="0" smtClean="0">
                <a:latin typeface="Times New Roman" panose="02020603050405020304" pitchFamily="18" charset="0"/>
                <a:cs typeface="Times New Roman" panose="02020603050405020304" pitchFamily="18" charset="0"/>
              </a:rPr>
              <a:t> cache:</a:t>
            </a: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a:t>
            </a:r>
            <a:r>
              <a:rPr lang="vi-VN" sz="1800" dirty="0" smtClean="0">
                <a:latin typeface="Times New Roman" panose="02020603050405020304" pitchFamily="18" charset="0"/>
                <a:cs typeface="Times New Roman" panose="02020603050405020304" pitchFamily="18" charset="0"/>
              </a:rPr>
              <a:t>Google Play trả về các giao dịch mua được thực hiện bởi tài khoản người dùng đã đăng nhập vào thiết bị. Nếu yêu cầu thành công, Play Billing Library sẽ lưu kết quả truy vấn trong </a:t>
            </a:r>
            <a:r>
              <a:rPr lang="vi-VN" sz="1800" b="1" dirty="0" smtClean="0">
                <a:latin typeface="Times New Roman" panose="02020603050405020304" pitchFamily="18" charset="0"/>
                <a:cs typeface="Times New Roman" panose="02020603050405020304" pitchFamily="18" charset="0"/>
              </a:rPr>
              <a:t>List</a:t>
            </a:r>
            <a:r>
              <a:rPr lang="vi-VN" sz="1800" dirty="0" smtClean="0">
                <a:latin typeface="Times New Roman" panose="02020603050405020304" pitchFamily="18" charset="0"/>
                <a:cs typeface="Times New Roman" panose="02020603050405020304" pitchFamily="18" charset="0"/>
              </a:rPr>
              <a:t> các đối tượng </a:t>
            </a:r>
            <a:r>
              <a:rPr lang="vi-VN" sz="1800" b="1" dirty="0" smtClean="0">
                <a:latin typeface="Times New Roman" panose="02020603050405020304" pitchFamily="18" charset="0"/>
                <a:cs typeface="Times New Roman" panose="02020603050405020304" pitchFamily="18" charset="0"/>
              </a:rPr>
              <a:t>Purchase</a:t>
            </a:r>
            <a:endParaRPr lang="en-US" sz="1800" b="1"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Để</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lấy</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danh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sách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gọi</a:t>
            </a:r>
            <a:r>
              <a:rPr lang="en-US" sz="1800"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getPurchaseList</a:t>
            </a:r>
            <a:r>
              <a:rPr lang="en-US" sz="1800" b="1" dirty="0" smtClean="0">
                <a:latin typeface="Times New Roman" panose="02020603050405020304" pitchFamily="18" charset="0"/>
                <a:cs typeface="Times New Roman" panose="02020603050405020304" pitchFamily="18" charset="0"/>
              </a:rPr>
              <a:t> () </a:t>
            </a:r>
            <a:r>
              <a:rPr lang="en-US" sz="1800" dirty="0" err="1" smtClean="0">
                <a:latin typeface="Times New Roman" panose="02020603050405020304" pitchFamily="18" charset="0"/>
                <a:cs typeface="Times New Roman" panose="02020603050405020304" pitchFamily="18" charset="0"/>
              </a:rPr>
              <a:t>trên</a:t>
            </a:r>
            <a:r>
              <a:rPr lang="en-US" sz="1800"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PurchasingResult</a:t>
            </a:r>
            <a:r>
              <a:rPr lang="en-US" sz="1800" b="1" dirty="0" smtClean="0">
                <a:latin typeface="Times New Roman" panose="02020603050405020304" pitchFamily="18" charset="0"/>
                <a:cs typeface="Times New Roman" panose="02020603050405020304" pitchFamily="18" charset="0"/>
              </a:rPr>
              <a:t>.</a:t>
            </a:r>
          </a:p>
          <a:p>
            <a:pPr marL="0" indent="0">
              <a:buNone/>
            </a:pP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Nên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gọi</a:t>
            </a:r>
            <a:r>
              <a:rPr lang="en-US" sz="1800"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queryPurchase</a:t>
            </a:r>
            <a:r>
              <a:rPr lang="en-US" sz="1800" b="1" dirty="0" smtClean="0">
                <a:latin typeface="Times New Roman" panose="02020603050405020304" pitchFamily="18" charset="0"/>
                <a:cs typeface="Times New Roman" panose="02020603050405020304" pitchFamily="18" charset="0"/>
              </a:rPr>
              <a:t> () </a:t>
            </a:r>
            <a:r>
              <a:rPr lang="en-US" sz="1800" dirty="0" err="1" smtClean="0">
                <a:latin typeface="Times New Roman" panose="02020603050405020304" pitchFamily="18" charset="0"/>
                <a:cs typeface="Times New Roman" panose="02020603050405020304" pitchFamily="18" charset="0"/>
              </a:rPr>
              <a:t>ít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nhất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hai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lần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trong</a:t>
            </a:r>
            <a:r>
              <a:rPr lang="en-US" sz="1800" dirty="0" smtClean="0">
                <a:latin typeface="Times New Roman" panose="02020603050405020304" pitchFamily="18" charset="0"/>
                <a:cs typeface="Times New Roman" panose="02020603050405020304" pitchFamily="18" charset="0"/>
              </a:rPr>
              <a:t> code(</a:t>
            </a:r>
            <a:r>
              <a:rPr lang="en-US" sz="1800" dirty="0" err="1" smtClean="0">
                <a:latin typeface="Times New Roman" panose="02020603050405020304" pitchFamily="18" charset="0"/>
                <a:cs typeface="Times New Roman" panose="02020603050405020304" pitchFamily="18" charset="0"/>
              </a:rPr>
              <a:t>khi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ứng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dụng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khởi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chạy</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và</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onResume</a:t>
            </a: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732" y="3568715"/>
            <a:ext cx="6706536" cy="523948"/>
          </a:xfrm>
          <a:prstGeom prst="rect">
            <a:avLst/>
          </a:prstGeom>
          <a:ln>
            <a:solidFill>
              <a:schemeClr val="tx1"/>
            </a:solidFill>
          </a:ln>
        </p:spPr>
      </p:pic>
    </p:spTree>
    <p:extLst>
      <p:ext uri="{BB962C8B-B14F-4D97-AF65-F5344CB8AC3E}">
        <p14:creationId xmlns:p14="http://schemas.microsoft.com/office/powerpoint/2010/main" val="2876474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US" dirty="0" smtClean="0">
                <a:latin typeface="Times New Roman" panose="02020603050405020304" pitchFamily="18" charset="0"/>
                <a:cs typeface="Times New Roman" panose="02020603050405020304" pitchFamily="18" charset="0"/>
              </a:rPr>
              <a:t>Google Play Billing Gallery</a:t>
            </a:r>
            <a:r>
              <a:rPr lang="en-US" dirty="0" smtClean="0"/>
              <a:t>.</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Cập</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nhật</a:t>
            </a:r>
            <a:r>
              <a:rPr lang="en-US" sz="2400" b="1"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dịch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mua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hàng</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000" u="sng" dirty="0" err="1" smtClean="0">
                <a:latin typeface="Times New Roman" panose="02020603050405020304" pitchFamily="18" charset="0"/>
                <a:cs typeface="Times New Roman" panose="02020603050405020304" pitchFamily="18" charset="0"/>
              </a:rPr>
              <a:t>Truy</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vấn</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các</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giao</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dịch</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mua</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gần</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đây</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nhất</a:t>
            </a:r>
            <a:r>
              <a:rPr lang="en-US" sz="2000" u="sng" dirty="0" smtClean="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1269" y="2349328"/>
            <a:ext cx="8989461" cy="3588334"/>
          </a:xfrm>
          <a:prstGeom prst="rect">
            <a:avLst/>
          </a:prstGeom>
          <a:ln>
            <a:solidFill>
              <a:schemeClr val="tx1"/>
            </a:solidFill>
          </a:ln>
        </p:spPr>
      </p:pic>
    </p:spTree>
    <p:extLst>
      <p:ext uri="{BB962C8B-B14F-4D97-AF65-F5344CB8AC3E}">
        <p14:creationId xmlns:p14="http://schemas.microsoft.com/office/powerpoint/2010/main" val="1881632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a:t>
            </a:r>
            <a:r>
              <a:rPr lang="en-US" dirty="0" err="1">
                <a:latin typeface="Times New Roman" panose="02020603050405020304" pitchFamily="18" charset="0"/>
                <a:cs typeface="Times New Roman" panose="02020603050405020304" pitchFamily="18" charset="0"/>
              </a:rPr>
              <a:t>T</a:t>
            </a:r>
            <a:r>
              <a:rPr lang="en-US" dirty="0" err="1" smtClean="0">
                <a:latin typeface="Times New Roman" panose="02020603050405020304" pitchFamily="18" charset="0"/>
                <a:cs typeface="Times New Roman" panose="02020603050405020304" pitchFamily="18" charset="0"/>
              </a:rPr>
              <a:t>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One-Time Products.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Google Play Billing </a:t>
            </a:r>
            <a:r>
              <a:rPr lang="en-US" sz="2400" dirty="0" err="1" smtClean="0">
                <a:latin typeface="Times New Roman" panose="02020603050405020304" pitchFamily="18" charset="0"/>
                <a:cs typeface="Times New Roman" panose="02020603050405020304" pitchFamily="18" charset="0"/>
              </a:rPr>
              <a:t>hỗ</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loại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phẩm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sau</a:t>
            </a:r>
            <a:r>
              <a:rPr lang="en-US" sz="2400" dirty="0" smtClean="0">
                <a:latin typeface="Times New Roman" panose="02020603050405020304" pitchFamily="18" charset="0"/>
                <a:cs typeface="Times New Roman" panose="02020603050405020304" pitchFamily="18" charset="0"/>
              </a:rPr>
              <a:t>:</a:t>
            </a:r>
          </a:p>
          <a:p>
            <a:r>
              <a:rPr lang="vi-VN" sz="2000" dirty="0" smtClean="0">
                <a:latin typeface="Times New Roman" panose="02020603050405020304" pitchFamily="18" charset="0"/>
                <a:cs typeface="Times New Roman" panose="02020603050405020304" pitchFamily="18" charset="0"/>
              </a:rPr>
              <a:t>Các sản phẩm một lần 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thể</a:t>
            </a:r>
            <a:r>
              <a:rPr lang="vi-VN" sz="2000" dirty="0" smtClean="0">
                <a:latin typeface="Times New Roman" panose="02020603050405020304" pitchFamily="18" charset="0"/>
                <a:cs typeface="Times New Roman" panose="02020603050405020304" pitchFamily="18" charset="0"/>
              </a:rPr>
              <a:t> tiêu thụ là các sản phẩm mang lại hiệu quả vĩnh viễn, chẳng hạn như nâng cấp cao cấp. Để tránh người dùng mua lại các sản phẩm này, bạn không hiển thị rằng chúng đang được tiêu thụ.</a:t>
            </a:r>
            <a:endParaRPr lang="en-US" sz="2000" dirty="0" smtClean="0">
              <a:latin typeface="Times New Roman" panose="02020603050405020304" pitchFamily="18" charset="0"/>
              <a:cs typeface="Times New Roman" panose="02020603050405020304" pitchFamily="18" charset="0"/>
            </a:endParaRPr>
          </a:p>
          <a:p>
            <a:r>
              <a:rPr lang="vi-VN" sz="2000" dirty="0" smtClean="0">
                <a:latin typeface="Times New Roman" panose="02020603050405020304" pitchFamily="18" charset="0"/>
                <a:cs typeface="Times New Roman" panose="02020603050405020304" pitchFamily="18" charset="0"/>
              </a:rPr>
              <a:t>Các sản phẩm một lần có thể tiêu thụ là các sản phẩm cung cấp lợi ích tạm thời và có thể được mua lại, chẳng hạn như tiền tệ trong trò chơi bổ sung hoặc cuộc sống thêm trò chơi. Để cung cấp sản phẩm một lần tiêu thụ có sẵn để mua lại, bạn cần gửi yêu cầu tiêu dùng tới Google Play.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859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a:t>
            </a:r>
            <a:r>
              <a:rPr lang="en-US" dirty="0" err="1">
                <a:latin typeface="Times New Roman" panose="02020603050405020304" pitchFamily="18" charset="0"/>
                <a:cs typeface="Times New Roman" panose="02020603050405020304" pitchFamily="18" charset="0"/>
              </a:rPr>
              <a:t>T</a:t>
            </a:r>
            <a:r>
              <a:rPr lang="en-US" dirty="0" err="1" smtClean="0">
                <a:latin typeface="Times New Roman" panose="02020603050405020304" pitchFamily="18" charset="0"/>
                <a:cs typeface="Times New Roman" panose="02020603050405020304" pitchFamily="18" charset="0"/>
              </a:rPr>
              <a:t>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One-Time Products</a:t>
            </a:r>
            <a:r>
              <a:rPr lang="en-US" dirty="0" smtClean="0"/>
              <a:t>.</a:t>
            </a:r>
            <a:endParaRPr lang="en-US" dirty="0"/>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C</a:t>
            </a:r>
            <a:r>
              <a:rPr lang="vi-VN" sz="2400" b="1" dirty="0" smtClean="0">
                <a:latin typeface="Times New Roman" panose="02020603050405020304" pitchFamily="18" charset="0"/>
                <a:cs typeface="Times New Roman" panose="02020603050405020304" pitchFamily="18" charset="0"/>
              </a:rPr>
              <a:t>ho biết một sản phẩm một lần đã được tiêu thụ</a:t>
            </a: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986" y="2092051"/>
            <a:ext cx="9262027" cy="4320624"/>
          </a:xfrm>
          <a:prstGeom prst="rect">
            <a:avLst/>
          </a:prstGeom>
          <a:ln>
            <a:solidFill>
              <a:schemeClr val="tx1"/>
            </a:solidFill>
          </a:ln>
        </p:spPr>
      </p:pic>
    </p:spTree>
    <p:extLst>
      <p:ext uri="{BB962C8B-B14F-4D97-AF65-F5344CB8AC3E}">
        <p14:creationId xmlns:p14="http://schemas.microsoft.com/office/powerpoint/2010/main" val="4191099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Rewarded </a:t>
            </a:r>
            <a:r>
              <a:rPr lang="en-US" dirty="0">
                <a:latin typeface="Times New Roman" panose="02020603050405020304" pitchFamily="18" charset="0"/>
                <a:cs typeface="Times New Roman" panose="02020603050405020304" pitchFamily="18" charset="0"/>
              </a:rPr>
              <a:t>Products</a:t>
            </a:r>
            <a:r>
              <a:rPr lang="en-US" dirty="0"/>
              <a:t>.</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Khai</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báo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quảng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phù</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hợp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với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lứa</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tuổi</a:t>
            </a: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965" y="2221153"/>
            <a:ext cx="9830070" cy="2148967"/>
          </a:xfrm>
          <a:prstGeom prst="rect">
            <a:avLst/>
          </a:prstGeom>
          <a:ln>
            <a:solidFill>
              <a:schemeClr val="tx1"/>
            </a:solidFill>
          </a:ln>
        </p:spPr>
      </p:pic>
    </p:spTree>
    <p:extLst>
      <p:ext uri="{BB962C8B-B14F-4D97-AF65-F5344CB8AC3E}">
        <p14:creationId xmlns:p14="http://schemas.microsoft.com/office/powerpoint/2010/main" val="2210878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a:t>
            </a:r>
            <a:r>
              <a:rPr lang="en-US" dirty="0" err="1" smtClean="0">
                <a:latin typeface="Times New Roman" panose="02020603050405020304" pitchFamily="18" charset="0"/>
                <a:cs typeface="Times New Roman" panose="02020603050405020304" pitchFamily="18" charset="0"/>
              </a:rPr>
              <a:t>Tổng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400" dirty="0" smtClean="0">
                <a:latin typeface="Times New Roman" panose="02020603050405020304" pitchFamily="18" charset="0"/>
                <a:cs typeface="Times New Roman" panose="02020603050405020304" pitchFamily="18" charset="0"/>
              </a:rPr>
              <a:t>Google </a:t>
            </a:r>
            <a:r>
              <a:rPr lang="en-US" sz="2400" dirty="0">
                <a:latin typeface="Times New Roman" panose="02020603050405020304" pitchFamily="18" charset="0"/>
                <a:cs typeface="Times New Roman" panose="02020603050405020304" pitchFamily="18" charset="0"/>
              </a:rPr>
              <a:t>Play Billing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Android. </a:t>
            </a:r>
            <a:r>
              <a:rPr lang="vi-VN" sz="2400" dirty="0" smtClean="0">
                <a:latin typeface="Times New Roman" panose="02020603050405020304" pitchFamily="18" charset="0"/>
                <a:cs typeface="Times New Roman" panose="02020603050405020304" pitchFamily="18" charset="0"/>
              </a:rPr>
              <a:t>Google Play </a:t>
            </a:r>
            <a:r>
              <a:rPr lang="en-US" sz="2400" dirty="0" smtClean="0">
                <a:latin typeface="Times New Roman" panose="02020603050405020304" pitchFamily="18" charset="0"/>
                <a:cs typeface="Times New Roman" panose="02020603050405020304" pitchFamily="18" charset="0"/>
              </a:rPr>
              <a:t>Billing </a:t>
            </a:r>
            <a:r>
              <a:rPr lang="vi-VN" sz="2400" dirty="0" smtClean="0">
                <a:latin typeface="Times New Roman" panose="02020603050405020304" pitchFamily="18" charset="0"/>
                <a:cs typeface="Times New Roman" panose="02020603050405020304" pitchFamily="18" charset="0"/>
              </a:rPr>
              <a:t>có thể được sử dụng để bán các loại sản phẩm trong ứng dụng sau:</a:t>
            </a:r>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One-time products</a:t>
            </a:r>
            <a:r>
              <a:rPr lang="vi-VN" sz="2400" b="1"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Sản phẩm trong ứng dụng yêu cầu một khoản phí duy nhất, không định kỳ đối với hình thức thanh toán của người </a:t>
            </a:r>
            <a:r>
              <a:rPr lang="vi-VN" sz="2400" dirty="0" smtClean="0">
                <a:latin typeface="Times New Roman" panose="02020603050405020304" pitchFamily="18" charset="0"/>
                <a:cs typeface="Times New Roman" panose="02020603050405020304" pitchFamily="18" charset="0"/>
              </a:rPr>
              <a:t>dung</a:t>
            </a:r>
            <a:r>
              <a:rPr lang="en-US" sz="2400" dirty="0" smtClean="0">
                <a:latin typeface="Times New Roman" panose="02020603050405020304" pitchFamily="18" charset="0"/>
                <a:cs typeface="Times New Roman" panose="02020603050405020304" pitchFamily="18" charset="0"/>
              </a:rPr>
              <a:t>. VD: Premium </a:t>
            </a:r>
            <a:r>
              <a:rPr lang="en-US" sz="2400" dirty="0" err="1" smtClean="0">
                <a:latin typeface="Times New Roman" panose="02020603050405020304" pitchFamily="18" charset="0"/>
                <a:cs typeface="Times New Roman" panose="02020603050405020304" pitchFamily="18" charset="0"/>
              </a:rPr>
              <a:t>lootbox</a:t>
            </a:r>
            <a:r>
              <a:rPr lang="en-US" sz="2400" dirty="0" smtClean="0">
                <a:latin typeface="Times New Roman" panose="02020603050405020304" pitchFamily="18" charset="0"/>
                <a:cs typeface="Times New Roman" panose="02020603050405020304" pitchFamily="18" charset="0"/>
              </a:rPr>
              <a:t>, extra game levels,…</a:t>
            </a:r>
          </a:p>
          <a:p>
            <a:r>
              <a:rPr lang="en-US" sz="2400" b="1" dirty="0" smtClean="0">
                <a:latin typeface="Times New Roman" panose="02020603050405020304" pitchFamily="18" charset="0"/>
                <a:cs typeface="Times New Roman" panose="02020603050405020304" pitchFamily="18" charset="0"/>
              </a:rPr>
              <a:t>Rewarded products: </a:t>
            </a:r>
            <a:r>
              <a:rPr lang="en-US" sz="2400" dirty="0" smtClean="0">
                <a:latin typeface="Times New Roman" panose="02020603050405020304" pitchFamily="18" charset="0"/>
                <a:cs typeface="Times New Roman" panose="02020603050405020304" pitchFamily="18" charset="0"/>
              </a:rPr>
              <a:t>S</a:t>
            </a:r>
            <a:r>
              <a:rPr lang="vi-VN" sz="2400" dirty="0" smtClean="0">
                <a:latin typeface="Times New Roman" panose="02020603050405020304" pitchFamily="18" charset="0"/>
                <a:cs typeface="Times New Roman" panose="02020603050405020304" pitchFamily="18" charset="0"/>
              </a:rPr>
              <a:t>ản phẩm trong ứng dụng yêu cầu người dùng xem quảng cáo video</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để có được.</a:t>
            </a:r>
            <a:r>
              <a:rPr lang="en-US" sz="2400" dirty="0" smtClean="0">
                <a:latin typeface="Times New Roman" panose="02020603050405020304" pitchFamily="18" charset="0"/>
                <a:cs typeface="Times New Roman" panose="02020603050405020304" pitchFamily="18" charset="0"/>
              </a:rPr>
              <a:t> VD: </a:t>
            </a:r>
            <a:r>
              <a:rPr lang="nn-NO" sz="2400" dirty="0" smtClean="0">
                <a:latin typeface="Times New Roman" panose="02020603050405020304" pitchFamily="18" charset="0"/>
                <a:cs typeface="Times New Roman" panose="02020603050405020304" pitchFamily="18" charset="0"/>
              </a:rPr>
              <a:t>mạng bonus, tiền trong game,...</a:t>
            </a:r>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Subscriptions: </a:t>
            </a:r>
            <a:r>
              <a:rPr lang="vi-VN" sz="2400" dirty="0" smtClean="0">
                <a:latin typeface="Times New Roman" panose="02020603050405020304" pitchFamily="18" charset="0"/>
                <a:cs typeface="Times New Roman" panose="02020603050405020304" pitchFamily="18" charset="0"/>
              </a:rPr>
              <a:t>sản phẩm trong ứng dụng yêu cầu một khoản phí định kỳ cho hình thức thanh toán của người dùng .</a:t>
            </a:r>
            <a:r>
              <a:rPr lang="en-US" sz="2400" dirty="0" smtClean="0">
                <a:latin typeface="Times New Roman" panose="02020603050405020304" pitchFamily="18" charset="0"/>
                <a:cs typeface="Times New Roman" panose="02020603050405020304" pitchFamily="18" charset="0"/>
              </a:rPr>
              <a:t> VD: </a:t>
            </a:r>
            <a:r>
              <a:rPr lang="en-US" sz="2400" dirty="0" err="1" smtClean="0">
                <a:latin typeface="Times New Roman" panose="02020603050405020304" pitchFamily="18" charset="0"/>
                <a:cs typeface="Times New Roman" panose="02020603050405020304" pitchFamily="18" charset="0"/>
              </a:rPr>
              <a:t>dịch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vụ</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phát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nhạc</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4058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Rewarded </a:t>
            </a:r>
            <a:r>
              <a:rPr lang="en-US" dirty="0">
                <a:latin typeface="Times New Roman" panose="02020603050405020304" pitchFamily="18" charset="0"/>
                <a:cs typeface="Times New Roman" panose="02020603050405020304" pitchFamily="18" charset="0"/>
              </a:rPr>
              <a:t>Products.</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Tải</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video</a:t>
            </a:r>
            <a:r>
              <a:rPr lang="en-US" sz="18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quảng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cáo</a:t>
            </a:r>
            <a:endParaRPr lang="en-US" sz="2400" b="1" dirty="0" smtClean="0">
              <a:latin typeface="Times New Roman" panose="02020603050405020304" pitchFamily="18" charset="0"/>
              <a:cs typeface="Times New Roman" panose="02020603050405020304" pitchFamily="18" charset="0"/>
            </a:endParaRPr>
          </a:p>
          <a:p>
            <a:pPr marL="0" indent="0">
              <a:buNone/>
            </a:pPr>
            <a:r>
              <a:rPr lang="vi-VN" sz="1800" dirty="0">
                <a:latin typeface="Times New Roman" panose="02020603050405020304" pitchFamily="18" charset="0"/>
                <a:cs typeface="Times New Roman" panose="02020603050405020304" pitchFamily="18" charset="0"/>
              </a:rPr>
              <a:t>Đoạn mã sau đây trình bày quy trình tải quảng cáo video phát trước khi người dùng nhận được sản phẩm được thưởng:</a:t>
            </a:r>
            <a:endParaRPr lang="en-US" sz="18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424" y="2523294"/>
            <a:ext cx="7415151" cy="3653669"/>
          </a:xfrm>
          <a:prstGeom prst="rect">
            <a:avLst/>
          </a:prstGeom>
          <a:ln>
            <a:solidFill>
              <a:schemeClr val="tx1"/>
            </a:solidFill>
          </a:ln>
        </p:spPr>
      </p:pic>
    </p:spTree>
    <p:extLst>
      <p:ext uri="{BB962C8B-B14F-4D97-AF65-F5344CB8AC3E}">
        <p14:creationId xmlns:p14="http://schemas.microsoft.com/office/powerpoint/2010/main" val="1133607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Rewarded </a:t>
            </a:r>
            <a:r>
              <a:rPr lang="en-US" dirty="0">
                <a:latin typeface="Times New Roman" panose="02020603050405020304" pitchFamily="18" charset="0"/>
                <a:cs typeface="Times New Roman" panose="02020603050405020304" pitchFamily="18" charset="0"/>
              </a:rPr>
              <a:t>Products.</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vi-VN" sz="2400" b="1" dirty="0" smtClean="0">
                <a:latin typeface="Times New Roman" panose="02020603050405020304" pitchFamily="18" charset="0"/>
                <a:cs typeface="Times New Roman" panose="02020603050405020304" pitchFamily="18" charset="0"/>
              </a:rPr>
              <a:t>Tặng </a:t>
            </a:r>
            <a:r>
              <a:rPr lang="vi-VN" sz="2400" b="1" dirty="0">
                <a:latin typeface="Times New Roman" panose="02020603050405020304" pitchFamily="18" charset="0"/>
                <a:cs typeface="Times New Roman" panose="02020603050405020304" pitchFamily="18" charset="0"/>
              </a:rPr>
              <a:t>phần thưởng cho người </a:t>
            </a:r>
            <a:r>
              <a:rPr lang="vi-VN" sz="2400" b="1" dirty="0" smtClean="0">
                <a:latin typeface="Times New Roman" panose="02020603050405020304" pitchFamily="18" charset="0"/>
                <a:cs typeface="Times New Roman" panose="02020603050405020304" pitchFamily="18" charset="0"/>
              </a:rPr>
              <a:t>dùng</a:t>
            </a:r>
            <a:endParaRPr lang="en-US" sz="2400" b="1" dirty="0" smtClean="0">
              <a:latin typeface="Times New Roman" panose="02020603050405020304" pitchFamily="18" charset="0"/>
              <a:cs typeface="Times New Roman" panose="02020603050405020304" pitchFamily="18" charset="0"/>
            </a:endParaRPr>
          </a:p>
          <a:p>
            <a:pPr marL="0" indent="0">
              <a:buNone/>
            </a:pPr>
            <a:r>
              <a:rPr lang="vi-VN" sz="1800" dirty="0">
                <a:latin typeface="Times New Roman" panose="02020603050405020304" pitchFamily="18" charset="0"/>
                <a:cs typeface="Times New Roman" panose="02020603050405020304" pitchFamily="18" charset="0"/>
              </a:rPr>
              <a:t>Nếu Google Play Billing Library tải thành công video được liên kết với một sản phẩm có thưởng, RewardResponseListener nhận được mã phản hồi của BillingResponse.OK, bạn có thể khởi chạy luồng thanh toán</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0" indent="0">
              <a:buNone/>
            </a:pPr>
            <a:r>
              <a:rPr lang="vi-VN" sz="1800" dirty="0" smtClean="0">
                <a:latin typeface="Times New Roman" panose="02020603050405020304" pitchFamily="18" charset="0"/>
                <a:cs typeface="Times New Roman" panose="02020603050405020304" pitchFamily="18" charset="0"/>
              </a:rPr>
              <a:t>Bạn </a:t>
            </a:r>
            <a:r>
              <a:rPr lang="vi-VN" sz="1800" dirty="0">
                <a:latin typeface="Times New Roman" panose="02020603050405020304" pitchFamily="18" charset="0"/>
                <a:cs typeface="Times New Roman" panose="02020603050405020304" pitchFamily="18" charset="0"/>
              </a:rPr>
              <a:t>bắt đầu phát quảng cáo cho một </a:t>
            </a:r>
            <a:r>
              <a:rPr lang="en-US" sz="1800" dirty="0" smtClean="0">
                <a:latin typeface="Times New Roman" panose="02020603050405020304" pitchFamily="18" charset="0"/>
                <a:cs typeface="Times New Roman" panose="02020603050405020304" pitchFamily="18" charset="0"/>
              </a:rPr>
              <a:t>rewarded product </a:t>
            </a:r>
            <a:r>
              <a:rPr lang="vi-VN" sz="1800" dirty="0" smtClean="0">
                <a:latin typeface="Times New Roman" panose="02020603050405020304" pitchFamily="18" charset="0"/>
                <a:cs typeface="Times New Roman" panose="02020603050405020304" pitchFamily="18" charset="0"/>
              </a:rPr>
              <a:t>bằng </a:t>
            </a:r>
            <a:r>
              <a:rPr lang="vi-VN" sz="1800" dirty="0">
                <a:latin typeface="Times New Roman" panose="02020603050405020304" pitchFamily="18" charset="0"/>
                <a:cs typeface="Times New Roman" panose="02020603050405020304" pitchFamily="18" charset="0"/>
              </a:rPr>
              <a:t>cách gọi </a:t>
            </a:r>
            <a:r>
              <a:rPr lang="vi-VN" sz="1800" b="1" dirty="0">
                <a:latin typeface="Times New Roman" panose="02020603050405020304" pitchFamily="18" charset="0"/>
                <a:cs typeface="Times New Roman" panose="02020603050405020304" pitchFamily="18" charset="0"/>
              </a:rPr>
              <a:t>launchBillingFlow (), </a:t>
            </a:r>
            <a:r>
              <a:rPr lang="vi-VN" sz="1800" dirty="0">
                <a:latin typeface="Times New Roman" panose="02020603050405020304" pitchFamily="18" charset="0"/>
                <a:cs typeface="Times New Roman" panose="02020603050405020304" pitchFamily="18" charset="0"/>
              </a:rPr>
              <a:t>giống như bạn làm cho tất cả các loại sản phẩm trong ứng dụng khác. Mặc dù người dùng không thực hiện mua hàng trực tiếp để nhận sản phẩm có thưởng, bạn vẫn cần kích hoạt luồng thanh toán để người dùng có thể lấy và sử dụng sản phẩm.</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8961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Rewarded </a:t>
            </a:r>
            <a:r>
              <a:rPr lang="en-US" dirty="0">
                <a:latin typeface="Times New Roman" panose="02020603050405020304" pitchFamily="18" charset="0"/>
                <a:cs typeface="Times New Roman" panose="02020603050405020304" pitchFamily="18" charset="0"/>
              </a:rPr>
              <a:t>Products</a:t>
            </a:r>
            <a:r>
              <a:rPr lang="en-US" dirty="0"/>
              <a:t>.</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Tiêu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thụ</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rewarded product</a:t>
            </a:r>
          </a:p>
          <a:p>
            <a:pPr marL="0" indent="0">
              <a:buNone/>
            </a:pPr>
            <a:r>
              <a:rPr lang="vi-VN" sz="1800" dirty="0">
                <a:latin typeface="Times New Roman" panose="02020603050405020304" pitchFamily="18" charset="0"/>
                <a:cs typeface="Times New Roman" panose="02020603050405020304" pitchFamily="18" charset="0"/>
              </a:rPr>
              <a:t>Để thông báo cho khách hàng thanh toán của bạn rằng người dùng đã nhận và tiêu thụ một rewarded product, hãy xử lý việc mua hàng theo phương thức onPurchaseUpdated () của billing client listener. Lưu ý rằng rewarded product cần phải được tiêu thụ.</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068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Subscriptions</a:t>
            </a:r>
            <a:r>
              <a:rPr lang="en-US" dirty="0" smtClean="0"/>
              <a:t>.</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Xử</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lý</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trạng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thái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quan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đến</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subscription </a:t>
            </a:r>
            <a:r>
              <a:rPr lang="en-US" sz="2400" b="1" dirty="0" err="1" smtClean="0">
                <a:latin typeface="Times New Roman" panose="02020603050405020304" pitchFamily="18" charset="0"/>
                <a:cs typeface="Times New Roman" panose="02020603050405020304" pitchFamily="18" charset="0"/>
              </a:rPr>
              <a:t>với</a:t>
            </a:r>
            <a:r>
              <a:rPr lang="en-US" sz="2400" b="1" dirty="0">
                <a:latin typeface="Times New Roman" panose="02020603050405020304" pitchFamily="18" charset="0"/>
                <a:cs typeface="Times New Roman" panose="02020603050405020304" pitchFamily="18" charset="0"/>
              </a:rPr>
              <a:t> Real-time Developer </a:t>
            </a:r>
            <a:r>
              <a:rPr lang="en-US" sz="2400" b="1" dirty="0" smtClean="0">
                <a:latin typeface="Times New Roman" panose="02020603050405020304" pitchFamily="18" charset="0"/>
                <a:cs typeface="Times New Roman" panose="02020603050405020304" pitchFamily="18" charset="0"/>
              </a:rPr>
              <a:t>Notifications</a:t>
            </a:r>
          </a:p>
          <a:p>
            <a:pPr marL="0" indent="0">
              <a:buNone/>
            </a:pPr>
            <a:r>
              <a:rPr lang="en-US" sz="1800" dirty="0">
                <a:latin typeface="Times New Roman" panose="02020603050405020304" pitchFamily="18" charset="0"/>
                <a:cs typeface="Times New Roman" panose="02020603050405020304" pitchFamily="18" charset="0"/>
              </a:rPr>
              <a:t>Real-time Developer </a:t>
            </a:r>
            <a:r>
              <a:rPr lang="en-US" sz="1800" dirty="0" smtClean="0">
                <a:latin typeface="Times New Roman" panose="02020603050405020304" pitchFamily="18" charset="0"/>
                <a:cs typeface="Times New Roman" panose="02020603050405020304" pitchFamily="18" charset="0"/>
              </a:rPr>
              <a:t>Notifications</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là thông báo </a:t>
            </a:r>
            <a:r>
              <a:rPr lang="en-US" sz="1800" dirty="0" smtClean="0">
                <a:latin typeface="Times New Roman" panose="02020603050405020304" pitchFamily="18" charset="0"/>
                <a:cs typeface="Times New Roman" panose="02020603050405020304" pitchFamily="18" charset="0"/>
              </a:rPr>
              <a:t>server push </a:t>
            </a:r>
            <a:r>
              <a:rPr lang="vi-VN" sz="1800" dirty="0" smtClean="0">
                <a:latin typeface="Times New Roman" panose="02020603050405020304" pitchFamily="18" charset="0"/>
                <a:cs typeface="Times New Roman" panose="02020603050405020304" pitchFamily="18" charset="0"/>
              </a:rPr>
              <a:t>cung </a:t>
            </a:r>
            <a:r>
              <a:rPr lang="vi-VN" sz="1800" dirty="0">
                <a:latin typeface="Times New Roman" panose="02020603050405020304" pitchFamily="18" charset="0"/>
                <a:cs typeface="Times New Roman" panose="02020603050405020304" pitchFamily="18" charset="0"/>
              </a:rPr>
              <a:t>cấp cho bạn khả năng theo dõi các thay đổi trạng thái, chẳng hạn như SUBSCRIPTION_PURCHASED hoặc SUBSCRIPTION_RECOVERED, cho việc đăng ký</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0" indent="0">
              <a:buNone/>
            </a:pPr>
            <a:r>
              <a:rPr lang="vi-VN" sz="1800" dirty="0">
                <a:latin typeface="Times New Roman" panose="02020603050405020304" pitchFamily="18" charset="0"/>
                <a:cs typeface="Times New Roman" panose="02020603050405020304" pitchFamily="18" charset="0"/>
              </a:rPr>
              <a:t>Bạn phải </a:t>
            </a:r>
            <a:r>
              <a:rPr lang="vi-VN" sz="1800" dirty="0" smtClean="0">
                <a:latin typeface="Times New Roman" panose="02020603050405020304" pitchFamily="18" charset="0"/>
                <a:cs typeface="Times New Roman" panose="02020603050405020304" pitchFamily="18" charset="0"/>
              </a:rPr>
              <a:t>gọi</a:t>
            </a:r>
            <a:r>
              <a:rPr lang="en-US" sz="1800" dirty="0" smtClean="0">
                <a:latin typeface="Times New Roman" panose="02020603050405020304" pitchFamily="18" charset="0"/>
                <a:cs typeface="Times New Roman" panose="02020603050405020304" pitchFamily="18" charset="0"/>
              </a:rPr>
              <a:t> Developer</a:t>
            </a:r>
            <a:r>
              <a:rPr lang="vi-VN" sz="1800" dirty="0" smtClean="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API </a:t>
            </a:r>
            <a:r>
              <a:rPr lang="vi-VN" sz="1800" dirty="0" smtClean="0">
                <a:latin typeface="Times New Roman" panose="02020603050405020304" pitchFamily="18" charset="0"/>
                <a:cs typeface="Times New Roman" panose="02020603050405020304" pitchFamily="18" charset="0"/>
              </a:rPr>
              <a:t>sau </a:t>
            </a:r>
            <a:r>
              <a:rPr lang="vi-VN" sz="1800" dirty="0">
                <a:latin typeface="Times New Roman" panose="02020603050405020304" pitchFamily="18" charset="0"/>
                <a:cs typeface="Times New Roman" panose="02020603050405020304" pitchFamily="18" charset="0"/>
              </a:rPr>
              <a:t>khi nhận được </a:t>
            </a:r>
            <a:r>
              <a:rPr lang="en-US" sz="1800" dirty="0">
                <a:latin typeface="Times New Roman" panose="02020603050405020304" pitchFamily="18" charset="0"/>
                <a:cs typeface="Times New Roman" panose="02020603050405020304" pitchFamily="18" charset="0"/>
              </a:rPr>
              <a:t>Real-time Developer Notifications </a:t>
            </a:r>
            <a:r>
              <a:rPr lang="vi-VN" sz="1800" dirty="0" smtClean="0">
                <a:latin typeface="Times New Roman" panose="02020603050405020304" pitchFamily="18" charset="0"/>
                <a:cs typeface="Times New Roman" panose="02020603050405020304" pitchFamily="18" charset="0"/>
              </a:rPr>
              <a:t>để </a:t>
            </a:r>
            <a:r>
              <a:rPr lang="vi-VN" sz="1800" dirty="0">
                <a:latin typeface="Times New Roman" panose="02020603050405020304" pitchFamily="18" charset="0"/>
                <a:cs typeface="Times New Roman" panose="02020603050405020304" pitchFamily="18" charset="0"/>
              </a:rPr>
              <a:t>có trạng thái hoàn chỉnh và cập nhật trạng thái </a:t>
            </a:r>
            <a:r>
              <a:rPr lang="vi-VN" sz="1800" dirty="0" smtClean="0">
                <a:latin typeface="Times New Roman" panose="02020603050405020304" pitchFamily="18" charset="0"/>
                <a:cs typeface="Times New Roman" panose="02020603050405020304" pitchFamily="18" charset="0"/>
              </a:rPr>
              <a:t>backen</a:t>
            </a:r>
            <a:r>
              <a:rPr lang="en-US" sz="1800" dirty="0" smtClean="0">
                <a:latin typeface="Times New Roman" panose="02020603050405020304" pitchFamily="18" charset="0"/>
                <a:cs typeface="Times New Roman" panose="02020603050405020304" pitchFamily="18" charset="0"/>
              </a:rPr>
              <a:t>d</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0" indent="0">
              <a:buNone/>
            </a:pPr>
            <a:r>
              <a:rPr lang="vi-VN" sz="1800" dirty="0">
                <a:latin typeface="Times New Roman" panose="02020603050405020304" pitchFamily="18" charset="0"/>
                <a:cs typeface="Times New Roman" panose="02020603050405020304" pitchFamily="18" charset="0"/>
              </a:rPr>
              <a:t>Khi kiểm tra Developer API, bạn phải luôn làm như sau</a:t>
            </a:r>
            <a:r>
              <a:rPr lang="vi-VN" sz="1800" dirty="0" smtClean="0">
                <a:latin typeface="Times New Roman" panose="02020603050405020304" pitchFamily="18" charset="0"/>
                <a:cs typeface="Times New Roman" panose="02020603050405020304" pitchFamily="18" charset="0"/>
              </a:rPr>
              <a:t>:</a:t>
            </a:r>
            <a:endParaRPr lang="vi-VN" sz="18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Nếu </a:t>
            </a:r>
            <a:r>
              <a:rPr lang="vi-VN" sz="1800" b="1" dirty="0">
                <a:latin typeface="Times New Roman" panose="02020603050405020304" pitchFamily="18" charset="0"/>
                <a:cs typeface="Times New Roman" panose="02020603050405020304" pitchFamily="18" charset="0"/>
              </a:rPr>
              <a:t>expiryTimeMillis</a:t>
            </a:r>
            <a:r>
              <a:rPr lang="vi-VN" sz="1800" dirty="0">
                <a:latin typeface="Times New Roman" panose="02020603050405020304" pitchFamily="18" charset="0"/>
                <a:cs typeface="Times New Roman" panose="02020603050405020304" pitchFamily="18" charset="0"/>
              </a:rPr>
              <a:t> là 1 thời điểm trong tương lai thì luôn luôn cấp quyền.</a:t>
            </a:r>
          </a:p>
          <a:p>
            <a:r>
              <a:rPr lang="vi-VN" sz="1800" dirty="0">
                <a:latin typeface="Times New Roman" panose="02020603050405020304" pitchFamily="18" charset="0"/>
                <a:cs typeface="Times New Roman" panose="02020603050405020304" pitchFamily="18" charset="0"/>
              </a:rPr>
              <a:t>Nếu </a:t>
            </a:r>
            <a:r>
              <a:rPr lang="vi-VN" sz="1800" b="1" dirty="0">
                <a:latin typeface="Times New Roman" panose="02020603050405020304" pitchFamily="18" charset="0"/>
                <a:cs typeface="Times New Roman" panose="02020603050405020304" pitchFamily="18" charset="0"/>
              </a:rPr>
              <a:t>autoRenewing = false</a:t>
            </a:r>
            <a:r>
              <a:rPr lang="vi-VN" sz="1800" dirty="0">
                <a:latin typeface="Times New Roman" panose="02020603050405020304" pitchFamily="18" charset="0"/>
                <a:cs typeface="Times New Roman" panose="02020603050405020304" pitchFamily="18" charset="0"/>
              </a:rPr>
              <a:t>, hãy thử để người dùng đăng ký lại vì đăng ký sẽ kết thúc khi hết hạn.</a:t>
            </a:r>
          </a:p>
          <a:p>
            <a:r>
              <a:rPr lang="vi-VN" sz="1800" dirty="0">
                <a:latin typeface="Times New Roman" panose="02020603050405020304" pitchFamily="18" charset="0"/>
                <a:cs typeface="Times New Roman" panose="02020603050405020304" pitchFamily="18" charset="0"/>
              </a:rPr>
              <a:t>Nếu </a:t>
            </a:r>
            <a:r>
              <a:rPr lang="vi-VN" sz="1800" b="1" dirty="0">
                <a:latin typeface="Times New Roman" panose="02020603050405020304" pitchFamily="18" charset="0"/>
                <a:cs typeface="Times New Roman" panose="02020603050405020304" pitchFamily="18" charset="0"/>
              </a:rPr>
              <a:t>PaymentState = 0</a:t>
            </a:r>
            <a:r>
              <a:rPr lang="vi-VN" sz="1800" dirty="0">
                <a:latin typeface="Times New Roman" panose="02020603050405020304" pitchFamily="18" charset="0"/>
                <a:cs typeface="Times New Roman" panose="02020603050405020304" pitchFamily="18" charset="0"/>
              </a:rPr>
              <a:t>, hãy gửi người dùng đến trung tâm đăng ký bằng cách sử dụng deep link của trung tâm đăng ký để khắc phục sự cố thanh toán của họ.</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6273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Subscriptions.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SUBSCRIPTION_IN_GRACE_PERIOD</a:t>
            </a:r>
          </a:p>
          <a:p>
            <a:pPr marL="0" indent="0">
              <a:buNone/>
            </a:pPr>
            <a:r>
              <a:rPr lang="vi-VN" sz="2000" dirty="0">
                <a:latin typeface="Times New Roman" panose="02020603050405020304" pitchFamily="18" charset="0"/>
                <a:cs typeface="Times New Roman" panose="02020603050405020304" pitchFamily="18" charset="0"/>
              </a:rPr>
              <a:t>Cung cấp một thông báo trong ứng dụng để cho người dùng biết cách khắc phục phương thức thanh toán của họ. Thông báo này sẽ liên kết với cài đặt đăng ký Google Play để người dùng có thể sửa phương thức thanh toán của </a:t>
            </a:r>
            <a:r>
              <a:rPr lang="vi-VN" sz="2000" dirty="0" smtClean="0">
                <a:latin typeface="Times New Roman" panose="02020603050405020304" pitchFamily="18" charset="0"/>
                <a:cs typeface="Times New Roman" panose="02020603050405020304" pitchFamily="18" charset="0"/>
              </a:rPr>
              <a:t>họ.</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gọi</a:t>
            </a:r>
            <a:r>
              <a:rPr lang="en-US" sz="2000" dirty="0">
                <a:latin typeface="Times New Roman" panose="02020603050405020304" pitchFamily="18" charset="0"/>
                <a:cs typeface="Times New Roman" panose="02020603050405020304" pitchFamily="18" charset="0"/>
              </a:rPr>
              <a:t> developer </a:t>
            </a:r>
            <a:r>
              <a:rPr lang="en-US" sz="2000" dirty="0" err="1">
                <a:latin typeface="Times New Roman" panose="02020603050405020304" pitchFamily="18" charset="0"/>
                <a:cs typeface="Times New Roman" panose="02020603050405020304" pitchFamily="18" charset="0"/>
              </a:rPr>
              <a:t>api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nội</a:t>
            </a:r>
            <a:r>
              <a:rPr lang="en-US" sz="2000" dirty="0">
                <a:latin typeface="Times New Roman" panose="02020603050405020304" pitchFamily="18" charset="0"/>
                <a:cs typeface="Times New Roman" panose="02020603050405020304" pitchFamily="18" charset="0"/>
              </a:rPr>
              <a:t> dung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hồi</a:t>
            </a:r>
            <a:r>
              <a:rPr lang="en-US" sz="2000" dirty="0">
                <a:latin typeface="Times New Roman" panose="02020603050405020304" pitchFamily="18" charset="0"/>
                <a:cs typeface="Times New Roman" panose="02020603050405020304" pitchFamily="18" charset="0"/>
              </a:rPr>
              <a:t> JSON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tùy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thuê</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bao</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S</a:t>
            </a:r>
            <a:r>
              <a:rPr lang="vi-VN" sz="2000" dirty="0" smtClean="0">
                <a:latin typeface="Times New Roman" panose="02020603050405020304" pitchFamily="18" charset="0"/>
                <a:cs typeface="Times New Roman" panose="02020603050405020304" pitchFamily="18" charset="0"/>
              </a:rPr>
              <a:t>ubscription </a:t>
            </a:r>
            <a:r>
              <a:rPr lang="vi-VN" sz="2000" dirty="0">
                <a:latin typeface="Times New Roman" panose="02020603050405020304" pitchFamily="18" charset="0"/>
                <a:cs typeface="Times New Roman" panose="02020603050405020304" pitchFamily="18" charset="0"/>
              </a:rPr>
              <a:t>trong grace period thì expiryTimeMillis được cập nhật động thành timestamp trong tương lai và PaymentState được đặt thành </a:t>
            </a:r>
            <a:r>
              <a:rPr lang="vi-VN" sz="2000" dirty="0" smtClean="0">
                <a:latin typeface="Times New Roman" panose="02020603050405020304" pitchFamily="18" charset="0"/>
                <a:cs typeface="Times New Roman" panose="02020603050405020304" pitchFamily="18" charset="0"/>
              </a:rPr>
              <a:t>0</a:t>
            </a:r>
            <a:endParaRPr lang="en-US" sz="2000" dirty="0" smtClean="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Subscription đã được gia hạn thành công thì expiryTimeMillis được đặt thành timestamp trong tương lai và PaymentState là 1</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0001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Subscriptions</a:t>
            </a:r>
            <a:r>
              <a:rPr lang="en-US" dirty="0" smtClean="0"/>
              <a:t>.</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SUBSCRIPTION_ON_HOLD</a:t>
            </a:r>
          </a:p>
          <a:p>
            <a:pPr marL="0" indent="0">
              <a:buNone/>
            </a:pPr>
            <a:r>
              <a:rPr lang="vi-VN" sz="2000" dirty="0">
                <a:latin typeface="Times New Roman" panose="02020603050405020304" pitchFamily="18" charset="0"/>
                <a:cs typeface="Times New Roman" panose="02020603050405020304" pitchFamily="18" charset="0"/>
              </a:rPr>
              <a:t>Trong quá trình giữ tài </a:t>
            </a:r>
            <a:r>
              <a:rPr lang="vi-VN" sz="2000" dirty="0" smtClean="0">
                <a:latin typeface="Times New Roman" panose="02020603050405020304" pitchFamily="18" charset="0"/>
                <a:cs typeface="Times New Roman" panose="02020603050405020304" pitchFamily="18" charset="0"/>
              </a:rPr>
              <a:t>khoản</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nên</a:t>
            </a:r>
            <a:r>
              <a:rPr lang="en-US" sz="2000" dirty="0" smtClean="0">
                <a:latin typeface="Times New Roman" panose="02020603050405020304" pitchFamily="18" charset="0"/>
                <a:cs typeface="Times New Roman" panose="02020603050405020304" pitchFamily="18" charset="0"/>
              </a:rPr>
              <a:t>:</a:t>
            </a:r>
          </a:p>
          <a:p>
            <a:r>
              <a:rPr lang="vi-VN" sz="2000" dirty="0">
                <a:latin typeface="Times New Roman" panose="02020603050405020304" pitchFamily="18" charset="0"/>
                <a:cs typeface="Times New Roman" panose="02020603050405020304" pitchFamily="18" charset="0"/>
              </a:rPr>
              <a:t>kiểm tra xem đăng ký của người dùng đã bị hủy, khôi phục hoặc mua lại </a:t>
            </a:r>
            <a:r>
              <a:rPr lang="vi-VN" sz="2000" dirty="0" smtClean="0">
                <a:latin typeface="Times New Roman" panose="02020603050405020304" pitchFamily="18" charset="0"/>
                <a:cs typeface="Times New Roman" panose="02020603050405020304" pitchFamily="18" charset="0"/>
              </a:rPr>
              <a:t>chưa</a:t>
            </a:r>
            <a:endParaRPr lang="en-US" sz="2000" dirty="0" smtClean="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thông báo cho người dùng của bạn tại sao quyền truy cập vào đăng ký bị tạm dừng, cung cấp một thông báo trong ứng dụng của bạn với các hướng dẫn về cách khắc phục phương thức thanh toán của họ và lấy lại quyền truy cập vào đăng </a:t>
            </a:r>
            <a:r>
              <a:rPr lang="vi-VN" sz="2000" dirty="0" smtClean="0">
                <a:latin typeface="Times New Roman" panose="02020603050405020304" pitchFamily="18" charset="0"/>
                <a:cs typeface="Times New Roman" panose="02020603050405020304" pitchFamily="18" charset="0"/>
              </a:rPr>
              <a:t>ký</a:t>
            </a:r>
            <a:endParaRPr lang="en-US" sz="2000" dirty="0" smtClean="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Nếu người dùng cập nhật hình thức thanh toán của họ và đăng ký được phục hồi, ứng dụng của bạn sẽ khôi phục quyền truy cập vào nội dung được đăng ký. Nếu đăng ký không được khôi phục trong thời gian giữ này, đăng ký sẽ bị hủy và người dùng phải mua đăng ký mới</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a:t>
            </a:r>
            <a:r>
              <a:rPr lang="vi-VN" sz="2000" b="1" dirty="0">
                <a:latin typeface="Times New Roman" panose="02020603050405020304" pitchFamily="18" charset="0"/>
                <a:cs typeface="Times New Roman" panose="02020603050405020304" pitchFamily="18" charset="0"/>
              </a:rPr>
              <a:t>ubscription </a:t>
            </a:r>
            <a:r>
              <a:rPr lang="en-US" sz="2000" b="1" dirty="0" smtClean="0">
                <a:latin typeface="Times New Roman" panose="02020603050405020304" pitchFamily="18" charset="0"/>
                <a:cs typeface="Times New Roman" panose="02020603050405020304" pitchFamily="18" charset="0"/>
              </a:rPr>
              <a:t>on hold</a:t>
            </a:r>
            <a:r>
              <a:rPr lang="vi-VN" sz="2000" b="1"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thì </a:t>
            </a:r>
            <a:r>
              <a:rPr lang="vi-VN" sz="2000" b="1" dirty="0">
                <a:latin typeface="Times New Roman" panose="02020603050405020304" pitchFamily="18" charset="0"/>
                <a:cs typeface="Times New Roman" panose="02020603050405020304" pitchFamily="18" charset="0"/>
              </a:rPr>
              <a:t>expiryTimeMillis </a:t>
            </a:r>
            <a:r>
              <a:rPr lang="vi-VN" sz="2000" dirty="0">
                <a:latin typeface="Times New Roman" panose="02020603050405020304" pitchFamily="18" charset="0"/>
                <a:cs typeface="Times New Roman" panose="02020603050405020304" pitchFamily="18" charset="0"/>
              </a:rPr>
              <a:t>được cập nhật động thành timestamp trong quá </a:t>
            </a:r>
            <a:r>
              <a:rPr lang="vi-VN" sz="2000" dirty="0" smtClean="0">
                <a:latin typeface="Times New Roman" panose="02020603050405020304" pitchFamily="18" charset="0"/>
                <a:cs typeface="Times New Roman" panose="02020603050405020304" pitchFamily="18" charset="0"/>
              </a:rPr>
              <a:t>khứ</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và </a:t>
            </a:r>
            <a:r>
              <a:rPr lang="vi-VN" sz="2000" b="1" dirty="0">
                <a:latin typeface="Times New Roman" panose="02020603050405020304" pitchFamily="18" charset="0"/>
                <a:cs typeface="Times New Roman" panose="02020603050405020304" pitchFamily="18" charset="0"/>
              </a:rPr>
              <a:t>PaymentState</a:t>
            </a:r>
            <a:r>
              <a:rPr lang="vi-VN" sz="2000" dirty="0">
                <a:latin typeface="Times New Roman" panose="02020603050405020304" pitchFamily="18" charset="0"/>
                <a:cs typeface="Times New Roman" panose="02020603050405020304" pitchFamily="18" charset="0"/>
              </a:rPr>
              <a:t> được đặt thành </a:t>
            </a:r>
            <a:r>
              <a:rPr lang="vi-VN"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382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Subscriptions</a:t>
            </a:r>
            <a:r>
              <a:rPr lang="en-US" dirty="0" smtClean="0"/>
              <a:t>.</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SUBSCRIPTION_RECOVERED</a:t>
            </a:r>
          </a:p>
          <a:p>
            <a:pPr marL="0" indent="0">
              <a:buNone/>
            </a:pPr>
            <a:r>
              <a:rPr lang="vi-VN" sz="2000" dirty="0">
                <a:latin typeface="Times New Roman" panose="02020603050405020304" pitchFamily="18" charset="0"/>
                <a:cs typeface="Times New Roman" panose="02020603050405020304" pitchFamily="18" charset="0"/>
              </a:rPr>
              <a:t>Sau khi khôi phục đăng ký, thông thường mã thông báo mua giống hệt với trước khi bắt đầu giữ tài khoản của người dùng. Tuy nhiên, có thể người dùng đã lấy lại quyền truy cập vào nội dung được đăng ký bằng cách mua lại đăng ký trong thời gian giữ. Trong trường hợp này, giá trị mã thông báo mua mới được trả về để thể hiện trường hợp mới của đăng ký</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B</a:t>
            </a:r>
            <a:r>
              <a:rPr lang="vi-VN" sz="2000" dirty="0" smtClean="0">
                <a:latin typeface="Times New Roman" panose="02020603050405020304" pitchFamily="18" charset="0"/>
                <a:cs typeface="Times New Roman" panose="02020603050405020304" pitchFamily="18" charset="0"/>
              </a:rPr>
              <a:t>ạn </a:t>
            </a:r>
            <a:r>
              <a:rPr lang="vi-VN" sz="2000" dirty="0">
                <a:latin typeface="Times New Roman" panose="02020603050405020304" pitchFamily="18" charset="0"/>
                <a:cs typeface="Times New Roman" panose="02020603050405020304" pitchFamily="18" charset="0"/>
              </a:rPr>
              <a:t>có thể hiển thị một thông báo trong ứng dụng của mình thông báo cho người dùng rằng đăng ký của họ đã được khôi phục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0317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Subscriptions</a:t>
            </a:r>
            <a:r>
              <a:rPr lang="en-US" dirty="0" smtClean="0"/>
              <a:t>.</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SUBSCRIPTION_CANCELLED</a:t>
            </a:r>
          </a:p>
          <a:p>
            <a:pPr marL="0" indent="0">
              <a:buNone/>
            </a:pPr>
            <a:r>
              <a:rPr lang="vi-VN" sz="2000" dirty="0">
                <a:latin typeface="Times New Roman" panose="02020603050405020304" pitchFamily="18" charset="0"/>
                <a:cs typeface="Times New Roman" panose="02020603050405020304" pitchFamily="18" charset="0"/>
              </a:rPr>
              <a:t>Người dùng có thể tự nguyện hủy đăng ký khỏi Cửa hàng Play hoặc tự động hủy đăng ký nếu họ không phục hồi sau khi bị tạm giữ. Khi backend server của bạn nhận được SUBSCRIPTION_CANCELLED Real-time Developer Notification:</a:t>
            </a:r>
          </a:p>
          <a:p>
            <a:r>
              <a:rPr lang="vi-VN" sz="2000" dirty="0">
                <a:latin typeface="Times New Roman" panose="02020603050405020304" pitchFamily="18" charset="0"/>
                <a:cs typeface="Times New Roman" panose="02020603050405020304" pitchFamily="18" charset="0"/>
              </a:rPr>
              <a:t>Hiển thị thông báo trong ứng dụng của bạn thông báo cho người dùng rằng đăng ký của họ đã bị hủy. Thông báo này nên liên kết với cài đặt đăng ký Google Play để người dùng có thể gia hạn đăng ký của họ.</a:t>
            </a:r>
          </a:p>
          <a:p>
            <a:r>
              <a:rPr lang="vi-VN" sz="2000" dirty="0">
                <a:latin typeface="Times New Roman" panose="02020603050405020304" pitchFamily="18" charset="0"/>
                <a:cs typeface="Times New Roman" panose="02020603050405020304" pitchFamily="18" charset="0"/>
              </a:rPr>
              <a:t>Bạn nên cung cấp khả năng dismiss tin nhắn này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5600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Subscriptions</a:t>
            </a:r>
            <a:r>
              <a:rPr lang="en-US" dirty="0" smtClean="0"/>
              <a:t>.</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SUBSCRIPTION_PAUSED</a:t>
            </a:r>
          </a:p>
          <a:p>
            <a:pPr marL="0" indent="0">
              <a:buNone/>
            </a:pPr>
            <a:r>
              <a:rPr lang="vi-VN" sz="2000" dirty="0">
                <a:latin typeface="Times New Roman" panose="02020603050405020304" pitchFamily="18" charset="0"/>
                <a:cs typeface="Times New Roman" panose="02020603050405020304" pitchFamily="18" charset="0"/>
              </a:rPr>
              <a:t>Khi truy vấn đăng ký hiện đang bị tạm dừng, nếu expiryTimeMillis là một ngày trong quá khứ và autoResumeTimeMillis là một ngày trong tương lai, bạn nên tạm dừng quyền truy cập của người dùng vào nội dung và coi quyền lợi của người dùng là tạm </a:t>
            </a:r>
            <a:r>
              <a:rPr lang="vi-VN" sz="2000" dirty="0" smtClean="0">
                <a:latin typeface="Times New Roman" panose="02020603050405020304" pitchFamily="18" charset="0"/>
                <a:cs typeface="Times New Roman" panose="02020603050405020304" pitchFamily="18" charset="0"/>
              </a:rPr>
              <a:t>dừng</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185" y="3073030"/>
            <a:ext cx="9935630" cy="3103933"/>
          </a:xfrm>
          <a:prstGeom prst="rect">
            <a:avLst/>
          </a:prstGeom>
          <a:ln>
            <a:solidFill>
              <a:schemeClr val="tx1"/>
            </a:solidFill>
          </a:ln>
        </p:spPr>
      </p:pic>
    </p:spTree>
    <p:extLst>
      <p:ext uri="{BB962C8B-B14F-4D97-AF65-F5344CB8AC3E}">
        <p14:creationId xmlns:p14="http://schemas.microsoft.com/office/powerpoint/2010/main" val="1749836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Subscriptions</a:t>
            </a:r>
            <a:r>
              <a:rPr lang="en-US" dirty="0" smtClean="0"/>
              <a:t>.</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Thay</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đổi</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giá</a:t>
            </a:r>
            <a:r>
              <a:rPr lang="en-US" sz="2400" b="1" dirty="0" smtClean="0">
                <a:latin typeface="Times New Roman" panose="02020603050405020304" pitchFamily="18" charset="0"/>
                <a:cs typeface="Times New Roman" panose="02020603050405020304" pitchFamily="18" charset="0"/>
              </a:rPr>
              <a:t> Subscription</a:t>
            </a:r>
          </a:p>
          <a:p>
            <a:pPr marL="0" indent="0">
              <a:buNone/>
            </a:pPr>
            <a:r>
              <a:rPr lang="vi-VN" sz="2000" dirty="0">
                <a:latin typeface="Times New Roman" panose="02020603050405020304" pitchFamily="18" charset="0"/>
                <a:cs typeface="Times New Roman" panose="02020603050405020304" pitchFamily="18" charset="0"/>
              </a:rPr>
              <a:t>Để cập nhật giá đăng ký, hãy hoàn thành các bước sau trong Bảng điều khiển Google </a:t>
            </a:r>
            <a:r>
              <a:rPr lang="vi-VN" sz="2000" dirty="0" smtClean="0">
                <a:latin typeface="Times New Roman" panose="02020603050405020304" pitchFamily="18" charset="0"/>
                <a:cs typeface="Times New Roman" panose="02020603050405020304" pitchFamily="18" charset="0"/>
              </a:rPr>
              <a:t>Play:</a:t>
            </a:r>
            <a:endParaRPr lang="en-US" sz="2000" dirty="0" smtClean="0">
              <a:latin typeface="Times New Roman" panose="02020603050405020304" pitchFamily="18" charset="0"/>
              <a:cs typeface="Times New Roman" panose="02020603050405020304" pitchFamily="18" charset="0"/>
            </a:endParaRPr>
          </a:p>
          <a:p>
            <a:r>
              <a:rPr lang="vi-VN" sz="2000" dirty="0" smtClean="0">
                <a:latin typeface="Times New Roman" panose="02020603050405020304" pitchFamily="18" charset="0"/>
                <a:cs typeface="Times New Roman" panose="02020603050405020304" pitchFamily="18" charset="0"/>
              </a:rPr>
              <a:t>Điều </a:t>
            </a:r>
            <a:r>
              <a:rPr lang="vi-VN" sz="2000" dirty="0">
                <a:latin typeface="Times New Roman" panose="02020603050405020304" pitchFamily="18" charset="0"/>
                <a:cs typeface="Times New Roman" panose="02020603050405020304" pitchFamily="18" charset="0"/>
              </a:rPr>
              <a:t>hướng đến ứng dụng chứa đăng ký có giá bạn muốn thay đổi.</a:t>
            </a:r>
          </a:p>
          <a:p>
            <a:r>
              <a:rPr lang="vi-VN" sz="2000" dirty="0">
                <a:latin typeface="Times New Roman" panose="02020603050405020304" pitchFamily="18" charset="0"/>
                <a:cs typeface="Times New Roman" panose="02020603050405020304" pitchFamily="18" charset="0"/>
              </a:rPr>
              <a:t>Chọn Store presence &gt; In-app products, sau đó mở tab Subscriptions.</a:t>
            </a:r>
          </a:p>
          <a:p>
            <a:r>
              <a:rPr lang="vi-VN" sz="2000" dirty="0">
                <a:latin typeface="Times New Roman" panose="02020603050405020304" pitchFamily="18" charset="0"/>
                <a:cs typeface="Times New Roman" panose="02020603050405020304" pitchFamily="18" charset="0"/>
              </a:rPr>
              <a:t>Chọn liên kết Edit bên cạnh giá bạn muốn thay </a:t>
            </a:r>
            <a:r>
              <a:rPr lang="vi-VN" sz="2000" dirty="0" smtClean="0">
                <a:latin typeface="Times New Roman" panose="02020603050405020304" pitchFamily="18" charset="0"/>
                <a:cs typeface="Times New Roman" panose="02020603050405020304" pitchFamily="18" charset="0"/>
              </a:rPr>
              <a:t>đổi</a:t>
            </a:r>
            <a:endParaRPr lang="en-US" sz="2000" dirty="0" smtClean="0">
              <a:latin typeface="Times New Roman" panose="02020603050405020304" pitchFamily="18" charset="0"/>
              <a:cs typeface="Times New Roman" panose="02020603050405020304" pitchFamily="18" charset="0"/>
            </a:endParaRPr>
          </a:p>
          <a:p>
            <a:endParaRPr lang="vi-VN"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vi-VN" sz="2000" dirty="0" smtClean="0">
                <a:latin typeface="Times New Roman" panose="02020603050405020304" pitchFamily="18" charset="0"/>
                <a:cs typeface="Times New Roman" panose="02020603050405020304" pitchFamily="18" charset="0"/>
              </a:rPr>
              <a:t>Nhập </a:t>
            </a:r>
            <a:r>
              <a:rPr lang="vi-VN" sz="2000" dirty="0">
                <a:latin typeface="Times New Roman" panose="02020603050405020304" pitchFamily="18" charset="0"/>
                <a:cs typeface="Times New Roman" panose="02020603050405020304" pitchFamily="18" charset="0"/>
              </a:rPr>
              <a:t>giá mới.</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5110" y="3676230"/>
            <a:ext cx="7652154" cy="1168901"/>
          </a:xfrm>
          <a:prstGeom prst="rect">
            <a:avLst/>
          </a:prstGeom>
          <a:ln>
            <a:solidFill>
              <a:schemeClr val="tx1"/>
            </a:solidFill>
          </a:ln>
        </p:spPr>
      </p:pic>
    </p:spTree>
    <p:extLst>
      <p:ext uri="{BB962C8B-B14F-4D97-AF65-F5344CB8AC3E}">
        <p14:creationId xmlns:p14="http://schemas.microsoft.com/office/powerpoint/2010/main" val="3011883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a:t>
            </a:r>
            <a:r>
              <a:rPr lang="en-US" dirty="0" err="1" smtClean="0">
                <a:latin typeface="Times New Roman" panose="02020603050405020304" pitchFamily="18" charset="0"/>
                <a:cs typeface="Times New Roman" panose="02020603050405020304" pitchFamily="18" charset="0"/>
              </a:rPr>
              <a:t>Tổng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vi-VN" sz="2400" dirty="0" smtClean="0">
                <a:latin typeface="Times New Roman" panose="02020603050405020304" pitchFamily="18" charset="0"/>
                <a:cs typeface="Times New Roman" panose="02020603050405020304" pitchFamily="18" charset="0"/>
              </a:rPr>
              <a:t>Google Play Billing theo dõi các sản phẩm và giao dịch bằng cách sử dụng </a:t>
            </a:r>
            <a:r>
              <a:rPr lang="en-US" sz="2400" dirty="0" smtClean="0">
                <a:latin typeface="Times New Roman" panose="02020603050405020304" pitchFamily="18" charset="0"/>
                <a:cs typeface="Times New Roman" panose="02020603050405020304" pitchFamily="18" charset="0"/>
              </a:rPr>
              <a:t>purchase tokens </a:t>
            </a:r>
            <a:r>
              <a:rPr lang="vi-VN" sz="2400" dirty="0" smtClean="0">
                <a:latin typeface="Times New Roman" panose="02020603050405020304" pitchFamily="18" charset="0"/>
                <a:cs typeface="Times New Roman" panose="02020603050405020304" pitchFamily="18" charset="0"/>
              </a:rPr>
              <a:t>và ID đơn hang</a:t>
            </a:r>
            <a:r>
              <a:rPr lang="en-US" sz="2400" dirty="0" smtClean="0">
                <a:latin typeface="Times New Roman" panose="02020603050405020304" pitchFamily="18" charset="0"/>
                <a:cs typeface="Times New Roman" panose="02020603050405020304" pitchFamily="18" charset="0"/>
              </a:rPr>
              <a:t>:</a:t>
            </a:r>
          </a:p>
          <a:p>
            <a:r>
              <a:rPr lang="en-US" sz="2400" b="1" dirty="0" smtClean="0">
                <a:latin typeface="Times New Roman" panose="02020603050405020304" pitchFamily="18" charset="0"/>
                <a:cs typeface="Times New Roman" panose="02020603050405020304" pitchFamily="18" charset="0"/>
              </a:rPr>
              <a:t>Purchase tokens: </a:t>
            </a:r>
            <a:r>
              <a:rPr lang="vi-VN" sz="2400" dirty="0" smtClean="0">
                <a:latin typeface="Times New Roman" panose="02020603050405020304" pitchFamily="18" charset="0"/>
                <a:cs typeface="Times New Roman" panose="02020603050405020304" pitchFamily="18" charset="0"/>
              </a:rPr>
              <a:t>chuỗi đại diện cho quyền của người mua đối với sản phẩm trên Google Play.</a:t>
            </a:r>
            <a:endParaRPr lang="en-US" sz="2400" dirty="0" smtClean="0">
              <a:latin typeface="Times New Roman" panose="02020603050405020304" pitchFamily="18" charset="0"/>
              <a:cs typeface="Times New Roman" panose="02020603050405020304" pitchFamily="18" charset="0"/>
            </a:endParaRPr>
          </a:p>
          <a:p>
            <a:r>
              <a:rPr lang="vi-VN" sz="2400" b="1" dirty="0" smtClean="0">
                <a:latin typeface="Times New Roman" panose="02020603050405020304" pitchFamily="18" charset="0"/>
                <a:cs typeface="Times New Roman" panose="02020603050405020304" pitchFamily="18" charset="0"/>
              </a:rPr>
              <a:t>ID đơn hang</a:t>
            </a:r>
            <a:r>
              <a:rPr lang="en-US" sz="2400" b="1"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chuỗi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dịch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trên</a:t>
            </a:r>
            <a:r>
              <a:rPr lang="en-US" sz="2400" dirty="0" smtClean="0">
                <a:latin typeface="Times New Roman" panose="02020603050405020304" pitchFamily="18" charset="0"/>
                <a:cs typeface="Times New Roman" panose="02020603050405020304" pitchFamily="18" charset="0"/>
              </a:rPr>
              <a:t> Google Play.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7811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Subscriptions</a:t>
            </a:r>
            <a:r>
              <a:rPr lang="en-US" dirty="0" smtClean="0"/>
              <a:t>.</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vi-VN" sz="2400" b="1" dirty="0">
                <a:latin typeface="Times New Roman" panose="02020603050405020304" pitchFamily="18" charset="0"/>
                <a:cs typeface="Times New Roman" panose="02020603050405020304" pitchFamily="18" charset="0"/>
              </a:rPr>
              <a:t>Hiển thị sự thay đổi giá của bạn đến người </a:t>
            </a:r>
            <a:r>
              <a:rPr lang="vi-VN" sz="2400" b="1" dirty="0" smtClean="0">
                <a:latin typeface="Times New Roman" panose="02020603050405020304" pitchFamily="18" charset="0"/>
                <a:cs typeface="Times New Roman" panose="02020603050405020304" pitchFamily="18" charset="0"/>
              </a:rPr>
              <a:t>dùng</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097" y="2022060"/>
            <a:ext cx="8495805" cy="4037842"/>
          </a:xfrm>
          <a:prstGeom prst="rect">
            <a:avLst/>
          </a:prstGeom>
          <a:ln>
            <a:solidFill>
              <a:schemeClr val="tx1"/>
            </a:solidFill>
          </a:ln>
        </p:spPr>
      </p:pic>
    </p:spTree>
    <p:extLst>
      <p:ext uri="{BB962C8B-B14F-4D97-AF65-F5344CB8AC3E}">
        <p14:creationId xmlns:p14="http://schemas.microsoft.com/office/powerpoint/2010/main" val="14498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Subscriptions</a:t>
            </a:r>
            <a:r>
              <a:rPr lang="en-US" dirty="0" smtClean="0"/>
              <a:t>.</a:t>
            </a:r>
            <a:endParaRPr lang="en-US" dirty="0"/>
          </a:p>
        </p:txBody>
      </p:sp>
      <p:sp>
        <p:nvSpPr>
          <p:cNvPr id="3" name="Content Placeholder 2"/>
          <p:cNvSpPr>
            <a:spLocks noGrp="1"/>
          </p:cNvSpPr>
          <p:nvPr>
            <p:ph idx="1"/>
          </p:nvPr>
        </p:nvSpPr>
        <p:spPr>
          <a:xfrm>
            <a:off x="838200" y="1484416"/>
            <a:ext cx="10515600" cy="4692547"/>
          </a:xfrm>
        </p:spPr>
        <p:txBody>
          <a:bodyPr>
            <a:normAutofit lnSpcReduction="10000"/>
          </a:bodyPr>
          <a:lstStyle/>
          <a:p>
            <a:pPr marL="0" indent="0">
              <a:buNone/>
            </a:pPr>
            <a:r>
              <a:rPr lang="en-US" sz="2400" b="1" dirty="0" smtClean="0">
                <a:latin typeface="Times New Roman" panose="02020603050405020304" pitchFamily="18" charset="0"/>
                <a:cs typeface="Times New Roman" panose="02020603050405020304" pitchFamily="18" charset="0"/>
              </a:rPr>
              <a:t>Cho </a:t>
            </a:r>
            <a:r>
              <a:rPr lang="en-US" sz="2400" b="1" dirty="0" err="1">
                <a:latin typeface="Times New Roman" panose="02020603050405020304" pitchFamily="18" charset="0"/>
                <a:cs typeface="Times New Roman" panose="02020603050405020304" pitchFamily="18" charset="0"/>
              </a:rPr>
              <a:t>phép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nâng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cấp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hoặc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hạ</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cấp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đăng</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ký</a:t>
            </a:r>
            <a:endParaRPr lang="en-US" sz="2400" b="1"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-K</a:t>
            </a:r>
            <a:r>
              <a:rPr lang="vi-VN" sz="2000" dirty="0" smtClean="0">
                <a:latin typeface="Times New Roman" panose="02020603050405020304" pitchFamily="18" charset="0"/>
                <a:cs typeface="Times New Roman" panose="02020603050405020304" pitchFamily="18" charset="0"/>
              </a:rPr>
              <a:t>hi </a:t>
            </a:r>
            <a:r>
              <a:rPr lang="vi-VN" sz="2000" dirty="0">
                <a:latin typeface="Times New Roman" panose="02020603050405020304" pitchFamily="18" charset="0"/>
                <a:cs typeface="Times New Roman" panose="02020603050405020304" pitchFamily="18" charset="0"/>
              </a:rPr>
              <a:t>nâng cấp hoặc hạ cấp, bạn chuyển ID sản phẩm cho đăng ký hiện tại và đăng ký trong tương lai (đã nâng cấp hoặc hạ cấp) cho đối tượng BillingFlowParams bằng phương thức setOldSku </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t>
            </a:r>
            <a:r>
              <a:rPr lang="vi-VN" sz="2000" dirty="0" smtClean="0">
                <a:latin typeface="Times New Roman" panose="02020603050405020304" pitchFamily="18" charset="0"/>
                <a:cs typeface="Times New Roman" panose="02020603050405020304" pitchFamily="18" charset="0"/>
              </a:rPr>
              <a:t>Google </a:t>
            </a:r>
            <a:r>
              <a:rPr lang="vi-VN" sz="2000" dirty="0">
                <a:latin typeface="Times New Roman" panose="02020603050405020304" pitchFamily="18" charset="0"/>
                <a:cs typeface="Times New Roman" panose="02020603050405020304" pitchFamily="18" charset="0"/>
              </a:rPr>
              <a:t>Play Developer API sẽ trả về một  linkedPurchaseToken trong tài nguyên đăng ký. Hãy chắc chắn để vô hiệu hóa token được cung cấp trong linkPurchaseToken để đảm bảo rằng token cũ không được sử dụng để có quyền truy cập vào các dịch vụ của bạn.</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185" y="2692955"/>
            <a:ext cx="9935630" cy="2275467"/>
          </a:xfrm>
          <a:prstGeom prst="rect">
            <a:avLst/>
          </a:prstGeom>
          <a:ln>
            <a:solidFill>
              <a:schemeClr val="tx1"/>
            </a:solidFill>
          </a:ln>
        </p:spPr>
      </p:pic>
    </p:spTree>
    <p:extLst>
      <p:ext uri="{BB962C8B-B14F-4D97-AF65-F5344CB8AC3E}">
        <p14:creationId xmlns:p14="http://schemas.microsoft.com/office/powerpoint/2010/main" val="349395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Subscriptions</a:t>
            </a:r>
            <a:r>
              <a:rPr lang="en-US" dirty="0" smtClean="0"/>
              <a:t>.</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Tạm</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dừng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đăng</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ký</a:t>
            </a:r>
            <a:endParaRPr lang="en-US" sz="2400" b="1" dirty="0" smtClean="0">
              <a:latin typeface="Times New Roman" panose="02020603050405020304" pitchFamily="18" charset="0"/>
              <a:cs typeface="Times New Roman" panose="02020603050405020304" pitchFamily="18" charset="0"/>
            </a:endParaRPr>
          </a:p>
          <a:p>
            <a:pPr marL="0" indent="0">
              <a:buNone/>
            </a:pPr>
            <a:r>
              <a:rPr lang="vi-VN" sz="2000" dirty="0">
                <a:latin typeface="Times New Roman" panose="02020603050405020304" pitchFamily="18" charset="0"/>
                <a:cs typeface="Times New Roman" panose="02020603050405020304" pitchFamily="18" charset="0"/>
              </a:rPr>
              <a:t>Để cho phép người dùng tạm dừng đăng ký của họ, hãy làm như sau</a:t>
            </a:r>
            <a:r>
              <a:rPr lang="vi-VN"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Đăng nhập vào Google Play Console.</a:t>
            </a:r>
          </a:p>
          <a:p>
            <a:r>
              <a:rPr lang="vi-VN" sz="1800" dirty="0">
                <a:latin typeface="Times New Roman" panose="02020603050405020304" pitchFamily="18" charset="0"/>
                <a:cs typeface="Times New Roman" panose="02020603050405020304" pitchFamily="18" charset="0"/>
              </a:rPr>
              <a:t>Chọn ứng dụng của bạn, rồi đi đến Store presence &gt; In-app products &gt; Subscriptions.</a:t>
            </a:r>
          </a:p>
          <a:p>
            <a:r>
              <a:rPr lang="vi-VN" sz="1800" dirty="0">
                <a:latin typeface="Times New Roman" panose="02020603050405020304" pitchFamily="18" charset="0"/>
                <a:cs typeface="Times New Roman" panose="02020603050405020304" pitchFamily="18" charset="0"/>
              </a:rPr>
              <a:t>Mở rộng phần Subscription settings.</a:t>
            </a:r>
          </a:p>
          <a:p>
            <a:r>
              <a:rPr lang="vi-VN" sz="1800" dirty="0">
                <a:latin typeface="Times New Roman" panose="02020603050405020304" pitchFamily="18" charset="0"/>
                <a:cs typeface="Times New Roman" panose="02020603050405020304" pitchFamily="18" charset="0"/>
              </a:rPr>
              <a:t>Check vào Activate Pause</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0" indent="0">
              <a:buNone/>
            </a:pPr>
            <a:r>
              <a:rPr lang="vi-VN" sz="2000" dirty="0">
                <a:latin typeface="Times New Roman" panose="02020603050405020304" pitchFamily="18" charset="0"/>
                <a:cs typeface="Times New Roman" panose="02020603050405020304" pitchFamily="18" charset="0"/>
              </a:rPr>
              <a:t>Bạn có thể phát hiện khi đăng ký bị tạm dừng thông qua bất kỳ phương pháp nào sau đây</a:t>
            </a:r>
            <a:r>
              <a:rPr lang="vi-VN"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Sử dụng Google Play Developer API</a:t>
            </a:r>
          </a:p>
          <a:p>
            <a:r>
              <a:rPr lang="vi-VN" sz="1800" dirty="0">
                <a:latin typeface="Times New Roman" panose="02020603050405020304" pitchFamily="18" charset="0"/>
                <a:cs typeface="Times New Roman" panose="02020603050405020304" pitchFamily="18" charset="0"/>
              </a:rPr>
              <a:t>Sử dụng real-time developer notifications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6532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Subscriptions</a:t>
            </a:r>
            <a:r>
              <a:rPr lang="en-US" dirty="0" smtClean="0"/>
              <a:t>.</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Cho </a:t>
            </a:r>
            <a:r>
              <a:rPr lang="en-US" sz="2400" b="1" dirty="0" err="1">
                <a:latin typeface="Times New Roman" panose="02020603050405020304" pitchFamily="18" charset="0"/>
                <a:cs typeface="Times New Roman" panose="02020603050405020304" pitchFamily="18" charset="0"/>
              </a:rPr>
              <a:t>phép</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Resubscribe</a:t>
            </a:r>
            <a:endParaRPr lang="en-US" sz="2400" b="1" dirty="0" smtClean="0">
              <a:latin typeface="Times New Roman" panose="02020603050405020304" pitchFamily="18" charset="0"/>
              <a:cs typeface="Times New Roman" panose="02020603050405020304" pitchFamily="18" charset="0"/>
            </a:endParaRPr>
          </a:p>
          <a:p>
            <a:pPr marL="0" indent="0">
              <a:buNone/>
            </a:pPr>
            <a:r>
              <a:rPr lang="vi-VN" sz="2000" dirty="0">
                <a:latin typeface="Times New Roman" panose="02020603050405020304" pitchFamily="18" charset="0"/>
                <a:cs typeface="Times New Roman" panose="02020603050405020304" pitchFamily="18" charset="0"/>
              </a:rPr>
              <a:t>Bạn nên hiển thị một giao diện người dùng phù hợp để đăng ký lại</a:t>
            </a:r>
            <a:r>
              <a:rPr lang="vi-VN"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Nếu người dùng không có đăng ký đang hoạt động, ứng dụng sẽ có nút Mua trực tuyến.</a:t>
            </a:r>
          </a:p>
          <a:p>
            <a:r>
              <a:rPr lang="vi-VN" sz="2000" dirty="0">
                <a:latin typeface="Times New Roman" panose="02020603050405020304" pitchFamily="18" charset="0"/>
                <a:cs typeface="Times New Roman" panose="02020603050405020304" pitchFamily="18" charset="0"/>
              </a:rPr>
              <a:t>Nếu người dùng có đăng ký bị hủy (SUBSCRIPTION_CANCELLED), ứng dụng có thể có nút Đăng ký lại.</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8080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Subscriptions</a:t>
            </a:r>
            <a:r>
              <a:rPr lang="en-US" dirty="0" smtClean="0"/>
              <a:t>.</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Refund subscription</a:t>
            </a:r>
          </a:p>
          <a:p>
            <a:pPr marL="0" indent="0">
              <a:buNone/>
            </a:pPr>
            <a:r>
              <a:rPr lang="vi-VN" sz="2000" dirty="0">
                <a:latin typeface="Times New Roman" panose="02020603050405020304" pitchFamily="18" charset="0"/>
                <a:cs typeface="Times New Roman" panose="02020603050405020304" pitchFamily="18" charset="0"/>
              </a:rPr>
              <a:t>Google Play không cung cấp cửa sổ hoàn tiền cho đăng ký. Thay vào đó, người dùng sẽ cần trực tiếp yêu cầu hoàn lại tiền từ bạn. Người dùng có thể yêu cầu hoàn lại tiền bằng cách sử dụng trang Đơn hàng của tôi trong Cửa hàng Play hoặc bằng cách liên hệ trực tiếp với bạn</a:t>
            </a:r>
            <a:r>
              <a:rPr lang="vi-VN"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pPr marL="0" indent="0">
              <a:buNone/>
            </a:pPr>
            <a:r>
              <a:rPr lang="vi-VN" sz="2000" dirty="0">
                <a:latin typeface="Times New Roman" panose="02020603050405020304" pitchFamily="18" charset="0"/>
                <a:cs typeface="Times New Roman" panose="02020603050405020304" pitchFamily="18" charset="0"/>
              </a:rPr>
              <a:t>Nếu bạn nhận được yêu cầu hoàn lại tiền, bạn có thể sử dụng API nhà phát triển Google Play hoặc Trung tâm thương mại để</a:t>
            </a:r>
            <a:r>
              <a:rPr lang="vi-VN"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Hủy đăng ký (Purchases.subscriptions:cancel).</a:t>
            </a:r>
          </a:p>
          <a:p>
            <a:r>
              <a:rPr lang="vi-VN" sz="2000" dirty="0">
                <a:latin typeface="Times New Roman" panose="02020603050405020304" pitchFamily="18" charset="0"/>
                <a:cs typeface="Times New Roman" panose="02020603050405020304" pitchFamily="18" charset="0"/>
              </a:rPr>
              <a:t>Xác minh rằng nó đã bị hủy (trả về mã phản hồi HTTP là 200) (Purchases.subscriptions:cancel).</a:t>
            </a:r>
          </a:p>
          <a:p>
            <a:r>
              <a:rPr lang="vi-VN" sz="2000" dirty="0">
                <a:latin typeface="Times New Roman" panose="02020603050405020304" pitchFamily="18" charset="0"/>
                <a:cs typeface="Times New Roman" panose="02020603050405020304" pitchFamily="18" charset="0"/>
              </a:rPr>
              <a:t>Hoàn lại tiền thanh toán của người dùng mà không hủy đăng ký (Purchases.subscriptions:refund).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644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Subscriptions</a:t>
            </a:r>
            <a:r>
              <a:rPr lang="en-US" dirty="0" smtClean="0"/>
              <a:t>.</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Revoke subscription</a:t>
            </a:r>
          </a:p>
          <a:p>
            <a:pPr marL="0" indent="0">
              <a:buNone/>
            </a:pPr>
            <a:r>
              <a:rPr lang="vi-VN" sz="2000" dirty="0">
                <a:latin typeface="Times New Roman" panose="02020603050405020304" pitchFamily="18" charset="0"/>
                <a:cs typeface="Times New Roman" panose="02020603050405020304" pitchFamily="18" charset="0"/>
              </a:rPr>
              <a:t>Sử dụng Google Play Developer API, bạn có thể thu hồi đăng ký bằng cách sử dụng Purchases.subscriptions:revoke. Việc thu hồi đăng ký sẽ ngay lập tức xóa quyền truy cập vào đăng ký và thường được thực hiện khi bạn hoặc Google nghi ngờ có gian lận.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39711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Subscriptions.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Cancel subscription</a:t>
            </a:r>
          </a:p>
          <a:p>
            <a:pPr marL="0" indent="0">
              <a:buNone/>
            </a:pPr>
            <a:r>
              <a:rPr lang="vi-VN" sz="2000" dirty="0">
                <a:latin typeface="Times New Roman" panose="02020603050405020304" pitchFamily="18" charset="0"/>
                <a:cs typeface="Times New Roman" panose="02020603050405020304" pitchFamily="18" charset="0"/>
              </a:rPr>
              <a:t>Người dùng cũng có thể hủy đăng ký từ ứng dụng Play Store. Sử dụng Google Play Developer API, bạn cũng có thể hủy đăng ký bằng Purchases.subscriptions:cancel.</a:t>
            </a:r>
          </a:p>
          <a:p>
            <a:pPr marL="0" indent="0">
              <a:buNone/>
            </a:pPr>
            <a:r>
              <a:rPr lang="vi-VN" sz="2000" dirty="0">
                <a:latin typeface="Times New Roman" panose="02020603050405020304" pitchFamily="18" charset="0"/>
                <a:cs typeface="Times New Roman" panose="02020603050405020304" pitchFamily="18" charset="0"/>
              </a:rPr>
              <a:t>Người dùng duy trì quyền truy cập vào nội dung cho đến khi kết thúc chu kỳ thanh toán hiện tại. Khi chu kỳ thanh toán kết thúc, quyền truy cập bị thu hồi.</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2908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Subscriptions</a:t>
            </a:r>
            <a:r>
              <a:rPr lang="en-US" dirty="0" smtClean="0"/>
              <a:t>.</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Khôi</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phục</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subscription</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76549" y="1905000"/>
            <a:ext cx="7438901" cy="4359038"/>
          </a:xfrm>
          <a:prstGeom prst="rect">
            <a:avLst/>
          </a:prstGeom>
          <a:ln>
            <a:solidFill>
              <a:schemeClr val="tx1"/>
            </a:solidFill>
          </a:ln>
        </p:spPr>
      </p:pic>
    </p:spTree>
    <p:extLst>
      <p:ext uri="{BB962C8B-B14F-4D97-AF65-F5344CB8AC3E}">
        <p14:creationId xmlns:p14="http://schemas.microsoft.com/office/powerpoint/2010/main" val="2210537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Subscriptions</a:t>
            </a:r>
            <a:r>
              <a:rPr lang="en-US" dirty="0" smtClean="0"/>
              <a:t>.</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Khôi</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phục</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subscription</a:t>
            </a:r>
          </a:p>
          <a:p>
            <a:pPr marL="0" indent="0">
              <a:buNone/>
            </a:pPr>
            <a:r>
              <a:rPr lang="vi-VN" sz="2000" dirty="0">
                <a:latin typeface="Times New Roman" panose="02020603050405020304" pitchFamily="18" charset="0"/>
                <a:cs typeface="Times New Roman" panose="02020603050405020304" pitchFamily="18" charset="0"/>
              </a:rPr>
              <a:t>Có hai cách để phát hiện khi đăng ký được khôi phục</a:t>
            </a:r>
            <a:r>
              <a:rPr lang="vi-VN"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Ứng dụng của bạn sẽ nhận được thông báo SUBSCRIPTION_RESTARTED. </a:t>
            </a:r>
          </a:p>
          <a:p>
            <a:r>
              <a:rPr lang="vi-VN" sz="2000" dirty="0">
                <a:latin typeface="Times New Roman" panose="02020603050405020304" pitchFamily="18" charset="0"/>
                <a:cs typeface="Times New Roman" panose="02020603050405020304" pitchFamily="18" charset="0"/>
              </a:rPr>
              <a:t>Bạn có thể gọi phương thức getPurchase () mỗi khi ứng dụng được mở. Lưu ý rằng sau khi đăng ký đã được khôi phục, purchaseToken sẽ giống hệt với trước khi đăng ký bị hủy</a:t>
            </a:r>
            <a:r>
              <a:rPr lang="vi-VN"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pPr marL="0" indent="0">
              <a:buNone/>
            </a:pPr>
            <a:r>
              <a:rPr lang="vi-VN" sz="2000" dirty="0">
                <a:latin typeface="Times New Roman" panose="02020603050405020304" pitchFamily="18" charset="0"/>
                <a:cs typeface="Times New Roman" panose="02020603050405020304" pitchFamily="18" charset="0"/>
              </a:rPr>
              <a:t>Để cho phép người dùng khôi phục đăng ký đã hủy:</a:t>
            </a:r>
          </a:p>
          <a:p>
            <a:r>
              <a:rPr lang="vi-VN" sz="2000" dirty="0">
                <a:latin typeface="Times New Roman" panose="02020603050405020304" pitchFamily="18" charset="0"/>
                <a:cs typeface="Times New Roman" panose="02020603050405020304" pitchFamily="18" charset="0"/>
              </a:rPr>
              <a:t>Đăng nhập vào Google Play Console.</a:t>
            </a:r>
          </a:p>
          <a:p>
            <a:r>
              <a:rPr lang="vi-VN" sz="2000" dirty="0">
                <a:latin typeface="Times New Roman" panose="02020603050405020304" pitchFamily="18" charset="0"/>
                <a:cs typeface="Times New Roman" panose="02020603050405020304" pitchFamily="18" charset="0"/>
              </a:rPr>
              <a:t>Chọn ứng dụng của bạn, sau đó điều hướng đến Store presence &gt; In-app products.</a:t>
            </a:r>
          </a:p>
          <a:p>
            <a:r>
              <a:rPr lang="vi-VN" sz="2000" dirty="0">
                <a:latin typeface="Times New Roman" panose="02020603050405020304" pitchFamily="18" charset="0"/>
                <a:cs typeface="Times New Roman" panose="02020603050405020304" pitchFamily="18" charset="0"/>
              </a:rPr>
              <a:t>Chọn tab Subscriptions, sau đó mở rộng phần Subscription settings.</a:t>
            </a:r>
          </a:p>
          <a:p>
            <a:r>
              <a:rPr lang="vi-VN" sz="2000" dirty="0">
                <a:latin typeface="Times New Roman" panose="02020603050405020304" pitchFamily="18" charset="0"/>
                <a:cs typeface="Times New Roman" panose="02020603050405020304" pitchFamily="18" charset="0"/>
              </a:rPr>
              <a:t>Check checkbox Allow users to restore subscriptions in Google Play , sau đó bấm Lưu</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5047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Subscriptions</a:t>
            </a:r>
            <a:r>
              <a:rPr lang="en-US" dirty="0" smtClean="0"/>
              <a:t>.</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Trì</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hoãn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thanh</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toán</a:t>
            </a:r>
            <a:endParaRPr lang="en-US" sz="2400" b="1"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t>
            </a:r>
            <a:r>
              <a:rPr lang="vi-VN" sz="2000" dirty="0" smtClean="0">
                <a:latin typeface="Times New Roman" panose="02020603050405020304" pitchFamily="18" charset="0"/>
                <a:cs typeface="Times New Roman" panose="02020603050405020304" pitchFamily="18" charset="0"/>
              </a:rPr>
              <a:t>Sử </a:t>
            </a:r>
            <a:r>
              <a:rPr lang="vi-VN" sz="2000" dirty="0">
                <a:latin typeface="Times New Roman" panose="02020603050405020304" pitchFamily="18" charset="0"/>
                <a:cs typeface="Times New Roman" panose="02020603050405020304" pitchFamily="18" charset="0"/>
              </a:rPr>
              <a:t>dụng Google Play Developer API, bạn có thể gia hạn ngày thanh toán tiếp theo cho một người đăng ký bằng cách sử dụng Purchases.subscriptions:defer. Người dùng tiếp tục được đăng ký nội dung và có toàn quyền truy cập vào nội dung đó, nhưng không bị tính phí trong thời gian trì hoãn</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t>
            </a:r>
            <a:r>
              <a:rPr lang="vi-VN" sz="2000" dirty="0" smtClean="0">
                <a:latin typeface="Times New Roman" panose="02020603050405020304" pitchFamily="18" charset="0"/>
                <a:cs typeface="Times New Roman" panose="02020603050405020304" pitchFamily="18" charset="0"/>
              </a:rPr>
              <a:t>Bạn </a:t>
            </a:r>
            <a:r>
              <a:rPr lang="vi-VN" sz="2000" dirty="0">
                <a:latin typeface="Times New Roman" panose="02020603050405020304" pitchFamily="18" charset="0"/>
                <a:cs typeface="Times New Roman" panose="02020603050405020304" pitchFamily="18" charset="0"/>
              </a:rPr>
              <a:t>có thể muốn thông báo cho người dùng (sử dụng email hoặc trong ứng dụng) để cho họ biết rằng ngày thanh toán của họ đã bị hoãn (thay đổi).</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663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a:t>
            </a:r>
            <a:r>
              <a:rPr lang="en-US" dirty="0" err="1" smtClean="0">
                <a:latin typeface="Times New Roman" panose="02020603050405020304" pitchFamily="18" charset="0"/>
                <a:cs typeface="Times New Roman" panose="02020603050405020304" pitchFamily="18" charset="0"/>
              </a:rPr>
              <a:t>Tổng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1786338"/>
              </p:ext>
            </p:extLst>
          </p:nvPr>
        </p:nvGraphicFramePr>
        <p:xfrm>
          <a:off x="2589213" y="2133600"/>
          <a:ext cx="8915403" cy="2753360"/>
        </p:xfrm>
        <a:graphic>
          <a:graphicData uri="http://schemas.openxmlformats.org/drawingml/2006/table">
            <a:tbl>
              <a:tblPr firstRow="1" bandRow="1">
                <a:tableStyleId>{5C22544A-7EE6-4342-B048-85BDC9FD1C3A}</a:tableStyleId>
              </a:tblPr>
              <a:tblGrid>
                <a:gridCol w="2971801"/>
                <a:gridCol w="2971801"/>
                <a:gridCol w="2971801"/>
              </a:tblGrid>
              <a:tr h="370840">
                <a:tc>
                  <a:txBody>
                    <a:bodyPr/>
                    <a:lstStyle/>
                    <a:p>
                      <a:pPr algn="ctr"/>
                      <a:r>
                        <a:rPr lang="en-US" sz="1800" b="1" i="0" kern="1200" dirty="0" err="1" smtClean="0">
                          <a:solidFill>
                            <a:schemeClr val="lt1"/>
                          </a:solidFill>
                          <a:effectLst/>
                          <a:latin typeface="Times New Roman" panose="02020603050405020304" pitchFamily="18" charset="0"/>
                          <a:ea typeface="+mn-ea"/>
                          <a:cs typeface="Times New Roman" panose="02020603050405020304" pitchFamily="18" charset="0"/>
                        </a:rPr>
                        <a:t>Tùy</a:t>
                      </a:r>
                      <a:r>
                        <a:rPr lang="en-US" sz="1800" b="1" i="0" kern="1200" dirty="0" smtClean="0">
                          <a:solidFill>
                            <a:schemeClr val="lt1"/>
                          </a:solidFill>
                          <a:effectLst/>
                          <a:latin typeface="Times New Roman" panose="02020603050405020304" pitchFamily="18" charset="0"/>
                          <a:ea typeface="+mn-ea"/>
                          <a:cs typeface="Times New Roman" panose="02020603050405020304" pitchFamily="18" charset="0"/>
                        </a:rPr>
                        <a:t> </a:t>
                      </a:r>
                      <a:r>
                        <a:rPr lang="en-US" sz="1800" b="1" i="0" kern="1200" dirty="0" err="1" smtClean="0">
                          <a:solidFill>
                            <a:schemeClr val="lt1"/>
                          </a:solidFill>
                          <a:effectLst/>
                          <a:latin typeface="Times New Roman" panose="02020603050405020304" pitchFamily="18" charset="0"/>
                          <a:ea typeface="+mn-ea"/>
                          <a:cs typeface="Times New Roman" panose="02020603050405020304" pitchFamily="18" charset="0"/>
                        </a:rPr>
                        <a:t>chọn</a:t>
                      </a:r>
                      <a:r>
                        <a:rPr lang="en-US" sz="1800" b="1" i="0" kern="1200" dirty="0" smtClean="0">
                          <a:solidFill>
                            <a:schemeClr val="lt1"/>
                          </a:solidFill>
                          <a:effectLst/>
                          <a:latin typeface="Times New Roman" panose="02020603050405020304" pitchFamily="18" charset="0"/>
                          <a:ea typeface="+mn-ea"/>
                          <a:cs typeface="Times New Roman" panose="02020603050405020304" pitchFamily="18" charset="0"/>
                        </a:rPr>
                        <a:t> </a:t>
                      </a:r>
                      <a:r>
                        <a:rPr lang="en-US" sz="1800" b="1" i="0" kern="1200" dirty="0" err="1" smtClean="0">
                          <a:solidFill>
                            <a:schemeClr val="lt1"/>
                          </a:solidFill>
                          <a:effectLst/>
                          <a:latin typeface="Times New Roman" panose="02020603050405020304" pitchFamily="18" charset="0"/>
                          <a:ea typeface="+mn-ea"/>
                          <a:cs typeface="Times New Roman" panose="02020603050405020304" pitchFamily="18" charset="0"/>
                        </a:rPr>
                        <a:t>cấu</a:t>
                      </a:r>
                      <a:r>
                        <a:rPr lang="en-US" sz="1800" b="1" i="0" kern="1200" dirty="0" smtClean="0">
                          <a:solidFill>
                            <a:schemeClr val="lt1"/>
                          </a:solidFill>
                          <a:effectLst/>
                          <a:latin typeface="Times New Roman" panose="02020603050405020304" pitchFamily="18" charset="0"/>
                          <a:ea typeface="+mn-ea"/>
                          <a:cs typeface="Times New Roman" panose="02020603050405020304" pitchFamily="18" charset="0"/>
                        </a:rPr>
                        <a:t> </a:t>
                      </a:r>
                      <a:r>
                        <a:rPr lang="en-US" sz="1800" b="1" i="0" kern="1200" dirty="0" err="1" smtClean="0">
                          <a:solidFill>
                            <a:schemeClr val="lt1"/>
                          </a:solidFill>
                          <a:effectLst/>
                          <a:latin typeface="Times New Roman" panose="02020603050405020304" pitchFamily="18" charset="0"/>
                          <a:ea typeface="+mn-ea"/>
                          <a:cs typeface="Times New Roman" panose="02020603050405020304" pitchFamily="18" charset="0"/>
                        </a:rPr>
                        <a:t>hình</a:t>
                      </a:r>
                      <a:endParaRPr lang="en-US" b="1" dirty="0">
                        <a:latin typeface="Times New Roman" panose="02020603050405020304" pitchFamily="18" charset="0"/>
                        <a:cs typeface="Times New Roman" panose="02020603050405020304" pitchFamily="18" charset="0"/>
                      </a:endParaRPr>
                    </a:p>
                  </a:txBody>
                  <a:tcPr marL="77526" marR="7752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One-time products</a:t>
                      </a:r>
                      <a:endParaRPr lang="en-US" dirty="0">
                        <a:latin typeface="Times New Roman" panose="02020603050405020304" pitchFamily="18" charset="0"/>
                        <a:cs typeface="Times New Roman" panose="02020603050405020304" pitchFamily="18" charset="0"/>
                      </a:endParaRPr>
                    </a:p>
                  </a:txBody>
                  <a:tcPr marL="77526" marR="7752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800" b="1" i="0" kern="1200" dirty="0" smtClean="0">
                          <a:solidFill>
                            <a:schemeClr val="lt1"/>
                          </a:solidFill>
                          <a:effectLst/>
                          <a:latin typeface="Times New Roman" panose="02020603050405020304" pitchFamily="18" charset="0"/>
                          <a:ea typeface="+mn-ea"/>
                          <a:cs typeface="Times New Roman" panose="02020603050405020304" pitchFamily="18" charset="0"/>
                        </a:rPr>
                        <a:t>subscriptions</a:t>
                      </a:r>
                      <a:endParaRPr lang="en-US" b="1" dirty="0">
                        <a:latin typeface="Times New Roman" panose="02020603050405020304" pitchFamily="18" charset="0"/>
                        <a:cs typeface="Times New Roman" panose="02020603050405020304" pitchFamily="18" charset="0"/>
                      </a:endParaRPr>
                    </a:p>
                  </a:txBody>
                  <a:tcPr marL="77526" marR="7752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370840">
                <a:tc>
                  <a:txBody>
                    <a:bodyPr/>
                    <a:lstStyle/>
                    <a:p>
                      <a:pPr algn="ctr"/>
                      <a:r>
                        <a:rPr lang="en-US" dirty="0" err="1" smtClean="0">
                          <a:latin typeface="Times New Roman" panose="02020603050405020304" pitchFamily="18" charset="0"/>
                          <a:cs typeface="Times New Roman" panose="02020603050405020304" pitchFamily="18" charset="0"/>
                        </a:rPr>
                        <a:t>Giống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nhau</a:t>
                      </a:r>
                      <a:endParaRPr lang="en-US" dirty="0">
                        <a:latin typeface="Times New Roman" panose="02020603050405020304" pitchFamily="18" charset="0"/>
                        <a:cs typeface="Times New Roman" panose="02020603050405020304" pitchFamily="18" charset="0"/>
                      </a:endParaRPr>
                    </a:p>
                  </a:txBody>
                  <a:tcPr marL="77526" marR="7752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algn="ct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Tiêu</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đề</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mô</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tả</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ID,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Giá</a:t>
                      </a:r>
                      <a:endParaRPr lang="en-US" i="0" dirty="0">
                        <a:latin typeface="Times New Roman" panose="02020603050405020304" pitchFamily="18" charset="0"/>
                        <a:cs typeface="Times New Roman" panose="02020603050405020304" pitchFamily="18" charset="0"/>
                      </a:endParaRPr>
                    </a:p>
                  </a:txBody>
                  <a:tcPr marL="77526" marR="7752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tr>
              <a:tr h="370840">
                <a:tc>
                  <a:txBody>
                    <a:bodyPr/>
                    <a:lstStyle/>
                    <a:p>
                      <a:pPr algn="ctr"/>
                      <a:r>
                        <a:rPr lang="en-US" dirty="0" err="1" smtClean="0">
                          <a:latin typeface="Times New Roman" panose="02020603050405020304" pitchFamily="18" charset="0"/>
                          <a:cs typeface="Times New Roman" panose="02020603050405020304" pitchFamily="18" charset="0"/>
                        </a:rPr>
                        <a:t>Khác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nhau</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marL="77526" marR="7752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Promo</a:t>
                      </a:r>
                      <a:r>
                        <a:rPr lang="en-US" baseline="0" dirty="0" smtClean="0">
                          <a:latin typeface="Times New Roman" panose="02020603050405020304" pitchFamily="18" charset="0"/>
                          <a:cs typeface="Times New Roman" panose="02020603050405020304" pitchFamily="18" charset="0"/>
                        </a:rPr>
                        <a:t> codes</a:t>
                      </a:r>
                      <a:endParaRPr lang="en-US" dirty="0">
                        <a:latin typeface="Times New Roman" panose="02020603050405020304" pitchFamily="18" charset="0"/>
                        <a:cs typeface="Times New Roman" panose="02020603050405020304" pitchFamily="18" charset="0"/>
                      </a:endParaRPr>
                    </a:p>
                  </a:txBody>
                  <a:tcPr marL="77526" marR="7752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vi-VN" dirty="0" smtClean="0">
                          <a:latin typeface="Times New Roman" panose="02020603050405020304" pitchFamily="18" charset="0"/>
                          <a:cs typeface="Times New Roman" panose="02020603050405020304" pitchFamily="18" charset="0"/>
                        </a:rPr>
                        <a:t>Giai đoạn</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tính tiền, free trial, Introductory, Grace(thời hạn cho người dùng khắc phục vấn đề thanh toán), Account hold(Khi người dùng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khong</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khắc phục vấn đề thanh toán trong giai grace period)</a:t>
                      </a:r>
                      <a:endParaRPr lang="en-US" dirty="0">
                        <a:latin typeface="Times New Roman" panose="02020603050405020304" pitchFamily="18" charset="0"/>
                        <a:cs typeface="Times New Roman" panose="02020603050405020304" pitchFamily="18" charset="0"/>
                      </a:endParaRPr>
                    </a:p>
                  </a:txBody>
                  <a:tcPr marL="77526" marR="7752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629675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Subscriptions</a:t>
            </a:r>
            <a:r>
              <a:rPr lang="en-US" dirty="0" smtClean="0"/>
              <a:t>.</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Chào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đón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khách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hàng</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cũ</a:t>
            </a:r>
            <a:endParaRPr lang="en-US" sz="2400" b="1" dirty="0" smtClean="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Nếu một khách hàng trung thành đã rời khỏi dịch vụ của bạn sau một thời gian dài, bạn có thể muốn cung cấp ID sản phẩm thể hiện giá đặc biệt cho đăng ký của bạn, còn được gọi là SKU hoàn lại. </a:t>
            </a:r>
          </a:p>
          <a:p>
            <a:r>
              <a:rPr lang="vi-VN" sz="2000" dirty="0">
                <a:latin typeface="Times New Roman" panose="02020603050405020304" pitchFamily="18" charset="0"/>
                <a:cs typeface="Times New Roman" panose="02020603050405020304" pitchFamily="18" charset="0"/>
              </a:rPr>
              <a:t>Bạn có thể cung cấp ưu đãi trong ứng dụng của mình hoặc thông báo cho người dùng về ưu đãi trong email. </a:t>
            </a:r>
          </a:p>
          <a:p>
            <a:r>
              <a:rPr lang="vi-VN" sz="2000" dirty="0">
                <a:latin typeface="Times New Roman" panose="02020603050405020304" pitchFamily="18" charset="0"/>
                <a:cs typeface="Times New Roman" panose="02020603050405020304" pitchFamily="18" charset="0"/>
              </a:rPr>
              <a:t>Để bắt đầu đăng ký hoàn lại, hãy khởi chạy luồng mua trong ứng dụng Android của bạn bằng Thư viện thanh toán Google Play. </a:t>
            </a:r>
          </a:p>
          <a:p>
            <a:r>
              <a:rPr lang="vi-VN" sz="2000" dirty="0">
                <a:latin typeface="Times New Roman" panose="02020603050405020304" pitchFamily="18" charset="0"/>
                <a:cs typeface="Times New Roman" panose="02020603050405020304" pitchFamily="18" charset="0"/>
              </a:rPr>
              <a:t>Đây là quy trình tương tự như đăng ký mới, nhưng bạn có thể xác định SKU nào có sẵn cho người dùng.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7663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khuyến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mãi</a:t>
            </a:r>
            <a:r>
              <a:rPr lang="en-US" dirty="0"/>
              <a:t>.</a:t>
            </a:r>
          </a:p>
        </p:txBody>
      </p:sp>
      <p:sp>
        <p:nvSpPr>
          <p:cNvPr id="3" name="Content Placeholder 2"/>
          <p:cNvSpPr>
            <a:spLocks noGrp="1"/>
          </p:cNvSpPr>
          <p:nvPr>
            <p:ph idx="1"/>
          </p:nvPr>
        </p:nvSpPr>
        <p:spPr>
          <a:xfrm>
            <a:off x="838200" y="1579419"/>
            <a:ext cx="10515600" cy="4597544"/>
          </a:xfrm>
        </p:spPr>
        <p:txBody>
          <a:bodyPr>
            <a:normAutofit lnSpcReduction="10000"/>
          </a:bodyPr>
          <a:lstStyle/>
          <a:p>
            <a:pPr marL="0" indent="0">
              <a:buNone/>
            </a:pPr>
            <a:r>
              <a:rPr lang="en-US" sz="2400" b="1" dirty="0" err="1" smtClean="0">
                <a:latin typeface="Times New Roman" panose="02020603050405020304" pitchFamily="18" charset="0"/>
                <a:cs typeface="Times New Roman" panose="02020603050405020304" pitchFamily="18" charset="0"/>
              </a:rPr>
              <a:t>Tạo</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khuyến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mãi</a:t>
            </a:r>
            <a:endParaRPr lang="en-US" sz="2400" b="1" dirty="0" smtClean="0">
              <a:latin typeface="Times New Roman" panose="02020603050405020304" pitchFamily="18" charset="0"/>
              <a:cs typeface="Times New Roman" panose="02020603050405020304" pitchFamily="18" charset="0"/>
            </a:endParaRPr>
          </a:p>
          <a:p>
            <a:pPr marL="0" indent="0">
              <a:buNone/>
            </a:pPr>
            <a:r>
              <a:rPr lang="vi-VN" sz="1800" dirty="0">
                <a:latin typeface="Times New Roman" panose="02020603050405020304" pitchFamily="18" charset="0"/>
                <a:cs typeface="Times New Roman" panose="02020603050405020304" pitchFamily="18" charset="0"/>
              </a:rPr>
              <a:t>Chương trình khuyến mãi, hoặc mã khuyến mãi, cho phép bạn cung cấp các sản phẩm hoặc dùng thử một lần để đăng ký miễn phí cho một số lượng người dùng hạn chế</a:t>
            </a:r>
            <a:r>
              <a:rPr lang="vi-VN"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buNone/>
            </a:pPr>
            <a:r>
              <a:rPr lang="vi-VN" sz="1800" dirty="0">
                <a:latin typeface="Times New Roman" panose="02020603050405020304" pitchFamily="18" charset="0"/>
                <a:cs typeface="Times New Roman" panose="02020603050405020304" pitchFamily="18" charset="0"/>
              </a:rPr>
              <a:t>Thiết lập chương trình khuyến mãi trong Play </a:t>
            </a:r>
            <a:r>
              <a:rPr lang="vi-VN" sz="1800" dirty="0" smtClean="0">
                <a:latin typeface="Times New Roman" panose="02020603050405020304" pitchFamily="18" charset="0"/>
                <a:cs typeface="Times New Roman" panose="02020603050405020304" pitchFamily="18" charset="0"/>
              </a:rPr>
              <a:t>Console</a:t>
            </a:r>
            <a:r>
              <a:rPr lang="en-US" sz="1800" dirty="0" smtClean="0">
                <a:latin typeface="Times New Roman" panose="02020603050405020304" pitchFamily="18" charset="0"/>
                <a:cs typeface="Times New Roman" panose="02020603050405020304" pitchFamily="18" charset="0"/>
              </a:rPr>
              <a:t>:</a:t>
            </a:r>
          </a:p>
          <a:p>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cập</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Google Play Console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app</a:t>
            </a:r>
          </a:p>
          <a:p>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User acquisition &gt; Promotions &gt; Add new promotion</a:t>
            </a:r>
            <a:r>
              <a:rPr lang="en-US" sz="1800" dirty="0">
                <a:latin typeface="Times New Roman" panose="02020603050405020304" pitchFamily="18" charset="0"/>
                <a:cs typeface="Times New Roman" panose="02020603050405020304" pitchFamily="18" charset="0"/>
              </a:rPr>
              <a:t>. </a:t>
            </a:r>
          </a:p>
          <a:p>
            <a:r>
              <a:rPr lang="vi-VN" sz="1800" dirty="0">
                <a:latin typeface="Times New Roman" panose="02020603050405020304" pitchFamily="18" charset="0"/>
                <a:cs typeface="Times New Roman" panose="02020603050405020304" pitchFamily="18" charset="0"/>
              </a:rPr>
              <a:t>Xem lại và đồng ý với Điều khoản sử </a:t>
            </a:r>
            <a:r>
              <a:rPr lang="vi-VN" sz="1800" dirty="0" smtClean="0">
                <a:latin typeface="Times New Roman" panose="02020603050405020304" pitchFamily="18" charset="0"/>
                <a:cs typeface="Times New Roman" panose="02020603050405020304" pitchFamily="18" charset="0"/>
              </a:rPr>
              <a:t>dụng.</a:t>
            </a: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Thực </a:t>
            </a:r>
            <a:r>
              <a:rPr lang="vi-VN" sz="1800" dirty="0">
                <a:latin typeface="Times New Roman" panose="02020603050405020304" pitchFamily="18" charset="0"/>
                <a:cs typeface="Times New Roman" panose="02020603050405020304" pitchFamily="18" charset="0"/>
              </a:rPr>
              <a:t>hiện theo các hướng dẫn trên màn hình để đặt tên cho quảng cáo của bạn, chọn ngày bắt đầu và ngày kết thúc, chọn loại quảng cáo của bạn và nhập số mã khuyến mãi bạn muốn tạo. </a:t>
            </a:r>
            <a:r>
              <a:rPr lang="vi-VN" sz="1800" dirty="0" smtClean="0">
                <a:latin typeface="Times New Roman" panose="02020603050405020304" pitchFamily="18" charset="0"/>
                <a:cs typeface="Times New Roman" panose="02020603050405020304" pitchFamily="18" charset="0"/>
              </a:rPr>
              <a:t>Để </a:t>
            </a:r>
            <a:r>
              <a:rPr lang="vi-VN" sz="1800" dirty="0">
                <a:latin typeface="Times New Roman" panose="02020603050405020304" pitchFamily="18" charset="0"/>
                <a:cs typeface="Times New Roman" panose="02020603050405020304" pitchFamily="18" charset="0"/>
              </a:rPr>
              <a:t>bật quảng cáo trong ngày bắt đầu và ngày kết thúc bạn đã nhập, hãy đặt trạng thái thành Bật</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Create</a:t>
            </a:r>
            <a:r>
              <a:rPr lang="en-US" sz="1800" dirty="0" smtClean="0">
                <a:latin typeface="Times New Roman" panose="02020603050405020304" pitchFamily="18" charset="0"/>
                <a:cs typeface="Times New Roman" panose="02020603050405020304" pitchFamily="18" charset="0"/>
              </a:rPr>
              <a:t>.</a:t>
            </a:r>
          </a:p>
          <a:p>
            <a:r>
              <a:rPr lang="vi-VN" sz="1800" dirty="0">
                <a:latin typeface="Times New Roman" panose="02020603050405020304" pitchFamily="18" charset="0"/>
                <a:cs typeface="Times New Roman" panose="02020603050405020304" pitchFamily="18" charset="0"/>
              </a:rPr>
              <a:t>Nếu bạn đã tạo mã sử dụng một lần, hãy đợi vài giây và chọn liên kết tải xuống. Mã của bạn sẽ tải xuống một tệp CSV. Để chia sẻ với người dùng, bạn có thể in mã hoặc gửi một liên kết sâu cho phép người dùng đổi mã qua email hoặc thông báo trong ứng dụng của bạn.</a:t>
            </a:r>
            <a:endParaRPr lang="en-US" sz="18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43867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khuyến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mãi</a:t>
            </a:r>
            <a:r>
              <a:rPr lang="en-US" dirty="0"/>
              <a:t>.</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Sử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khuyến</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mãi</a:t>
            </a:r>
            <a:endParaRPr lang="en-US" sz="2400" b="1" dirty="0" smtClean="0">
              <a:latin typeface="Times New Roman" panose="02020603050405020304" pitchFamily="18" charset="0"/>
              <a:cs typeface="Times New Roman" panose="02020603050405020304" pitchFamily="18" charset="0"/>
            </a:endParaRPr>
          </a:p>
          <a:p>
            <a:pPr marL="0" indent="0">
              <a:buNone/>
            </a:pPr>
            <a:r>
              <a:rPr lang="vi-VN" sz="2000" dirty="0">
                <a:latin typeface="Times New Roman" panose="02020603050405020304" pitchFamily="18" charset="0"/>
                <a:cs typeface="Times New Roman" panose="02020603050405020304" pitchFamily="18" charset="0"/>
              </a:rPr>
              <a:t>Người dùng có thể đổi mã khuyến mãi theo một trong các cách sau</a:t>
            </a:r>
            <a:r>
              <a:rPr lang="vi-VN"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Nhập thủ công mã trong ứng dụng Cửa hàng Google Play.</a:t>
            </a:r>
          </a:p>
          <a:p>
            <a:r>
              <a:rPr lang="vi-VN" sz="2000" dirty="0">
                <a:latin typeface="Times New Roman" panose="02020603050405020304" pitchFamily="18" charset="0"/>
                <a:cs typeface="Times New Roman" panose="02020603050405020304" pitchFamily="18" charset="0"/>
              </a:rPr>
              <a:t>Nhấp vào mũi tên xuống bên cạnh hình thức thanh toán trong </a:t>
            </a:r>
            <a:endParaRPr lang="en-US" sz="2000" dirty="0" smtClean="0">
              <a:latin typeface="Times New Roman" panose="02020603050405020304" pitchFamily="18" charset="0"/>
              <a:cs typeface="Times New Roman" panose="02020603050405020304" pitchFamily="18" charset="0"/>
            </a:endParaRPr>
          </a:p>
          <a:p>
            <a:pPr marL="0" indent="0">
              <a:buNone/>
            </a:pPr>
            <a:r>
              <a:rPr lang="vi-VN" sz="2000" dirty="0" smtClean="0">
                <a:latin typeface="Times New Roman" panose="02020603050405020304" pitchFamily="18" charset="0"/>
                <a:cs typeface="Times New Roman" panose="02020603050405020304" pitchFamily="18" charset="0"/>
              </a:rPr>
              <a:t>màn </a:t>
            </a:r>
            <a:r>
              <a:rPr lang="vi-VN" sz="2000" dirty="0">
                <a:latin typeface="Times New Roman" panose="02020603050405020304" pitchFamily="18" charset="0"/>
                <a:cs typeface="Times New Roman" panose="02020603050405020304" pitchFamily="18" charset="0"/>
              </a:rPr>
              <a:t>hình mua hàng trên Google Play và </a:t>
            </a:r>
            <a:r>
              <a:rPr lang="vi-VN" sz="2000" dirty="0" smtClean="0">
                <a:latin typeface="Times New Roman" panose="02020603050405020304" pitchFamily="18" charset="0"/>
                <a:cs typeface="Times New Roman" panose="02020603050405020304" pitchFamily="18" charset="0"/>
              </a:rPr>
              <a:t>nhấp </a:t>
            </a:r>
            <a:r>
              <a:rPr lang="vi-VN" sz="2000" dirty="0">
                <a:latin typeface="Times New Roman" panose="02020603050405020304" pitchFamily="18" charset="0"/>
                <a:cs typeface="Times New Roman" panose="02020603050405020304" pitchFamily="18" charset="0"/>
              </a:rPr>
              <a:t>vào liên kết </a:t>
            </a:r>
            <a:endParaRPr lang="en-US" sz="2000" dirty="0" smtClean="0">
              <a:latin typeface="Times New Roman" panose="02020603050405020304" pitchFamily="18" charset="0"/>
              <a:cs typeface="Times New Roman" panose="02020603050405020304" pitchFamily="18" charset="0"/>
            </a:endParaRPr>
          </a:p>
          <a:p>
            <a:pPr marL="0" indent="0">
              <a:buNone/>
            </a:pPr>
            <a:r>
              <a:rPr lang="vi-VN" sz="2000" dirty="0" smtClean="0">
                <a:latin typeface="Times New Roman" panose="02020603050405020304" pitchFamily="18" charset="0"/>
                <a:cs typeface="Times New Roman" panose="02020603050405020304" pitchFamily="18" charset="0"/>
              </a:rPr>
              <a:t>Redeem</a:t>
            </a:r>
            <a:r>
              <a:rPr lang="vi-VN"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33687" y="2381914"/>
            <a:ext cx="4376869" cy="3795049"/>
          </a:xfrm>
          <a:prstGeom prst="rect">
            <a:avLst/>
          </a:prstGeom>
          <a:ln>
            <a:solidFill>
              <a:schemeClr val="tx1"/>
            </a:solidFill>
          </a:ln>
        </p:spPr>
      </p:pic>
    </p:spTree>
    <p:extLst>
      <p:ext uri="{BB962C8B-B14F-4D97-AF65-F5344CB8AC3E}">
        <p14:creationId xmlns:p14="http://schemas.microsoft.com/office/powerpoint/2010/main" val="41677828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khuyến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mãi</a:t>
            </a:r>
            <a:r>
              <a:rPr lang="en-US" dirty="0"/>
              <a:t>.</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Tạo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một</a:t>
            </a:r>
            <a:r>
              <a:rPr lang="en-US" sz="2400" b="1" dirty="0">
                <a:latin typeface="Times New Roman" panose="02020603050405020304" pitchFamily="18" charset="0"/>
                <a:cs typeface="Times New Roman" panose="02020603050405020304" pitchFamily="18" charset="0"/>
              </a:rPr>
              <a:t> URL </a:t>
            </a:r>
            <a:r>
              <a:rPr lang="en-US" sz="2400" b="1" dirty="0" err="1">
                <a:latin typeface="Times New Roman" panose="02020603050405020304" pitchFamily="18" charset="0"/>
                <a:cs typeface="Times New Roman" panose="02020603050405020304" pitchFamily="18" charset="0"/>
              </a:rPr>
              <a:t>khuyến</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mãi</a:t>
            </a:r>
            <a:endParaRPr lang="en-US" sz="2400" b="1" dirty="0" smtClean="0">
              <a:latin typeface="Times New Roman" panose="02020603050405020304" pitchFamily="18" charset="0"/>
              <a:cs typeface="Times New Roman" panose="02020603050405020304" pitchFamily="18" charset="0"/>
            </a:endParaRPr>
          </a:p>
          <a:p>
            <a:pPr marL="0" indent="0">
              <a:buNone/>
            </a:pPr>
            <a:r>
              <a:rPr lang="vi-VN" sz="1800" dirty="0">
                <a:latin typeface="Times New Roman" panose="02020603050405020304" pitchFamily="18" charset="0"/>
                <a:cs typeface="Times New Roman" panose="02020603050405020304" pitchFamily="18" charset="0"/>
              </a:rPr>
              <a:t>Khi đổi mã khuyến mãi, người dùng có thể nhập mã khuyến mãi theo cách thủ công vào Cửa hàng Google Play. Ngoài ra, bạn có thể tạo một URL gửi người dùng đến Cửa hàng Google Play và tự động điền vào trường mã Enter. Sử dụng định dạng sau cho URL mã khuyến mãi</a:t>
            </a:r>
            <a:r>
              <a:rPr lang="vi-VN"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hlinkClick r:id="rId2"/>
              </a:rPr>
              <a:t>https</a:t>
            </a:r>
            <a:r>
              <a:rPr lang="en-US" sz="1800" b="1" dirty="0">
                <a:latin typeface="Times New Roman" panose="02020603050405020304" pitchFamily="18" charset="0"/>
                <a:cs typeface="Times New Roman" panose="02020603050405020304" pitchFamily="18" charset="0"/>
                <a:hlinkClick r:id="rId2"/>
              </a:rPr>
              <a:t>://</a:t>
            </a:r>
            <a:r>
              <a:rPr lang="en-US" sz="1800" b="1" dirty="0" smtClean="0">
                <a:latin typeface="Times New Roman" panose="02020603050405020304" pitchFamily="18" charset="0"/>
                <a:cs typeface="Times New Roman" panose="02020603050405020304" pitchFamily="18" charset="0"/>
                <a:hlinkClick r:id="rId2"/>
              </a:rPr>
              <a:t>play.google.com/redeem?code=promo_code</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8139" y="2976234"/>
            <a:ext cx="5455722" cy="3636434"/>
          </a:xfrm>
          <a:prstGeom prst="rect">
            <a:avLst/>
          </a:prstGeom>
          <a:ln>
            <a:solidFill>
              <a:schemeClr val="tx1"/>
            </a:solidFill>
          </a:ln>
        </p:spPr>
      </p:pic>
    </p:spTree>
    <p:extLst>
      <p:ext uri="{BB962C8B-B14F-4D97-AF65-F5344CB8AC3E}">
        <p14:creationId xmlns:p14="http://schemas.microsoft.com/office/powerpoint/2010/main" val="23359632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khuyến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mãi</a:t>
            </a:r>
            <a:r>
              <a:rPr lang="en-US" dirty="0"/>
              <a:t>.</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Hỗ</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trợ</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mã</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khuyến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mãi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trong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ứng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bạn</a:t>
            </a:r>
            <a:endParaRPr lang="en-US" sz="2400" b="1" dirty="0" smtClean="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Ứng dụng của bạn phải gọi phương thức queryPurchase () bất cứ khi nào ứng dụng khởi động hoặc tiếp </a:t>
            </a:r>
            <a:r>
              <a:rPr lang="vi-VN" sz="2000" dirty="0" smtClean="0">
                <a:latin typeface="Times New Roman" panose="02020603050405020304" pitchFamily="18" charset="0"/>
                <a:cs typeface="Times New Roman" panose="02020603050405020304" pitchFamily="18" charset="0"/>
              </a:rPr>
              <a:t>tục</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đảm </a:t>
            </a:r>
            <a:r>
              <a:rPr lang="vi-VN" sz="2000" dirty="0">
                <a:latin typeface="Times New Roman" panose="02020603050405020304" pitchFamily="18" charset="0"/>
                <a:cs typeface="Times New Roman" panose="02020603050405020304" pitchFamily="18" charset="0"/>
              </a:rPr>
              <a:t>bảo rằng ứng dụng của bạn phát hiện ra tất cả các giao dịch mua và chuyển đổi mà người dùng có thể đã thực hiện trong khi ứng dụng không chạy</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Ứng dụng của bạn cũng nên hỗ trợ cho trường hợp người dùng đổi mã khuyến mãi trong ứng dụng Cửa hàng Google Play trong khi ứng dụng đang chạy. Ứng dụng của bạn có thể tìm hiểu về việc đổi quà thông qua trình nghe onPurchaseUpdated ().</a:t>
            </a:r>
            <a:endParaRPr lang="en-US" sz="20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43866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a:t>
            </a:r>
            <a:r>
              <a:rPr lang="en-US" dirty="0" smtClean="0">
                <a:latin typeface="Times New Roman" panose="02020603050405020304" pitchFamily="18" charset="0"/>
                <a:cs typeface="Times New Roman" panose="02020603050405020304" pitchFamily="18" charset="0"/>
              </a:rPr>
              <a:t>Real-time </a:t>
            </a:r>
            <a:r>
              <a:rPr lang="en-US" dirty="0">
                <a:latin typeface="Times New Roman" panose="02020603050405020304" pitchFamily="18" charset="0"/>
                <a:cs typeface="Times New Roman" panose="02020603050405020304" pitchFamily="18" charset="0"/>
              </a:rPr>
              <a:t>developer notifications</a:t>
            </a:r>
            <a:r>
              <a:rPr lang="en-US" dirty="0"/>
              <a:t>.</a:t>
            </a:r>
          </a:p>
        </p:txBody>
      </p:sp>
      <p:sp>
        <p:nvSpPr>
          <p:cNvPr id="3" name="Content Placeholder 2"/>
          <p:cNvSpPr>
            <a:spLocks noGrp="1"/>
          </p:cNvSpPr>
          <p:nvPr>
            <p:ph idx="1"/>
          </p:nvPr>
        </p:nvSpPr>
        <p:spPr>
          <a:xfrm>
            <a:off x="838200" y="1579419"/>
            <a:ext cx="10515600" cy="4597544"/>
          </a:xfrm>
        </p:spPr>
        <p:txBody>
          <a:bodyPr>
            <a:normAutofit fontScale="62500" lnSpcReduction="20000"/>
          </a:bodyPr>
          <a:lstStyle/>
          <a:p>
            <a:pPr marL="0" indent="0">
              <a:lnSpc>
                <a:spcPct val="120000"/>
              </a:lnSpc>
              <a:buNone/>
            </a:pPr>
            <a:r>
              <a:rPr lang="en-US" sz="2900" dirty="0" smtClean="0">
                <a:latin typeface="Times New Roman" panose="02020603050405020304" pitchFamily="18" charset="0"/>
                <a:cs typeface="Times New Roman" panose="02020603050405020304" pitchFamily="18" charset="0"/>
              </a:rPr>
              <a:t>-</a:t>
            </a:r>
            <a:r>
              <a:rPr lang="vi-VN" sz="2900" dirty="0" smtClean="0">
                <a:latin typeface="Times New Roman" panose="02020603050405020304" pitchFamily="18" charset="0"/>
                <a:cs typeface="Times New Roman" panose="02020603050405020304" pitchFamily="18" charset="0"/>
              </a:rPr>
              <a:t>Google </a:t>
            </a:r>
            <a:r>
              <a:rPr lang="vi-VN" sz="2900" dirty="0">
                <a:latin typeface="Times New Roman" panose="02020603050405020304" pitchFamily="18" charset="0"/>
                <a:cs typeface="Times New Roman" panose="02020603050405020304" pitchFamily="18" charset="0"/>
              </a:rPr>
              <a:t>Play Billing cung cấp thông báo server push cho phép bạn theo dõi các thay đổi trạng thái đối với các đăng ký được quản lý bởi GooglePlay. Bằng cách bật real-time developer notifications, bạn sẽ nhận được mã thông báo mua hàng trực tiếp từ Cloud Pub / Sub bất cứ khi nào có cập nhật cho đăng ký hiện có</a:t>
            </a:r>
            <a:r>
              <a:rPr lang="vi-VN" sz="2900" dirty="0" smtClean="0">
                <a:latin typeface="Times New Roman" panose="02020603050405020304" pitchFamily="18" charset="0"/>
                <a:cs typeface="Times New Roman" panose="02020603050405020304" pitchFamily="18" charset="0"/>
              </a:rPr>
              <a:t>.</a:t>
            </a:r>
            <a:endParaRPr lang="vi-VN" sz="2900" dirty="0">
              <a:latin typeface="Times New Roman" panose="02020603050405020304" pitchFamily="18" charset="0"/>
              <a:cs typeface="Times New Roman" panose="02020603050405020304" pitchFamily="18" charset="0"/>
            </a:endParaRPr>
          </a:p>
          <a:p>
            <a:pPr marL="0" indent="0">
              <a:lnSpc>
                <a:spcPct val="120000"/>
              </a:lnSpc>
              <a:buNone/>
            </a:pPr>
            <a:r>
              <a:rPr lang="en-US" sz="2900" dirty="0" smtClean="0">
                <a:latin typeface="Times New Roman" panose="02020603050405020304" pitchFamily="18" charset="0"/>
                <a:cs typeface="Times New Roman" panose="02020603050405020304" pitchFamily="18" charset="0"/>
              </a:rPr>
              <a:t>-</a:t>
            </a:r>
            <a:r>
              <a:rPr lang="vi-VN" sz="2900" dirty="0" smtClean="0">
                <a:latin typeface="Times New Roman" panose="02020603050405020304" pitchFamily="18" charset="0"/>
                <a:cs typeface="Times New Roman" panose="02020603050405020304" pitchFamily="18" charset="0"/>
              </a:rPr>
              <a:t>Real-time </a:t>
            </a:r>
            <a:r>
              <a:rPr lang="vi-VN" sz="2900" dirty="0">
                <a:latin typeface="Times New Roman" panose="02020603050405020304" pitchFamily="18" charset="0"/>
                <a:cs typeface="Times New Roman" panose="02020603050405020304" pitchFamily="18" charset="0"/>
              </a:rPr>
              <a:t>developer notifications không cung cấp thông tin đầy đủ về trạng thái của subscription. Khi bạn nhận được token, bạn phải luôn sử dụng purchase token để truy vấn Google Play Developer API để có được thông tin đầy đủ và cập nhật backend với trạng thái quyền lợi hiện tại của người dùng</a:t>
            </a:r>
            <a:r>
              <a:rPr lang="vi-VN" sz="2900" dirty="0" smtClean="0">
                <a:latin typeface="Times New Roman" panose="02020603050405020304" pitchFamily="18" charset="0"/>
                <a:cs typeface="Times New Roman" panose="02020603050405020304" pitchFamily="18" charset="0"/>
              </a:rPr>
              <a:t>.</a:t>
            </a:r>
            <a:endParaRPr lang="vi-VN" sz="2900" dirty="0">
              <a:latin typeface="Times New Roman" panose="02020603050405020304" pitchFamily="18" charset="0"/>
              <a:cs typeface="Times New Roman" panose="02020603050405020304" pitchFamily="18" charset="0"/>
            </a:endParaRPr>
          </a:p>
          <a:p>
            <a:pPr marL="0" indent="0">
              <a:lnSpc>
                <a:spcPct val="120000"/>
              </a:lnSpc>
              <a:buNone/>
            </a:pPr>
            <a:r>
              <a:rPr lang="en-US" sz="2900" dirty="0" smtClean="0">
                <a:latin typeface="Times New Roman" panose="02020603050405020304" pitchFamily="18" charset="0"/>
                <a:cs typeface="Times New Roman" panose="02020603050405020304" pitchFamily="18" charset="0"/>
              </a:rPr>
              <a:t>-</a:t>
            </a:r>
            <a:r>
              <a:rPr lang="vi-VN" sz="2900" dirty="0" smtClean="0">
                <a:latin typeface="Times New Roman" panose="02020603050405020304" pitchFamily="18" charset="0"/>
                <a:cs typeface="Times New Roman" panose="02020603050405020304" pitchFamily="18" charset="0"/>
              </a:rPr>
              <a:t>Các </a:t>
            </a:r>
            <a:r>
              <a:rPr lang="vi-VN" sz="2900" dirty="0">
                <a:latin typeface="Times New Roman" panose="02020603050405020304" pitchFamily="18" charset="0"/>
                <a:cs typeface="Times New Roman" panose="02020603050405020304" pitchFamily="18" charset="0"/>
              </a:rPr>
              <a:t>loại thông báo có thể thay đổi trong tương lai. Bạn sẽ có thể xử lý các loại thông báo không được nhận dạng và bạn phải luôn dựa vào API nhà phát triển Google Play cho business logic quan trọng</a:t>
            </a:r>
            <a:r>
              <a:rPr lang="vi-VN" sz="2900" dirty="0" smtClean="0">
                <a:latin typeface="Times New Roman" panose="02020603050405020304" pitchFamily="18" charset="0"/>
                <a:cs typeface="Times New Roman" panose="02020603050405020304" pitchFamily="18" charset="0"/>
              </a:rPr>
              <a:t>.</a:t>
            </a:r>
            <a:endParaRPr lang="vi-VN" sz="2900" dirty="0">
              <a:latin typeface="Times New Roman" panose="02020603050405020304" pitchFamily="18" charset="0"/>
              <a:cs typeface="Times New Roman" panose="02020603050405020304" pitchFamily="18" charset="0"/>
            </a:endParaRPr>
          </a:p>
          <a:p>
            <a:pPr marL="0" indent="0">
              <a:lnSpc>
                <a:spcPct val="120000"/>
              </a:lnSpc>
              <a:buNone/>
            </a:pPr>
            <a:r>
              <a:rPr lang="en-US" sz="2900" dirty="0" smtClean="0">
                <a:latin typeface="Times New Roman" panose="02020603050405020304" pitchFamily="18" charset="0"/>
                <a:cs typeface="Times New Roman" panose="02020603050405020304" pitchFamily="18" charset="0"/>
              </a:rPr>
              <a:t>-</a:t>
            </a:r>
            <a:r>
              <a:rPr lang="vi-VN" sz="2900" dirty="0" smtClean="0">
                <a:latin typeface="Times New Roman" panose="02020603050405020304" pitchFamily="18" charset="0"/>
                <a:cs typeface="Times New Roman" panose="02020603050405020304" pitchFamily="18" charset="0"/>
              </a:rPr>
              <a:t>Để </a:t>
            </a:r>
            <a:r>
              <a:rPr lang="vi-VN" sz="2900" dirty="0">
                <a:latin typeface="Times New Roman" panose="02020603050405020304" pitchFamily="18" charset="0"/>
                <a:cs typeface="Times New Roman" panose="02020603050405020304" pitchFamily="18" charset="0"/>
              </a:rPr>
              <a:t>kích hoạt khả năng này</a:t>
            </a:r>
            <a:r>
              <a:rPr lang="vi-VN" sz="2900" dirty="0" smtClean="0">
                <a:latin typeface="Times New Roman" panose="02020603050405020304" pitchFamily="18" charset="0"/>
                <a:cs typeface="Times New Roman" panose="02020603050405020304" pitchFamily="18" charset="0"/>
              </a:rPr>
              <a:t>:</a:t>
            </a:r>
            <a:endParaRPr lang="vi-VN" sz="2900" dirty="0">
              <a:latin typeface="Times New Roman" panose="02020603050405020304" pitchFamily="18" charset="0"/>
              <a:cs typeface="Times New Roman" panose="02020603050405020304" pitchFamily="18" charset="0"/>
            </a:endParaRPr>
          </a:p>
          <a:p>
            <a:pPr>
              <a:lnSpc>
                <a:spcPct val="120000"/>
              </a:lnSpc>
            </a:pPr>
            <a:r>
              <a:rPr lang="vi-VN" sz="2900" dirty="0">
                <a:latin typeface="Times New Roman" panose="02020603050405020304" pitchFamily="18" charset="0"/>
                <a:cs typeface="Times New Roman" panose="02020603050405020304" pitchFamily="18" charset="0"/>
              </a:rPr>
              <a:t>Thiết lập Cloud Pub / Sub bằng dự án Google Cloud Platform (GCP) của riêng bạn.</a:t>
            </a:r>
          </a:p>
          <a:p>
            <a:pPr>
              <a:lnSpc>
                <a:spcPct val="120000"/>
              </a:lnSpc>
            </a:pPr>
            <a:r>
              <a:rPr lang="vi-VN" sz="2900" dirty="0">
                <a:latin typeface="Times New Roman" panose="02020603050405020304" pitchFamily="18" charset="0"/>
                <a:cs typeface="Times New Roman" panose="02020603050405020304" pitchFamily="18" charset="0"/>
              </a:rPr>
              <a:t>Bật Real-time developer notifications </a:t>
            </a:r>
            <a:r>
              <a:rPr lang="vi-VN" sz="2900" dirty="0" smtClean="0">
                <a:latin typeface="Times New Roman" panose="02020603050405020304" pitchFamily="18" charset="0"/>
                <a:cs typeface="Times New Roman" panose="02020603050405020304" pitchFamily="18" charset="0"/>
              </a:rPr>
              <a:t>cho </a:t>
            </a:r>
            <a:r>
              <a:rPr lang="vi-VN" sz="2900" dirty="0">
                <a:latin typeface="Times New Roman" panose="02020603050405020304" pitchFamily="18" charset="0"/>
                <a:cs typeface="Times New Roman" panose="02020603050405020304" pitchFamily="18" charset="0"/>
              </a:rPr>
              <a:t>ứng dụng Android của bạn.</a:t>
            </a:r>
            <a:endParaRPr lang="en-US" sz="29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39349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a:t>
            </a:r>
            <a:r>
              <a:rPr lang="en-US" dirty="0">
                <a:latin typeface="Times New Roman" panose="02020603050405020304" pitchFamily="18" charset="0"/>
                <a:cs typeface="Times New Roman" panose="02020603050405020304" pitchFamily="18" charset="0"/>
              </a:rPr>
              <a:t>Real-time developer notifications</a:t>
            </a:r>
            <a:r>
              <a:rPr lang="en-US" dirty="0"/>
              <a:t>.</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Setup Cloud </a:t>
            </a:r>
            <a:r>
              <a:rPr lang="en-US" sz="2400" b="1" dirty="0" smtClean="0">
                <a:latin typeface="Times New Roman" panose="02020603050405020304" pitchFamily="18" charset="0"/>
                <a:cs typeface="Times New Roman" panose="02020603050405020304" pitchFamily="18" charset="0"/>
              </a:rPr>
              <a:t>Pub/Sub</a:t>
            </a:r>
          </a:p>
          <a:p>
            <a:r>
              <a:rPr lang="vi-VN" sz="1800" dirty="0">
                <a:latin typeface="Times New Roman" panose="02020603050405020304" pitchFamily="18" charset="0"/>
                <a:cs typeface="Times New Roman" panose="02020603050405020304" pitchFamily="18" charset="0"/>
              </a:rPr>
              <a:t>Cloud Pub / Sub là dịch vụ nhắn tin thời gian thực được quản lý hoàn toàn cho phép bạn gửi và nhận tin nhắn giữa các ứng dụng độc lập.</a:t>
            </a:r>
            <a:endParaRPr lang="en-US" sz="1800" dirty="0" smtClean="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Google Play Billing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Cloud Pub / Sub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xuất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đẩy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về</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chủ</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đề</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ký</a:t>
            </a:r>
            <a:r>
              <a:rPr lang="en-US" sz="1800" dirty="0" smtClean="0">
                <a:latin typeface="Times New Roman" panose="02020603050405020304" pitchFamily="18" charset="0"/>
                <a:cs typeface="Times New Roman" panose="02020603050405020304" pitchFamily="18" charset="0"/>
              </a:rPr>
              <a:t>.</a:t>
            </a:r>
          </a:p>
          <a:p>
            <a:pPr marL="0" indent="0">
              <a:buNone/>
            </a:pPr>
            <a:r>
              <a:rPr lang="en-US" sz="2000" u="sng" dirty="0" err="1">
                <a:latin typeface="Times New Roman" panose="02020603050405020304" pitchFamily="18" charset="0"/>
                <a:cs typeface="Times New Roman" panose="02020603050405020304" pitchFamily="18" charset="0"/>
              </a:rPr>
              <a:t>Thiết</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lập</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các</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điều</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kiện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tiên</a:t>
            </a:r>
            <a:r>
              <a:rPr lang="en-US" sz="2000" u="sng" dirty="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quyết</a:t>
            </a:r>
            <a:r>
              <a:rPr lang="en-US" sz="2000" u="sng" dirty="0" smtClean="0">
                <a:latin typeface="Times New Roman" panose="02020603050405020304" pitchFamily="18" charset="0"/>
                <a:cs typeface="Times New Roman" panose="02020603050405020304" pitchFamily="18" charset="0"/>
              </a:rPr>
              <a:t>:</a:t>
            </a:r>
          </a:p>
          <a:p>
            <a:r>
              <a:rPr lang="vi-VN" sz="1800" dirty="0">
                <a:latin typeface="Times New Roman" panose="02020603050405020304" pitchFamily="18" charset="0"/>
                <a:cs typeface="Times New Roman" panose="02020603050405020304" pitchFamily="18" charset="0"/>
              </a:rPr>
              <a:t>Để sử dụng Cloud Pub / Sub, bạn phải có một dự án trên Google Cloud Platform (GCP) với API Cloud Pub / Sub được kích hoạt.</a:t>
            </a:r>
          </a:p>
          <a:p>
            <a:r>
              <a:rPr lang="vi-VN" sz="1800" dirty="0">
                <a:latin typeface="Times New Roman" panose="02020603050405020304" pitchFamily="18" charset="0"/>
                <a:cs typeface="Times New Roman" panose="02020603050405020304" pitchFamily="18" charset="0"/>
              </a:rPr>
              <a:t>Để nhận thông báo push, bạn phải tạo backend server an toàn để sử dụng các tin nhắn được gửi đến topic của bạn. Máy chủ của bạn có thể sử dụng Cloud Pub/Sub Client Libraries để sử dụng thư</a:t>
            </a:r>
            <a:r>
              <a:rPr lang="vi-VN" sz="1800" dirty="0" smtClean="0">
                <a:latin typeface="Times New Roman" panose="02020603050405020304" pitchFamily="18" charset="0"/>
                <a:cs typeface="Times New Roman" panose="02020603050405020304" pitchFamily="18" charset="0"/>
              </a:rPr>
              <a:t>.</a:t>
            </a:r>
            <a:endParaRPr lang="en-US" sz="2000" u="sng" dirty="0">
              <a:solidFill>
                <a:prstClr val="black"/>
              </a:solidFill>
              <a:latin typeface="Times New Roman" panose="02020603050405020304" pitchFamily="18" charset="0"/>
              <a:cs typeface="Times New Roman" panose="02020603050405020304" pitchFamily="18" charset="0"/>
            </a:endParaRPr>
          </a:p>
          <a:p>
            <a:pPr marL="0" lvl="0" indent="0">
              <a:buNone/>
            </a:pPr>
            <a:r>
              <a:rPr lang="en-US" sz="2000" u="sng" dirty="0" err="1">
                <a:solidFill>
                  <a:prstClr val="black"/>
                </a:solidFill>
                <a:latin typeface="Times New Roman" panose="02020603050405020304" pitchFamily="18" charset="0"/>
                <a:cs typeface="Times New Roman" panose="02020603050405020304" pitchFamily="18" charset="0"/>
              </a:rPr>
              <a:t>Tạo</a:t>
            </a:r>
            <a:r>
              <a:rPr lang="en-US" sz="2000" u="sng" dirty="0">
                <a:solidFill>
                  <a:prstClr val="black"/>
                </a:solidFill>
                <a:latin typeface="Times New Roman" panose="02020603050405020304" pitchFamily="18" charset="0"/>
                <a:cs typeface="Times New Roman" panose="02020603050405020304" pitchFamily="18" charset="0"/>
              </a:rPr>
              <a:t> </a:t>
            </a:r>
            <a:r>
              <a:rPr lang="en-US" sz="2000" u="sng" dirty="0" err="1">
                <a:solidFill>
                  <a:prstClr val="black"/>
                </a:solidFill>
                <a:latin typeface="Times New Roman" panose="02020603050405020304" pitchFamily="18" charset="0"/>
                <a:cs typeface="Times New Roman" panose="02020603050405020304" pitchFamily="18" charset="0"/>
              </a:rPr>
              <a:t>một</a:t>
            </a:r>
            <a:r>
              <a:rPr lang="en-US" sz="2000" u="sng" dirty="0">
                <a:solidFill>
                  <a:prstClr val="black"/>
                </a:solidFill>
                <a:latin typeface="Times New Roman" panose="02020603050405020304" pitchFamily="18" charset="0"/>
                <a:cs typeface="Times New Roman" panose="02020603050405020304" pitchFamily="18" charset="0"/>
              </a:rPr>
              <a:t> </a:t>
            </a:r>
            <a:r>
              <a:rPr lang="en-US" sz="2000" u="sng" dirty="0" err="1">
                <a:solidFill>
                  <a:prstClr val="black"/>
                </a:solidFill>
                <a:latin typeface="Times New Roman" panose="02020603050405020304" pitchFamily="18" charset="0"/>
                <a:cs typeface="Times New Roman" panose="02020603050405020304" pitchFamily="18" charset="0"/>
              </a:rPr>
              <a:t>chủ</a:t>
            </a:r>
            <a:r>
              <a:rPr lang="en-US" sz="2000" u="sng" dirty="0">
                <a:solidFill>
                  <a:prstClr val="black"/>
                </a:solidFill>
                <a:latin typeface="Times New Roman" panose="02020603050405020304" pitchFamily="18" charset="0"/>
                <a:cs typeface="Times New Roman" panose="02020603050405020304" pitchFamily="18" charset="0"/>
              </a:rPr>
              <a:t> </a:t>
            </a:r>
            <a:r>
              <a:rPr lang="en-US" sz="2000" u="sng" dirty="0" err="1" smtClean="0">
                <a:solidFill>
                  <a:prstClr val="black"/>
                </a:solidFill>
                <a:latin typeface="Times New Roman" panose="02020603050405020304" pitchFamily="18" charset="0"/>
                <a:cs typeface="Times New Roman" panose="02020603050405020304" pitchFamily="18" charset="0"/>
              </a:rPr>
              <a:t>đề</a:t>
            </a:r>
            <a:r>
              <a:rPr lang="en-US" sz="2000" u="sng" dirty="0" smtClean="0">
                <a:solidFill>
                  <a:prstClr val="black"/>
                </a:solidFill>
                <a:latin typeface="Times New Roman" panose="02020603050405020304" pitchFamily="18" charset="0"/>
                <a:cs typeface="Times New Roman" panose="02020603050405020304" pitchFamily="18" charset="0"/>
              </a:rPr>
              <a:t>:</a:t>
            </a:r>
            <a:r>
              <a:rPr lang="en-US" sz="2000" dirty="0" smtClean="0">
                <a:solidFill>
                  <a:prstClr val="black"/>
                </a:solidFill>
                <a:latin typeface="Times New Roman" panose="02020603050405020304" pitchFamily="18" charset="0"/>
                <a:cs typeface="Times New Roman" panose="02020603050405020304" pitchFamily="18" charset="0"/>
              </a:rPr>
              <a:t> </a:t>
            </a:r>
            <a:r>
              <a:rPr lang="en-US" sz="1800" dirty="0" smtClean="0">
                <a:solidFill>
                  <a:prstClr val="black"/>
                </a:solidFill>
                <a:latin typeface="Times New Roman" panose="02020603050405020304" pitchFamily="18" charset="0"/>
                <a:cs typeface="Times New Roman" panose="02020603050405020304" pitchFamily="18" charset="0"/>
              </a:rPr>
              <a:t>https</a:t>
            </a:r>
            <a:r>
              <a:rPr lang="en-US" sz="1800" dirty="0">
                <a:solidFill>
                  <a:prstClr val="black"/>
                </a:solidFill>
                <a:latin typeface="Times New Roman" panose="02020603050405020304" pitchFamily="18" charset="0"/>
                <a:cs typeface="Times New Roman" panose="02020603050405020304" pitchFamily="18" charset="0"/>
              </a:rPr>
              <a:t>://cloud.google.com/pubsub/docs/quickstart-console#create_a_topic</a:t>
            </a:r>
          </a:p>
          <a:p>
            <a:pPr marL="0" indent="0">
              <a:buNone/>
            </a:pP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9593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a:t>
            </a:r>
            <a:r>
              <a:rPr lang="en-US" dirty="0">
                <a:latin typeface="Times New Roman" panose="02020603050405020304" pitchFamily="18" charset="0"/>
                <a:cs typeface="Times New Roman" panose="02020603050405020304" pitchFamily="18" charset="0"/>
              </a:rPr>
              <a:t>Real-time developer notifications</a:t>
            </a:r>
            <a:r>
              <a:rPr lang="en-US" dirty="0"/>
              <a:t>.</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Setup Cloud </a:t>
            </a:r>
            <a:r>
              <a:rPr lang="en-US" sz="2400" b="1" dirty="0" smtClean="0">
                <a:latin typeface="Times New Roman" panose="02020603050405020304" pitchFamily="18" charset="0"/>
                <a:cs typeface="Times New Roman" panose="02020603050405020304" pitchFamily="18" charset="0"/>
              </a:rPr>
              <a:t>Pub/Sub</a:t>
            </a:r>
          </a:p>
          <a:p>
            <a:pPr marL="0" indent="0">
              <a:buNone/>
            </a:pPr>
            <a:r>
              <a:rPr lang="en-US" sz="2000" u="sng" dirty="0" err="1">
                <a:latin typeface="Times New Roman" panose="02020603050405020304" pitchFamily="18" charset="0"/>
                <a:cs typeface="Times New Roman" panose="02020603050405020304" pitchFamily="18" charset="0"/>
              </a:rPr>
              <a:t>Tạo</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đăng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ký</a:t>
            </a:r>
            <a:r>
              <a:rPr lang="en-US" sz="2000" u="sng" dirty="0">
                <a:latin typeface="Times New Roman" panose="02020603050405020304" pitchFamily="18" charset="0"/>
                <a:cs typeface="Times New Roman" panose="02020603050405020304" pitchFamily="18" charset="0"/>
              </a:rPr>
              <a:t> Pub / Sub:</a:t>
            </a:r>
            <a:endParaRPr lang="en-US" sz="2000" u="sng" dirty="0" smtClean="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Đọc Cloud Pub/Sub Subscriber Guide để xác định xem nên định cấu hình đăng ký dưới dạng đăng ký push hoặc đăng ký pull. Đăng ký pull yêu cầu backend server an toàn của bạn khởi tạo yêu cầu đến máy chủ Cloud Pub / Sub để truy xuất thư. Đăng ký đẩy yêu cầu Cloud Pub / Sub để bắt đầu yêu cầu đến máy chủ phụ trợ an toàn của bạn để gửi tin nhắn.</a:t>
            </a:r>
          </a:p>
          <a:p>
            <a:r>
              <a:rPr lang="vi-VN" sz="1800" dirty="0">
                <a:latin typeface="Times New Roman" panose="02020603050405020304" pitchFamily="18" charset="0"/>
                <a:cs typeface="Times New Roman" panose="02020603050405020304" pitchFamily="18" charset="0"/>
              </a:rPr>
              <a:t>Đọc hướng dẫn trong "https://cloud.google.com/pubsub/docs/quickstart-console#add_a_subscription".</a:t>
            </a:r>
          </a:p>
          <a:p>
            <a:r>
              <a:rPr lang="vi-VN" sz="1800" dirty="0">
                <a:latin typeface="Times New Roman" panose="02020603050405020304" pitchFamily="18" charset="0"/>
                <a:cs typeface="Times New Roman" panose="02020603050405020304" pitchFamily="18" charset="0"/>
              </a:rPr>
              <a:t>Sử dụng Google Cloud Platform Console để tạo đăng ký</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99516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a:t>
            </a:r>
            <a:r>
              <a:rPr lang="en-US" dirty="0">
                <a:latin typeface="Times New Roman" panose="02020603050405020304" pitchFamily="18" charset="0"/>
                <a:cs typeface="Times New Roman" panose="02020603050405020304" pitchFamily="18" charset="0"/>
              </a:rPr>
              <a:t>Real-time developer notifications</a:t>
            </a:r>
            <a:r>
              <a:rPr lang="en-US" dirty="0"/>
              <a:t>.</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Setup Cloud </a:t>
            </a:r>
            <a:r>
              <a:rPr lang="en-US" sz="2400" b="1" dirty="0" smtClean="0">
                <a:latin typeface="Times New Roman" panose="02020603050405020304" pitchFamily="18" charset="0"/>
                <a:cs typeface="Times New Roman" panose="02020603050405020304" pitchFamily="18" charset="0"/>
              </a:rPr>
              <a:t>Pub/Sub</a:t>
            </a:r>
          </a:p>
          <a:p>
            <a:pPr marL="0" indent="0">
              <a:buNone/>
            </a:pPr>
            <a:r>
              <a:rPr lang="en-US" sz="2000" u="sng" dirty="0" err="1">
                <a:latin typeface="Times New Roman" panose="02020603050405020304" pitchFamily="18" charset="0"/>
                <a:cs typeface="Times New Roman" panose="02020603050405020304" pitchFamily="18" charset="0"/>
              </a:rPr>
              <a:t>Cấp</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quyền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xuất</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bản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về</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chủ</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đề</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của</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bạn</a:t>
            </a:r>
            <a:r>
              <a:rPr lang="en-US" sz="2000" u="sng" dirty="0">
                <a:latin typeface="Times New Roman" panose="02020603050405020304" pitchFamily="18" charset="0"/>
                <a:cs typeface="Times New Roman" panose="02020603050405020304" pitchFamily="18" charset="0"/>
              </a:rPr>
              <a:t>:</a:t>
            </a:r>
            <a:endParaRPr lang="en-US" sz="2000" u="sng" dirty="0" smtClean="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Mở Bảng điều khiển Google Cloud.</a:t>
            </a:r>
          </a:p>
          <a:p>
            <a:r>
              <a:rPr lang="vi-VN" sz="1800" dirty="0">
                <a:latin typeface="Times New Roman" panose="02020603050405020304" pitchFamily="18" charset="0"/>
                <a:cs typeface="Times New Roman" panose="02020603050405020304" pitchFamily="18" charset="0"/>
              </a:rPr>
              <a:t>Chọn dự án của bạn và nhấp vào Pub / Sub trong điều hướng bên trái.</a:t>
            </a:r>
          </a:p>
          <a:p>
            <a:r>
              <a:rPr lang="vi-VN" sz="1800" dirty="0">
                <a:latin typeface="Times New Roman" panose="02020603050405020304" pitchFamily="18" charset="0"/>
                <a:cs typeface="Times New Roman" panose="02020603050405020304" pitchFamily="18" charset="0"/>
              </a:rPr>
              <a:t>Tìm chủ đề của bạn và mở các chi tiết quyền.</a:t>
            </a:r>
          </a:p>
          <a:p>
            <a:r>
              <a:rPr lang="vi-VN" sz="1800" dirty="0">
                <a:latin typeface="Times New Roman" panose="02020603050405020304" pitchFamily="18" charset="0"/>
                <a:cs typeface="Times New Roman" panose="02020603050405020304" pitchFamily="18" charset="0"/>
              </a:rPr>
              <a:t>Thêm tài khoản dịch vụ google-play-developer-notifying@system.gserviceaccount.com và cấp cho nó vai trò của Pub / Sub Publisher.</a:t>
            </a:r>
          </a:p>
          <a:p>
            <a:r>
              <a:rPr lang="vi-VN" sz="1800" dirty="0">
                <a:latin typeface="Times New Roman" panose="02020603050405020304" pitchFamily="18" charset="0"/>
                <a:cs typeface="Times New Roman" panose="02020603050405020304" pitchFamily="18" charset="0"/>
              </a:rPr>
              <a:t>Lưu để hoàn thành thiết lập chủ đề.</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3022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a:t>
            </a:r>
            <a:r>
              <a:rPr lang="en-US" dirty="0">
                <a:latin typeface="Times New Roman" panose="02020603050405020304" pitchFamily="18" charset="0"/>
                <a:cs typeface="Times New Roman" panose="02020603050405020304" pitchFamily="18" charset="0"/>
              </a:rPr>
              <a:t>Real-time developer notifications</a:t>
            </a:r>
            <a:r>
              <a:rPr lang="en-US" dirty="0"/>
              <a:t>.</a:t>
            </a:r>
          </a:p>
        </p:txBody>
      </p:sp>
      <p:sp>
        <p:nvSpPr>
          <p:cNvPr id="3" name="Content Placeholder 2"/>
          <p:cNvSpPr>
            <a:spLocks noGrp="1"/>
          </p:cNvSpPr>
          <p:nvPr>
            <p:ph idx="1"/>
          </p:nvPr>
        </p:nvSpPr>
        <p:spPr>
          <a:xfrm>
            <a:off x="838200" y="1579419"/>
            <a:ext cx="10515600" cy="4916384"/>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Bật</a:t>
            </a:r>
            <a:r>
              <a:rPr lang="en-US" sz="2400" b="1" dirty="0">
                <a:latin typeface="Times New Roman" panose="02020603050405020304" pitchFamily="18" charset="0"/>
                <a:cs typeface="Times New Roman" panose="02020603050405020304" pitchFamily="18" charset="0"/>
              </a:rPr>
              <a:t> real-time developer notifications </a:t>
            </a:r>
            <a:r>
              <a:rPr lang="en-US" sz="2400" b="1" dirty="0" err="1">
                <a:latin typeface="Times New Roman" panose="02020603050405020304" pitchFamily="18" charset="0"/>
                <a:cs typeface="Times New Roman" panose="02020603050405020304" pitchFamily="18" charset="0"/>
              </a:rPr>
              <a:t>cho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ứng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bạn</a:t>
            </a:r>
            <a:endParaRPr lang="en-US" sz="2400" b="1" dirty="0" smtClean="0">
              <a:latin typeface="Times New Roman" panose="02020603050405020304" pitchFamily="18" charset="0"/>
              <a:cs typeface="Times New Roman" panose="02020603050405020304" pitchFamily="18" charset="0"/>
            </a:endParaRPr>
          </a:p>
          <a:p>
            <a:pPr>
              <a:lnSpc>
                <a:spcPct val="120000"/>
              </a:lnSpc>
              <a:spcBef>
                <a:spcPts val="0"/>
              </a:spcBef>
            </a:pPr>
            <a:r>
              <a:rPr lang="vi-VN" sz="1700" dirty="0">
                <a:latin typeface="Times New Roman" panose="02020603050405020304" pitchFamily="18" charset="0"/>
                <a:cs typeface="Times New Roman" panose="02020603050405020304" pitchFamily="18" charset="0"/>
              </a:rPr>
              <a:t>Mở Bảng điều khiển Google Play.</a:t>
            </a:r>
          </a:p>
          <a:p>
            <a:pPr>
              <a:lnSpc>
                <a:spcPct val="120000"/>
              </a:lnSpc>
              <a:spcBef>
                <a:spcPts val="0"/>
              </a:spcBef>
            </a:pPr>
            <a:r>
              <a:rPr lang="vi-VN" sz="1700" dirty="0">
                <a:latin typeface="Times New Roman" panose="02020603050405020304" pitchFamily="18" charset="0"/>
                <a:cs typeface="Times New Roman" panose="02020603050405020304" pitchFamily="18" charset="0"/>
              </a:rPr>
              <a:t>Chọn ứng dụng Android của bạn.</a:t>
            </a:r>
          </a:p>
          <a:p>
            <a:pPr>
              <a:lnSpc>
                <a:spcPct val="120000"/>
              </a:lnSpc>
              <a:spcBef>
                <a:spcPts val="0"/>
              </a:spcBef>
            </a:pPr>
            <a:r>
              <a:rPr lang="vi-VN" sz="1700" dirty="0">
                <a:latin typeface="Times New Roman" panose="02020603050405020304" pitchFamily="18" charset="0"/>
                <a:cs typeface="Times New Roman" panose="02020603050405020304" pitchFamily="18" charset="0"/>
              </a:rPr>
              <a:t>Điều hướng đến các công cụ </a:t>
            </a:r>
            <a:r>
              <a:rPr lang="vi-VN" sz="1700" b="1" dirty="0">
                <a:latin typeface="Times New Roman" panose="02020603050405020304" pitchFamily="18" charset="0"/>
                <a:cs typeface="Times New Roman" panose="02020603050405020304" pitchFamily="18" charset="0"/>
              </a:rPr>
              <a:t>Development tools &gt; Services &amp; APIs</a:t>
            </a:r>
            <a:r>
              <a:rPr lang="vi-VN" sz="1700" dirty="0">
                <a:latin typeface="Times New Roman" panose="02020603050405020304" pitchFamily="18" charset="0"/>
                <a:cs typeface="Times New Roman" panose="02020603050405020304" pitchFamily="18" charset="0"/>
              </a:rPr>
              <a:t>.</a:t>
            </a:r>
          </a:p>
          <a:p>
            <a:pPr>
              <a:lnSpc>
                <a:spcPct val="120000"/>
              </a:lnSpc>
              <a:spcBef>
                <a:spcPts val="0"/>
              </a:spcBef>
            </a:pPr>
            <a:r>
              <a:rPr lang="vi-VN" sz="1700" dirty="0">
                <a:latin typeface="Times New Roman" panose="02020603050405020304" pitchFamily="18" charset="0"/>
                <a:cs typeface="Times New Roman" panose="02020603050405020304" pitchFamily="18" charset="0"/>
              </a:rPr>
              <a:t>Cuộn đến phần </a:t>
            </a:r>
            <a:r>
              <a:rPr lang="vi-VN" sz="1700" b="1" dirty="0">
                <a:latin typeface="Times New Roman" panose="02020603050405020304" pitchFamily="18" charset="0"/>
                <a:cs typeface="Times New Roman" panose="02020603050405020304" pitchFamily="18" charset="0"/>
              </a:rPr>
              <a:t>Real-time developer notifications </a:t>
            </a:r>
            <a:r>
              <a:rPr lang="vi-VN" sz="1700" dirty="0">
                <a:latin typeface="Times New Roman" panose="02020603050405020304" pitchFamily="18" charset="0"/>
                <a:cs typeface="Times New Roman" panose="02020603050405020304" pitchFamily="18" charset="0"/>
              </a:rPr>
              <a:t>ở cuối trang</a:t>
            </a:r>
            <a:r>
              <a:rPr lang="vi-VN" sz="1700" dirty="0" smtClean="0">
                <a:latin typeface="Times New Roman" panose="02020603050405020304" pitchFamily="18" charset="0"/>
                <a:cs typeface="Times New Roman" panose="02020603050405020304" pitchFamily="18" charset="0"/>
              </a:rPr>
              <a:t>.</a:t>
            </a:r>
            <a:endParaRPr lang="vi-VN" sz="1700" dirty="0">
              <a:latin typeface="Times New Roman" panose="02020603050405020304" pitchFamily="18" charset="0"/>
              <a:cs typeface="Times New Roman" panose="02020603050405020304" pitchFamily="18" charset="0"/>
            </a:endParaRPr>
          </a:p>
          <a:p>
            <a:pPr>
              <a:lnSpc>
                <a:spcPct val="120000"/>
              </a:lnSpc>
              <a:spcBef>
                <a:spcPts val="0"/>
              </a:spcBef>
            </a:pPr>
            <a:r>
              <a:rPr lang="vi-VN" sz="1700" dirty="0">
                <a:latin typeface="Times New Roman" panose="02020603050405020304" pitchFamily="18" charset="0"/>
                <a:cs typeface="Times New Roman" panose="02020603050405020304" pitchFamily="18" charset="0"/>
              </a:rPr>
              <a:t>Trong trường </a:t>
            </a:r>
            <a:r>
              <a:rPr lang="vi-VN" sz="1700" b="1" dirty="0">
                <a:latin typeface="Times New Roman" panose="02020603050405020304" pitchFamily="18" charset="0"/>
                <a:cs typeface="Times New Roman" panose="02020603050405020304" pitchFamily="18" charset="0"/>
              </a:rPr>
              <a:t>Topic name</a:t>
            </a:r>
            <a:r>
              <a:rPr lang="vi-VN" sz="1700" dirty="0">
                <a:latin typeface="Times New Roman" panose="02020603050405020304" pitchFamily="18" charset="0"/>
                <a:cs typeface="Times New Roman" panose="02020603050405020304" pitchFamily="18" charset="0"/>
              </a:rPr>
              <a:t>, nhập tên chủ đề Cloud Pub / Sub đầy đủ mà bạn đã cấu hình trước đó. Tên chủ đề phải ở định dạng của dự án / {project_id} / chủ đề / {topic_name} trong đó project_id là định danh duy nhất cho dự án của bạn và topic_name là tên của chủ đề được tạo trước đó</a:t>
            </a:r>
            <a:r>
              <a:rPr lang="vi-VN" sz="1700" dirty="0" smtClean="0">
                <a:latin typeface="Times New Roman" panose="02020603050405020304" pitchFamily="18" charset="0"/>
                <a:cs typeface="Times New Roman" panose="02020603050405020304" pitchFamily="18" charset="0"/>
              </a:rPr>
              <a:t>.</a:t>
            </a:r>
            <a:endParaRPr lang="vi-VN" sz="1700" dirty="0">
              <a:latin typeface="Times New Roman" panose="02020603050405020304" pitchFamily="18" charset="0"/>
              <a:cs typeface="Times New Roman" panose="02020603050405020304" pitchFamily="18" charset="0"/>
            </a:endParaRPr>
          </a:p>
          <a:p>
            <a:pPr>
              <a:lnSpc>
                <a:spcPct val="120000"/>
              </a:lnSpc>
              <a:spcBef>
                <a:spcPts val="0"/>
              </a:spcBef>
            </a:pPr>
            <a:r>
              <a:rPr lang="vi-VN" sz="1700" dirty="0">
                <a:latin typeface="Times New Roman" panose="02020603050405020304" pitchFamily="18" charset="0"/>
                <a:cs typeface="Times New Roman" panose="02020603050405020304" pitchFamily="18" charset="0"/>
              </a:rPr>
              <a:t>Nhấp vào </a:t>
            </a:r>
            <a:r>
              <a:rPr lang="vi-VN" sz="1700" b="1" dirty="0">
                <a:latin typeface="Times New Roman" panose="02020603050405020304" pitchFamily="18" charset="0"/>
                <a:cs typeface="Times New Roman" panose="02020603050405020304" pitchFamily="18" charset="0"/>
              </a:rPr>
              <a:t>Send Test Message </a:t>
            </a:r>
            <a:r>
              <a:rPr lang="vi-VN" sz="1700" dirty="0">
                <a:latin typeface="Times New Roman" panose="02020603050405020304" pitchFamily="18" charset="0"/>
                <a:cs typeface="Times New Roman" panose="02020603050405020304" pitchFamily="18" charset="0"/>
              </a:rPr>
              <a:t>để gửi tin nhắn thử nghiệm. Thực hiện xuất bản thử nghiệm giúp đảm bảo rằng mọi thứ được thiết lập và cấu hình đúng. Nếu xuất bản thử nghiệm thành công, một thông báo được hiển thị cho biết rằng xuất bản thử nghiệm đã thành công. Nếu bạn có một thuê bao đang chạy cho chủ đề này, nó sẽ nhận được thông báo thử nghiệm này</a:t>
            </a:r>
            <a:r>
              <a:rPr lang="vi-VN" sz="1700" dirty="0" smtClean="0">
                <a:latin typeface="Times New Roman" panose="02020603050405020304" pitchFamily="18" charset="0"/>
                <a:cs typeface="Times New Roman" panose="02020603050405020304" pitchFamily="18" charset="0"/>
              </a:rPr>
              <a:t>.</a:t>
            </a:r>
            <a:endParaRPr lang="vi-VN" sz="1700" dirty="0">
              <a:latin typeface="Times New Roman" panose="02020603050405020304" pitchFamily="18" charset="0"/>
              <a:cs typeface="Times New Roman" panose="02020603050405020304" pitchFamily="18" charset="0"/>
            </a:endParaRPr>
          </a:p>
          <a:p>
            <a:pPr>
              <a:lnSpc>
                <a:spcPct val="120000"/>
              </a:lnSpc>
              <a:spcBef>
                <a:spcPts val="0"/>
              </a:spcBef>
            </a:pPr>
            <a:r>
              <a:rPr lang="vi-VN" sz="1700" dirty="0">
                <a:latin typeface="Times New Roman" panose="02020603050405020304" pitchFamily="18" charset="0"/>
                <a:cs typeface="Times New Roman" panose="02020603050405020304" pitchFamily="18" charset="0"/>
              </a:rPr>
              <a:t>Nếu xuất bản thất bại, một lỗi được hiển thị. Đảm bảo rằng tên chủ đề là chính xác và tài khoản dịch vụ google-play-developer-notifying@system.gserviceaccount.com có ​​quyền truy cập Pub / Sub Publisher vào chủ đề</a:t>
            </a:r>
            <a:r>
              <a:rPr lang="vi-VN" sz="1700" dirty="0" smtClean="0">
                <a:latin typeface="Times New Roman" panose="02020603050405020304" pitchFamily="18" charset="0"/>
                <a:cs typeface="Times New Roman" panose="02020603050405020304" pitchFamily="18" charset="0"/>
              </a:rPr>
              <a:t>.</a:t>
            </a:r>
            <a:endParaRPr lang="vi-VN" sz="1700" dirty="0">
              <a:latin typeface="Times New Roman" panose="02020603050405020304" pitchFamily="18" charset="0"/>
              <a:cs typeface="Times New Roman" panose="02020603050405020304" pitchFamily="18" charset="0"/>
            </a:endParaRPr>
          </a:p>
          <a:p>
            <a:pPr>
              <a:lnSpc>
                <a:spcPct val="120000"/>
              </a:lnSpc>
              <a:spcBef>
                <a:spcPts val="0"/>
              </a:spcBef>
            </a:pPr>
            <a:r>
              <a:rPr lang="vi-VN" sz="1700" dirty="0">
                <a:latin typeface="Times New Roman" panose="02020603050405020304" pitchFamily="18" charset="0"/>
                <a:cs typeface="Times New Roman" panose="02020603050405020304" pitchFamily="18" charset="0"/>
              </a:rPr>
              <a:t>Nhấp vào </a:t>
            </a:r>
            <a:r>
              <a:rPr lang="vi-VN" sz="1700" b="1" dirty="0">
                <a:latin typeface="Times New Roman" panose="02020603050405020304" pitchFamily="18" charset="0"/>
                <a:cs typeface="Times New Roman" panose="02020603050405020304" pitchFamily="18" charset="0"/>
              </a:rPr>
              <a:t>Update Topic</a:t>
            </a:r>
            <a:r>
              <a:rPr lang="vi-VN" sz="1700" dirty="0">
                <a:latin typeface="Times New Roman" panose="02020603050405020304" pitchFamily="18" charset="0"/>
                <a:cs typeface="Times New Roman" panose="02020603050405020304" pitchFamily="18" charset="0"/>
              </a:rPr>
              <a:t>.</a:t>
            </a:r>
            <a:endParaRPr lang="en-US" sz="17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3516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US" dirty="0" smtClean="0">
                <a:latin typeface="Times New Roman" panose="02020603050405020304" pitchFamily="18" charset="0"/>
                <a:cs typeface="Times New Roman" panose="02020603050405020304" pitchFamily="18" charset="0"/>
              </a:rPr>
              <a:t>Google Play Billing Gallery</a:t>
            </a:r>
            <a:r>
              <a:rPr lang="en-US" dirty="0" smtClean="0"/>
              <a:t>.</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dirty="0" err="1" smtClean="0">
                <a:latin typeface="Times New Roman" panose="02020603050405020304" pitchFamily="18" charset="0"/>
                <a:cs typeface="Times New Roman" panose="02020603050405020304" pitchFamily="18" charset="0"/>
              </a:rPr>
              <a:t>Cập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nhật</a:t>
            </a:r>
            <a:r>
              <a:rPr lang="en-US" sz="2400" dirty="0" smtClean="0">
                <a:latin typeface="Times New Roman" panose="02020603050405020304" pitchFamily="18" charset="0"/>
                <a:cs typeface="Times New Roman" panose="02020603050405020304" pitchFamily="18" charset="0"/>
              </a:rPr>
              <a:t> </a:t>
            </a:r>
            <a:r>
              <a:rPr lang="en-US" sz="2400" b="1" dirty="0" smtClean="0"/>
              <a:t>dependencies</a:t>
            </a:r>
            <a:r>
              <a:rPr lang="en-US" sz="2400" dirty="0" smtClean="0"/>
              <a:t> </a:t>
            </a:r>
            <a:r>
              <a:rPr lang="en-US" sz="2400" dirty="0" err="1" smtClean="0"/>
              <a:t>trong</a:t>
            </a:r>
            <a:r>
              <a:rPr lang="en-US" sz="2400" dirty="0" smtClean="0"/>
              <a:t> </a:t>
            </a:r>
            <a:r>
              <a:rPr lang="en-US" sz="2400" b="1" dirty="0" err="1" smtClean="0"/>
              <a:t>build.gradle</a:t>
            </a:r>
            <a:endParaRPr lang="en-US" sz="2400" b="1" dirty="0" smtClean="0"/>
          </a:p>
          <a:p>
            <a:pPr marL="0" indent="0">
              <a:buNone/>
            </a:pPr>
            <a:endParaRPr lang="en-US" sz="2400" b="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29374"/>
            <a:ext cx="10515600" cy="1733806"/>
          </a:xfrm>
          <a:prstGeom prst="rect">
            <a:avLst/>
          </a:prstGeom>
          <a:ln>
            <a:solidFill>
              <a:schemeClr val="tx1"/>
            </a:solidFill>
          </a:ln>
        </p:spPr>
      </p:pic>
    </p:spTree>
    <p:extLst>
      <p:ext uri="{BB962C8B-B14F-4D97-AF65-F5344CB8AC3E}">
        <p14:creationId xmlns:p14="http://schemas.microsoft.com/office/powerpoint/2010/main" val="19578795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a:t>
            </a:r>
            <a:r>
              <a:rPr lang="en-US" dirty="0">
                <a:latin typeface="Times New Roman" panose="02020603050405020304" pitchFamily="18" charset="0"/>
                <a:cs typeface="Times New Roman" panose="02020603050405020304" pitchFamily="18" charset="0"/>
              </a:rPr>
              <a:t>Real-time developer notifications</a:t>
            </a:r>
            <a:r>
              <a:rPr lang="en-US" dirty="0"/>
              <a:t>.</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Scale notification </a:t>
            </a:r>
            <a:r>
              <a:rPr lang="en-US" sz="2400" b="1" dirty="0" smtClean="0">
                <a:latin typeface="Times New Roman" panose="02020603050405020304" pitchFamily="18" charset="0"/>
                <a:cs typeface="Times New Roman" panose="02020603050405020304" pitchFamily="18" charset="0"/>
              </a:rPr>
              <a:t>processing</a:t>
            </a:r>
          </a:p>
          <a:p>
            <a:pPr marL="0" indent="0">
              <a:buNone/>
            </a:pP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tùy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chọn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lựa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chọn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chia </a:t>
            </a:r>
            <a:r>
              <a:rPr lang="en-US" sz="2000" dirty="0" err="1">
                <a:latin typeface="Times New Roman" panose="02020603050405020304" pitchFamily="18" charset="0"/>
                <a:cs typeface="Times New Roman" panose="02020603050405020304" pitchFamily="18" charset="0"/>
              </a:rPr>
              <a:t>tỷ</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bạn</a:t>
            </a:r>
            <a:r>
              <a:rPr lang="en-US" sz="2000" dirty="0" smtClean="0">
                <a:latin typeface="Times New Roman" panose="02020603050405020304" pitchFamily="18" charset="0"/>
                <a:cs typeface="Times New Roman" panose="02020603050405020304" pitchFamily="18" charset="0"/>
              </a:rPr>
              <a:t>:</a:t>
            </a:r>
          </a:p>
          <a:p>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kiểu</a:t>
            </a:r>
            <a:r>
              <a:rPr lang="en-US" sz="1800" dirty="0">
                <a:latin typeface="Times New Roman" panose="02020603050405020304" pitchFamily="18" charset="0"/>
                <a:cs typeface="Times New Roman" panose="02020603050405020304" pitchFamily="18" charset="0"/>
              </a:rPr>
              <a:t> push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pull.</a:t>
            </a:r>
          </a:p>
          <a:p>
            <a:r>
              <a:rPr lang="en-US" sz="1800" dirty="0" err="1">
                <a:latin typeface="Times New Roman" panose="02020603050405020304" pitchFamily="18" charset="0"/>
                <a:cs typeface="Times New Roman" panose="02020603050405020304" pitchFamily="18" charset="0"/>
              </a:rPr>
              <a:t>Thiết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lập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chủ</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đề</a:t>
            </a:r>
            <a:r>
              <a:rPr lang="en-US" sz="1800" dirty="0">
                <a:latin typeface="Times New Roman" panose="02020603050405020304" pitchFamily="18" charset="0"/>
                <a:cs typeface="Times New Roman" panose="02020603050405020304" pitchFamily="18" charset="0"/>
              </a:rPr>
              <a:t>.</a:t>
            </a:r>
          </a:p>
          <a:p>
            <a:r>
              <a:rPr lang="en-US" sz="1800" dirty="0" err="1">
                <a:latin typeface="Times New Roman" panose="02020603050405020304" pitchFamily="18" charset="0"/>
                <a:cs typeface="Times New Roman" panose="02020603050405020304" pitchFamily="18" charset="0"/>
              </a:rPr>
              <a:t>Tái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xuất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 tin </a:t>
            </a:r>
            <a:r>
              <a:rPr lang="en-US" sz="1800" dirty="0" err="1">
                <a:latin typeface="Times New Roman" panose="02020603050405020304" pitchFamily="18" charset="0"/>
                <a:cs typeface="Times New Roman" panose="02020603050405020304" pitchFamily="18" charset="0"/>
              </a:rPr>
              <a:t>nhắn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án</a:t>
            </a:r>
            <a:r>
              <a:rPr lang="en-US" sz="1800" dirty="0">
                <a:latin typeface="Times New Roman" panose="02020603050405020304" pitchFamily="18" charset="0"/>
                <a:cs typeface="Times New Roman" panose="02020603050405020304" pitchFamily="18" charset="0"/>
              </a:rPr>
              <a:t> Pub / Sub </a:t>
            </a:r>
            <a:r>
              <a:rPr lang="en-US" sz="1800" dirty="0" err="1">
                <a:latin typeface="Times New Roman" panose="02020603050405020304" pitchFamily="18" charset="0"/>
                <a:cs typeface="Times New Roman" panose="02020603050405020304" pitchFamily="18" charset="0"/>
              </a:rPr>
              <a:t>khác</a:t>
            </a:r>
            <a:r>
              <a:rPr lang="en-US" sz="1800" dirty="0" smtClean="0">
                <a:latin typeface="Times New Roman" panose="02020603050405020304" pitchFamily="18" charset="0"/>
                <a:cs typeface="Times New Roman" panose="02020603050405020304" pitchFamily="18" charset="0"/>
              </a:rPr>
              <a:t>.</a:t>
            </a:r>
          </a:p>
          <a:p>
            <a:pPr marL="0" indent="0">
              <a:buNone/>
            </a:pPr>
            <a:r>
              <a:rPr lang="vi-VN" sz="2000" dirty="0">
                <a:latin typeface="Times New Roman" panose="02020603050405020304" pitchFamily="18" charset="0"/>
                <a:cs typeface="Times New Roman" panose="02020603050405020304" pitchFamily="18" charset="0"/>
              </a:rPr>
              <a:t>Ví dụ: một subscription có thể có nhiều quá trình pull tin nhắn từ subscription đó. Các tin nhắn từ thuê bao đó được chia tự động giữa các độc giả. Mỗi quy trình sau đó có thể xử lý thông báo hoặc định tuyến yêu cầu đến một dịch vụ chuyên biệt hơn.</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5306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a:t>
            </a:r>
            <a:r>
              <a:rPr lang="en-US" dirty="0">
                <a:latin typeface="Times New Roman" panose="02020603050405020304" pitchFamily="18" charset="0"/>
                <a:cs typeface="Times New Roman" panose="02020603050405020304" pitchFamily="18" charset="0"/>
              </a:rPr>
              <a:t>Real-time developer notifications</a:t>
            </a:r>
            <a:r>
              <a:rPr lang="en-US" dirty="0"/>
              <a:t>.</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Đặc</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tả</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JSON</a:t>
            </a:r>
          </a:p>
          <a:p>
            <a:pPr marL="0" indent="0">
              <a:buNone/>
            </a:pPr>
            <a:r>
              <a:rPr lang="vi-VN" sz="2000" dirty="0">
                <a:latin typeface="Times New Roman" panose="02020603050405020304" pitchFamily="18" charset="0"/>
                <a:cs typeface="Times New Roman" panose="02020603050405020304" pitchFamily="18" charset="0"/>
              </a:rPr>
              <a:t>Mỗi xuất bản được thực hiện cho một chủ đề Pub / Sub chứa một DeveloperNotification được mã hóa theo Base64 với các trường sau</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7998" y="2985112"/>
            <a:ext cx="7396003" cy="2406285"/>
          </a:xfrm>
          <a:prstGeom prst="rect">
            <a:avLst/>
          </a:prstGeom>
          <a:ln>
            <a:solidFill>
              <a:schemeClr val="tx1"/>
            </a:solidFill>
          </a:ln>
        </p:spPr>
      </p:pic>
    </p:spTree>
    <p:extLst>
      <p:ext uri="{BB962C8B-B14F-4D97-AF65-F5344CB8AC3E}">
        <p14:creationId xmlns:p14="http://schemas.microsoft.com/office/powerpoint/2010/main" val="39480104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a:t>
            </a:r>
            <a:r>
              <a:rPr lang="en-US" dirty="0">
                <a:latin typeface="Times New Roman" panose="02020603050405020304" pitchFamily="18" charset="0"/>
                <a:cs typeface="Times New Roman" panose="02020603050405020304" pitchFamily="18" charset="0"/>
              </a:rPr>
              <a:t>Real-time developer notifications</a:t>
            </a:r>
            <a:r>
              <a:rPr lang="en-US" dirty="0"/>
              <a:t>.</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Đặc</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tả</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JSON</a:t>
            </a:r>
          </a:p>
          <a:p>
            <a:pPr marL="0" indent="0">
              <a:buNone/>
            </a:pPr>
            <a:r>
              <a:rPr lang="vi-VN" sz="2000" b="1" dirty="0" smtClean="0">
                <a:latin typeface="Times New Roman" panose="02020603050405020304" pitchFamily="18" charset="0"/>
                <a:cs typeface="Times New Roman" panose="02020603050405020304" pitchFamily="18" charset="0"/>
              </a:rPr>
              <a:t>SubscriptionNotification</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chứa </a:t>
            </a:r>
            <a:r>
              <a:rPr lang="vi-VN" sz="2000" dirty="0">
                <a:latin typeface="Times New Roman" panose="02020603050405020304" pitchFamily="18" charset="0"/>
                <a:cs typeface="Times New Roman" panose="02020603050405020304" pitchFamily="18" charset="0"/>
              </a:rPr>
              <a:t>các trường </a:t>
            </a:r>
            <a:r>
              <a:rPr lang="vi-VN" sz="2000" dirty="0" smtClean="0">
                <a:latin typeface="Times New Roman" panose="02020603050405020304" pitchFamily="18" charset="0"/>
                <a:cs typeface="Times New Roman" panose="02020603050405020304" pitchFamily="18" charset="0"/>
              </a:rPr>
              <a:t>sau:</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err="1" smtClean="0">
                <a:latin typeface="Times New Roman" panose="02020603050405020304" pitchFamily="18" charset="0"/>
                <a:cs typeface="Times New Roman" panose="02020603050405020304" pitchFamily="18" charset="0"/>
              </a:rPr>
              <a:t>TestNotification</a:t>
            </a:r>
            <a:r>
              <a:rPr lang="en-US"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chứa các trường sau</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9401" y="2597775"/>
            <a:ext cx="4553197" cy="1851912"/>
          </a:xfrm>
          <a:prstGeom prst="rect">
            <a:avLst/>
          </a:prstGeom>
          <a:ln>
            <a:solidFill>
              <a:schemeClr val="tx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1297" y="5252731"/>
            <a:ext cx="3009404" cy="920352"/>
          </a:xfrm>
          <a:prstGeom prst="rect">
            <a:avLst/>
          </a:prstGeom>
          <a:ln>
            <a:solidFill>
              <a:schemeClr val="tx1"/>
            </a:solidFill>
          </a:ln>
        </p:spPr>
      </p:pic>
    </p:spTree>
    <p:extLst>
      <p:ext uri="{BB962C8B-B14F-4D97-AF65-F5344CB8AC3E}">
        <p14:creationId xmlns:p14="http://schemas.microsoft.com/office/powerpoint/2010/main" val="29450517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Google Play Billing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AIDL.</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Purchasing </a:t>
            </a:r>
            <a:r>
              <a:rPr lang="en-US" sz="2400" b="1" dirty="0" smtClean="0">
                <a:latin typeface="Times New Roman" panose="02020603050405020304" pitchFamily="18" charset="0"/>
                <a:cs typeface="Times New Roman" panose="02020603050405020304" pitchFamily="18" charset="0"/>
              </a:rPr>
              <a:t>Products</a:t>
            </a:r>
          </a:p>
          <a:p>
            <a:pPr marL="0" indent="0">
              <a:buNone/>
            </a:pPr>
            <a:r>
              <a:rPr lang="en-US" sz="1800" dirty="0" err="1">
                <a:latin typeface="Times New Roman" panose="02020603050405020304" pitchFamily="18" charset="0"/>
                <a:cs typeface="Times New Roman" panose="02020603050405020304" pitchFamily="18" charset="0"/>
              </a:rPr>
              <a:t>Luồng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mua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điển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Google Play Billing </a:t>
            </a:r>
            <a:r>
              <a:rPr lang="en-US" sz="1800" dirty="0" smtClean="0">
                <a:latin typeface="Times New Roman" panose="02020603050405020304" pitchFamily="18" charset="0"/>
                <a:cs typeface="Times New Roman" panose="02020603050405020304" pitchFamily="18" charset="0"/>
              </a:rPr>
              <a:t>API:</a:t>
            </a:r>
            <a:endParaRPr lang="en-US" sz="18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754" y="1465445"/>
            <a:ext cx="5139046" cy="5089273"/>
          </a:xfrm>
          <a:prstGeom prst="rect">
            <a:avLst/>
          </a:prstGeom>
          <a:ln>
            <a:solidFill>
              <a:schemeClr val="tx1"/>
            </a:solidFill>
          </a:ln>
        </p:spPr>
      </p:pic>
    </p:spTree>
    <p:extLst>
      <p:ext uri="{BB962C8B-B14F-4D97-AF65-F5344CB8AC3E}">
        <p14:creationId xmlns:p14="http://schemas.microsoft.com/office/powerpoint/2010/main" val="35348418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Google Play Billing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AIDL.</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Tiêu</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dùng</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sản</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phẩm</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trong</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ứng</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dụng</a:t>
            </a:r>
            <a:endParaRPr lang="en-US" sz="2400" b="1"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632" y="2181956"/>
            <a:ext cx="6960735" cy="3718051"/>
          </a:xfrm>
          <a:prstGeom prst="rect">
            <a:avLst/>
          </a:prstGeom>
          <a:ln>
            <a:solidFill>
              <a:schemeClr val="tx1"/>
            </a:solidFill>
          </a:ln>
        </p:spPr>
      </p:pic>
    </p:spTree>
    <p:extLst>
      <p:ext uri="{BB962C8B-B14F-4D97-AF65-F5344CB8AC3E}">
        <p14:creationId xmlns:p14="http://schemas.microsoft.com/office/powerpoint/2010/main" val="11220313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Google Play Billing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AIDL</a:t>
            </a:r>
            <a:r>
              <a:rPr lang="en-US" dirty="0"/>
              <a:t>.</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Tiêu</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dùng</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sản</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phẩm</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trong</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ứng</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dụng</a:t>
            </a:r>
            <a:endParaRPr lang="en-US" sz="2400" b="1" dirty="0" smtClean="0">
              <a:latin typeface="Times New Roman" panose="02020603050405020304" pitchFamily="18" charset="0"/>
              <a:cs typeface="Times New Roman" panose="02020603050405020304" pitchFamily="18" charset="0"/>
            </a:endParaRPr>
          </a:p>
          <a:p>
            <a:pPr marL="0" indent="0">
              <a:buNone/>
            </a:pPr>
            <a:r>
              <a:rPr lang="en-US" sz="2000" u="sng" dirty="0" err="1">
                <a:latin typeface="Times New Roman" panose="02020603050405020304" pitchFamily="18" charset="0"/>
                <a:cs typeface="Times New Roman" panose="02020603050405020304" pitchFamily="18" charset="0"/>
              </a:rPr>
              <a:t>Sản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phẩm</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không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thể</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tiêu</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thụ</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và</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có</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thể</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tiêu</a:t>
            </a:r>
            <a:r>
              <a:rPr lang="en-US" sz="2000" u="sng" dirty="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thụ</a:t>
            </a:r>
            <a:r>
              <a:rPr lang="en-US" sz="2000" u="sng" dirty="0" smtClean="0">
                <a:latin typeface="Times New Roman" panose="02020603050405020304" pitchFamily="18" charset="0"/>
                <a:cs typeface="Times New Roman" panose="02020603050405020304" pitchFamily="18" charset="0"/>
              </a:rPr>
              <a:t>:</a:t>
            </a:r>
          </a:p>
          <a:p>
            <a:r>
              <a:rPr lang="vi-VN" sz="2000" dirty="0">
                <a:latin typeface="Times New Roman" panose="02020603050405020304" pitchFamily="18" charset="0"/>
                <a:cs typeface="Times New Roman" panose="02020603050405020304" pitchFamily="18" charset="0"/>
              </a:rPr>
              <a:t>Sản phẩm không thể tiêu </a:t>
            </a:r>
            <a:r>
              <a:rPr lang="vi-VN" sz="2000" dirty="0" smtClean="0">
                <a:latin typeface="Times New Roman" panose="02020603050405020304" pitchFamily="18" charset="0"/>
                <a:cs typeface="Times New Roman" panose="02020603050405020304" pitchFamily="18" charset="0"/>
              </a:rPr>
              <a:t>thụ</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Sau </a:t>
            </a:r>
            <a:r>
              <a:rPr lang="vi-VN" sz="2000" dirty="0">
                <a:latin typeface="Times New Roman" panose="02020603050405020304" pitchFamily="18" charset="0"/>
                <a:cs typeface="Times New Roman" panose="02020603050405020304" pitchFamily="18" charset="0"/>
              </a:rPr>
              <a:t>khi mua, các sản phẩm này sẽ được liên kết vĩnh viễn với tài khoản Google của người </a:t>
            </a:r>
            <a:r>
              <a:rPr lang="vi-VN" sz="2000" dirty="0" smtClean="0">
                <a:latin typeface="Times New Roman" panose="02020603050405020304" pitchFamily="18" charset="0"/>
                <a:cs typeface="Times New Roman" panose="02020603050405020304" pitchFamily="18" charset="0"/>
              </a:rPr>
              <a:t>dung</a:t>
            </a:r>
            <a:r>
              <a:rPr lang="en-US"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nên thông thường bạn sẽ không thực hiện tiêu thụ cho các sản phẩm </a:t>
            </a:r>
            <a:r>
              <a:rPr lang="vi-VN" sz="2000" dirty="0" smtClean="0">
                <a:latin typeface="Times New Roman" panose="02020603050405020304" pitchFamily="18" charset="0"/>
                <a:cs typeface="Times New Roman" panose="02020603050405020304" pitchFamily="18" charset="0"/>
              </a:rPr>
              <a:t>này</a:t>
            </a:r>
            <a:endParaRPr lang="en-US" sz="2000" dirty="0" smtClean="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tiêu</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thụ</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Thông </a:t>
            </a:r>
            <a:r>
              <a:rPr lang="vi-VN" sz="2000" dirty="0">
                <a:latin typeface="Times New Roman" panose="02020603050405020304" pitchFamily="18" charset="0"/>
                <a:cs typeface="Times New Roman" panose="02020603050405020304" pitchFamily="18" charset="0"/>
              </a:rPr>
              <a:t>thường, các sản phẩm này cung cấp một số hiệu ứng tạm thời. Phân phối lợi ích hoặc tác dụng của sản phẩm đã mua trong ứng dụng của bạn được gọi là cung cấp sản phẩm được quản lý. Bạn chịu trách nhiệm kiểm soát và theo dõi cách các sản phẩm được quản lý được cung cấp cho người dùng.</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24904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Google Play Billing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AIDL.</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Tiêu</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dùng</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sản</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phẩm</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trong</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ứng</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dụng</a:t>
            </a:r>
            <a:endParaRPr lang="en-US" sz="2400" b="1" dirty="0" smtClean="0">
              <a:latin typeface="Times New Roman" panose="02020603050405020304" pitchFamily="18" charset="0"/>
              <a:cs typeface="Times New Roman" panose="02020603050405020304" pitchFamily="18" charset="0"/>
            </a:endParaRPr>
          </a:p>
          <a:p>
            <a:pPr marL="0" indent="0">
              <a:buNone/>
            </a:pPr>
            <a:r>
              <a:rPr lang="en-US" sz="2000" u="sng" dirty="0" err="1">
                <a:latin typeface="Times New Roman" panose="02020603050405020304" pitchFamily="18" charset="0"/>
                <a:cs typeface="Times New Roman" panose="02020603050405020304" pitchFamily="18" charset="0"/>
              </a:rPr>
              <a:t>Quản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lý</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mua</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hàng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có</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thể</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tiêu</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thụ</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trong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ứng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dụng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của</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bạn</a:t>
            </a:r>
            <a:r>
              <a:rPr lang="en-US" sz="2000" u="sng" dirty="0">
                <a:latin typeface="Times New Roman" panose="02020603050405020304" pitchFamily="18" charset="0"/>
                <a:cs typeface="Times New Roman" panose="02020603050405020304" pitchFamily="18" charset="0"/>
              </a:rPr>
              <a:t>:</a:t>
            </a:r>
            <a:endParaRPr lang="en-US" sz="2000" u="sng" dirty="0" smtClean="0">
              <a:latin typeface="Times New Roman" panose="02020603050405020304" pitchFamily="18" charset="0"/>
              <a:cs typeface="Times New Roman" panose="02020603050405020304" pitchFamily="18" charset="0"/>
            </a:endParaRPr>
          </a:p>
          <a:p>
            <a:pPr marL="0" indent="0">
              <a:buNone/>
            </a:pPr>
            <a:r>
              <a:rPr lang="vi-VN" sz="2000" dirty="0">
                <a:latin typeface="Times New Roman" panose="02020603050405020304" pitchFamily="18" charset="0"/>
                <a:cs typeface="Times New Roman" panose="02020603050405020304" pitchFamily="18" charset="0"/>
              </a:rPr>
              <a:t>Đây là luồng cơ bản để mua một sản phẩm có thể tiêu thụ</a:t>
            </a:r>
            <a:r>
              <a:rPr lang="vi-VN"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Gọi phương thức </a:t>
            </a:r>
            <a:r>
              <a:rPr lang="vi-VN" sz="2000" b="1" dirty="0">
                <a:latin typeface="Times New Roman" panose="02020603050405020304" pitchFamily="18" charset="0"/>
                <a:cs typeface="Times New Roman" panose="02020603050405020304" pitchFamily="18" charset="0"/>
              </a:rPr>
              <a:t>getBuyIntent</a:t>
            </a:r>
            <a:r>
              <a:rPr lang="vi-VN" sz="2000" dirty="0">
                <a:latin typeface="Times New Roman" panose="02020603050405020304" pitchFamily="18" charset="0"/>
                <a:cs typeface="Times New Roman" panose="02020603050405020304" pitchFamily="18" charset="0"/>
              </a:rPr>
              <a:t> để khởi chạy một luồng mua hàng.</a:t>
            </a:r>
          </a:p>
          <a:p>
            <a:r>
              <a:rPr lang="vi-VN" sz="2000" dirty="0">
                <a:latin typeface="Times New Roman" panose="02020603050405020304" pitchFamily="18" charset="0"/>
                <a:cs typeface="Times New Roman" panose="02020603050405020304" pitchFamily="18" charset="0"/>
              </a:rPr>
              <a:t>Kiểm tra returned </a:t>
            </a:r>
            <a:r>
              <a:rPr lang="vi-VN" sz="2000" b="1" dirty="0">
                <a:latin typeface="Times New Roman" panose="02020603050405020304" pitchFamily="18" charset="0"/>
                <a:cs typeface="Times New Roman" panose="02020603050405020304" pitchFamily="18" charset="0"/>
              </a:rPr>
              <a:t>Bundle</a:t>
            </a:r>
            <a:r>
              <a:rPr lang="vi-VN" sz="2000" dirty="0">
                <a:latin typeface="Times New Roman" panose="02020603050405020304" pitchFamily="18" charset="0"/>
                <a:cs typeface="Times New Roman" panose="02020603050405020304" pitchFamily="18" charset="0"/>
              </a:rPr>
              <a:t> từ Google Play để xác định xem giao dịch mua đã hoàn thành thành công hay chưa.</a:t>
            </a:r>
          </a:p>
          <a:p>
            <a:r>
              <a:rPr lang="vi-VN" sz="2000" dirty="0">
                <a:latin typeface="Times New Roman" panose="02020603050405020304" pitchFamily="18" charset="0"/>
                <a:cs typeface="Times New Roman" panose="02020603050405020304" pitchFamily="18" charset="0"/>
              </a:rPr>
              <a:t>Nếu giao dịch mua thành công, hãy tiêu thụ giao dịch bằng cách gọi phương thức </a:t>
            </a:r>
            <a:r>
              <a:rPr lang="vi-VN" sz="2000" b="1" dirty="0">
                <a:latin typeface="Times New Roman" panose="02020603050405020304" pitchFamily="18" charset="0"/>
                <a:cs typeface="Times New Roman" panose="02020603050405020304" pitchFamily="18" charset="0"/>
              </a:rPr>
              <a:t>ConsumerPurchase</a:t>
            </a:r>
            <a:r>
              <a:rPr lang="vi-VN" sz="2000" dirty="0">
                <a:latin typeface="Times New Roman" panose="02020603050405020304" pitchFamily="18" charset="0"/>
                <a:cs typeface="Times New Roman" panose="02020603050405020304" pitchFamily="18" charset="0"/>
              </a:rPr>
              <a:t>.</a:t>
            </a:r>
          </a:p>
          <a:p>
            <a:r>
              <a:rPr lang="vi-VN" sz="2000" dirty="0">
                <a:latin typeface="Times New Roman" panose="02020603050405020304" pitchFamily="18" charset="0"/>
                <a:cs typeface="Times New Roman" panose="02020603050405020304" pitchFamily="18" charset="0"/>
              </a:rPr>
              <a:t>Kiểm tra mã phản hồi từ Google Play để xác định xem mức tiêu thụ đã hoàn thành thành công hay chưa.</a:t>
            </a:r>
          </a:p>
          <a:p>
            <a:r>
              <a:rPr lang="vi-VN" sz="2000" dirty="0">
                <a:latin typeface="Times New Roman" panose="02020603050405020304" pitchFamily="18" charset="0"/>
                <a:cs typeface="Times New Roman" panose="02020603050405020304" pitchFamily="18" charset="0"/>
              </a:rPr>
              <a:t>Nếu việc tiêu thụ thành công, hãy cung cấp sản phẩm trong ứng dụng của bạn.</a:t>
            </a:r>
            <a:r>
              <a:rPr lang="en-US" sz="2400" b="1"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62204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Google Play Billing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AIDL</a:t>
            </a:r>
            <a:r>
              <a:rPr lang="en-US" dirty="0"/>
              <a:t>.</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Cấu</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hình</a:t>
            </a:r>
            <a:r>
              <a:rPr lang="en-US" sz="2400" b="1" dirty="0">
                <a:latin typeface="Times New Roman" panose="02020603050405020304" pitchFamily="18" charset="0"/>
                <a:cs typeface="Times New Roman" panose="02020603050405020304" pitchFamily="18" charset="0"/>
              </a:rPr>
              <a:t> rewarded </a:t>
            </a:r>
            <a:r>
              <a:rPr lang="en-US" sz="2400" b="1" dirty="0" smtClean="0">
                <a:latin typeface="Times New Roman" panose="02020603050405020304" pitchFamily="18" charset="0"/>
                <a:cs typeface="Times New Roman" panose="02020603050405020304" pitchFamily="18" charset="0"/>
              </a:rPr>
              <a:t>products</a:t>
            </a:r>
          </a:p>
          <a:p>
            <a:pPr marL="0" indent="0">
              <a:buNone/>
            </a:pPr>
            <a:r>
              <a:rPr lang="en-US" sz="2000" dirty="0" smtClean="0">
                <a:latin typeface="Times New Roman" panose="02020603050405020304" pitchFamily="18" charset="0"/>
                <a:cs typeface="Times New Roman" panose="02020603050405020304" pitchFamily="18" charset="0"/>
              </a:rPr>
              <a:t>-</a:t>
            </a:r>
            <a:r>
              <a:rPr lang="vi-VN" sz="2000" dirty="0" smtClean="0">
                <a:latin typeface="Times New Roman" panose="02020603050405020304" pitchFamily="18" charset="0"/>
                <a:cs typeface="Times New Roman" panose="02020603050405020304" pitchFamily="18" charset="0"/>
              </a:rPr>
              <a:t>Khi </a:t>
            </a:r>
            <a:r>
              <a:rPr lang="vi-VN" sz="2000" dirty="0">
                <a:latin typeface="Times New Roman" panose="02020603050405020304" pitchFamily="18" charset="0"/>
                <a:cs typeface="Times New Roman" panose="02020603050405020304" pitchFamily="18" charset="0"/>
              </a:rPr>
              <a:t>làm việc với các sản phẩm được thưởng bằng AIDL, bạn nên lưu trữ bộ đệm `Intent` trước khi người dùng thu thập phần thưởng. Bạn có thể gọi Intent mua trên một background thread và lưu phản hồi thành công `Intent` cho đến khi người dùng thực hiện hành động thu thập phần thưởng</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64134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Google Play Billing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AIDL</a:t>
            </a:r>
            <a:r>
              <a:rPr lang="en-US" dirty="0"/>
              <a:t>.</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Cấu</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hình</a:t>
            </a:r>
            <a:r>
              <a:rPr lang="en-US" sz="2400" b="1" dirty="0">
                <a:latin typeface="Times New Roman" panose="02020603050405020304" pitchFamily="18" charset="0"/>
                <a:cs typeface="Times New Roman" panose="02020603050405020304" pitchFamily="18" charset="0"/>
              </a:rPr>
              <a:t> rewarded </a:t>
            </a:r>
            <a:r>
              <a:rPr lang="en-US" sz="2400" b="1" dirty="0" smtClean="0">
                <a:latin typeface="Times New Roman" panose="02020603050405020304" pitchFamily="18" charset="0"/>
                <a:cs typeface="Times New Roman" panose="02020603050405020304" pitchFamily="18" charset="0"/>
              </a:rPr>
              <a:t>products</a:t>
            </a:r>
            <a:endParaRPr lang="en-US" sz="2000" u="sng" dirty="0">
              <a:latin typeface="Times New Roman" panose="02020603050405020304" pitchFamily="18" charset="0"/>
              <a:cs typeface="Times New Roman" panose="02020603050405020304" pitchFamily="18" charset="0"/>
            </a:endParaRPr>
          </a:p>
          <a:p>
            <a:pPr marL="0" indent="0">
              <a:buNone/>
            </a:pPr>
            <a:r>
              <a:rPr lang="en-US" sz="2000" u="sng" dirty="0" smtClean="0">
                <a:latin typeface="Times New Roman" panose="02020603050405020304" pitchFamily="18" charset="0"/>
                <a:cs typeface="Times New Roman" panose="02020603050405020304" pitchFamily="18" charset="0"/>
              </a:rPr>
              <a:t>List and load SKU:</a:t>
            </a:r>
          </a:p>
          <a:p>
            <a:pPr marL="0" indent="0">
              <a:buNone/>
            </a:pPr>
            <a:endParaRPr lang="en-US" sz="20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289" y="2488506"/>
            <a:ext cx="8151421" cy="4031167"/>
          </a:xfrm>
          <a:prstGeom prst="rect">
            <a:avLst/>
          </a:prstGeom>
          <a:ln>
            <a:solidFill>
              <a:schemeClr val="tx1"/>
            </a:solidFill>
          </a:ln>
        </p:spPr>
      </p:pic>
    </p:spTree>
    <p:extLst>
      <p:ext uri="{BB962C8B-B14F-4D97-AF65-F5344CB8AC3E}">
        <p14:creationId xmlns:p14="http://schemas.microsoft.com/office/powerpoint/2010/main" val="23536956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Google Play Billing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AIDL.</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Cấu</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hình</a:t>
            </a:r>
            <a:r>
              <a:rPr lang="en-US" sz="2400" b="1" dirty="0">
                <a:latin typeface="Times New Roman" panose="02020603050405020304" pitchFamily="18" charset="0"/>
                <a:cs typeface="Times New Roman" panose="02020603050405020304" pitchFamily="18" charset="0"/>
              </a:rPr>
              <a:t> rewarded </a:t>
            </a:r>
            <a:r>
              <a:rPr lang="en-US" sz="2400" b="1" dirty="0" smtClean="0">
                <a:latin typeface="Times New Roman" panose="02020603050405020304" pitchFamily="18" charset="0"/>
                <a:cs typeface="Times New Roman" panose="02020603050405020304" pitchFamily="18" charset="0"/>
              </a:rPr>
              <a:t>products</a:t>
            </a:r>
            <a:endParaRPr lang="en-US" sz="2000" u="sng" dirty="0">
              <a:latin typeface="Times New Roman" panose="02020603050405020304" pitchFamily="18" charset="0"/>
              <a:cs typeface="Times New Roman" panose="02020603050405020304" pitchFamily="18" charset="0"/>
            </a:endParaRPr>
          </a:p>
          <a:p>
            <a:pPr marL="0" indent="0">
              <a:buNone/>
            </a:pPr>
            <a:r>
              <a:rPr lang="en-US" sz="2000" u="sng" dirty="0" err="1">
                <a:latin typeface="Times New Roman" panose="02020603050405020304" pitchFamily="18" charset="0"/>
                <a:cs typeface="Times New Roman" panose="02020603050405020304" pitchFamily="18" charset="0"/>
              </a:rPr>
              <a:t>Khai</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báo</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quảng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cáo</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phù</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hợp</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với</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lứa</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tuổi</a:t>
            </a:r>
            <a:r>
              <a:rPr lang="en-US" sz="2000" u="sng" dirty="0">
                <a:latin typeface="Times New Roman" panose="02020603050405020304" pitchFamily="18" charset="0"/>
                <a:cs typeface="Times New Roman" panose="02020603050405020304" pitchFamily="18" charset="0"/>
              </a:rPr>
              <a:t>:</a:t>
            </a:r>
            <a:endParaRPr lang="en-US" sz="2000" u="sng"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638" y="2712538"/>
            <a:ext cx="9090724" cy="2656887"/>
          </a:xfrm>
          <a:prstGeom prst="rect">
            <a:avLst/>
          </a:prstGeom>
          <a:ln>
            <a:solidFill>
              <a:schemeClr val="tx1"/>
            </a:solidFill>
          </a:ln>
        </p:spPr>
      </p:pic>
    </p:spTree>
    <p:extLst>
      <p:ext uri="{BB962C8B-B14F-4D97-AF65-F5344CB8AC3E}">
        <p14:creationId xmlns:p14="http://schemas.microsoft.com/office/powerpoint/2010/main" val="2076930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US" dirty="0" smtClean="0">
                <a:latin typeface="Times New Roman" panose="02020603050405020304" pitchFamily="18" charset="0"/>
                <a:cs typeface="Times New Roman" panose="02020603050405020304" pitchFamily="18" charset="0"/>
              </a:rPr>
              <a:t>Google Play Billing Gallery</a:t>
            </a:r>
            <a:r>
              <a:rPr lang="en-US" dirty="0" smtClean="0"/>
              <a:t>.</a:t>
            </a:r>
            <a:endParaRPr lang="en-US" dirty="0"/>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Google Play</a:t>
            </a:r>
            <a:endParaRPr lang="en-US" sz="2400" b="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6217" y="2009970"/>
            <a:ext cx="8899566" cy="4443794"/>
          </a:xfrm>
          <a:prstGeom prst="rect">
            <a:avLst/>
          </a:prstGeom>
          <a:ln>
            <a:solidFill>
              <a:schemeClr val="tx1"/>
            </a:solidFill>
          </a:ln>
        </p:spPr>
      </p:pic>
    </p:spTree>
    <p:extLst>
      <p:ext uri="{BB962C8B-B14F-4D97-AF65-F5344CB8AC3E}">
        <p14:creationId xmlns:p14="http://schemas.microsoft.com/office/powerpoint/2010/main" val="15178940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Google Play Billing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AIDL</a:t>
            </a:r>
            <a:r>
              <a:rPr lang="en-US" dirty="0"/>
              <a:t>.</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Cấu</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hình</a:t>
            </a:r>
            <a:r>
              <a:rPr lang="en-US" sz="2400" b="1" dirty="0">
                <a:latin typeface="Times New Roman" panose="02020603050405020304" pitchFamily="18" charset="0"/>
                <a:cs typeface="Times New Roman" panose="02020603050405020304" pitchFamily="18" charset="0"/>
              </a:rPr>
              <a:t> rewarded </a:t>
            </a:r>
            <a:r>
              <a:rPr lang="en-US" sz="2400" b="1" dirty="0" smtClean="0">
                <a:latin typeface="Times New Roman" panose="02020603050405020304" pitchFamily="18" charset="0"/>
                <a:cs typeface="Times New Roman" panose="02020603050405020304" pitchFamily="18" charset="0"/>
              </a:rPr>
              <a:t>products</a:t>
            </a:r>
            <a:endParaRPr lang="en-US" sz="2000" u="sng" dirty="0">
              <a:latin typeface="Times New Roman" panose="02020603050405020304" pitchFamily="18" charset="0"/>
              <a:cs typeface="Times New Roman" panose="02020603050405020304" pitchFamily="18" charset="0"/>
            </a:endParaRPr>
          </a:p>
          <a:p>
            <a:pPr marL="0" indent="0">
              <a:buNone/>
            </a:pPr>
            <a:r>
              <a:rPr lang="vi-VN" sz="2000" u="sng" dirty="0">
                <a:latin typeface="Times New Roman" panose="02020603050405020304" pitchFamily="18" charset="0"/>
                <a:cs typeface="Times New Roman" panose="02020603050405020304" pitchFamily="18" charset="0"/>
              </a:rPr>
              <a:t>Phát quảng cáo trước khi thưởng cho người dùng của bạn</a:t>
            </a:r>
            <a:r>
              <a:rPr lang="en-US" sz="2000" u="sng"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a:t>
            </a:r>
            <a:r>
              <a:rPr lang="vi-VN" sz="1800" dirty="0" smtClean="0">
                <a:latin typeface="Times New Roman" panose="02020603050405020304" pitchFamily="18" charset="0"/>
                <a:cs typeface="Times New Roman" panose="02020603050405020304" pitchFamily="18" charset="0"/>
              </a:rPr>
              <a:t>Sau </a:t>
            </a:r>
            <a:r>
              <a:rPr lang="vi-VN" sz="1800" dirty="0">
                <a:latin typeface="Times New Roman" panose="02020603050405020304" pitchFamily="18" charset="0"/>
                <a:cs typeface="Times New Roman" panose="02020603050405020304" pitchFamily="18" charset="0"/>
              </a:rPr>
              <a:t>khi người dùng nhấp vào nút để bắt đầu xem quảng cáo, ứng dụng của bạn có thể sử dụng đối tượng PendingIntent đã lưu để bắt đầu phát quảng cáo. Để làm như vậy, hãy gọi startIntentSenderForResult ():</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154" y="3168986"/>
            <a:ext cx="8135692" cy="3091104"/>
          </a:xfrm>
          <a:prstGeom prst="rect">
            <a:avLst/>
          </a:prstGeom>
          <a:ln>
            <a:solidFill>
              <a:schemeClr val="tx1"/>
            </a:solidFill>
          </a:ln>
        </p:spPr>
      </p:pic>
    </p:spTree>
    <p:extLst>
      <p:ext uri="{BB962C8B-B14F-4D97-AF65-F5344CB8AC3E}">
        <p14:creationId xmlns:p14="http://schemas.microsoft.com/office/powerpoint/2010/main" val="33284520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Google Play Billing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AIDL</a:t>
            </a:r>
            <a:r>
              <a:rPr lang="en-US" dirty="0"/>
              <a:t>.</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Local </a:t>
            </a:r>
            <a:r>
              <a:rPr lang="en-US" sz="2400" b="1" dirty="0" smtClean="0">
                <a:latin typeface="Times New Roman" panose="02020603050405020304" pitchFamily="18" charset="0"/>
                <a:cs typeface="Times New Roman" panose="02020603050405020304" pitchFamily="18" charset="0"/>
              </a:rPr>
              <a:t>Caching</a:t>
            </a:r>
          </a:p>
          <a:p>
            <a:pPr marL="0" indent="0">
              <a:buNone/>
            </a:pPr>
            <a:r>
              <a:rPr lang="vi-VN" sz="2000" dirty="0">
                <a:latin typeface="Times New Roman" panose="02020603050405020304" pitchFamily="18" charset="0"/>
                <a:cs typeface="Times New Roman" panose="02020603050405020304" pitchFamily="18" charset="0"/>
              </a:rPr>
              <a:t>Vì ứng dụng Google Play Client hiện lưu trữ thông tin Google Play Billing cục bộ trên thiết bị, bạn có thể sử dụng Google Play Billing API để truy vấn thông tin này thường xuyên hơn. Các lệnh gọi Google Play Billing API sau đây được phục vụ thông qua tra cứu bộ đệm thay vì yêu cầu kết nối mạng, giúp tăng tốc đáng kể thời gian phản hồi của API</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r>
              <a:rPr lang="en-US" sz="2000" u="sng" dirty="0" err="1">
                <a:latin typeface="Times New Roman" panose="02020603050405020304" pitchFamily="18" charset="0"/>
                <a:cs typeface="Times New Roman" panose="02020603050405020304" pitchFamily="18" charset="0"/>
              </a:rPr>
              <a:t>getBuyIntent</a:t>
            </a:r>
            <a:endParaRPr lang="en-US" sz="2000" u="sng" dirty="0">
              <a:latin typeface="Times New Roman" panose="02020603050405020304" pitchFamily="18" charset="0"/>
              <a:cs typeface="Times New Roman" panose="02020603050405020304" pitchFamily="18" charset="0"/>
            </a:endParaRPr>
          </a:p>
          <a:p>
            <a:r>
              <a:rPr lang="en-US" sz="2000" u="sng" dirty="0" err="1">
                <a:latin typeface="Times New Roman" panose="02020603050405020304" pitchFamily="18" charset="0"/>
                <a:cs typeface="Times New Roman" panose="02020603050405020304" pitchFamily="18" charset="0"/>
              </a:rPr>
              <a:t>getPurchases</a:t>
            </a:r>
            <a:endParaRPr lang="en-US" sz="2000" u="sng" dirty="0">
              <a:latin typeface="Times New Roman" panose="02020603050405020304" pitchFamily="18" charset="0"/>
              <a:cs typeface="Times New Roman" panose="02020603050405020304" pitchFamily="18" charset="0"/>
            </a:endParaRPr>
          </a:p>
          <a:p>
            <a:r>
              <a:rPr lang="en-US" sz="2000" u="sng" dirty="0" err="1">
                <a:latin typeface="Times New Roman" panose="02020603050405020304" pitchFamily="18" charset="0"/>
                <a:cs typeface="Times New Roman" panose="02020603050405020304" pitchFamily="18" charset="0"/>
              </a:rPr>
              <a:t>isBillingSupported</a:t>
            </a:r>
            <a:endParaRPr lang="en-US" sz="2000" u="sng"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9198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II</a:t>
            </a:r>
            <a:endParaRPr lang="en-US" b="1" dirty="0"/>
          </a:p>
        </p:txBody>
      </p:sp>
      <p:sp>
        <p:nvSpPr>
          <p:cNvPr id="3" name="Subtitle 2"/>
          <p:cNvSpPr>
            <a:spLocks noGrp="1"/>
          </p:cNvSpPr>
          <p:nvPr>
            <p:ph type="subTitle" idx="1"/>
          </p:nvPr>
        </p:nvSpPr>
        <p:spPr/>
        <p:txBody>
          <a:bodyPr>
            <a:normAutofit fontScale="92500" lnSpcReduction="10000"/>
          </a:bodyPr>
          <a:lstStyle/>
          <a:p>
            <a:r>
              <a:rPr lang="vi-VN" sz="4000" dirty="0"/>
              <a:t>Làm cho nội dung ứng dụng của bạn có thể được tìm kiếm từ Google</a:t>
            </a:r>
            <a:endParaRPr lang="en-US" sz="4000" dirty="0"/>
          </a:p>
        </p:txBody>
      </p:sp>
    </p:spTree>
    <p:extLst>
      <p:ext uri="{BB962C8B-B14F-4D97-AF65-F5344CB8AC3E}">
        <p14:creationId xmlns:p14="http://schemas.microsoft.com/office/powerpoint/2010/main" val="19149664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dirty="0"/>
              <a:t>.1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t>.</a:t>
            </a:r>
          </a:p>
        </p:txBody>
      </p:sp>
      <p:sp>
        <p:nvSpPr>
          <p:cNvPr id="3" name="Content Placeholder 2"/>
          <p:cNvSpPr>
            <a:spLocks noGrp="1"/>
          </p:cNvSpPr>
          <p:nvPr>
            <p:ph idx="1"/>
          </p:nvPr>
        </p:nvSpPr>
        <p:spPr>
          <a:xfrm>
            <a:off x="838200" y="1496291"/>
            <a:ext cx="10515600" cy="4680672"/>
          </a:xfrm>
        </p:spPr>
        <p:txBody>
          <a:bodyPr>
            <a:normAutofit/>
          </a:bodyPr>
          <a:lstStyle/>
          <a:p>
            <a:r>
              <a:rPr lang="vi-VN" sz="2000" dirty="0" smtClean="0">
                <a:latin typeface="Times New Roman" panose="02020603050405020304" pitchFamily="18" charset="0"/>
                <a:cs typeface="Times New Roman" panose="02020603050405020304" pitchFamily="18" charset="0"/>
              </a:rPr>
              <a:t>Google </a:t>
            </a:r>
            <a:r>
              <a:rPr lang="vi-VN" sz="2000" dirty="0">
                <a:latin typeface="Times New Roman" panose="02020603050405020304" pitchFamily="18" charset="0"/>
                <a:cs typeface="Times New Roman" panose="02020603050405020304" pitchFamily="18" charset="0"/>
              </a:rPr>
              <a:t>có thể thu thập thông tin qua nội dung ứng dụng của bạn và giới thiệu ứng dụng Android của bạn làm đích đến cho người dùng thông qua kết quả Tìm kiếm của </a:t>
            </a:r>
            <a:r>
              <a:rPr lang="vi-VN" sz="2000" dirty="0" smtClean="0">
                <a:latin typeface="Times New Roman" panose="02020603050405020304" pitchFamily="18" charset="0"/>
                <a:cs typeface="Times New Roman" panose="02020603050405020304" pitchFamily="18" charset="0"/>
              </a:rPr>
              <a:t>Google</a:t>
            </a:r>
            <a:endParaRPr lang="en-US" sz="2000" dirty="0" smtClean="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Giúp người dùng có thể mở nội dung cụ thể trong ứng dụng của bạn từ kết quả Tìm kiếm của Google bằng cách thiết lập Liên kết ứng dụng Android: thêm liên kết vào nội dung của bạn và liên kết ứng dụng của bạn với trang web của bạn</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t>
            </a:r>
            <a:r>
              <a:rPr lang="vi-VN" sz="2000" dirty="0" smtClean="0">
                <a:latin typeface="Times New Roman" panose="02020603050405020304" pitchFamily="18" charset="0"/>
                <a:cs typeface="Times New Roman" panose="02020603050405020304" pitchFamily="18" charset="0"/>
              </a:rPr>
              <a:t>Để </a:t>
            </a:r>
            <a:r>
              <a:rPr lang="vi-VN" sz="2000" dirty="0">
                <a:latin typeface="Times New Roman" panose="02020603050405020304" pitchFamily="18" charset="0"/>
                <a:cs typeface="Times New Roman" panose="02020603050405020304" pitchFamily="18" charset="0"/>
              </a:rPr>
              <a:t>thiết lập ứng dụng Android của bạn để Google lập chỉ mục, hãy sử dụng </a:t>
            </a:r>
            <a:r>
              <a:rPr lang="vi-VN" sz="2000" b="1" dirty="0" smtClean="0">
                <a:latin typeface="Times New Roman" panose="02020603050405020304" pitchFamily="18" charset="0"/>
                <a:cs typeface="Times New Roman" panose="02020603050405020304" pitchFamily="18" charset="0"/>
              </a:rPr>
              <a:t>Android </a:t>
            </a:r>
            <a:r>
              <a:rPr lang="vi-VN" sz="2000" b="1" dirty="0">
                <a:latin typeface="Times New Roman" panose="02020603050405020304" pitchFamily="18" charset="0"/>
                <a:cs typeface="Times New Roman" panose="02020603050405020304" pitchFamily="18" charset="0"/>
              </a:rPr>
              <a:t>App Links Assistant</a:t>
            </a:r>
            <a:r>
              <a:rPr lang="vi-VN" sz="2000" dirty="0">
                <a:latin typeface="Times New Roman" panose="02020603050405020304" pitchFamily="18" charset="0"/>
                <a:cs typeface="Times New Roman" panose="02020603050405020304" pitchFamily="18" charset="0"/>
              </a:rPr>
              <a:t> trong Android Studio hoặc làm theo các bước sau</a:t>
            </a:r>
            <a:r>
              <a:rPr lang="vi-VN"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Tạo liên kết sâu đến nội dung cụ thể trong ứng dụng của bạn bằng cách thêm các bộ lọc ý định trong bảng kê khai ứng dụng của bạn.</a:t>
            </a:r>
          </a:p>
          <a:p>
            <a:r>
              <a:rPr lang="vi-VN" sz="2000" dirty="0">
                <a:latin typeface="Times New Roman" panose="02020603050405020304" pitchFamily="18" charset="0"/>
                <a:cs typeface="Times New Roman" panose="02020603050405020304" pitchFamily="18" charset="0"/>
              </a:rPr>
              <a:t>Xác minh quyền sở hữu nội dung ứng dụng của bạn thông qua một hiệp hội trang web. Sử dụng Liên kết tài sản kỹ thuật số hoặc Google Search Console.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94301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deep link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t>.</a:t>
            </a:r>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Thêm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bộ</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lọc</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intent </a:t>
            </a:r>
            <a:r>
              <a:rPr lang="en-US" sz="2400" b="1" dirty="0" err="1" smtClean="0">
                <a:latin typeface="Times New Roman" panose="02020603050405020304" pitchFamily="18" charset="0"/>
                <a:cs typeface="Times New Roman" panose="02020603050405020304" pitchFamily="18" charset="0"/>
              </a:rPr>
              <a:t>cho</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đến</a:t>
            </a:r>
            <a:r>
              <a:rPr lang="en-US" sz="2400" b="1" dirty="0" smtClean="0">
                <a:latin typeface="Times New Roman" panose="02020603050405020304" pitchFamily="18" charset="0"/>
                <a:cs typeface="Times New Roman" panose="02020603050405020304" pitchFamily="18" charset="0"/>
              </a:rPr>
              <a:t>:</a:t>
            </a:r>
          </a:p>
          <a:p>
            <a:pPr marL="0" indent="0">
              <a:buNone/>
            </a:pPr>
            <a:endParaRPr lang="en-US" sz="2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365" y="2002859"/>
            <a:ext cx="7213270" cy="4580988"/>
          </a:xfrm>
          <a:prstGeom prst="rect">
            <a:avLst/>
          </a:prstGeom>
          <a:ln>
            <a:solidFill>
              <a:schemeClr val="tx1"/>
            </a:solidFill>
          </a:ln>
        </p:spPr>
      </p:pic>
    </p:spTree>
    <p:extLst>
      <p:ext uri="{BB962C8B-B14F-4D97-AF65-F5344CB8AC3E}">
        <p14:creationId xmlns:p14="http://schemas.microsoft.com/office/powerpoint/2010/main" val="39648484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deep link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t>.</a:t>
            </a:r>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Đọc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từ</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incoming intents:</a:t>
            </a:r>
          </a:p>
          <a:p>
            <a:pPr marL="0" indent="0">
              <a:buNone/>
            </a:pPr>
            <a:endParaRPr lang="en-US" sz="2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365" y="2410085"/>
            <a:ext cx="7213270" cy="2555253"/>
          </a:xfrm>
          <a:prstGeom prst="rect">
            <a:avLst/>
          </a:prstGeom>
          <a:ln>
            <a:solidFill>
              <a:schemeClr val="tx1"/>
            </a:solidFill>
          </a:ln>
        </p:spPr>
      </p:pic>
    </p:spTree>
    <p:extLst>
      <p:ext uri="{BB962C8B-B14F-4D97-AF65-F5344CB8AC3E}">
        <p14:creationId xmlns:p14="http://schemas.microsoft.com/office/powerpoint/2010/main" val="36281747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a:t>
            </a:r>
            <a:r>
              <a:rPr lang="en-US" dirty="0" err="1" smtClean="0">
                <a:latin typeface="Times New Roman" panose="02020603050405020304" pitchFamily="18" charset="0"/>
                <a:cs typeface="Times New Roman" panose="02020603050405020304" pitchFamily="18" charset="0"/>
              </a:rPr>
              <a:t>Xác</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minh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Android.</a:t>
            </a:r>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Yêu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cầu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xác</a:t>
            </a:r>
            <a:r>
              <a:rPr lang="en-US" sz="2400" b="1" dirty="0">
                <a:latin typeface="Times New Roman" panose="02020603050405020304" pitchFamily="18" charset="0"/>
                <a:cs typeface="Times New Roman" panose="02020603050405020304" pitchFamily="18" charset="0"/>
              </a:rPr>
              <a:t> minh </a:t>
            </a:r>
            <a:r>
              <a:rPr lang="en-US" sz="2400" b="1" dirty="0" err="1">
                <a:latin typeface="Times New Roman" panose="02020603050405020304" pitchFamily="18" charset="0"/>
                <a:cs typeface="Times New Roman" panose="02020603050405020304" pitchFamily="18" charset="0"/>
              </a:rPr>
              <a:t>liên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ứng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r>
              <a:rPr lang="en-US" sz="2400" b="1" dirty="0" smtClean="0">
                <a:latin typeface="Times New Roman" panose="02020603050405020304" pitchFamily="18" charset="0"/>
                <a:cs typeface="Times New Roman" panose="02020603050405020304" pitchFamily="18" charset="0"/>
              </a:rPr>
              <a:t>:</a:t>
            </a:r>
          </a:p>
          <a:p>
            <a:r>
              <a:rPr lang="en-US" sz="1800" dirty="0" err="1" smtClean="0">
                <a:latin typeface="Times New Roman" panose="02020603050405020304" pitchFamily="18" charset="0"/>
                <a:cs typeface="Times New Roman" panose="02020603050405020304" pitchFamily="18" charset="0"/>
              </a:rPr>
              <a:t>đặt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android: </a:t>
            </a:r>
            <a:r>
              <a:rPr lang="en-US" sz="1800" dirty="0" err="1">
                <a:latin typeface="Times New Roman" panose="02020603050405020304" pitchFamily="18" charset="0"/>
                <a:cs typeface="Times New Roman" panose="02020603050405020304" pitchFamily="18" charset="0"/>
              </a:rPr>
              <a:t>autoVerify</a:t>
            </a:r>
            <a:r>
              <a:rPr lang="en-US" sz="1800" dirty="0">
                <a:latin typeface="Times New Roman" panose="02020603050405020304" pitchFamily="18" charset="0"/>
                <a:cs typeface="Times New Roman" panose="02020603050405020304" pitchFamily="18" charset="0"/>
              </a:rPr>
              <a:t> = "true"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lọc</a:t>
            </a:r>
            <a:r>
              <a:rPr lang="en-US" sz="1800" dirty="0">
                <a:latin typeface="Times New Roman" panose="02020603050405020304" pitchFamily="18" charset="0"/>
                <a:cs typeface="Times New Roman" panose="02020603050405020304" pitchFamily="18" charset="0"/>
              </a:rPr>
              <a:t> intent URL web </a:t>
            </a:r>
            <a:r>
              <a:rPr lang="en-US" sz="1800" dirty="0" err="1">
                <a:latin typeface="Times New Roman" panose="02020603050405020304" pitchFamily="18" charset="0"/>
                <a:cs typeface="Times New Roman" panose="02020603050405020304" pitchFamily="18" charset="0"/>
              </a:rPr>
              <a:t>nào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app manifest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gồm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android.intent.action.VIEW</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android.intent.category.BROWSABLE</a:t>
            </a:r>
            <a:r>
              <a:rPr lang="en-US" sz="1800" dirty="0">
                <a:latin typeface="Times New Roman" panose="02020603050405020304" pitchFamily="18" charset="0"/>
                <a:cs typeface="Times New Roman" panose="02020603050405020304" pitchFamily="18" charset="0"/>
              </a:rPr>
              <a:t>  intent category</a:t>
            </a:r>
            <a:endParaRPr lang="en-US" sz="1800" dirty="0" smtClean="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Chỉ khi hệ thống tìm thấy tệp Digital Asset Links phù hợp cho tất cả các máy chủ lưu trữ trong tệp kê khai thì nó mới thiết lập ứng dụng của bạn làm trình xử lý mặc định cho các mẫu URL được chỉ định.</a:t>
            </a: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404" y="3363699"/>
            <a:ext cx="8935192" cy="3207505"/>
          </a:xfrm>
          <a:prstGeom prst="rect">
            <a:avLst/>
          </a:prstGeom>
          <a:ln>
            <a:solidFill>
              <a:schemeClr val="tx1"/>
            </a:solidFill>
          </a:ln>
        </p:spPr>
      </p:pic>
    </p:spTree>
    <p:extLst>
      <p:ext uri="{BB962C8B-B14F-4D97-AF65-F5344CB8AC3E}">
        <p14:creationId xmlns:p14="http://schemas.microsoft.com/office/powerpoint/2010/main" val="414271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a:t>
            </a:r>
            <a:r>
              <a:rPr lang="en-US" dirty="0" err="1" smtClean="0">
                <a:latin typeface="Times New Roman" panose="02020603050405020304" pitchFamily="18" charset="0"/>
                <a:cs typeface="Times New Roman" panose="02020603050405020304" pitchFamily="18" charset="0"/>
              </a:rPr>
              <a:t>Xác</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minh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Android.</a:t>
            </a:r>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Yêu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cầu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xác</a:t>
            </a:r>
            <a:r>
              <a:rPr lang="en-US" sz="2400" b="1" dirty="0">
                <a:latin typeface="Times New Roman" panose="02020603050405020304" pitchFamily="18" charset="0"/>
                <a:cs typeface="Times New Roman" panose="02020603050405020304" pitchFamily="18" charset="0"/>
              </a:rPr>
              <a:t> minh </a:t>
            </a:r>
            <a:r>
              <a:rPr lang="en-US" sz="2400" b="1" dirty="0" err="1">
                <a:latin typeface="Times New Roman" panose="02020603050405020304" pitchFamily="18" charset="0"/>
                <a:cs typeface="Times New Roman" panose="02020603050405020304" pitchFamily="18" charset="0"/>
              </a:rPr>
              <a:t>liên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ứng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r>
              <a:rPr lang="en-US" sz="2400" b="1" dirty="0">
                <a:latin typeface="Times New Roman" panose="02020603050405020304" pitchFamily="18" charset="0"/>
                <a:cs typeface="Times New Roman" panose="02020603050405020304" pitchFamily="18" charset="0"/>
              </a:rPr>
              <a:t>:</a:t>
            </a:r>
            <a:endParaRPr lang="en-US" sz="2400" b="1" dirty="0" smtClean="0">
              <a:latin typeface="Times New Roman" panose="02020603050405020304" pitchFamily="18" charset="0"/>
              <a:cs typeface="Times New Roman" panose="02020603050405020304" pitchFamily="18" charset="0"/>
            </a:endParaRPr>
          </a:p>
          <a:p>
            <a:pPr marL="0" indent="0">
              <a:buNone/>
            </a:pPr>
            <a:r>
              <a:rPr lang="en-US" sz="2000" u="sng" dirty="0" err="1">
                <a:latin typeface="Times New Roman" panose="02020603050405020304" pitchFamily="18" charset="0"/>
                <a:cs typeface="Times New Roman" panose="02020603050405020304" pitchFamily="18" charset="0"/>
              </a:rPr>
              <a:t>Hỗ</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trợ</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liên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kết</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ứng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dụng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cho</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nhiều</a:t>
            </a:r>
            <a:r>
              <a:rPr lang="en-US" sz="2000" u="sng" dirty="0">
                <a:latin typeface="Times New Roman" panose="02020603050405020304" pitchFamily="18" charset="0"/>
                <a:cs typeface="Times New Roman" panose="02020603050405020304" pitchFamily="18" charset="0"/>
              </a:rPr>
              <a:t> </a:t>
            </a:r>
            <a:r>
              <a:rPr lang="en-US" sz="2000" u="sng" dirty="0" smtClean="0">
                <a:latin typeface="Times New Roman" panose="02020603050405020304" pitchFamily="18" charset="0"/>
                <a:cs typeface="Times New Roman" panose="02020603050405020304" pitchFamily="18" charset="0"/>
              </a:rPr>
              <a:t>host</a:t>
            </a:r>
          </a:p>
          <a:p>
            <a:pPr marL="0" indent="0">
              <a:buNone/>
            </a:pPr>
            <a:r>
              <a:rPr lang="en-US" sz="2000" dirty="0" smtClean="0">
                <a:latin typeface="Times New Roman" panose="02020603050405020304" pitchFamily="18" charset="0"/>
                <a:cs typeface="Times New Roman" panose="02020603050405020304" pitchFamily="18" charset="0"/>
              </a:rPr>
              <a:t>-</a:t>
            </a:r>
            <a:r>
              <a:rPr lang="vi-VN" sz="2000" dirty="0" smtClean="0">
                <a:latin typeface="Times New Roman" panose="02020603050405020304" pitchFamily="18" charset="0"/>
                <a:cs typeface="Times New Roman" panose="02020603050405020304" pitchFamily="18" charset="0"/>
              </a:rPr>
              <a:t>Hệ </a:t>
            </a:r>
            <a:r>
              <a:rPr lang="vi-VN" sz="2000" dirty="0">
                <a:latin typeface="Times New Roman" panose="02020603050405020304" pitchFamily="18" charset="0"/>
                <a:cs typeface="Times New Roman" panose="02020603050405020304" pitchFamily="18" charset="0"/>
              </a:rPr>
              <a:t>thống phải có thể xác minh mọi host được chỉ định trong ứng dụng Bộ lọc intent URL của bộ lọc các intent dữ liệu khác nhau dựa trên các tệp Digital Asset </a:t>
            </a:r>
            <a:r>
              <a:rPr lang="vi-VN" sz="2000" dirty="0" smtClean="0">
                <a:latin typeface="Times New Roman" panose="02020603050405020304" pitchFamily="18" charset="0"/>
                <a:cs typeface="Times New Roman" panose="02020603050405020304" pitchFamily="18" charset="0"/>
              </a:rPr>
              <a:t>Links</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được </a:t>
            </a:r>
            <a:r>
              <a:rPr lang="vi-VN" sz="2000" dirty="0">
                <a:latin typeface="Times New Roman" panose="02020603050405020304" pitchFamily="18" charset="0"/>
                <a:cs typeface="Times New Roman" panose="02020603050405020304" pitchFamily="18" charset="0"/>
              </a:rPr>
              <a:t>lưu trữ trên tất cả các miền web tương ứng. Nếu bất kỳ xác minh nào thất bại, ứng dụng không được xác minh là trình xử lý mặc định cho bất kỳ mẫu URL nào được xác định trong các bộ lọc intent của ứng dụng. Hệ thống sau đó mặc định hành vi tiêu chuẩn của nó để giải quyết ý định</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48797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a:t>
            </a:r>
            <a:r>
              <a:rPr lang="en-US" dirty="0" err="1" smtClean="0">
                <a:latin typeface="Times New Roman" panose="02020603050405020304" pitchFamily="18" charset="0"/>
                <a:cs typeface="Times New Roman" panose="02020603050405020304" pitchFamily="18" charset="0"/>
              </a:rPr>
              <a:t>Xác</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minh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Android.</a:t>
            </a:r>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Yêu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cầu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xác</a:t>
            </a:r>
            <a:r>
              <a:rPr lang="en-US" sz="2400" b="1" dirty="0">
                <a:latin typeface="Times New Roman" panose="02020603050405020304" pitchFamily="18" charset="0"/>
                <a:cs typeface="Times New Roman" panose="02020603050405020304" pitchFamily="18" charset="0"/>
              </a:rPr>
              <a:t> minh </a:t>
            </a:r>
            <a:r>
              <a:rPr lang="en-US" sz="2400" b="1" dirty="0" err="1">
                <a:latin typeface="Times New Roman" panose="02020603050405020304" pitchFamily="18" charset="0"/>
                <a:cs typeface="Times New Roman" panose="02020603050405020304" pitchFamily="18" charset="0"/>
              </a:rPr>
              <a:t>liên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ứng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r>
              <a:rPr lang="en-US" sz="2400" b="1" dirty="0">
                <a:latin typeface="Times New Roman" panose="02020603050405020304" pitchFamily="18" charset="0"/>
                <a:cs typeface="Times New Roman" panose="02020603050405020304" pitchFamily="18" charset="0"/>
              </a:rPr>
              <a:t>:</a:t>
            </a:r>
            <a:endParaRPr lang="en-US" sz="2400" b="1" dirty="0" smtClean="0">
              <a:latin typeface="Times New Roman" panose="02020603050405020304" pitchFamily="18" charset="0"/>
              <a:cs typeface="Times New Roman" panose="02020603050405020304" pitchFamily="18" charset="0"/>
            </a:endParaRPr>
          </a:p>
          <a:p>
            <a:pPr marL="0" indent="0">
              <a:buNone/>
            </a:pPr>
            <a:r>
              <a:rPr lang="en-US" sz="2000" u="sng" dirty="0" err="1">
                <a:latin typeface="Times New Roman" panose="02020603050405020304" pitchFamily="18" charset="0"/>
                <a:cs typeface="Times New Roman" panose="02020603050405020304" pitchFamily="18" charset="0"/>
              </a:rPr>
              <a:t>Hỗ</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trợ</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liên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kết</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ứng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dụng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cho</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nhiều</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tên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miền</a:t>
            </a:r>
            <a:r>
              <a:rPr lang="en-US" sz="2000" u="sng" dirty="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phụ</a:t>
            </a:r>
            <a:endParaRPr lang="en-US" sz="2000" u="sng"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a:t>
            </a:r>
            <a:r>
              <a:rPr lang="vi-VN" sz="1800" dirty="0">
                <a:latin typeface="Times New Roman" panose="02020603050405020304" pitchFamily="18" charset="0"/>
                <a:cs typeface="Times New Roman" panose="02020603050405020304" pitchFamily="18" charset="0"/>
              </a:rPr>
              <a:t>Giao thức Digital Asset Links xử lý các tên miền phụ trong bộ lọc intent của bạn dưới dạng các host riêng biệt, duy nhất. Vì vậy, nếu bộ lọc intent của bạn liệt kê nhiều host lưu trữ với các tên miền phụ khác nhau, bạn phải xuất bản một assetlinks.json trên mỗi tên miền.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t>
            </a:r>
            <a:r>
              <a:rPr lang="vi-VN" sz="1800" dirty="0" smtClean="0">
                <a:latin typeface="Times New Roman" panose="02020603050405020304" pitchFamily="18" charset="0"/>
                <a:cs typeface="Times New Roman" panose="02020603050405020304" pitchFamily="18" charset="0"/>
              </a:rPr>
              <a:t>Ví </a:t>
            </a:r>
            <a:r>
              <a:rPr lang="vi-VN" sz="1800" dirty="0">
                <a:latin typeface="Times New Roman" panose="02020603050405020304" pitchFamily="18" charset="0"/>
                <a:cs typeface="Times New Roman" panose="02020603050405020304" pitchFamily="18" charset="0"/>
              </a:rPr>
              <a:t>dụ: bộ lọc ý định sau bao gồm www.example.com và mobile.example.com là máy chủ lưu trữ URL mục đích được chấp nhận. Vì vậy, một </a:t>
            </a:r>
            <a:r>
              <a:rPr lang="vi-VN" sz="1800" b="1" dirty="0">
                <a:latin typeface="Times New Roman" panose="02020603050405020304" pitchFamily="18" charset="0"/>
                <a:cs typeface="Times New Roman" panose="02020603050405020304" pitchFamily="18" charset="0"/>
              </a:rPr>
              <a:t>assetlinks.json</a:t>
            </a:r>
            <a:r>
              <a:rPr lang="vi-VN" sz="1800" dirty="0">
                <a:latin typeface="Times New Roman" panose="02020603050405020304" pitchFamily="18" charset="0"/>
                <a:cs typeface="Times New Roman" panose="02020603050405020304" pitchFamily="18" charset="0"/>
              </a:rPr>
              <a:t> phải được xuất bản tại cả https://www.example.com/.well-known/assetlinks.json và </a:t>
            </a:r>
            <a:r>
              <a:rPr lang="vi-VN" sz="1800" dirty="0">
                <a:latin typeface="Times New Roman" panose="02020603050405020304" pitchFamily="18" charset="0"/>
                <a:cs typeface="Times New Roman" panose="02020603050405020304" pitchFamily="18" charset="0"/>
                <a:hlinkClick r:id="rId2"/>
              </a:rPr>
              <a:t>https://mobile.example.com/.</a:t>
            </a:r>
            <a:r>
              <a:rPr lang="vi-VN" sz="1800" dirty="0" smtClean="0">
                <a:latin typeface="Times New Roman" panose="02020603050405020304" pitchFamily="18" charset="0"/>
                <a:cs typeface="Times New Roman" panose="02020603050405020304" pitchFamily="18" charset="0"/>
                <a:hlinkClick r:id="rId2"/>
              </a:rPr>
              <a:t>well-known/assetlinks.json</a:t>
            </a:r>
            <a:r>
              <a:rPr lang="en-US" sz="1800" dirty="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305" y="4374799"/>
            <a:ext cx="7011390" cy="2483201"/>
          </a:xfrm>
          <a:prstGeom prst="rect">
            <a:avLst/>
          </a:prstGeom>
          <a:ln>
            <a:solidFill>
              <a:schemeClr val="tx1"/>
            </a:solidFill>
          </a:ln>
        </p:spPr>
      </p:pic>
    </p:spTree>
    <p:extLst>
      <p:ext uri="{BB962C8B-B14F-4D97-AF65-F5344CB8AC3E}">
        <p14:creationId xmlns:p14="http://schemas.microsoft.com/office/powerpoint/2010/main" val="713197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a:t>
            </a:r>
            <a:r>
              <a:rPr lang="en-US" dirty="0" err="1" smtClean="0">
                <a:latin typeface="Times New Roman" panose="02020603050405020304" pitchFamily="18" charset="0"/>
                <a:cs typeface="Times New Roman" panose="02020603050405020304" pitchFamily="18" charset="0"/>
              </a:rPr>
              <a:t>Xác</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minh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Android.</a:t>
            </a:r>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Declare website associations:</a:t>
            </a:r>
            <a:endParaRPr lang="en-US" sz="2400" b="1" dirty="0" smtClean="0">
              <a:latin typeface="Times New Roman" panose="02020603050405020304" pitchFamily="18" charset="0"/>
              <a:cs typeface="Times New Roman" panose="02020603050405020304" pitchFamily="18" charset="0"/>
            </a:endParaRPr>
          </a:p>
          <a:p>
            <a:pPr marL="0" indent="0">
              <a:buNone/>
            </a:pPr>
            <a:r>
              <a:rPr lang="vi-VN" sz="1800" dirty="0">
                <a:latin typeface="Times New Roman" panose="02020603050405020304" pitchFamily="18" charset="0"/>
                <a:cs typeface="Times New Roman" panose="02020603050405020304" pitchFamily="18" charset="0"/>
              </a:rPr>
              <a:t>Tệp JSON của Digital Asset Links phải được xuất bản trên trang web của bạn để cho biết các ứng dụng Android được liên kết với trang web và xác minh ý định URL của ứng dụng. Tệp JSON sử dụng các trường sau để xác định các ứng dụng liên quan</a:t>
            </a:r>
            <a:r>
              <a:rPr lang="vi-VN" sz="1800" dirty="0" smtClean="0">
                <a:latin typeface="Times New Roman" panose="02020603050405020304" pitchFamily="18" charset="0"/>
                <a:cs typeface="Times New Roman" panose="02020603050405020304" pitchFamily="18" charset="0"/>
              </a:rPr>
              <a:t>:</a:t>
            </a:r>
            <a:endParaRPr lang="vi-VN" sz="18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pack_name: ID ứng dụng được khai báo trong tệp build.gradle của ứng dụng.</a:t>
            </a:r>
          </a:p>
          <a:p>
            <a:r>
              <a:rPr lang="vi-VN" sz="1800" dirty="0">
                <a:latin typeface="Times New Roman" panose="02020603050405020304" pitchFamily="18" charset="0"/>
                <a:cs typeface="Times New Roman" panose="02020603050405020304" pitchFamily="18" charset="0"/>
              </a:rPr>
              <a:t>sha256_cert_fingerprints: SHA256 fingerprints của chứng chỉ ứng dụng của bạn. Bạn có thể sử dụng lệnh sau để tạo fingerprints thông qua keytool Java:</a:t>
            </a:r>
          </a:p>
          <a:p>
            <a:r>
              <a:rPr lang="vi-VN" sz="1800" dirty="0">
                <a:latin typeface="Times New Roman" panose="02020603050405020304" pitchFamily="18" charset="0"/>
                <a:cs typeface="Times New Roman" panose="02020603050405020304" pitchFamily="18" charset="0"/>
              </a:rPr>
              <a:t>$ keytool -list -v -keystore </a:t>
            </a:r>
            <a:r>
              <a:rPr lang="vi-VN" sz="1800" dirty="0" smtClean="0">
                <a:latin typeface="Times New Roman" panose="02020603050405020304" pitchFamily="18" charset="0"/>
                <a:cs typeface="Times New Roman" panose="02020603050405020304" pitchFamily="18" charset="0"/>
              </a:rPr>
              <a:t>my-release-key.keystore</a:t>
            </a:r>
            <a:endParaRPr lang="vi-VN" sz="1800" dirty="0">
              <a:latin typeface="Times New Roman" panose="02020603050405020304" pitchFamily="18" charset="0"/>
              <a:cs typeface="Times New Roman" panose="02020603050405020304" pitchFamily="18" charset="0"/>
            </a:endParaRPr>
          </a:p>
          <a:p>
            <a:pPr marL="0" indent="0">
              <a:buNone/>
            </a:pPr>
            <a:r>
              <a:rPr lang="vi-VN" sz="1800" dirty="0">
                <a:latin typeface="Times New Roman" panose="02020603050405020304" pitchFamily="18" charset="0"/>
                <a:cs typeface="Times New Roman" panose="02020603050405020304" pitchFamily="18" charset="0"/>
              </a:rPr>
              <a:t>Trường này hỗ trợ nhiều fingerprints, có thể được sử dụng để hỗ trợ các phiên bản khác nhau của ứng dụng của bạn, chẳng hạn như debug và build.</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0003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US" dirty="0" smtClean="0">
                <a:latin typeface="Times New Roman" panose="02020603050405020304" pitchFamily="18" charset="0"/>
                <a:cs typeface="Times New Roman" panose="02020603050405020304" pitchFamily="18" charset="0"/>
              </a:rPr>
              <a:t>Google Play Billing Gallery</a:t>
            </a:r>
            <a:r>
              <a:rPr lang="en-US" dirty="0" smtClean="0"/>
              <a:t>.</a:t>
            </a:r>
            <a:endParaRPr lang="en-US" dirty="0"/>
          </a:p>
        </p:txBody>
      </p:sp>
      <p:sp>
        <p:nvSpPr>
          <p:cNvPr id="3" name="Content Placeholder 2"/>
          <p:cNvSpPr>
            <a:spLocks noGrp="1"/>
          </p:cNvSpPr>
          <p:nvPr>
            <p:ph idx="1"/>
          </p:nvPr>
        </p:nvSpPr>
        <p:spPr>
          <a:xfrm>
            <a:off x="838200" y="1472540"/>
            <a:ext cx="10515600" cy="4704423"/>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Truy</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vấn</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chi </a:t>
            </a:r>
            <a:r>
              <a:rPr lang="en-US" sz="2400" dirty="0" err="1" smtClean="0">
                <a:latin typeface="Times New Roman" panose="02020603050405020304" pitchFamily="18" charset="0"/>
                <a:cs typeface="Times New Roman" panose="02020603050405020304" pitchFamily="18" charset="0"/>
              </a:rPr>
              <a:t>tiết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phẩm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endParaRPr lang="en-US" sz="24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ID </a:t>
            </a:r>
            <a:r>
              <a:rPr lang="en-US" sz="1800" dirty="0" err="1" smtClean="0">
                <a:latin typeface="Times New Roman" panose="02020603050405020304" pitchFamily="18" charset="0"/>
                <a:cs typeface="Times New Roman" panose="02020603050405020304" pitchFamily="18" charset="0"/>
              </a:rPr>
              <a:t>của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sản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phẩm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trong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ứng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dụng</a:t>
            </a: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được sử dụng để truy vấn</a:t>
            </a: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chi tiết sản phẩm trong ứng dụng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từ</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GooglePlay</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r>
              <a:rPr lang="en-US" sz="1800" dirty="0" err="1" smtClean="0">
                <a:latin typeface="Times New Roman" panose="02020603050405020304" pitchFamily="18" charset="0"/>
                <a:cs typeface="Times New Roman" panose="02020603050405020304" pitchFamily="18" charset="0"/>
              </a:rPr>
              <a:t>Khi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truy</a:t>
            </a: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vấn thì cần truyền 1 đối tượng </a:t>
            </a:r>
            <a:r>
              <a:rPr lang="vi-VN" sz="1800" b="1" dirty="0" smtClean="0">
                <a:latin typeface="Times New Roman" panose="02020603050405020304" pitchFamily="18" charset="0"/>
                <a:cs typeface="Times New Roman" panose="02020603050405020304" pitchFamily="18" charset="0"/>
              </a:rPr>
              <a:t>SkuDetailsParams</a:t>
            </a:r>
            <a:r>
              <a:rPr lang="vi-VN" sz="1800" dirty="0" smtClean="0">
                <a:latin typeface="Times New Roman" panose="02020603050405020304" pitchFamily="18" charset="0"/>
                <a:cs typeface="Times New Roman" panose="02020603050405020304" pitchFamily="18" charset="0"/>
              </a:rPr>
              <a:t> gồm </a:t>
            </a:r>
            <a:r>
              <a:rPr lang="vi-VN" sz="1800" b="1" dirty="0" smtClean="0">
                <a:latin typeface="Times New Roman" panose="02020603050405020304" pitchFamily="18" charset="0"/>
                <a:cs typeface="Times New Roman" panose="02020603050405020304" pitchFamily="18" charset="0"/>
              </a:rPr>
              <a:t>ID</a:t>
            </a:r>
            <a:r>
              <a:rPr lang="vi-VN" sz="1800" dirty="0" smtClean="0">
                <a:latin typeface="Times New Roman" panose="02020603050405020304" pitchFamily="18" charset="0"/>
                <a:cs typeface="Times New Roman" panose="02020603050405020304" pitchFamily="18" charset="0"/>
              </a:rPr>
              <a:t> sản phẩm và </a:t>
            </a:r>
            <a:r>
              <a:rPr lang="vi-VN" sz="1800" b="1" dirty="0" smtClean="0">
                <a:latin typeface="Times New Roman" panose="02020603050405020304" pitchFamily="18" charset="0"/>
                <a:cs typeface="Times New Roman" panose="02020603050405020304" pitchFamily="18" charset="0"/>
              </a:rPr>
              <a:t>skutype</a:t>
            </a:r>
            <a:r>
              <a:rPr lang="en-US" sz="1800" b="1"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t>
            </a:r>
            <a:r>
              <a:rPr lang="vi-VN" sz="1800" b="1" dirty="0" smtClean="0">
                <a:latin typeface="Times New Roman" panose="02020603050405020304" pitchFamily="18" charset="0"/>
                <a:cs typeface="Times New Roman" panose="02020603050405020304" pitchFamily="18" charset="0"/>
              </a:rPr>
              <a:t>SkuType.INAPP</a:t>
            </a:r>
            <a:r>
              <a:rPr lang="vi-VN" sz="1800" dirty="0" smtClean="0">
                <a:latin typeface="Times New Roman" panose="02020603050405020304" pitchFamily="18" charset="0"/>
                <a:cs typeface="Times New Roman" panose="02020603050405020304" pitchFamily="18" charset="0"/>
              </a:rPr>
              <a:t> dành cho One-time Product hoặc Rewarded Products, </a:t>
            </a:r>
            <a:r>
              <a:rPr lang="vi-VN" sz="1800" b="1" dirty="0" smtClean="0">
                <a:latin typeface="Times New Roman" panose="02020603050405020304" pitchFamily="18" charset="0"/>
                <a:cs typeface="Times New Roman" panose="02020603050405020304" pitchFamily="18" charset="0"/>
              </a:rPr>
              <a:t>SkuType.SUBS</a:t>
            </a:r>
            <a:r>
              <a:rPr lang="vi-VN" sz="1800" dirty="0" smtClean="0">
                <a:latin typeface="Times New Roman" panose="02020603050405020304" pitchFamily="18" charset="0"/>
                <a:cs typeface="Times New Roman" panose="02020603050405020304" pitchFamily="18" charset="0"/>
              </a:rPr>
              <a:t> dành cho subscriptions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8776" y="3008852"/>
            <a:ext cx="8874448" cy="3463200"/>
          </a:xfrm>
          <a:prstGeom prst="rect">
            <a:avLst/>
          </a:prstGeom>
          <a:ln>
            <a:solidFill>
              <a:schemeClr val="tx1"/>
            </a:solidFill>
          </a:ln>
        </p:spPr>
      </p:pic>
    </p:spTree>
    <p:extLst>
      <p:ext uri="{BB962C8B-B14F-4D97-AF65-F5344CB8AC3E}">
        <p14:creationId xmlns:p14="http://schemas.microsoft.com/office/powerpoint/2010/main" val="9486081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a:t>
            </a:r>
            <a:r>
              <a:rPr lang="en-US" dirty="0" err="1" smtClean="0">
                <a:latin typeface="Times New Roman" panose="02020603050405020304" pitchFamily="18" charset="0"/>
                <a:cs typeface="Times New Roman" panose="02020603050405020304" pitchFamily="18" charset="0"/>
              </a:rPr>
              <a:t>Xác</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minh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Android.</a:t>
            </a:r>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Declare website associations:</a:t>
            </a:r>
            <a:endParaRPr lang="en-US" sz="2400" b="1" dirty="0" smtClean="0">
              <a:latin typeface="Times New Roman" panose="02020603050405020304" pitchFamily="18" charset="0"/>
              <a:cs typeface="Times New Roman" panose="02020603050405020304" pitchFamily="18" charset="0"/>
            </a:endParaRPr>
          </a:p>
          <a:p>
            <a:pPr marL="0" indent="0">
              <a:buNone/>
            </a:pPr>
            <a:r>
              <a:rPr lang="vi-VN" sz="1800" dirty="0">
                <a:latin typeface="Times New Roman" panose="02020603050405020304" pitchFamily="18" charset="0"/>
                <a:cs typeface="Times New Roman" panose="02020603050405020304" pitchFamily="18" charset="0"/>
              </a:rPr>
              <a:t>Ví dụ sau đây về tệp assetlinks.json cấp quyền mở liên kết cho ứng dụng Android "com.example</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72" y="2414576"/>
            <a:ext cx="10116856" cy="2264302"/>
          </a:xfrm>
          <a:prstGeom prst="rect">
            <a:avLst/>
          </a:prstGeom>
          <a:ln>
            <a:solidFill>
              <a:schemeClr val="tx1"/>
            </a:solidFill>
          </a:ln>
        </p:spPr>
      </p:pic>
    </p:spTree>
    <p:extLst>
      <p:ext uri="{BB962C8B-B14F-4D97-AF65-F5344CB8AC3E}">
        <p14:creationId xmlns:p14="http://schemas.microsoft.com/office/powerpoint/2010/main" val="25798238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a:t>
            </a:r>
            <a:r>
              <a:rPr lang="en-US" dirty="0" err="1" smtClean="0">
                <a:latin typeface="Times New Roman" panose="02020603050405020304" pitchFamily="18" charset="0"/>
                <a:cs typeface="Times New Roman" panose="02020603050405020304" pitchFamily="18" charset="0"/>
              </a:rPr>
              <a:t>Xác</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minh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Android.</a:t>
            </a:r>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Declare website associations:</a:t>
            </a:r>
            <a:endParaRPr lang="en-US" sz="2400" b="1" dirty="0" smtClean="0">
              <a:latin typeface="Times New Roman" panose="02020603050405020304" pitchFamily="18" charset="0"/>
              <a:cs typeface="Times New Roman" panose="02020603050405020304" pitchFamily="18" charset="0"/>
            </a:endParaRPr>
          </a:p>
          <a:p>
            <a:pPr marL="0" indent="0">
              <a:buNone/>
            </a:pPr>
            <a:r>
              <a:rPr lang="en-US" sz="2000" u="sng" dirty="0" err="1">
                <a:latin typeface="Times New Roman" panose="02020603050405020304" pitchFamily="18" charset="0"/>
                <a:cs typeface="Times New Roman" panose="02020603050405020304" pitchFamily="18" charset="0"/>
              </a:rPr>
              <a:t>Xuất</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bản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tệp</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xác</a:t>
            </a:r>
            <a:r>
              <a:rPr lang="en-US" sz="2000" u="sng" dirty="0">
                <a:latin typeface="Times New Roman" panose="02020603050405020304" pitchFamily="18" charset="0"/>
                <a:cs typeface="Times New Roman" panose="02020603050405020304" pitchFamily="18" charset="0"/>
              </a:rPr>
              <a:t> minh </a:t>
            </a:r>
            <a:r>
              <a:rPr lang="en-US" sz="2000" u="sng" dirty="0" smtClean="0">
                <a:latin typeface="Times New Roman" panose="02020603050405020304" pitchFamily="18" charset="0"/>
                <a:cs typeface="Times New Roman" panose="02020603050405020304" pitchFamily="18" charset="0"/>
              </a:rPr>
              <a:t>JSON:</a:t>
            </a:r>
          </a:p>
          <a:p>
            <a:pPr marL="0" indent="0">
              <a:buNone/>
            </a:pP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Bạn</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tệp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minh JSON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1096" y="2869355"/>
            <a:ext cx="5729807" cy="598240"/>
          </a:xfrm>
          <a:prstGeom prst="rect">
            <a:avLst/>
          </a:prstGeom>
          <a:ln>
            <a:solidFill>
              <a:schemeClr val="tx1"/>
            </a:solidFill>
          </a:ln>
        </p:spPr>
      </p:pic>
    </p:spTree>
    <p:extLst>
      <p:ext uri="{BB962C8B-B14F-4D97-AF65-F5344CB8AC3E}">
        <p14:creationId xmlns:p14="http://schemas.microsoft.com/office/powerpoint/2010/main" val="23276020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III</a:t>
            </a:r>
            <a:endParaRPr lang="en-US" b="1" dirty="0"/>
          </a:p>
        </p:txBody>
      </p:sp>
      <p:sp>
        <p:nvSpPr>
          <p:cNvPr id="3" name="Subtitle 2"/>
          <p:cNvSpPr>
            <a:spLocks noGrp="1"/>
          </p:cNvSpPr>
          <p:nvPr>
            <p:ph type="subTitle" idx="1"/>
          </p:nvPr>
        </p:nvSpPr>
        <p:spPr/>
        <p:txBody>
          <a:bodyPr>
            <a:normAutofit/>
          </a:bodyPr>
          <a:lstStyle/>
          <a:p>
            <a:r>
              <a:rPr lang="vi-VN" sz="4000" dirty="0"/>
              <a:t>Tối ưu hóa </a:t>
            </a:r>
            <a:r>
              <a:rPr lang="en-US" sz="4000" dirty="0" smtClean="0"/>
              <a:t>Assistant</a:t>
            </a:r>
            <a:endParaRPr lang="en-US" sz="4000" dirty="0"/>
          </a:p>
        </p:txBody>
      </p:sp>
    </p:spTree>
    <p:extLst>
      <p:ext uri="{BB962C8B-B14F-4D97-AF65-F5344CB8AC3E}">
        <p14:creationId xmlns:p14="http://schemas.microsoft.com/office/powerpoint/2010/main" val="17286577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t>.</a:t>
            </a:r>
          </a:p>
        </p:txBody>
      </p:sp>
      <p:sp>
        <p:nvSpPr>
          <p:cNvPr id="3" name="Content Placeholder 2"/>
          <p:cNvSpPr>
            <a:spLocks noGrp="1"/>
          </p:cNvSpPr>
          <p:nvPr>
            <p:ph idx="1"/>
          </p:nvPr>
        </p:nvSpPr>
        <p:spPr>
          <a:xfrm>
            <a:off x="838200" y="1496291"/>
            <a:ext cx="10515600" cy="4680672"/>
          </a:xfrm>
        </p:spPr>
        <p:txBody>
          <a:bodyPr>
            <a:normAutofit/>
          </a:bodyPr>
          <a:lstStyle/>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915" y="1905000"/>
            <a:ext cx="10456169" cy="3752603"/>
          </a:xfrm>
          <a:prstGeom prst="rect">
            <a:avLst/>
          </a:prstGeom>
          <a:ln>
            <a:solidFill>
              <a:schemeClr val="tx1"/>
            </a:solidFill>
          </a:ln>
        </p:spPr>
      </p:pic>
    </p:spTree>
    <p:extLst>
      <p:ext uri="{BB962C8B-B14F-4D97-AF65-F5344CB8AC3E}">
        <p14:creationId xmlns:p14="http://schemas.microsoft.com/office/powerpoint/2010/main" val="35575804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t>.</a:t>
            </a:r>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a:t>
            </a:r>
            <a:r>
              <a:rPr lang="vi-VN" sz="2000" dirty="0" smtClean="0">
                <a:latin typeface="Times New Roman" panose="02020603050405020304" pitchFamily="18" charset="0"/>
                <a:cs typeface="Times New Roman" panose="02020603050405020304" pitchFamily="18" charset="0"/>
              </a:rPr>
              <a:t>Người </a:t>
            </a:r>
            <a:r>
              <a:rPr lang="vi-VN" sz="2000" dirty="0">
                <a:latin typeface="Times New Roman" panose="02020603050405020304" pitchFamily="18" charset="0"/>
                <a:cs typeface="Times New Roman" panose="02020603050405020304" pitchFamily="18" charset="0"/>
              </a:rPr>
              <a:t>dùng có thể định cấu hình trợ lý bằng cách chọn </a:t>
            </a:r>
            <a:r>
              <a:rPr lang="vi-VN" sz="2000" b="1" dirty="0" smtClean="0">
                <a:latin typeface="Times New Roman" panose="02020603050405020304" pitchFamily="18" charset="0"/>
                <a:cs typeface="Times New Roman" panose="02020603050405020304" pitchFamily="18" charset="0"/>
              </a:rPr>
              <a:t>Settings </a:t>
            </a:r>
            <a:r>
              <a:rPr lang="vi-VN" sz="2000" b="1" dirty="0">
                <a:latin typeface="Times New Roman" panose="02020603050405020304" pitchFamily="18" charset="0"/>
                <a:cs typeface="Times New Roman" panose="02020603050405020304" pitchFamily="18" charset="0"/>
              </a:rPr>
              <a:t>&gt; Apps &gt; Default Apps &gt; Assist &amp; voice input</a:t>
            </a:r>
            <a:endParaRPr lang="en-US" sz="2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0347" y="2291937"/>
            <a:ext cx="3971306" cy="3738753"/>
          </a:xfrm>
          <a:prstGeom prst="rect">
            <a:avLst/>
          </a:prstGeom>
          <a:ln>
            <a:solidFill>
              <a:schemeClr val="tx1"/>
            </a:solidFill>
          </a:ln>
        </p:spPr>
      </p:pic>
    </p:spTree>
    <p:extLst>
      <p:ext uri="{BB962C8B-B14F-4D97-AF65-F5344CB8AC3E}">
        <p14:creationId xmlns:p14="http://schemas.microsoft.com/office/powerpoint/2010/main" val="12227320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Chia </a:t>
            </a:r>
            <a:r>
              <a:rPr lang="en-US" sz="2400" b="1" dirty="0" err="1">
                <a:latin typeface="Times New Roman" panose="02020603050405020304" pitchFamily="18" charset="0"/>
                <a:cs typeface="Times New Roman" panose="02020603050405020304" pitchFamily="18" charset="0"/>
              </a:rPr>
              <a:t>sẻ</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thông</a:t>
            </a:r>
            <a:r>
              <a:rPr lang="en-US" sz="2400" b="1" dirty="0">
                <a:latin typeface="Times New Roman" panose="02020603050405020304" pitchFamily="18" charset="0"/>
                <a:cs typeface="Times New Roman" panose="02020603050405020304" pitchFamily="18" charset="0"/>
              </a:rPr>
              <a:t> tin </a:t>
            </a:r>
            <a:r>
              <a:rPr lang="en-US" sz="2400" b="1" dirty="0" err="1">
                <a:latin typeface="Times New Roman" panose="02020603050405020304" pitchFamily="18" charset="0"/>
                <a:cs typeface="Times New Roman" panose="02020603050405020304" pitchFamily="18" charset="0"/>
              </a:rPr>
              <a:t>bổ</a:t>
            </a:r>
            <a:r>
              <a:rPr lang="en-US" sz="2400" b="1" dirty="0">
                <a:latin typeface="Times New Roman" panose="02020603050405020304" pitchFamily="18" charset="0"/>
                <a:cs typeface="Times New Roman" panose="02020603050405020304" pitchFamily="18" charset="0"/>
              </a:rPr>
              <a:t> sung </a:t>
            </a:r>
            <a:r>
              <a:rPr lang="en-US" sz="2400" b="1" dirty="0" err="1">
                <a:latin typeface="Times New Roman" panose="02020603050405020304" pitchFamily="18" charset="0"/>
                <a:cs typeface="Times New Roman" panose="02020603050405020304" pitchFamily="18" charset="0"/>
              </a:rPr>
              <a:t>với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trợ</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lý</a:t>
            </a:r>
            <a:r>
              <a:rPr lang="en-US" sz="2400" b="1" dirty="0" smtClean="0">
                <a:latin typeface="Times New Roman" panose="02020603050405020304" pitchFamily="18" charset="0"/>
                <a:cs typeface="Times New Roman" panose="02020603050405020304" pitchFamily="18" charset="0"/>
              </a:rPr>
              <a:t>:</a:t>
            </a:r>
          </a:p>
          <a:p>
            <a:pPr marL="0" indent="0">
              <a:buNone/>
            </a:pPr>
            <a:r>
              <a:rPr lang="en-US" sz="1800" dirty="0" smtClean="0">
                <a:latin typeface="Times New Roman" panose="02020603050405020304" pitchFamily="18" charset="0"/>
                <a:cs typeface="Times New Roman" panose="02020603050405020304" pitchFamily="18" charset="0"/>
              </a:rPr>
              <a:t>-</a:t>
            </a:r>
            <a:r>
              <a:rPr lang="vi-VN" sz="1800" dirty="0" smtClean="0">
                <a:latin typeface="Times New Roman" panose="02020603050405020304" pitchFamily="18" charset="0"/>
                <a:cs typeface="Times New Roman" panose="02020603050405020304" pitchFamily="18" charset="0"/>
              </a:rPr>
              <a:t>Ví </a:t>
            </a:r>
            <a:r>
              <a:rPr lang="vi-VN" sz="1800" dirty="0">
                <a:latin typeface="Times New Roman" panose="02020603050405020304" pitchFamily="18" charset="0"/>
                <a:cs typeface="Times New Roman" panose="02020603050405020304" pitchFamily="18" charset="0"/>
              </a:rPr>
              <a:t>dụ: ứng dụng âm nhạc của bạn có thể chọn chuyển thông tin album hiện tại để trợ lý có thể đề xuất các hành động thông minh hơn phù hợp với hoạt động hiện tại</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861" y="2929969"/>
            <a:ext cx="8784277" cy="3698181"/>
          </a:xfrm>
          <a:prstGeom prst="rect">
            <a:avLst/>
          </a:prstGeom>
          <a:ln>
            <a:solidFill>
              <a:schemeClr val="tx1"/>
            </a:solidFill>
          </a:ln>
        </p:spPr>
      </p:pic>
    </p:spTree>
    <p:extLst>
      <p:ext uri="{BB962C8B-B14F-4D97-AF65-F5344CB8AC3E}">
        <p14:creationId xmlns:p14="http://schemas.microsoft.com/office/powerpoint/2010/main" val="32166109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t>.</a:t>
            </a:r>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Cung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cấp</a:t>
            </a:r>
            <a:r>
              <a:rPr lang="en-US" sz="2400" b="1" dirty="0" smtClean="0">
                <a:latin typeface="Times New Roman" panose="02020603050405020304" pitchFamily="18" charset="0"/>
                <a:cs typeface="Times New Roman" panose="02020603050405020304" pitchFamily="18" charset="0"/>
              </a:rPr>
              <a:t> Context:</a:t>
            </a:r>
          </a:p>
          <a:p>
            <a:pPr marL="0" indent="0">
              <a:buNone/>
            </a:pPr>
            <a:r>
              <a:rPr lang="vi-VN" sz="2000" dirty="0">
                <a:latin typeface="Times New Roman" panose="02020603050405020304" pitchFamily="18" charset="0"/>
                <a:cs typeface="Times New Roman" panose="02020603050405020304" pitchFamily="18" charset="0"/>
              </a:rPr>
              <a:t>Khi người dùng kích hoạt trợ lý, </a:t>
            </a:r>
            <a:r>
              <a:rPr lang="vi-VN" sz="2000" b="1" dirty="0">
                <a:latin typeface="Times New Roman" panose="02020603050405020304" pitchFamily="18" charset="0"/>
                <a:cs typeface="Times New Roman" panose="02020603050405020304" pitchFamily="18" charset="0"/>
              </a:rPr>
              <a:t>onProvideAssistData () </a:t>
            </a:r>
            <a:r>
              <a:rPr lang="vi-VN" sz="2000" dirty="0">
                <a:latin typeface="Times New Roman" panose="02020603050405020304" pitchFamily="18" charset="0"/>
                <a:cs typeface="Times New Roman" panose="02020603050405020304" pitchFamily="18" charset="0"/>
              </a:rPr>
              <a:t>được gọi để xây dựng một Intent </a:t>
            </a:r>
            <a:r>
              <a:rPr lang="vi-VN" sz="2000" b="1" dirty="0">
                <a:latin typeface="Times New Roman" panose="02020603050405020304" pitchFamily="18" charset="0"/>
                <a:cs typeface="Times New Roman" panose="02020603050405020304" pitchFamily="18" charset="0"/>
              </a:rPr>
              <a:t>ACTION_ASSIST</a:t>
            </a:r>
            <a:r>
              <a:rPr lang="vi-VN" sz="2000" dirty="0">
                <a:latin typeface="Times New Roman" panose="02020603050405020304" pitchFamily="18" charset="0"/>
                <a:cs typeface="Times New Roman" panose="02020603050405020304" pitchFamily="18" charset="0"/>
              </a:rPr>
              <a:t> đầy đủ với tất cả bối cảnh của ứng dụng hiện tại được thể hiện dưới dạng một </a:t>
            </a:r>
            <a:r>
              <a:rPr lang="vi-VN" sz="2000" b="1" dirty="0">
                <a:latin typeface="Times New Roman" panose="02020603050405020304" pitchFamily="18" charset="0"/>
                <a:cs typeface="Times New Roman" panose="02020603050405020304" pitchFamily="18" charset="0"/>
              </a:rPr>
              <a:t>AssistStructure</a:t>
            </a:r>
            <a:r>
              <a:rPr lang="vi-VN" sz="2000" dirty="0">
                <a:latin typeface="Times New Roman" panose="02020603050405020304" pitchFamily="18" charset="0"/>
                <a:cs typeface="Times New Roman" panose="02020603050405020304" pitchFamily="18" charset="0"/>
              </a:rPr>
              <a:t>. Bạn có thể ghi đè phương thức này để đặt bất cứ thứ gì bạn thích vào gói để xuất hiện trong phần </a:t>
            </a:r>
            <a:r>
              <a:rPr lang="vi-VN" sz="2000" b="1" dirty="0">
                <a:latin typeface="Times New Roman" panose="02020603050405020304" pitchFamily="18" charset="0"/>
                <a:cs typeface="Times New Roman" panose="02020603050405020304" pitchFamily="18" charset="0"/>
              </a:rPr>
              <a:t>EXTRA_ASSIST_CONTEXT</a:t>
            </a:r>
            <a:r>
              <a:rPr lang="vi-VN" sz="2000" dirty="0">
                <a:latin typeface="Times New Roman" panose="02020603050405020304" pitchFamily="18" charset="0"/>
                <a:cs typeface="Times New Roman" panose="02020603050405020304" pitchFamily="18" charset="0"/>
              </a:rPr>
              <a:t> của intent hỗ trợ.</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94873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t>.</a:t>
            </a:r>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Mô</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tả</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nội</a:t>
            </a:r>
            <a:r>
              <a:rPr lang="en-US" sz="2400" b="1" dirty="0">
                <a:latin typeface="Times New Roman" panose="02020603050405020304" pitchFamily="18" charset="0"/>
                <a:cs typeface="Times New Roman" panose="02020603050405020304" pitchFamily="18" charset="0"/>
              </a:rPr>
              <a:t> dung:</a:t>
            </a:r>
            <a:endParaRPr lang="en-US" sz="2400" b="1" dirty="0" smtClean="0">
              <a:latin typeface="Times New Roman" panose="02020603050405020304" pitchFamily="18" charset="0"/>
              <a:cs typeface="Times New Roman" panose="02020603050405020304" pitchFamily="18" charset="0"/>
            </a:endParaRPr>
          </a:p>
          <a:p>
            <a:pPr marL="0" indent="0">
              <a:buNone/>
            </a:pPr>
            <a:r>
              <a:rPr lang="vi-VN" sz="1800" dirty="0">
                <a:latin typeface="Times New Roman" panose="02020603050405020304" pitchFamily="18" charset="0"/>
                <a:cs typeface="Times New Roman" panose="02020603050405020304" pitchFamily="18" charset="0"/>
              </a:rPr>
              <a:t>Ứng dụng của bạn có thể triển khai onProvideAssistContent () để cải thiện trải nghiệm người dùng trợ lý bằng cách cung cấp các tài liệu liên quan đến activity hiện tại</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594" y="3017282"/>
            <a:ext cx="7436811" cy="3159681"/>
          </a:xfrm>
          <a:prstGeom prst="rect">
            <a:avLst/>
          </a:prstGeom>
          <a:ln>
            <a:solidFill>
              <a:schemeClr val="tx1"/>
            </a:solidFill>
          </a:ln>
        </p:spPr>
      </p:pic>
    </p:spTree>
    <p:extLst>
      <p:ext uri="{BB962C8B-B14F-4D97-AF65-F5344CB8AC3E}">
        <p14:creationId xmlns:p14="http://schemas.microsoft.com/office/powerpoint/2010/main" val="38718139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t>.</a:t>
            </a:r>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Default </a:t>
            </a:r>
            <a:r>
              <a:rPr lang="en-US" sz="2400" b="1" dirty="0">
                <a:latin typeface="Times New Roman" panose="02020603050405020304" pitchFamily="18" charset="0"/>
                <a:cs typeface="Times New Roman" panose="02020603050405020304" pitchFamily="18" charset="0"/>
              </a:rPr>
              <a:t>implementation:</a:t>
            </a:r>
            <a:endParaRPr lang="en-US" sz="2400" b="1" dirty="0" smtClean="0">
              <a:latin typeface="Times New Roman" panose="02020603050405020304" pitchFamily="18" charset="0"/>
              <a:cs typeface="Times New Roman" panose="02020603050405020304" pitchFamily="18" charset="0"/>
            </a:endParaRPr>
          </a:p>
          <a:p>
            <a:pPr marL="0" indent="0">
              <a:buNone/>
            </a:pPr>
            <a:r>
              <a:rPr lang="vi-VN" sz="2000" dirty="0">
                <a:latin typeface="Times New Roman" panose="02020603050405020304" pitchFamily="18" charset="0"/>
                <a:cs typeface="Times New Roman" panose="02020603050405020304" pitchFamily="18" charset="0"/>
              </a:rPr>
              <a:t>Nếu cả hàm gọi lại onProvideAssistData () và onProvideAssistContent () đều không được thực hiện, hệ thống vẫn tiến hành và chuyển thông tin được thu thập tự động cho trợ lý trừ khi cửa sổ hiện tại được gắn cờ là secure</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buNone/>
            </a:pPr>
            <a:r>
              <a:rPr lang="vi-VN" sz="2000" dirty="0">
                <a:latin typeface="Times New Roman" panose="02020603050405020304" pitchFamily="18" charset="0"/>
                <a:cs typeface="Times New Roman" panose="02020603050405020304" pitchFamily="18" charset="0"/>
              </a:rPr>
              <a:t>Để triển khai accessibility support:</a:t>
            </a:r>
          </a:p>
          <a:p>
            <a:r>
              <a:rPr lang="vi-VN" sz="1800" dirty="0">
                <a:latin typeface="Times New Roman" panose="02020603050405020304" pitchFamily="18" charset="0"/>
                <a:cs typeface="Times New Roman" panose="02020603050405020304" pitchFamily="18" charset="0"/>
              </a:rPr>
              <a:t>Cung cấp các thuộc tính android:contentDescription.</a:t>
            </a:r>
          </a:p>
          <a:p>
            <a:r>
              <a:rPr lang="vi-VN" sz="1800" dirty="0" smtClean="0">
                <a:latin typeface="Times New Roman" panose="02020603050405020304" pitchFamily="18" charset="0"/>
                <a:cs typeface="Times New Roman" panose="02020603050405020304" pitchFamily="18" charset="0"/>
              </a:rPr>
              <a:t>ThêmAccessibilityNodeInfo </a:t>
            </a:r>
            <a:r>
              <a:rPr lang="vi-VN" sz="1800" dirty="0">
                <a:latin typeface="Times New Roman" panose="02020603050405020304" pitchFamily="18" charset="0"/>
                <a:cs typeface="Times New Roman" panose="02020603050405020304" pitchFamily="18" charset="0"/>
              </a:rPr>
              <a:t>cho custom views.</a:t>
            </a:r>
          </a:p>
          <a:p>
            <a:r>
              <a:rPr lang="vi-VN" sz="1800" dirty="0">
                <a:latin typeface="Times New Roman" panose="02020603050405020304" pitchFamily="18" charset="0"/>
                <a:cs typeface="Times New Roman" panose="02020603050405020304" pitchFamily="18" charset="0"/>
              </a:rPr>
              <a:t>Đảm bảo rằng các đối tượng Viewgroup tùy chỉnh phơi bày các children view.</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1306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t>.</a:t>
            </a:r>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Loại</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trừ</a:t>
            </a:r>
            <a:r>
              <a:rPr lang="en-US" sz="2400" b="1" dirty="0">
                <a:latin typeface="Times New Roman" panose="02020603050405020304" pitchFamily="18" charset="0"/>
                <a:cs typeface="Times New Roman" panose="02020603050405020304" pitchFamily="18" charset="0"/>
              </a:rPr>
              <a:t> views </a:t>
            </a:r>
            <a:r>
              <a:rPr lang="en-US" sz="2400" b="1" dirty="0" err="1">
                <a:latin typeface="Times New Roman" panose="02020603050405020304" pitchFamily="18" charset="0"/>
                <a:cs typeface="Times New Roman" panose="02020603050405020304" pitchFamily="18" charset="0"/>
              </a:rPr>
              <a:t>khỏi</a:t>
            </a:r>
            <a:r>
              <a:rPr lang="en-US" sz="2400" b="1" dirty="0">
                <a:latin typeface="Times New Roman" panose="02020603050405020304" pitchFamily="18" charset="0"/>
                <a:cs typeface="Times New Roman" panose="02020603050405020304" pitchFamily="18" charset="0"/>
              </a:rPr>
              <a:t> assistant:</a:t>
            </a:r>
            <a:endParaRPr lang="en-US" sz="2400" b="1" dirty="0" smtClean="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Để xử lý thông tin nhạy cảm, ứng dụng của bạn có thể loại trừ chế độ xem hiện tại khỏi trợ lý bằng cách đặt tham số bố cục FLAG_SECURE của </a:t>
            </a:r>
            <a:r>
              <a:rPr lang="vi-VN" sz="2000" dirty="0" smtClean="0">
                <a:latin typeface="Times New Roman" panose="02020603050405020304" pitchFamily="18" charset="0"/>
                <a:cs typeface="Times New Roman" panose="02020603050405020304" pitchFamily="18" charset="0"/>
              </a:rPr>
              <a:t>WindowManager</a:t>
            </a:r>
            <a:endParaRPr lang="vi-VN" sz="18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Đặt FLAG_SECURE </a:t>
            </a:r>
            <a:r>
              <a:rPr lang="vi-VN" sz="2000" dirty="0" smtClean="0">
                <a:latin typeface="Times New Roman" panose="02020603050405020304" pitchFamily="18" charset="0"/>
                <a:cs typeface="Times New Roman" panose="02020603050405020304" pitchFamily="18" charset="0"/>
              </a:rPr>
              <a:t>cho </a:t>
            </a:r>
            <a:r>
              <a:rPr lang="vi-VN" sz="2000" dirty="0">
                <a:latin typeface="Times New Roman" panose="02020603050405020304" pitchFamily="18" charset="0"/>
                <a:cs typeface="Times New Roman" panose="02020603050405020304" pitchFamily="18" charset="0"/>
              </a:rPr>
              <a:t>mọi cửa sổ được tạo bởi hoạt động, bao gồm các hộp thoại</a:t>
            </a:r>
            <a:r>
              <a:rPr lang="vi-VN"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setSecure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FLAG_SECURE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ngừng</a:t>
            </a:r>
            <a:r>
              <a:rPr lang="en-US" sz="2000" dirty="0">
                <a:latin typeface="Times New Roman" panose="02020603050405020304" pitchFamily="18" charset="0"/>
                <a:cs typeface="Times New Roman" panose="02020603050405020304" pitchFamily="18" charset="0"/>
              </a:rPr>
              <a:t> Assist API callbacks. Activity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FLAG_SECURE </a:t>
            </a:r>
            <a:r>
              <a:rPr lang="en-US" sz="2000" dirty="0" err="1">
                <a:latin typeface="Times New Roman" panose="02020603050405020304" pitchFamily="18" charset="0"/>
                <a:cs typeface="Times New Roman" panose="02020603050405020304" pitchFamily="18" charset="0"/>
              </a:rPr>
              <a:t>vẫn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assistant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muốn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4343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US" dirty="0" smtClean="0">
                <a:latin typeface="Times New Roman" panose="02020603050405020304" pitchFamily="18" charset="0"/>
                <a:cs typeface="Times New Roman" panose="02020603050405020304" pitchFamily="18" charset="0"/>
              </a:rPr>
              <a:t>Google Play Billing Gallery</a:t>
            </a:r>
            <a:r>
              <a:rPr lang="en-US" dirty="0" smtClean="0"/>
              <a:t>.</a:t>
            </a:r>
            <a:endParaRPr lang="en-US" dirty="0"/>
          </a:p>
        </p:txBody>
      </p:sp>
      <p:sp>
        <p:nvSpPr>
          <p:cNvPr id="3" name="Content Placeholder 2"/>
          <p:cNvSpPr>
            <a:spLocks noGrp="1"/>
          </p:cNvSpPr>
          <p:nvPr>
            <p:ph idx="1"/>
          </p:nvPr>
        </p:nvSpPr>
        <p:spPr>
          <a:xfrm>
            <a:off x="838200" y="1472540"/>
            <a:ext cx="10515600" cy="4704423"/>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Lấy</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thông</a:t>
            </a:r>
            <a:r>
              <a:rPr lang="en-US" sz="2400" b="1" dirty="0" smtClean="0">
                <a:latin typeface="Times New Roman" panose="02020603050405020304" pitchFamily="18" charset="0"/>
                <a:cs typeface="Times New Roman" panose="02020603050405020304" pitchFamily="18" charset="0"/>
              </a:rPr>
              <a:t> tin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phẩm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câu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vấn</a:t>
            </a:r>
            <a:endParaRPr lang="en-US" sz="2400" dirty="0" smtClean="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014" y="2239219"/>
            <a:ext cx="10315972" cy="3603524"/>
          </a:xfrm>
          <a:prstGeom prst="rect">
            <a:avLst/>
          </a:prstGeom>
          <a:ln>
            <a:solidFill>
              <a:schemeClr val="tx1"/>
            </a:solidFill>
          </a:ln>
        </p:spPr>
      </p:pic>
    </p:spTree>
    <p:extLst>
      <p:ext uri="{BB962C8B-B14F-4D97-AF65-F5344CB8AC3E}">
        <p14:creationId xmlns:p14="http://schemas.microsoft.com/office/powerpoint/2010/main" val="34681394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Z-order:</a:t>
            </a:r>
          </a:p>
          <a:p>
            <a:pPr marL="0" indent="0">
              <a:buNone/>
            </a:pPr>
            <a:r>
              <a:rPr lang="vi-VN" sz="2000" dirty="0">
                <a:latin typeface="Times New Roman" panose="02020603050405020304" pitchFamily="18" charset="0"/>
                <a:cs typeface="Times New Roman" panose="02020603050405020304" pitchFamily="18" charset="0"/>
              </a:rPr>
              <a:t>Assistant sử dụng cửa sổ overlay nhẹ được hiển thị trên activity hiện tại. Bởi vì người dùng có thể kích hoạt trợ lý bất cứ lúc nào, không nên tạo các cửa sổ cảnh báo hệ thống can thiệp vào overlay của </a:t>
            </a:r>
            <a:r>
              <a:rPr lang="vi-VN" sz="2000" dirty="0" smtClean="0">
                <a:latin typeface="Times New Roman" panose="02020603050405020304" pitchFamily="18" charset="0"/>
                <a:cs typeface="Times New Roman" panose="02020603050405020304" pitchFamily="18" charset="0"/>
              </a:rPr>
              <a:t>assistant</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872" y="2869356"/>
            <a:ext cx="7524255" cy="3628363"/>
          </a:xfrm>
          <a:prstGeom prst="rect">
            <a:avLst/>
          </a:prstGeom>
          <a:ln>
            <a:solidFill>
              <a:schemeClr val="tx1"/>
            </a:solidFill>
          </a:ln>
        </p:spPr>
      </p:pic>
    </p:spTree>
    <p:extLst>
      <p:ext uri="{BB962C8B-B14F-4D97-AF65-F5344CB8AC3E}">
        <p14:creationId xmlns:p14="http://schemas.microsoft.com/office/powerpoint/2010/main" val="3888735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US" dirty="0" smtClean="0">
                <a:latin typeface="Times New Roman" panose="02020603050405020304" pitchFamily="18" charset="0"/>
                <a:cs typeface="Times New Roman" panose="02020603050405020304" pitchFamily="18" charset="0"/>
              </a:rPr>
              <a:t>Google Play Billing Gallery</a:t>
            </a:r>
            <a:r>
              <a:rPr lang="en-US" dirty="0" smtClean="0"/>
              <a:t>.</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Thực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hiện</a:t>
            </a:r>
            <a:r>
              <a:rPr lang="en-US" sz="2400" b="1"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mua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endParaRPr lang="en-US" sz="2400" dirty="0" smtClean="0">
              <a:latin typeface="Times New Roman" panose="02020603050405020304" pitchFamily="18" charset="0"/>
              <a:cs typeface="Times New Roman" panose="02020603050405020304" pitchFamily="18" charset="0"/>
            </a:endParaRPr>
          </a:p>
          <a:p>
            <a:r>
              <a:rPr lang="vi-VN" sz="1800" dirty="0" smtClean="0">
                <a:latin typeface="Times New Roman" panose="02020603050405020304" pitchFamily="18" charset="0"/>
                <a:cs typeface="Times New Roman" panose="02020603050405020304" pitchFamily="18" charset="0"/>
              </a:rPr>
              <a:t>Một số điện thoại Android có thể có phiên bản cũ hơn của ứng dụng Google Play Store không hỗ trợ một số loại sản phẩm nhất định, chẳng hạn như Subscriptions</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Nên</a:t>
            </a:r>
            <a:r>
              <a:rPr lang="en-US" sz="1800" dirty="0" smtClean="0">
                <a:latin typeface="Times New Roman" panose="02020603050405020304" pitchFamily="18" charset="0"/>
                <a:cs typeface="Times New Roman" panose="02020603050405020304" pitchFamily="18" charset="0"/>
              </a:rPr>
              <a:t> ta </a:t>
            </a:r>
            <a:r>
              <a:rPr lang="en-US" sz="1800" dirty="0" err="1" smtClean="0">
                <a:latin typeface="Times New Roman" panose="02020603050405020304" pitchFamily="18" charset="0"/>
                <a:cs typeface="Times New Roman" panose="02020603050405020304" pitchFamily="18" charset="0"/>
              </a:rPr>
              <a:t>phải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gọi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hàm</a:t>
            </a:r>
            <a:r>
              <a:rPr lang="en-US" sz="1800"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isFeatureSupported</a:t>
            </a:r>
            <a:r>
              <a:rPr lang="en-US" sz="1800" b="1"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để</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kiểm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xem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thiết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bị</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có</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hỗ</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trợ</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các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sản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phẩm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bạn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muốn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bán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không</a:t>
            </a:r>
            <a:endParaRPr lang="en-US" sz="1800" dirty="0" smtClean="0">
              <a:latin typeface="Times New Roman" panose="02020603050405020304" pitchFamily="18" charset="0"/>
              <a:cs typeface="Times New Roman" panose="02020603050405020304" pitchFamily="18" charset="0"/>
            </a:endParaRPr>
          </a:p>
          <a:p>
            <a:r>
              <a:rPr lang="vi-VN" sz="1800" dirty="0" smtClean="0">
                <a:latin typeface="Times New Roman" panose="02020603050405020304" pitchFamily="18" charset="0"/>
                <a:cs typeface="Times New Roman" panose="02020603050405020304" pitchFamily="18" charset="0"/>
              </a:rPr>
              <a:t>Để bắt đầu yêu cầu mua hàng từ ứng dụng của bạn, hãy gọi phương thức </a:t>
            </a:r>
            <a:r>
              <a:rPr lang="vi-VN" sz="1800" b="1" dirty="0" smtClean="0">
                <a:latin typeface="Times New Roman" panose="02020603050405020304" pitchFamily="18" charset="0"/>
                <a:cs typeface="Times New Roman" panose="02020603050405020304" pitchFamily="18" charset="0"/>
              </a:rPr>
              <a:t>launchBillingFlow() </a:t>
            </a:r>
            <a:r>
              <a:rPr lang="vi-VN" sz="1800" dirty="0" smtClean="0">
                <a:latin typeface="Times New Roman" panose="02020603050405020304" pitchFamily="18" charset="0"/>
                <a:cs typeface="Times New Roman" panose="02020603050405020304" pitchFamily="18" charset="0"/>
              </a:rPr>
              <a:t>từ luồng UI</a:t>
            </a:r>
            <a:endParaRPr lang="en-US" sz="1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330" y="3318772"/>
            <a:ext cx="9843340" cy="1823872"/>
          </a:xfrm>
          <a:prstGeom prst="rect">
            <a:avLst/>
          </a:prstGeom>
          <a:ln>
            <a:solidFill>
              <a:schemeClr val="tx1"/>
            </a:solidFill>
          </a:ln>
        </p:spPr>
      </p:pic>
    </p:spTree>
    <p:extLst>
      <p:ext uri="{BB962C8B-B14F-4D97-AF65-F5344CB8AC3E}">
        <p14:creationId xmlns:p14="http://schemas.microsoft.com/office/powerpoint/2010/main" val="54186405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1065</TotalTime>
  <Words>6503</Words>
  <Application>Microsoft Office PowerPoint</Application>
  <PresentationFormat>Widescreen</PresentationFormat>
  <Paragraphs>394</Paragraphs>
  <Slides>80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Century Gothic</vt:lpstr>
      <vt:lpstr>Tahoma</vt:lpstr>
      <vt:lpstr>Times New Roman</vt:lpstr>
      <vt:lpstr>Wingdings 3</vt:lpstr>
      <vt:lpstr>Wisp</vt:lpstr>
      <vt:lpstr>I</vt:lpstr>
      <vt:lpstr>1.1 Tổng quan.</vt:lpstr>
      <vt:lpstr>1.1 Tổng quan.</vt:lpstr>
      <vt:lpstr>1.1 Tổng quan.</vt:lpstr>
      <vt:lpstr>1.2 Google Play Billing Gallery.</vt:lpstr>
      <vt:lpstr>1.2 Google Play Billing Gallery.</vt:lpstr>
      <vt:lpstr>1.2 Google Play Billing Gallery.</vt:lpstr>
      <vt:lpstr>1.2 Google Play Billing Gallery.</vt:lpstr>
      <vt:lpstr>1.2 Google Play Billing Gallery.</vt:lpstr>
      <vt:lpstr>1.2 Google Play Billing Gallery.</vt:lpstr>
      <vt:lpstr>1.2 Google Play Billing Gallery.</vt:lpstr>
      <vt:lpstr>1.2 Google Play Billing Gallery.</vt:lpstr>
      <vt:lpstr>1.2 Google Play Billing Gallery.</vt:lpstr>
      <vt:lpstr>1.2 Google Play Billing Gallery.</vt:lpstr>
      <vt:lpstr>1.2 Google Play Billing Gallery.</vt:lpstr>
      <vt:lpstr>1.2 Google Play Billing Gallery.</vt:lpstr>
      <vt:lpstr>1.3 Tính năng dành cho One-Time Products.</vt:lpstr>
      <vt:lpstr>1.3 Tính năng dành cho One-Time Products.</vt:lpstr>
      <vt:lpstr>1.4 Tính năng dành cho Rewarded Products.</vt:lpstr>
      <vt:lpstr>1.4 Tính năng dành cho Rewarded Products.</vt:lpstr>
      <vt:lpstr>1.4 Tính năng dành cho Rewarded Products.</vt:lpstr>
      <vt:lpstr>1.4 Tính năng dành cho Rewarded Products.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1.6 Thực hiện khuyến mãi.</vt:lpstr>
      <vt:lpstr>1.6 Thực hiện khuyến mãi.</vt:lpstr>
      <vt:lpstr>1.6 Thực hiện khuyến mãi.</vt:lpstr>
      <vt:lpstr>1.6 Thực hiện khuyến mãi.</vt:lpstr>
      <vt:lpstr>1.7 Real-time developer notifications.</vt:lpstr>
      <vt:lpstr>1.7 Real-time developer notifications.</vt:lpstr>
      <vt:lpstr>1.7 Real-time developer notifications.</vt:lpstr>
      <vt:lpstr>1.7 Real-time developer notifications.</vt:lpstr>
      <vt:lpstr>1.7 Real-time developer notifications.</vt:lpstr>
      <vt:lpstr>1.7 Real-time developer notifications.</vt:lpstr>
      <vt:lpstr>1.7 Real-time developer notifications.</vt:lpstr>
      <vt:lpstr>1.7 Real-time developer notifications.</vt:lpstr>
      <vt:lpstr>1.8 Sử dụng Google Play Billing với AIDL.</vt:lpstr>
      <vt:lpstr>1.8 Sử dụng Google Play Billing với AIDL.</vt:lpstr>
      <vt:lpstr>1.8 Sử dụng Google Play Billing với AIDL.</vt:lpstr>
      <vt:lpstr>1.8 Sử dụng Google Play Billing với AIDL.</vt:lpstr>
      <vt:lpstr>1.8 Sử dụng Google Play Billing với AIDL.</vt:lpstr>
      <vt:lpstr>1.8 Sử dụng Google Play Billing với AIDL.</vt:lpstr>
      <vt:lpstr>1.8 Sử dụng Google Play Billing với AIDL.</vt:lpstr>
      <vt:lpstr>1.8 Sử dụng Google Play Billing với AIDL.</vt:lpstr>
      <vt:lpstr>1.8 Sử dụng Google Play Billing với AIDL.</vt:lpstr>
      <vt:lpstr>II</vt:lpstr>
      <vt:lpstr>2.1 Tổng quan.</vt:lpstr>
      <vt:lpstr>2.2 Tạo deep link liên kết nội dung ứng dụng.</vt:lpstr>
      <vt:lpstr>2.2 Tạo deep link liên kết nội dung ứng dụng.</vt:lpstr>
      <vt:lpstr>2.3 Xác minh liên kết ứng dụng Android.</vt:lpstr>
      <vt:lpstr>2.3 Xác minh liên kết ứng dụng Android.</vt:lpstr>
      <vt:lpstr>2.3 Xác minh liên kết ứng dụng Android.</vt:lpstr>
      <vt:lpstr>2.3 Xác minh liên kết ứng dụng Android.</vt:lpstr>
      <vt:lpstr>2.3 Xác minh liên kết ứng dụng Android.</vt:lpstr>
      <vt:lpstr>2.3 Xác minh liên kết ứng dụng Android.</vt:lpstr>
      <vt:lpstr>III</vt:lpstr>
      <vt:lpstr>3.1 Sử dụng trợ lý.</vt:lpstr>
      <vt:lpstr>3.1 Sử dụng trợ lý.</vt:lpstr>
      <vt:lpstr>3.1 Sử dụng trợ lý.</vt:lpstr>
      <vt:lpstr>3.1 Sử dụng trợ lý.</vt:lpstr>
      <vt:lpstr>3.1 Sử dụng trợ lý.</vt:lpstr>
      <vt:lpstr>3.1 Sử dụng trợ lý.</vt:lpstr>
      <vt:lpstr>3.1 Sử dụng trợ lý.</vt:lpstr>
      <vt:lpstr>3.1 Sử dụng trợ lý.</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GOOGLEPLAY BILLING</dc:title>
  <dc:creator>Minh Khang</dc:creator>
  <cp:lastModifiedBy>Minh Khang</cp:lastModifiedBy>
  <cp:revision>56</cp:revision>
  <dcterms:created xsi:type="dcterms:W3CDTF">2019-11-30T08:33:42Z</dcterms:created>
  <dcterms:modified xsi:type="dcterms:W3CDTF">2019-12-01T15:07:24Z</dcterms:modified>
</cp:coreProperties>
</file>