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5" roundtripDataSignature="AMtx7mgwQ67RSfJJCsquo7kzeb6cOvws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45E581-BC78-4152-BC69-FC8D70D0866D}">
  <a:tblStyle styleId="{0645E581-BC78-4152-BC69-FC8D70D0866D}" styleName="Table_0">
    <a:wholeTbl>
      <a:tcTxStyle b="off" i="off">
        <a:font>
          <a:latin typeface="Calibri"/>
          <a:ea typeface="Calibri"/>
          <a:cs typeface="Calibri"/>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4"/>
          </a:solidFill>
        </a:fill>
      </a:tcStyle>
    </a:firstRow>
    <a:neCell>
      <a:tcTxStyle b="off" i="off"/>
    </a:neCell>
    <a:nwCell>
      <a:tcTxStyle b="off" i="off"/>
    </a:nwCell>
  </a:tblStyle>
  <a:tblStyle styleId="{50B2E78F-4583-494A-8CBA-D684CD21F345}"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6EF"/>
          </a:solidFill>
        </a:fill>
      </a:tcStyle>
    </a:wholeTbl>
    <a:band1H>
      <a:tcTxStyle b="off" i="off"/>
      <a:tcStyle>
        <a:fill>
          <a:solidFill>
            <a:srgbClr val="CAEDDE"/>
          </a:solidFill>
        </a:fill>
      </a:tcStyle>
    </a:band1H>
    <a:band2H>
      <a:tcTxStyle b="off" i="off"/>
    </a:band2H>
    <a:band1V>
      <a:tcTxStyle b="off" i="off"/>
      <a:tcStyle>
        <a:fill>
          <a:solidFill>
            <a:srgbClr val="CAEDDE"/>
          </a:solidFill>
        </a:fill>
      </a:tcStyle>
    </a:band1V>
    <a:band2V>
      <a:tcTxStyle b="off" i="off"/>
    </a:band2V>
    <a:lastCol>
      <a:tcTxStyle b="on" i="off">
        <a:font>
          <a:latin typeface="Calibri"/>
          <a:ea typeface="Calibri"/>
          <a:cs typeface="Calibri"/>
        </a:font>
        <a:schemeClr val="lt1"/>
      </a:tcTxStyle>
      <a:tcStyle>
        <a:fill>
          <a:solidFill>
            <a:schemeClr val="accent4"/>
          </a:solidFill>
        </a:fill>
      </a:tcStyle>
    </a:lastCol>
    <a:firstCol>
      <a:tcTxStyle b="on" i="off">
        <a:font>
          <a:latin typeface="Calibri"/>
          <a:ea typeface="Calibri"/>
          <a:cs typeface="Calibri"/>
        </a:font>
        <a:schemeClr val="lt1"/>
      </a:tcTxStyle>
      <a:tcStyle>
        <a:fill>
          <a:solidFill>
            <a:schemeClr val="accent4"/>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8" name="Google Shape;28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0" name="Google Shape;30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6" name="Google Shape;336;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8" name="Google Shape;348;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0" name="Google Shape;360;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7" name="Google Shape;417;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0" name="Google Shape;430;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3" name="Google Shape;45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4" name="Google Shape;464;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6" name="Google Shape;476;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8" name="Google Shape;48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9" name="Google Shape;499;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0" name="Google Shape;51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1" name="Google Shape;52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2" name="Google Shape;532;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3" name="Google Shape;543;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4" name="Google Shape;554;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4" name="Google Shape;564;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5" name="Google Shape;575;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6" name="Google Shape;58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7" name="Google Shape;59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09" name="Google Shape;60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19" name="Google Shape;6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cd239c0a6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fcd239c0a6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9144351d0_2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gf9144351d0_2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rtl="0" algn="ctr">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rtl="0" algn="ctr">
              <a:lnSpc>
                <a:spcPct val="90000"/>
              </a:lnSpc>
              <a:spcBef>
                <a:spcPts val="1000"/>
              </a:spcBef>
              <a:spcAft>
                <a:spcPts val="0"/>
              </a:spcAft>
              <a:buClr>
                <a:schemeClr val="dk1"/>
              </a:buClr>
              <a:buSzPts val="2400"/>
              <a:buNone/>
              <a:defRPr sz="2400"/>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0" name="Shape 70"/>
        <p:cNvGrpSpPr/>
        <p:nvPr/>
      </p:nvGrpSpPr>
      <p:grpSpPr>
        <a:xfrm>
          <a:off x="0" y="0"/>
          <a:ext cx="0" cy="0"/>
          <a:chOff x="0" y="0"/>
          <a:chExt cx="0" cy="0"/>
        </a:xfrm>
      </p:grpSpPr>
      <p:sp>
        <p:nvSpPr>
          <p:cNvPr id="71" name="Google Shape;71;p25"/>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2" name="Google Shape;72;p25"/>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73" name="Google Shape;73;p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4" name="Google Shape;74;p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75" name="Google Shape;75;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6000"/>
              <a:buFont typeface="Calibri"/>
              <a:buNone/>
              <a:defRPr sz="60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rgbClr val="888888"/>
              </a:buClr>
              <a:buSzPts val="2400"/>
              <a:buNone/>
              <a:defRPr sz="2400">
                <a:solidFill>
                  <a:srgbClr val="888888"/>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22"/>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2" name="Google Shape;52;p2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53" name="Google Shape;53;p22"/>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54" name="Google Shape;54;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7" name="Shape 57"/>
        <p:cNvGrpSpPr/>
        <p:nvPr/>
      </p:nvGrpSpPr>
      <p:grpSpPr>
        <a:xfrm>
          <a:off x="0" y="0"/>
          <a:ext cx="0" cy="0"/>
          <a:chOff x="0" y="0"/>
          <a:chExt cx="0" cy="0"/>
        </a:xfrm>
      </p:grpSpPr>
      <p:sp>
        <p:nvSpPr>
          <p:cNvPr id="58" name="Google Shape;58;p2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3200"/>
              <a:buFont typeface="Calibri"/>
              <a:buNone/>
              <a:defRPr sz="32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23"/>
          <p:cNvSpPr/>
          <p:nvPr>
            <p:ph idx="2" type="pic"/>
          </p:nvPr>
        </p:nvSpPr>
        <p:spPr>
          <a:xfrm>
            <a:off x="5183188" y="987425"/>
            <a:ext cx="6172200" cy="4873500"/>
          </a:xfrm>
          <a:prstGeom prst="rect">
            <a:avLst/>
          </a:prstGeom>
          <a:noFill/>
          <a:ln>
            <a:noFill/>
          </a:ln>
        </p:spPr>
      </p:sp>
      <p:sp>
        <p:nvSpPr>
          <p:cNvPr id="60" name="Google Shape;60;p2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61" name="Google Shape;61;p2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2" name="Google Shape;62;p2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2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4" name="Shape 64"/>
        <p:cNvGrpSpPr/>
        <p:nvPr/>
      </p:nvGrpSpPr>
      <p:grpSpPr>
        <a:xfrm>
          <a:off x="0" y="0"/>
          <a:ext cx="0" cy="0"/>
          <a:chOff x="0" y="0"/>
          <a:chExt cx="0" cy="0"/>
        </a:xfrm>
      </p:grpSpPr>
      <p:sp>
        <p:nvSpPr>
          <p:cNvPr id="65" name="Google Shape;65;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6" name="Google Shape;66;p24"/>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67" name="Google Shape;67;p2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8" name="Google Shape;68;p2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9" name="Google Shape;69;p2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st.githubusercontent.com/erichurst/7882666/raw/5bdc46db47d9515269ab12ed6fb2850377fd869e/US%2520Zip%2520Codes%2520from%25202013%2520Government%2520Data" TargetMode="External"/><Relationship Id="rId4" Type="http://schemas.openxmlformats.org/officeDocument/2006/relationships/hyperlink" Target="https://gist.githubusercontent.com/erichurst/7882666/raw/5bdc46db47d9515269ab12ed6fb2850377fd869e/US%2520Zip%2520Codes%2520from%25202013%2520Government%2520Data" TargetMode="External"/><Relationship Id="rId5" Type="http://schemas.openxmlformats.org/officeDocument/2006/relationships/hyperlink" Target="https://gist.githubusercontent.com/erichurst/7882666/raw/5bdc46db47d9515269ab12ed6fb2850377fd869e/US%2520Zip%2520Codes%2520from%25202013%2520Government%2520Data" TargetMode="External"/><Relationship Id="rId6"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1.png"/><Relationship Id="rId4" Type="http://schemas.openxmlformats.org/officeDocument/2006/relationships/image" Target="../media/image13.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hyperlink" Target="https://trello.com/b/N2xHwVsC/kanba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 name="Google Shape;81;p1"/>
          <p:cNvSpPr/>
          <p:nvPr/>
        </p:nvSpPr>
        <p:spPr>
          <a:xfrm>
            <a:off x="0" y="1"/>
            <a:ext cx="12192000" cy="51871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2" name="Google Shape;82;p1"/>
          <p:cNvSpPr/>
          <p:nvPr/>
        </p:nvSpPr>
        <p:spPr>
          <a:xfrm>
            <a:off x="596464" y="551961"/>
            <a:ext cx="10999072" cy="5399950"/>
          </a:xfrm>
          <a:prstGeom prst="rect">
            <a:avLst/>
          </a:prstGeom>
          <a:solidFill>
            <a:schemeClr val="lt1"/>
          </a:solidFill>
          <a:ln>
            <a:noFill/>
          </a:ln>
          <a:effectLst>
            <a:outerShdw blurRad="139700" rotWithShape="0" algn="t" dir="5400000" dist="127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
          <p:cNvSpPr txBox="1"/>
          <p:nvPr>
            <p:ph type="ctrTitle"/>
          </p:nvPr>
        </p:nvSpPr>
        <p:spPr>
          <a:xfrm>
            <a:off x="1524000" y="1248587"/>
            <a:ext cx="9144000" cy="16627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400"/>
              <a:buFont typeface="Calibri"/>
              <a:buNone/>
            </a:pPr>
            <a:r>
              <a:rPr lang="en-US" sz="6400"/>
              <a:t>CAPSTONE PROJECT</a:t>
            </a:r>
            <a:endParaRPr/>
          </a:p>
        </p:txBody>
      </p:sp>
      <p:sp>
        <p:nvSpPr>
          <p:cNvPr id="84" name="Google Shape;84;p1"/>
          <p:cNvSpPr txBox="1"/>
          <p:nvPr>
            <p:ph idx="1" type="subTitle"/>
          </p:nvPr>
        </p:nvSpPr>
        <p:spPr>
          <a:xfrm>
            <a:off x="1524000" y="3100552"/>
            <a:ext cx="4403834" cy="23122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sz="2400">
                <a:latin typeface="Calibri"/>
                <a:ea typeface="Calibri"/>
                <a:cs typeface="Calibri"/>
                <a:sym typeface="Calibri"/>
              </a:rPr>
              <a:t>ALY 6140: Analytics Systems Technology</a:t>
            </a:r>
            <a:endParaRPr/>
          </a:p>
          <a:p>
            <a:pPr indent="0" lvl="0" marL="0" rtl="0" algn="ctr">
              <a:lnSpc>
                <a:spcPct val="90000"/>
              </a:lnSpc>
              <a:spcBef>
                <a:spcPts val="1000"/>
              </a:spcBef>
              <a:spcAft>
                <a:spcPts val="0"/>
              </a:spcAft>
              <a:buClr>
                <a:schemeClr val="dk1"/>
              </a:buClr>
              <a:buSzPts val="2400"/>
              <a:buNone/>
            </a:pPr>
            <a:r>
              <a:rPr lang="en-US">
                <a:latin typeface="Calibri"/>
                <a:ea typeface="Calibri"/>
                <a:cs typeface="Calibri"/>
                <a:sym typeface="Calibri"/>
              </a:rPr>
              <a:t>Group 3</a:t>
            </a:r>
            <a:endParaRPr/>
          </a:p>
        </p:txBody>
      </p:sp>
      <p:cxnSp>
        <p:nvCxnSpPr>
          <p:cNvPr id="85" name="Google Shape;85;p1"/>
          <p:cNvCxnSpPr/>
          <p:nvPr/>
        </p:nvCxnSpPr>
        <p:spPr>
          <a:xfrm rot="10800000">
            <a:off x="596464" y="6329769"/>
            <a:ext cx="11000232" cy="0"/>
          </a:xfrm>
          <a:prstGeom prst="straightConnector1">
            <a:avLst/>
          </a:prstGeom>
          <a:noFill/>
          <a:ln cap="flat" cmpd="sng" w="152400">
            <a:solidFill>
              <a:schemeClr val="accent4"/>
            </a:solidFill>
            <a:prstDash val="solid"/>
            <a:miter lim="800000"/>
            <a:headEnd len="sm" w="sm" type="none"/>
            <a:tailEnd len="sm" w="sm" type="none"/>
          </a:ln>
        </p:spPr>
      </p:cxnSp>
      <p:sp>
        <p:nvSpPr>
          <p:cNvPr id="86" name="Google Shape;86;p1"/>
          <p:cNvSpPr txBox="1"/>
          <p:nvPr/>
        </p:nvSpPr>
        <p:spPr>
          <a:xfrm>
            <a:off x="6559768" y="3100552"/>
            <a:ext cx="4403834" cy="2312276"/>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Trieu Vo</a:t>
            </a:r>
            <a:endParaRPr b="0" i="0" sz="2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Nilay Anand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Yash Tadiyal </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Ashutosh Singh</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10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Rohit Meena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75" name="Google Shape;175;p29"/>
          <p:cNvGrpSpPr/>
          <p:nvPr/>
        </p:nvGrpSpPr>
        <p:grpSpPr>
          <a:xfrm rot="5400000">
            <a:off x="-2340441" y="2666183"/>
            <a:ext cx="5860051" cy="527712"/>
            <a:chOff x="6081624" y="1998368"/>
            <a:chExt cx="5613457" cy="782175"/>
          </a:xfrm>
        </p:grpSpPr>
        <p:sp>
          <p:nvSpPr>
            <p:cNvPr id="176" name="Google Shape;176;p29"/>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p29"/>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78" name="Google Shape;178;p29"/>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9" name="Google Shape;179;p29"/>
          <p:cNvSpPr txBox="1"/>
          <p:nvPr/>
        </p:nvSpPr>
        <p:spPr>
          <a:xfrm>
            <a:off x="852961" y="1137703"/>
            <a:ext cx="4605784" cy="5095485"/>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sng" cap="none" strike="noStrike">
                <a:solidFill>
                  <a:srgbClr val="000000"/>
                </a:solidFill>
                <a:latin typeface="Arial"/>
                <a:ea typeface="Arial"/>
                <a:cs typeface="Arial"/>
                <a:sym typeface="Arial"/>
                <a:hlinkClick r:id="rId3">
                  <a:extLst>
                    <a:ext uri="{A12FA001-AC4F-418D-AE19-62706E023703}">
                      <ahyp:hlinkClr val="tx"/>
                    </a:ext>
                  </a:extLst>
                </a:hlinkClick>
              </a:rPr>
              <a:t>CSV file with zip code, latitude, longitude:</a:t>
            </a:r>
            <a:endParaRPr b="0" i="0" sz="2400" u="sng" cap="none" strike="noStrike">
              <a:solidFill>
                <a:schemeClr val="dk1"/>
              </a:solidFill>
              <a:latin typeface="Arial"/>
              <a:ea typeface="Arial"/>
              <a:cs typeface="Arial"/>
              <a:sym typeface="Arial"/>
              <a:hlinkClick r:id="rId4">
                <a:extLst>
                  <a:ext uri="{A12FA001-AC4F-418D-AE19-62706E023703}">
                    <ahyp:hlinkClr val="tx"/>
                  </a:ext>
                </a:extLst>
              </a:hlinkClick>
            </a:endParaRPr>
          </a:p>
          <a:p>
            <a:pPr indent="0" lvl="0" marL="476250" marR="0" rtl="0" algn="l">
              <a:lnSpc>
                <a:spcPct val="150000"/>
              </a:lnSpc>
              <a:spcBef>
                <a:spcPts val="0"/>
              </a:spcBef>
              <a:spcAft>
                <a:spcPts val="0"/>
              </a:spcAft>
              <a:buNone/>
            </a:pPr>
            <a:r>
              <a:rPr b="0" i="0" lang="en-US" sz="2000" u="sng" cap="none" strike="noStrike">
                <a:solidFill>
                  <a:srgbClr val="F49100"/>
                </a:solidFill>
                <a:latin typeface="Arial"/>
                <a:ea typeface="Arial"/>
                <a:cs typeface="Arial"/>
                <a:sym typeface="Arial"/>
                <a:hlinkClick r:id="rId5">
                  <a:extLst>
                    <a:ext uri="{A12FA001-AC4F-418D-AE19-62706E023703}">
                      <ahyp:hlinkClr val="tx"/>
                    </a:ext>
                  </a:extLst>
                </a:hlinkClick>
              </a:rPr>
              <a:t> https://gist.githubusercontent.com/erichurst/7882666/raw/5bdc46db47d9515269ab12ed6fb2850377fd869e/US%2520Zip%2520Codes%2520from%25202013%2520Government%2520Data</a:t>
            </a:r>
            <a:r>
              <a:rPr b="0" i="0" lang="en-US" sz="2000" u="none" cap="none" strike="noStrike">
                <a:solidFill>
                  <a:srgbClr val="000000"/>
                </a:solidFill>
                <a:latin typeface="Arial"/>
                <a:ea typeface="Arial"/>
                <a:cs typeface="Arial"/>
                <a:sym typeface="Arial"/>
              </a:rPr>
              <a:t> </a:t>
            </a:r>
            <a:endParaRPr/>
          </a:p>
        </p:txBody>
      </p:sp>
      <p:sp>
        <p:nvSpPr>
          <p:cNvPr id="180" name="Google Shape;180;p29"/>
          <p:cNvSpPr txBox="1"/>
          <p:nvPr>
            <p:ph type="title"/>
          </p:nvPr>
        </p:nvSpPr>
        <p:spPr>
          <a:xfrm>
            <a:off x="1106599" y="78723"/>
            <a:ext cx="10675498" cy="1771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Add zip code to the listings</a:t>
            </a:r>
            <a:br>
              <a:rPr b="1" i="0" lang="en-US" sz="3600" u="none" cap="none" strike="noStrike">
                <a:solidFill>
                  <a:srgbClr val="000000"/>
                </a:solidFill>
                <a:latin typeface="Arial"/>
                <a:ea typeface="Arial"/>
                <a:cs typeface="Arial"/>
                <a:sym typeface="Arial"/>
              </a:rPr>
            </a:br>
            <a:endParaRPr b="1" sz="3600"/>
          </a:p>
        </p:txBody>
      </p:sp>
      <p:pic>
        <p:nvPicPr>
          <p:cNvPr id="181" name="Google Shape;181;p29"/>
          <p:cNvPicPr preferRelativeResize="0"/>
          <p:nvPr/>
        </p:nvPicPr>
        <p:blipFill rotWithShape="1">
          <a:blip r:embed="rId6">
            <a:alphaModFix/>
          </a:blip>
          <a:srcRect b="0" l="0" r="0" t="0"/>
          <a:stretch/>
        </p:blipFill>
        <p:spPr>
          <a:xfrm>
            <a:off x="5712224" y="1214442"/>
            <a:ext cx="6232512" cy="5094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87" name="Google Shape;187;p30"/>
          <p:cNvGrpSpPr/>
          <p:nvPr/>
        </p:nvGrpSpPr>
        <p:grpSpPr>
          <a:xfrm rot="5400000">
            <a:off x="-2340441" y="2666183"/>
            <a:ext cx="5860051" cy="527712"/>
            <a:chOff x="6081624" y="1998368"/>
            <a:chExt cx="5613457" cy="782175"/>
          </a:xfrm>
        </p:grpSpPr>
        <p:sp>
          <p:nvSpPr>
            <p:cNvPr id="188" name="Google Shape;188;p30"/>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9" name="Google Shape;189;p30"/>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90" name="Google Shape;190;p30"/>
          <p:cNvSpPr txBox="1"/>
          <p:nvPr>
            <p:ph type="title"/>
          </p:nvPr>
        </p:nvSpPr>
        <p:spPr>
          <a:xfrm>
            <a:off x="1106599" y="78723"/>
            <a:ext cx="10675498" cy="1771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Add zip code to the listings</a:t>
            </a:r>
            <a:br>
              <a:rPr b="1" i="0" lang="en-US" sz="3600" u="none" cap="none" strike="noStrike">
                <a:solidFill>
                  <a:srgbClr val="000000"/>
                </a:solidFill>
                <a:latin typeface="Arial"/>
                <a:ea typeface="Arial"/>
                <a:cs typeface="Arial"/>
                <a:sym typeface="Arial"/>
              </a:rPr>
            </a:br>
            <a:endParaRPr b="1" sz="3600"/>
          </a:p>
        </p:txBody>
      </p:sp>
      <p:pic>
        <p:nvPicPr>
          <p:cNvPr id="191" name="Google Shape;191;p30"/>
          <p:cNvPicPr preferRelativeResize="0"/>
          <p:nvPr/>
        </p:nvPicPr>
        <p:blipFill rotWithShape="1">
          <a:blip r:embed="rId3">
            <a:alphaModFix/>
          </a:blip>
          <a:srcRect b="0" l="0" r="0" t="0"/>
          <a:stretch/>
        </p:blipFill>
        <p:spPr>
          <a:xfrm>
            <a:off x="5738649" y="2181346"/>
            <a:ext cx="6453350" cy="3816654"/>
          </a:xfrm>
          <a:prstGeom prst="rect">
            <a:avLst/>
          </a:prstGeom>
          <a:noFill/>
          <a:ln>
            <a:noFill/>
          </a:ln>
        </p:spPr>
      </p:pic>
      <p:sp>
        <p:nvSpPr>
          <p:cNvPr id="192" name="Google Shape;192;p30"/>
          <p:cNvSpPr txBox="1"/>
          <p:nvPr>
            <p:ph idx="1" type="body"/>
          </p:nvPr>
        </p:nvSpPr>
        <p:spPr>
          <a:xfrm>
            <a:off x="838200" y="1248988"/>
            <a:ext cx="4900128" cy="5267426"/>
          </a:xfrm>
          <a:prstGeom prst="rect">
            <a:avLst/>
          </a:prstGeom>
          <a:noFill/>
          <a:ln>
            <a:noFill/>
          </a:ln>
        </p:spPr>
        <p:txBody>
          <a:bodyPr anchorCtr="0" anchor="ctr" bIns="45700" lIns="91425" spcFirstLastPara="1" rIns="91425" wrap="square" tIns="45700">
            <a:normAutofit fontScale="92500" lnSpcReduction="10000"/>
          </a:bodyPr>
          <a:lstStyle/>
          <a:p>
            <a:pPr indent="-342900" lvl="0" marL="457200" rtl="0" algn="l">
              <a:lnSpc>
                <a:spcPct val="150000"/>
              </a:lnSpc>
              <a:spcBef>
                <a:spcPts val="1000"/>
              </a:spcBef>
              <a:spcAft>
                <a:spcPts val="0"/>
              </a:spcAft>
              <a:buSzPct val="69498"/>
              <a:buChar char="•"/>
            </a:pPr>
            <a:r>
              <a:rPr lang="en-US"/>
              <a:t>Create and train the K Nearest Neighbors model to predict the zip code</a:t>
            </a:r>
            <a:endParaRPr/>
          </a:p>
          <a:p>
            <a:pPr indent="-342900" lvl="0" marL="457200" rtl="0" algn="l">
              <a:lnSpc>
                <a:spcPct val="150000"/>
              </a:lnSpc>
              <a:spcBef>
                <a:spcPts val="1000"/>
              </a:spcBef>
              <a:spcAft>
                <a:spcPts val="0"/>
              </a:spcAft>
              <a:buSzPct val="69498"/>
              <a:buChar char="•"/>
            </a:pPr>
            <a:r>
              <a:rPr lang="en-US"/>
              <a:t>Results:</a:t>
            </a:r>
            <a:endParaRPr/>
          </a:p>
          <a:p>
            <a:pPr indent="-342900" lvl="0" marL="457200" rtl="0" algn="l">
              <a:lnSpc>
                <a:spcPct val="150000"/>
              </a:lnSpc>
              <a:spcBef>
                <a:spcPts val="1000"/>
              </a:spcBef>
              <a:spcAft>
                <a:spcPts val="0"/>
              </a:spcAft>
              <a:buSzPct val="69498"/>
              <a:buChar char="•"/>
            </a:pPr>
            <a:r>
              <a:rPr lang="en-US"/>
              <a:t>	K-Nearest Neighbors MSE train: 0.000, test: 0.000</a:t>
            </a:r>
            <a:endParaRPr/>
          </a:p>
          <a:p>
            <a:pPr indent="-342900" lvl="0" marL="457200" rtl="0" algn="l">
              <a:lnSpc>
                <a:spcPct val="150000"/>
              </a:lnSpc>
              <a:spcBef>
                <a:spcPts val="1000"/>
              </a:spcBef>
              <a:spcAft>
                <a:spcPts val="0"/>
              </a:spcAft>
              <a:buSzPct val="69498"/>
              <a:buChar char="•"/>
            </a:pPr>
            <a:r>
              <a:rPr lang="en-US"/>
              <a:t>	K-Nearest Neighbors R^2 train: 1.000, test: 1.000</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98" name="Google Shape;198;p31"/>
          <p:cNvGrpSpPr/>
          <p:nvPr/>
        </p:nvGrpSpPr>
        <p:grpSpPr>
          <a:xfrm rot="5400000">
            <a:off x="-2340441" y="2666183"/>
            <a:ext cx="5860051" cy="527712"/>
            <a:chOff x="6081624" y="1998368"/>
            <a:chExt cx="5613457" cy="782175"/>
          </a:xfrm>
        </p:grpSpPr>
        <p:sp>
          <p:nvSpPr>
            <p:cNvPr id="199" name="Google Shape;199;p31"/>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0" name="Google Shape;200;p31"/>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01" name="Google Shape;201;p31"/>
          <p:cNvSpPr txBox="1"/>
          <p:nvPr>
            <p:ph type="title"/>
          </p:nvPr>
        </p:nvSpPr>
        <p:spPr>
          <a:xfrm>
            <a:off x="1106599" y="78723"/>
            <a:ext cx="10675498" cy="1771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Add zip code to the listings</a:t>
            </a:r>
            <a:br>
              <a:rPr b="1" i="0" lang="en-US" sz="3600" u="none" cap="none" strike="noStrike">
                <a:solidFill>
                  <a:srgbClr val="000000"/>
                </a:solidFill>
                <a:latin typeface="Arial"/>
                <a:ea typeface="Arial"/>
                <a:cs typeface="Arial"/>
                <a:sym typeface="Arial"/>
              </a:rPr>
            </a:br>
            <a:endParaRPr b="1" sz="3600"/>
          </a:p>
        </p:txBody>
      </p:sp>
      <p:sp>
        <p:nvSpPr>
          <p:cNvPr id="202" name="Google Shape;202;p31"/>
          <p:cNvSpPr txBox="1"/>
          <p:nvPr>
            <p:ph idx="1" type="body"/>
          </p:nvPr>
        </p:nvSpPr>
        <p:spPr>
          <a:xfrm>
            <a:off x="838199" y="1248988"/>
            <a:ext cx="6720641" cy="5267426"/>
          </a:xfrm>
          <a:prstGeom prst="rect">
            <a:avLst/>
          </a:prstGeom>
          <a:noFill/>
          <a:ln>
            <a:noFill/>
          </a:ln>
        </p:spPr>
        <p:txBody>
          <a:bodyPr anchorCtr="0" anchor="ctr"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a:t>Check on several latitude, longitude using geopy and knn model</a:t>
            </a:r>
            <a:endParaRPr/>
          </a:p>
          <a:p>
            <a:pPr indent="-342900" lvl="0" marL="457200" rtl="0" algn="l">
              <a:lnSpc>
                <a:spcPct val="150000"/>
              </a:lnSpc>
              <a:spcBef>
                <a:spcPts val="1000"/>
              </a:spcBef>
              <a:spcAft>
                <a:spcPts val="0"/>
              </a:spcAft>
              <a:buSzPts val="1800"/>
              <a:buChar char="•"/>
            </a:pPr>
            <a:r>
              <a:rPr lang="en-US"/>
              <a:t>Geopy gives non-value zip code or wrong zip code, while knn model predicts correctly (after checking on find zip code websites)</a:t>
            </a:r>
            <a:endParaRPr/>
          </a:p>
        </p:txBody>
      </p:sp>
      <p:pic>
        <p:nvPicPr>
          <p:cNvPr id="203" name="Google Shape;203;p31"/>
          <p:cNvPicPr preferRelativeResize="0"/>
          <p:nvPr/>
        </p:nvPicPr>
        <p:blipFill rotWithShape="1">
          <a:blip r:embed="rId3">
            <a:alphaModFix/>
          </a:blip>
          <a:srcRect b="0" l="0" r="0" t="0"/>
          <a:stretch/>
        </p:blipFill>
        <p:spPr>
          <a:xfrm>
            <a:off x="7958150" y="1105312"/>
            <a:ext cx="3566775" cy="555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09" name="Google Shape;209;p32"/>
          <p:cNvGrpSpPr/>
          <p:nvPr/>
        </p:nvGrpSpPr>
        <p:grpSpPr>
          <a:xfrm rot="5400000">
            <a:off x="-2340441" y="2666183"/>
            <a:ext cx="5860051" cy="527712"/>
            <a:chOff x="6081624" y="1998368"/>
            <a:chExt cx="5613457" cy="782175"/>
          </a:xfrm>
        </p:grpSpPr>
        <p:sp>
          <p:nvSpPr>
            <p:cNvPr id="210" name="Google Shape;210;p3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11" name="Google Shape;211;p3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12" name="Google Shape;212;p32"/>
          <p:cNvSpPr txBox="1"/>
          <p:nvPr>
            <p:ph type="title"/>
          </p:nvPr>
        </p:nvSpPr>
        <p:spPr>
          <a:xfrm>
            <a:off x="1106599" y="78722"/>
            <a:ext cx="10675498" cy="1876201"/>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Evaluate missing values to select features</a:t>
            </a:r>
            <a:endParaRPr b="1" sz="3600"/>
          </a:p>
        </p:txBody>
      </p:sp>
      <p:pic>
        <p:nvPicPr>
          <p:cNvPr id="213" name="Google Shape;213;p32"/>
          <p:cNvPicPr preferRelativeResize="0"/>
          <p:nvPr/>
        </p:nvPicPr>
        <p:blipFill rotWithShape="1">
          <a:blip r:embed="rId3">
            <a:alphaModFix/>
          </a:blip>
          <a:srcRect b="0" l="0" r="0" t="0"/>
          <a:stretch/>
        </p:blipFill>
        <p:spPr>
          <a:xfrm>
            <a:off x="5537246" y="904054"/>
            <a:ext cx="6328705" cy="6298058"/>
          </a:xfrm>
          <a:prstGeom prst="rect">
            <a:avLst/>
          </a:prstGeom>
          <a:noFill/>
          <a:ln>
            <a:noFill/>
          </a:ln>
        </p:spPr>
      </p:pic>
      <p:sp>
        <p:nvSpPr>
          <p:cNvPr id="214" name="Google Shape;214;p32"/>
          <p:cNvSpPr txBox="1"/>
          <p:nvPr>
            <p:ph idx="1" type="body"/>
          </p:nvPr>
        </p:nvSpPr>
        <p:spPr>
          <a:xfrm>
            <a:off x="838199" y="1248988"/>
            <a:ext cx="4698725" cy="5404059"/>
          </a:xfrm>
          <a:prstGeom prst="rect">
            <a:avLst/>
          </a:prstGeom>
          <a:noFill/>
          <a:ln>
            <a:noFill/>
          </a:ln>
        </p:spPr>
        <p:txBody>
          <a:bodyPr anchorCtr="0" anchor="ctr"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lang="en-US" sz="2800"/>
              <a:t>Evaluate 74 features</a:t>
            </a:r>
            <a:endParaRPr/>
          </a:p>
          <a:p>
            <a:pPr indent="-342900" lvl="0" marL="457200" rtl="0" algn="l">
              <a:lnSpc>
                <a:spcPct val="150000"/>
              </a:lnSpc>
              <a:spcBef>
                <a:spcPts val="1000"/>
              </a:spcBef>
              <a:spcAft>
                <a:spcPts val="0"/>
              </a:spcAft>
              <a:buSzPts val="1800"/>
              <a:buChar char="•"/>
            </a:pPr>
            <a:r>
              <a:rPr lang="en-US" sz="2800"/>
              <a:t>Avoid choosing bathrooms, calendar_updated, license and other features that have a lot of missing values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20" name="Google Shape;220;p33"/>
          <p:cNvGrpSpPr/>
          <p:nvPr/>
        </p:nvGrpSpPr>
        <p:grpSpPr>
          <a:xfrm rot="5400000">
            <a:off x="-2340441" y="2666183"/>
            <a:ext cx="5860051" cy="527712"/>
            <a:chOff x="6081624" y="1998368"/>
            <a:chExt cx="5613457" cy="782175"/>
          </a:xfrm>
        </p:grpSpPr>
        <p:sp>
          <p:nvSpPr>
            <p:cNvPr id="221" name="Google Shape;221;p3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2" name="Google Shape;222;p33"/>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23" name="Google Shape;223;p33"/>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4" name="Google Shape;224;p33"/>
          <p:cNvSpPr txBox="1"/>
          <p:nvPr/>
        </p:nvSpPr>
        <p:spPr>
          <a:xfrm>
            <a:off x="852960" y="1137703"/>
            <a:ext cx="10838137" cy="5095485"/>
          </a:xfrm>
          <a:prstGeom prst="rect">
            <a:avLst/>
          </a:prstGeom>
          <a:noFill/>
          <a:ln>
            <a:noFill/>
          </a:ln>
        </p:spPr>
        <p:txBody>
          <a:bodyPr anchorCtr="0" anchor="ctr" bIns="45700" lIns="91425" spcFirstLastPara="1" rIns="91425" wrap="square" tIns="45700">
            <a:normAutofit/>
          </a:bodyPr>
          <a:lstStyle/>
          <a:p>
            <a:pPr indent="-374650" lvl="0" marL="990600" marR="0" rtl="0" algn="l">
              <a:lnSpc>
                <a:spcPct val="150000"/>
              </a:lnSpc>
              <a:spcBef>
                <a:spcPts val="0"/>
              </a:spcBef>
              <a:spcAft>
                <a:spcPts val="0"/>
              </a:spcAft>
              <a:buClr>
                <a:schemeClr val="dk1"/>
              </a:buClr>
              <a:buSzPts val="2200"/>
              <a:buFont typeface="Arial"/>
              <a:buNone/>
            </a:pPr>
            <a:r>
              <a:t/>
            </a:r>
            <a:endParaRPr b="0" i="0" sz="2800" u="none" cap="none" strike="noStrike">
              <a:solidFill>
                <a:srgbClr val="000000"/>
              </a:solidFill>
              <a:latin typeface="Arial"/>
              <a:ea typeface="Arial"/>
              <a:cs typeface="Arial"/>
              <a:sym typeface="Arial"/>
            </a:endParaRPr>
          </a:p>
        </p:txBody>
      </p:sp>
      <p:sp>
        <p:nvSpPr>
          <p:cNvPr id="225" name="Google Shape;225;p33"/>
          <p:cNvSpPr txBox="1"/>
          <p:nvPr>
            <p:ph type="title"/>
          </p:nvPr>
        </p:nvSpPr>
        <p:spPr>
          <a:xfrm>
            <a:off x="1106599" y="78723"/>
            <a:ext cx="10675498" cy="1771098"/>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Select features &amp; Remove unnecessary columns</a:t>
            </a:r>
            <a:endParaRPr b="1" sz="3600"/>
          </a:p>
        </p:txBody>
      </p:sp>
      <p:pic>
        <p:nvPicPr>
          <p:cNvPr id="226" name="Google Shape;226;p33"/>
          <p:cNvPicPr preferRelativeResize="0"/>
          <p:nvPr/>
        </p:nvPicPr>
        <p:blipFill rotWithShape="1">
          <a:blip r:embed="rId3">
            <a:alphaModFix/>
          </a:blip>
          <a:srcRect b="0" l="0" r="0" t="0"/>
          <a:stretch/>
        </p:blipFill>
        <p:spPr>
          <a:xfrm>
            <a:off x="784408" y="2133357"/>
            <a:ext cx="2979645" cy="3816295"/>
          </a:xfrm>
          <a:prstGeom prst="rect">
            <a:avLst/>
          </a:prstGeom>
          <a:noFill/>
          <a:ln>
            <a:noFill/>
          </a:ln>
        </p:spPr>
      </p:pic>
      <p:pic>
        <p:nvPicPr>
          <p:cNvPr id="227" name="Google Shape;227;p33"/>
          <p:cNvPicPr preferRelativeResize="0"/>
          <p:nvPr/>
        </p:nvPicPr>
        <p:blipFill rotWithShape="1">
          <a:blip r:embed="rId4">
            <a:alphaModFix/>
          </a:blip>
          <a:srcRect b="0" l="0" r="0" t="0"/>
          <a:stretch/>
        </p:blipFill>
        <p:spPr>
          <a:xfrm>
            <a:off x="4607240" y="2398122"/>
            <a:ext cx="3261025" cy="3461942"/>
          </a:xfrm>
          <a:prstGeom prst="rect">
            <a:avLst/>
          </a:prstGeom>
          <a:noFill/>
          <a:ln>
            <a:noFill/>
          </a:ln>
        </p:spPr>
      </p:pic>
      <p:pic>
        <p:nvPicPr>
          <p:cNvPr id="228" name="Google Shape;228;p33"/>
          <p:cNvPicPr preferRelativeResize="0"/>
          <p:nvPr/>
        </p:nvPicPr>
        <p:blipFill rotWithShape="1">
          <a:blip r:embed="rId5">
            <a:alphaModFix/>
          </a:blip>
          <a:srcRect b="0" l="0" r="0" t="0"/>
          <a:stretch/>
        </p:blipFill>
        <p:spPr>
          <a:xfrm>
            <a:off x="8369007" y="2473139"/>
            <a:ext cx="3438005" cy="23616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34" name="Google Shape;234;p34"/>
          <p:cNvGrpSpPr/>
          <p:nvPr/>
        </p:nvGrpSpPr>
        <p:grpSpPr>
          <a:xfrm rot="5400000">
            <a:off x="-2340441" y="2666183"/>
            <a:ext cx="5860051" cy="527712"/>
            <a:chOff x="6081624" y="1998368"/>
            <a:chExt cx="5613457" cy="782175"/>
          </a:xfrm>
        </p:grpSpPr>
        <p:sp>
          <p:nvSpPr>
            <p:cNvPr id="235" name="Google Shape;235;p3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6" name="Google Shape;236;p3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37" name="Google Shape;237;p34"/>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8" name="Google Shape;238;p34"/>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i="0" lang="en-US" sz="4400" u="none" cap="none" strike="noStrike">
                <a:solidFill>
                  <a:srgbClr val="000000"/>
                </a:solidFill>
                <a:latin typeface="Arial"/>
                <a:ea typeface="Arial"/>
                <a:cs typeface="Arial"/>
                <a:sym typeface="Arial"/>
              </a:rPr>
              <a:t>3. Data Cleanup</a:t>
            </a:r>
            <a:endParaRPr b="1"/>
          </a:p>
        </p:txBody>
      </p:sp>
      <p:pic>
        <p:nvPicPr>
          <p:cNvPr id="239" name="Google Shape;239;p34"/>
          <p:cNvPicPr preferRelativeResize="0"/>
          <p:nvPr/>
        </p:nvPicPr>
        <p:blipFill rotWithShape="1">
          <a:blip r:embed="rId3">
            <a:alphaModFix/>
          </a:blip>
          <a:srcRect b="0" l="0" r="0" t="0"/>
          <a:stretch/>
        </p:blipFill>
        <p:spPr>
          <a:xfrm>
            <a:off x="718864" y="1155100"/>
            <a:ext cx="11225872" cy="52981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45" name="Google Shape;245;p35"/>
          <p:cNvGrpSpPr/>
          <p:nvPr/>
        </p:nvGrpSpPr>
        <p:grpSpPr>
          <a:xfrm rot="5400000">
            <a:off x="-2340441" y="2666183"/>
            <a:ext cx="5860051" cy="527712"/>
            <a:chOff x="6081624" y="1998368"/>
            <a:chExt cx="5613457" cy="782175"/>
          </a:xfrm>
        </p:grpSpPr>
        <p:sp>
          <p:nvSpPr>
            <p:cNvPr id="246" name="Google Shape;246;p35"/>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7" name="Google Shape;247;p35"/>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48" name="Google Shape;248;p35"/>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9" name="Google Shape;249;p35"/>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i="0" lang="en-US" sz="4400" u="none" cap="none" strike="noStrike">
                <a:solidFill>
                  <a:srgbClr val="000000"/>
                </a:solidFill>
                <a:latin typeface="Arial"/>
                <a:ea typeface="Arial"/>
                <a:cs typeface="Arial"/>
                <a:sym typeface="Arial"/>
              </a:rPr>
              <a:t>3. Data Cleanup</a:t>
            </a:r>
            <a:endParaRPr b="1"/>
          </a:p>
        </p:txBody>
      </p:sp>
      <p:pic>
        <p:nvPicPr>
          <p:cNvPr id="250" name="Google Shape;250;p35"/>
          <p:cNvPicPr preferRelativeResize="0"/>
          <p:nvPr/>
        </p:nvPicPr>
        <p:blipFill rotWithShape="1">
          <a:blip r:embed="rId3">
            <a:alphaModFix/>
          </a:blip>
          <a:srcRect b="0" l="0" r="0" t="0"/>
          <a:stretch/>
        </p:blipFill>
        <p:spPr>
          <a:xfrm>
            <a:off x="853120" y="1199064"/>
            <a:ext cx="10838137" cy="515898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56" name="Google Shape;256;p36"/>
          <p:cNvGrpSpPr/>
          <p:nvPr/>
        </p:nvGrpSpPr>
        <p:grpSpPr>
          <a:xfrm rot="5400000">
            <a:off x="-2340441" y="2666183"/>
            <a:ext cx="5860051" cy="527712"/>
            <a:chOff x="6081624" y="1998368"/>
            <a:chExt cx="5613457" cy="782175"/>
          </a:xfrm>
        </p:grpSpPr>
        <p:sp>
          <p:nvSpPr>
            <p:cNvPr id="257" name="Google Shape;257;p3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58" name="Google Shape;258;p3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59" name="Google Shape;259;p36"/>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0" name="Google Shape;260;p36"/>
          <p:cNvSpPr txBox="1"/>
          <p:nvPr/>
        </p:nvSpPr>
        <p:spPr>
          <a:xfrm>
            <a:off x="853120" y="1095044"/>
            <a:ext cx="10613665"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Fill missing values for 4 features:</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Neighbourhood (ffill: previous value)</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Bedrooms (mean value)</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Reviews_score_rating(ffill: previous value)</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Reviews_per_month (mean value)</a:t>
            </a:r>
            <a:endParaRPr b="0" i="0" sz="2800" u="none" cap="none" strike="noStrike">
              <a:solidFill>
                <a:srgbClr val="000000"/>
              </a:solidFill>
              <a:latin typeface="Arial"/>
              <a:ea typeface="Arial"/>
              <a:cs typeface="Arial"/>
              <a:sym typeface="Arial"/>
            </a:endParaRPr>
          </a:p>
        </p:txBody>
      </p:sp>
      <p:sp>
        <p:nvSpPr>
          <p:cNvPr id="261" name="Google Shape;261;p36"/>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i="0" lang="en-US" sz="4400" u="none" cap="none" strike="noStrike">
                <a:solidFill>
                  <a:srgbClr val="000000"/>
                </a:solidFill>
                <a:latin typeface="Arial"/>
                <a:ea typeface="Arial"/>
                <a:cs typeface="Arial"/>
                <a:sym typeface="Arial"/>
              </a:rPr>
              <a:t>3. Data Cleanup</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67" name="Google Shape;267;p37"/>
          <p:cNvGrpSpPr/>
          <p:nvPr/>
        </p:nvGrpSpPr>
        <p:grpSpPr>
          <a:xfrm rot="5400000">
            <a:off x="-2340441" y="2666183"/>
            <a:ext cx="5860051" cy="527712"/>
            <a:chOff x="6081624" y="1998368"/>
            <a:chExt cx="5613457" cy="782175"/>
          </a:xfrm>
        </p:grpSpPr>
        <p:sp>
          <p:nvSpPr>
            <p:cNvPr id="268" name="Google Shape;268;p3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9" name="Google Shape;269;p37"/>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70" name="Google Shape;270;p37"/>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37"/>
          <p:cNvSpPr txBox="1"/>
          <p:nvPr/>
        </p:nvSpPr>
        <p:spPr>
          <a:xfrm>
            <a:off x="118215" y="1105802"/>
            <a:ext cx="3550714" cy="5095485"/>
          </a:xfrm>
          <a:prstGeom prst="rect">
            <a:avLst/>
          </a:prstGeom>
          <a:noFill/>
          <a:ln>
            <a:noFill/>
          </a:ln>
        </p:spPr>
        <p:txBody>
          <a:bodyPr anchorCtr="0" anchor="ctr" bIns="45700" lIns="91425" spcFirstLastPara="1" rIns="91425" wrap="square" tIns="45700">
            <a:normAutofit fontScale="92500" lnSpcReduction="20000"/>
          </a:bodyPr>
          <a:lstStyle/>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We can see that some words that are most concerned are:</a:t>
            </a:r>
            <a:endParaRPr/>
          </a:p>
          <a:p>
            <a:pPr indent="0" lvl="0" marL="476250" marR="0" rtl="0" algn="l">
              <a:lnSpc>
                <a:spcPct val="15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1.   P</a:t>
            </a:r>
            <a:r>
              <a:rPr lang="en-US" sz="2400"/>
              <a:t>rivate</a:t>
            </a:r>
            <a:r>
              <a:rPr b="0" i="0" lang="en-US" sz="2400" u="none" cap="none" strike="noStrike">
                <a:solidFill>
                  <a:srgbClr val="000000"/>
                </a:solidFill>
                <a:latin typeface="Arial"/>
                <a:ea typeface="Arial"/>
                <a:cs typeface="Arial"/>
                <a:sym typeface="Arial"/>
              </a:rPr>
              <a:t> R</a:t>
            </a:r>
            <a:r>
              <a:rPr lang="en-US" sz="2400"/>
              <a:t>oom</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2.   O</a:t>
            </a:r>
            <a:r>
              <a:rPr lang="en-US" sz="2400"/>
              <a:t>cean</a:t>
            </a:r>
            <a:r>
              <a:rPr b="0" i="0" lang="en-US" sz="2400" u="none" cap="none" strike="noStrike">
                <a:solidFill>
                  <a:srgbClr val="000000"/>
                </a:solidFill>
                <a:latin typeface="Arial"/>
                <a:ea typeface="Arial"/>
                <a:cs typeface="Arial"/>
                <a:sym typeface="Arial"/>
              </a:rPr>
              <a:t> V</a:t>
            </a:r>
            <a:r>
              <a:rPr lang="en-US" sz="2400"/>
              <a:t>iew</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3.   B</a:t>
            </a:r>
            <a:r>
              <a:rPr lang="en-US" sz="2400"/>
              <a:t>eautiful</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4.   O</a:t>
            </a:r>
            <a:r>
              <a:rPr lang="en-US" sz="2400"/>
              <a:t>ne</a:t>
            </a:r>
            <a:r>
              <a:rPr b="0" i="0" lang="en-US" sz="2400" u="none" cap="none" strike="noStrike">
                <a:solidFill>
                  <a:srgbClr val="000000"/>
                </a:solidFill>
                <a:latin typeface="Arial"/>
                <a:ea typeface="Arial"/>
                <a:cs typeface="Arial"/>
                <a:sym typeface="Arial"/>
              </a:rPr>
              <a:t> B</a:t>
            </a:r>
            <a:r>
              <a:rPr lang="en-US" sz="2400"/>
              <a:t>edroom</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5.   M</a:t>
            </a:r>
            <a:r>
              <a:rPr lang="en-US" sz="2400"/>
              <a:t>odern</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6.   C</a:t>
            </a:r>
            <a:r>
              <a:rPr lang="en-US" sz="2400"/>
              <a:t>harming</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7.   L</a:t>
            </a:r>
            <a:r>
              <a:rPr lang="en-US" sz="2400"/>
              <a:t>uxury</a:t>
            </a:r>
            <a:endParaRPr b="0" i="0" sz="2400" u="none" cap="none" strike="noStrike">
              <a:solidFill>
                <a:srgbClr val="000000"/>
              </a:solidFill>
              <a:latin typeface="Arial"/>
              <a:ea typeface="Arial"/>
              <a:cs typeface="Arial"/>
              <a:sym typeface="Arial"/>
            </a:endParaRPr>
          </a:p>
        </p:txBody>
      </p:sp>
      <p:sp>
        <p:nvSpPr>
          <p:cNvPr id="272" name="Google Shape;272;p37"/>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Name of listing</a:t>
            </a:r>
            <a:endParaRPr/>
          </a:p>
        </p:txBody>
      </p:sp>
      <p:pic>
        <p:nvPicPr>
          <p:cNvPr id="273" name="Google Shape;273;p37"/>
          <p:cNvPicPr preferRelativeResize="0"/>
          <p:nvPr/>
        </p:nvPicPr>
        <p:blipFill rotWithShape="1">
          <a:blip r:embed="rId3">
            <a:alphaModFix/>
          </a:blip>
          <a:srcRect b="0" l="0" r="0" t="0"/>
          <a:stretch/>
        </p:blipFill>
        <p:spPr>
          <a:xfrm>
            <a:off x="3668338" y="1610708"/>
            <a:ext cx="8523661" cy="432437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79" name="Google Shape;279;p38"/>
          <p:cNvGrpSpPr/>
          <p:nvPr/>
        </p:nvGrpSpPr>
        <p:grpSpPr>
          <a:xfrm rot="5400000">
            <a:off x="-2340441" y="2666183"/>
            <a:ext cx="5860051" cy="527712"/>
            <a:chOff x="6081624" y="1998368"/>
            <a:chExt cx="5613457" cy="782175"/>
          </a:xfrm>
        </p:grpSpPr>
        <p:sp>
          <p:nvSpPr>
            <p:cNvPr id="280" name="Google Shape;280;p3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1" name="Google Shape;281;p38"/>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82" name="Google Shape;282;p38"/>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3" name="Google Shape;283;p38"/>
          <p:cNvSpPr txBox="1"/>
          <p:nvPr/>
        </p:nvSpPr>
        <p:spPr>
          <a:xfrm>
            <a:off x="500744" y="1248989"/>
            <a:ext cx="3734926" cy="5371780"/>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We can see that people care about locations that are "</a:t>
            </a:r>
            <a:r>
              <a:rPr b="1" i="0" lang="en-US" sz="2800" u="none" cap="none" strike="noStrike">
                <a:solidFill>
                  <a:srgbClr val="000000"/>
                </a:solidFill>
                <a:latin typeface="Arial"/>
                <a:ea typeface="Arial"/>
                <a:cs typeface="Arial"/>
                <a:sym typeface="Arial"/>
              </a:rPr>
              <a:t>private, have bedroom, studio, beach, apartment, and cozy locations</a:t>
            </a:r>
            <a:r>
              <a:rPr b="0" i="0" lang="en-US" sz="2800" u="none" cap="none" strike="noStrike">
                <a:solidFill>
                  <a:srgbClr val="000000"/>
                </a:solidFill>
                <a:latin typeface="Arial"/>
                <a:ea typeface="Arial"/>
                <a:cs typeface="Arial"/>
                <a:sym typeface="Arial"/>
              </a:rPr>
              <a:t>"</a:t>
            </a:r>
            <a:endParaRPr/>
          </a:p>
        </p:txBody>
      </p:sp>
      <p:sp>
        <p:nvSpPr>
          <p:cNvPr id="284" name="Google Shape;284;p38"/>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a:t>
            </a:r>
            <a:r>
              <a:rPr b="1" lang="en-US"/>
              <a:t>Name of listing</a:t>
            </a:r>
            <a:endParaRPr/>
          </a:p>
        </p:txBody>
      </p:sp>
      <p:pic>
        <p:nvPicPr>
          <p:cNvPr id="285" name="Google Shape;285;p38"/>
          <p:cNvPicPr preferRelativeResize="0"/>
          <p:nvPr/>
        </p:nvPicPr>
        <p:blipFill rotWithShape="1">
          <a:blip r:embed="rId3">
            <a:alphaModFix/>
          </a:blip>
          <a:srcRect b="0" l="0" r="0" t="0"/>
          <a:stretch/>
        </p:blipFill>
        <p:spPr>
          <a:xfrm>
            <a:off x="4570822" y="1399860"/>
            <a:ext cx="7621177" cy="47985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92" name="Google Shape;92;p26"/>
          <p:cNvGrpSpPr/>
          <p:nvPr/>
        </p:nvGrpSpPr>
        <p:grpSpPr>
          <a:xfrm rot="5400000">
            <a:off x="-2340441" y="2666183"/>
            <a:ext cx="5860051" cy="527712"/>
            <a:chOff x="6081624" y="1998368"/>
            <a:chExt cx="5613457" cy="782175"/>
          </a:xfrm>
        </p:grpSpPr>
        <p:sp>
          <p:nvSpPr>
            <p:cNvPr id="93" name="Google Shape;93;p2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2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95" name="Google Shape;95;p26"/>
          <p:cNvSpPr txBox="1"/>
          <p:nvPr>
            <p:ph type="title"/>
          </p:nvPr>
        </p:nvSpPr>
        <p:spPr>
          <a:xfrm>
            <a:off x="1106599" y="301705"/>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TABLE OF CONTENTS</a:t>
            </a:r>
            <a:endParaRPr b="1"/>
          </a:p>
        </p:txBody>
      </p:sp>
      <p:sp>
        <p:nvSpPr>
          <p:cNvPr id="96" name="Google Shape;96;p26"/>
          <p:cNvSpPr txBox="1"/>
          <p:nvPr/>
        </p:nvSpPr>
        <p:spPr>
          <a:xfrm>
            <a:off x="853120" y="1248988"/>
            <a:ext cx="10838137" cy="5307307"/>
          </a:xfrm>
          <a:prstGeom prst="rect">
            <a:avLst/>
          </a:prstGeom>
          <a:noFill/>
          <a:ln>
            <a:noFill/>
          </a:ln>
        </p:spPr>
        <p:txBody>
          <a:bodyPr anchorCtr="0" anchor="ctr" bIns="45700" lIns="91425" spcFirstLastPara="1" rIns="91425" wrap="square" tIns="45700">
            <a:normAutofit/>
          </a:bodyPr>
          <a:lstStyle/>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Project Roles &amp; Responsibilities</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Project Introduction</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Data Extraction &amp; Cleanup</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Data Visualization</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Predictive Models Building</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Interpretation &amp; Conclusions</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400" u="none" cap="none" strike="noStrike">
                <a:solidFill>
                  <a:srgbClr val="000000"/>
                </a:solidFill>
                <a:latin typeface="Arial"/>
                <a:ea typeface="Arial"/>
                <a:cs typeface="Arial"/>
                <a:sym typeface="Arial"/>
              </a:rPr>
              <a:t>Code Files &amp; Final Report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291" name="Google Shape;291;p39"/>
          <p:cNvGrpSpPr/>
          <p:nvPr/>
        </p:nvGrpSpPr>
        <p:grpSpPr>
          <a:xfrm rot="5400000">
            <a:off x="-2340441" y="2666183"/>
            <a:ext cx="5860051" cy="527712"/>
            <a:chOff x="6081624" y="1998368"/>
            <a:chExt cx="5613457" cy="782175"/>
          </a:xfrm>
        </p:grpSpPr>
        <p:sp>
          <p:nvSpPr>
            <p:cNvPr id="292" name="Google Shape;292;p39"/>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3" name="Google Shape;293;p39"/>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294" name="Google Shape;294;p39"/>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95" name="Google Shape;295;p39"/>
          <p:cNvSpPr txBox="1"/>
          <p:nvPr/>
        </p:nvSpPr>
        <p:spPr>
          <a:xfrm>
            <a:off x="500743" y="1460810"/>
            <a:ext cx="4570640" cy="5095485"/>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 The host with the host_id "107434423" has the largest number of listings on Airbnb (1891 listings)</a:t>
            </a:r>
            <a:endParaRPr/>
          </a:p>
        </p:txBody>
      </p:sp>
      <p:sp>
        <p:nvSpPr>
          <p:cNvPr id="296" name="Google Shape;296;p39"/>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Host ID</a:t>
            </a:r>
            <a:endParaRPr/>
          </a:p>
        </p:txBody>
      </p:sp>
      <p:pic>
        <p:nvPicPr>
          <p:cNvPr id="297" name="Google Shape;297;p39"/>
          <p:cNvPicPr preferRelativeResize="0"/>
          <p:nvPr/>
        </p:nvPicPr>
        <p:blipFill rotWithShape="1">
          <a:blip r:embed="rId3">
            <a:alphaModFix/>
          </a:blip>
          <a:srcRect b="0" l="0" r="0" t="0"/>
          <a:stretch/>
        </p:blipFill>
        <p:spPr>
          <a:xfrm>
            <a:off x="4919813" y="1131980"/>
            <a:ext cx="7025244" cy="548878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03" name="Google Shape;303;p40"/>
          <p:cNvGrpSpPr/>
          <p:nvPr/>
        </p:nvGrpSpPr>
        <p:grpSpPr>
          <a:xfrm rot="5400000">
            <a:off x="-2340441" y="2666183"/>
            <a:ext cx="5860051" cy="527712"/>
            <a:chOff x="6081624" y="1998368"/>
            <a:chExt cx="5613457" cy="782175"/>
          </a:xfrm>
        </p:grpSpPr>
        <p:sp>
          <p:nvSpPr>
            <p:cNvPr id="304" name="Google Shape;304;p40"/>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5" name="Google Shape;305;p40"/>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06" name="Google Shape;306;p40"/>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7" name="Google Shape;307;p40"/>
          <p:cNvSpPr txBox="1"/>
          <p:nvPr/>
        </p:nvSpPr>
        <p:spPr>
          <a:xfrm>
            <a:off x="853120" y="1460811"/>
            <a:ext cx="10838137" cy="4645700"/>
          </a:xfrm>
          <a:prstGeom prst="rect">
            <a:avLst/>
          </a:prstGeom>
          <a:noFill/>
          <a:ln>
            <a:noFill/>
          </a:ln>
        </p:spPr>
        <p:txBody>
          <a:bodyPr anchorCtr="0" anchor="ctr" bIns="45700" lIns="91425" spcFirstLastPara="1" rIns="91425" wrap="square" tIns="45700">
            <a:normAutofit/>
          </a:bodyPr>
          <a:lstStyle/>
          <a:p>
            <a:pPr indent="-260350" lvl="0" marL="736600" marR="0" rtl="0" algn="l">
              <a:lnSpc>
                <a:spcPct val="90000"/>
              </a:lnSpc>
              <a:spcBef>
                <a:spcPts val="0"/>
              </a:spcBef>
              <a:spcAft>
                <a:spcPts val="0"/>
              </a:spcAft>
              <a:buClr>
                <a:schemeClr val="dk1"/>
              </a:buClr>
              <a:buSzPts val="2200"/>
              <a:buFont typeface="Arial"/>
              <a:buChar char="•"/>
            </a:pPr>
            <a:r>
              <a:rPr b="0" i="0" lang="en-US" sz="3200" u="none" cap="none" strike="noStrike">
                <a:solidFill>
                  <a:srgbClr val="000000"/>
                </a:solidFill>
                <a:latin typeface="Arial"/>
                <a:ea typeface="Arial"/>
                <a:cs typeface="Arial"/>
                <a:sym typeface="Arial"/>
              </a:rPr>
              <a:t>1313 neighbourhoods &amp; 1637 zip codes in the dataset</a:t>
            </a:r>
            <a:endParaRPr b="0" i="0" sz="3200" u="none" cap="none" strike="noStrike">
              <a:solidFill>
                <a:srgbClr val="000000"/>
              </a:solidFill>
              <a:latin typeface="Arial"/>
              <a:ea typeface="Arial"/>
              <a:cs typeface="Arial"/>
              <a:sym typeface="Arial"/>
            </a:endParaRPr>
          </a:p>
        </p:txBody>
      </p:sp>
      <p:sp>
        <p:nvSpPr>
          <p:cNvPr id="308" name="Google Shape;308;p40"/>
          <p:cNvSpPr txBox="1"/>
          <p:nvPr>
            <p:ph type="title"/>
          </p:nvPr>
        </p:nvSpPr>
        <p:spPr>
          <a:xfrm>
            <a:off x="853120" y="78723"/>
            <a:ext cx="11338880" cy="138208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4. Data Visualization – Neighbourhood &amp; Zip code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14" name="Google Shape;314;p41"/>
          <p:cNvGrpSpPr/>
          <p:nvPr/>
        </p:nvGrpSpPr>
        <p:grpSpPr>
          <a:xfrm rot="5400000">
            <a:off x="-2340441" y="2666183"/>
            <a:ext cx="5860051" cy="527712"/>
            <a:chOff x="6081624" y="1998368"/>
            <a:chExt cx="5613457" cy="782175"/>
          </a:xfrm>
        </p:grpSpPr>
        <p:sp>
          <p:nvSpPr>
            <p:cNvPr id="315" name="Google Shape;315;p41"/>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6" name="Google Shape;316;p41"/>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17" name="Google Shape;317;p41"/>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8" name="Google Shape;318;p41"/>
          <p:cNvSpPr txBox="1"/>
          <p:nvPr/>
        </p:nvSpPr>
        <p:spPr>
          <a:xfrm>
            <a:off x="853120" y="1460810"/>
            <a:ext cx="10838137" cy="5095485"/>
          </a:xfrm>
          <a:prstGeom prst="rect">
            <a:avLst/>
          </a:prstGeom>
          <a:noFill/>
          <a:ln>
            <a:noFill/>
          </a:ln>
        </p:spPr>
        <p:txBody>
          <a:bodyPr anchorCtr="0" anchor="ctr" bIns="45700" lIns="91425" spcFirstLastPara="1" rIns="91425" wrap="square" tIns="45700">
            <a:normAutofit/>
          </a:bodyPr>
          <a:lstStyle/>
          <a:p>
            <a:pPr indent="-120650" lvl="0" marL="736600" marR="0" rtl="0" algn="l">
              <a:lnSpc>
                <a:spcPct val="90000"/>
              </a:lnSpc>
              <a:spcBef>
                <a:spcPts val="0"/>
              </a:spcBef>
              <a:spcAft>
                <a:spcPts val="0"/>
              </a:spcAft>
              <a:buClr>
                <a:schemeClr val="dk1"/>
              </a:buClr>
              <a:buSzPts val="22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1"/>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4. Data Visualization – Latitude &amp; Longitude</a:t>
            </a:r>
            <a:endParaRPr/>
          </a:p>
        </p:txBody>
      </p:sp>
      <p:graphicFrame>
        <p:nvGraphicFramePr>
          <p:cNvPr id="320" name="Google Shape;320;p41"/>
          <p:cNvGraphicFramePr/>
          <p:nvPr/>
        </p:nvGraphicFramePr>
        <p:xfrm>
          <a:off x="-58988" y="2134096"/>
          <a:ext cx="12049187" cy="4240178"/>
        </p:xfrm>
        <a:graphic>
          <a:graphicData uri="http://schemas.openxmlformats.org/presentationml/2006/ole">
            <mc:AlternateContent>
              <mc:Choice Requires="v">
                <p:oleObj r:id="rId4" imgH="4240178" imgW="12049187" progId="Paint.Picture" spid="_x0000_s1">
                  <p:embed/>
                </p:oleObj>
              </mc:Choice>
              <mc:Fallback>
                <p:oleObj r:id="rId5" imgH="4240178" imgW="12049187" progId="Paint.Picture">
                  <p:embed/>
                  <p:pic>
                    <p:nvPicPr>
                      <p:cNvPr id="320" name="Google Shape;320;p41"/>
                      <p:cNvPicPr preferRelativeResize="0"/>
                      <p:nvPr/>
                    </p:nvPicPr>
                    <p:blipFill rotWithShape="1">
                      <a:blip r:embed="rId6">
                        <a:alphaModFix/>
                      </a:blip>
                      <a:srcRect b="0" l="0" r="0" t="0"/>
                      <a:stretch/>
                    </p:blipFill>
                    <p:spPr>
                      <a:xfrm>
                        <a:off x="-58988" y="2134096"/>
                        <a:ext cx="12049187" cy="4240178"/>
                      </a:xfrm>
                      <a:prstGeom prst="rect">
                        <a:avLst/>
                      </a:prstGeom>
                      <a:noFill/>
                      <a:ln>
                        <a:noFill/>
                      </a:ln>
                    </p:spPr>
                  </p:pic>
                </p:oleObj>
              </mc:Fallback>
            </mc:AlternateContent>
          </a:graphicData>
        </a:graphic>
      </p:graphicFrame>
      <p:sp>
        <p:nvSpPr>
          <p:cNvPr id="321" name="Google Shape;321;p41"/>
          <p:cNvSpPr txBox="1"/>
          <p:nvPr/>
        </p:nvSpPr>
        <p:spPr>
          <a:xfrm>
            <a:off x="546538" y="719252"/>
            <a:ext cx="10838137" cy="1684750"/>
          </a:xfrm>
          <a:prstGeom prst="rect">
            <a:avLst/>
          </a:prstGeom>
          <a:noFill/>
          <a:ln>
            <a:noFill/>
          </a:ln>
        </p:spPr>
        <p:txBody>
          <a:bodyPr anchorCtr="0" anchor="ctr" bIns="45700" lIns="91425" spcFirstLastPara="1" rIns="91425" wrap="square" tIns="45700">
            <a:normAutofit/>
          </a:bodyPr>
          <a:lstStyle/>
          <a:p>
            <a:pPr indent="-260350" lvl="0" marL="736600" marR="0" rtl="0" algn="l">
              <a:lnSpc>
                <a:spcPct val="90000"/>
              </a:lnSpc>
              <a:spcBef>
                <a:spcPts val="0"/>
              </a:spcBef>
              <a:spcAft>
                <a:spcPts val="0"/>
              </a:spcAft>
              <a:buClr>
                <a:schemeClr val="dk1"/>
              </a:buClr>
              <a:buSzPts val="2200"/>
              <a:buFont typeface="Arial"/>
              <a:buChar char="•"/>
            </a:pPr>
            <a:r>
              <a:rPr b="0" i="0" lang="en-US" sz="2000" u="none" cap="none" strike="noStrike">
                <a:solidFill>
                  <a:srgbClr val="000000"/>
                </a:solidFill>
                <a:latin typeface="Arial"/>
                <a:ea typeface="Arial"/>
                <a:cs typeface="Arial"/>
                <a:sym typeface="Arial"/>
              </a:rPr>
              <a:t>Places which have a lot of listings are California, Chicago, Hawaii</a:t>
            </a:r>
            <a:r>
              <a:rPr lang="en-US" sz="2000"/>
              <a:t> and</a:t>
            </a:r>
            <a:r>
              <a:rPr b="0" i="0" lang="en-US" sz="2000" u="none" cap="none" strike="noStrike">
                <a:solidFill>
                  <a:srgbClr val="000000"/>
                </a:solidFill>
                <a:latin typeface="Arial"/>
                <a:ea typeface="Arial"/>
                <a:cs typeface="Arial"/>
                <a:sym typeface="Arial"/>
              </a:rPr>
              <a:t> New York</a:t>
            </a:r>
            <a:endParaRPr/>
          </a:p>
          <a:p>
            <a:pPr indent="-260350" lvl="0" marL="736600" marR="0" rtl="0" algn="l">
              <a:lnSpc>
                <a:spcPct val="90000"/>
              </a:lnSpc>
              <a:spcBef>
                <a:spcPts val="0"/>
              </a:spcBef>
              <a:spcAft>
                <a:spcPts val="0"/>
              </a:spcAft>
              <a:buClr>
                <a:schemeClr val="dk1"/>
              </a:buClr>
              <a:buSzPts val="2200"/>
              <a:buFont typeface="Arial"/>
              <a:buChar char="•"/>
            </a:pPr>
            <a:r>
              <a:rPr b="0" i="0" lang="en-US" sz="2000" u="none" cap="none" strike="noStrike">
                <a:solidFill>
                  <a:srgbClr val="000000"/>
                </a:solidFill>
                <a:latin typeface="Arial"/>
                <a:ea typeface="Arial"/>
                <a:cs typeface="Arial"/>
                <a:sym typeface="Arial"/>
              </a:rPr>
              <a:t>Most profitable properties &amp; zip codes may be in these areas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27" name="Google Shape;327;p42"/>
          <p:cNvGrpSpPr/>
          <p:nvPr/>
        </p:nvGrpSpPr>
        <p:grpSpPr>
          <a:xfrm rot="5400000">
            <a:off x="-2340441" y="2666183"/>
            <a:ext cx="5860051" cy="527712"/>
            <a:chOff x="6081624" y="1998368"/>
            <a:chExt cx="5613457" cy="782175"/>
          </a:xfrm>
        </p:grpSpPr>
        <p:sp>
          <p:nvSpPr>
            <p:cNvPr id="328" name="Google Shape;328;p4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p4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30" name="Google Shape;330;p42"/>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1" name="Google Shape;331;p42"/>
          <p:cNvSpPr txBox="1"/>
          <p:nvPr/>
        </p:nvSpPr>
        <p:spPr>
          <a:xfrm>
            <a:off x="853120" y="1460810"/>
            <a:ext cx="5080619" cy="5095485"/>
          </a:xfrm>
          <a:prstGeom prst="rect">
            <a:avLst/>
          </a:prstGeom>
          <a:noFill/>
          <a:ln>
            <a:noFill/>
          </a:ln>
        </p:spPr>
        <p:txBody>
          <a:bodyPr anchorCtr="0" anchor="ctr" bIns="45700" lIns="91425" spcFirstLastPara="1" rIns="91425" wrap="square" tIns="45700">
            <a:normAutofit/>
          </a:bodyPr>
          <a:lstStyle/>
          <a:p>
            <a:pPr indent="-285750" lvl="0" marL="285750" marR="0" rtl="0" algn="l">
              <a:lnSpc>
                <a:spcPct val="150000"/>
              </a:lnSpc>
              <a:spcBef>
                <a:spcPts val="0"/>
              </a:spcBef>
              <a:spcAft>
                <a:spcPts val="0"/>
              </a:spcAft>
              <a:buClr>
                <a:srgbClr val="000000"/>
              </a:buClr>
              <a:buSzPts val="2800"/>
              <a:buFont typeface="Arial"/>
              <a:buChar char="•"/>
            </a:pPr>
            <a:r>
              <a:rPr b="1" i="0" lang="en-US" sz="2800" u="none" cap="none" strike="noStrike">
                <a:solidFill>
                  <a:srgbClr val="000000"/>
                </a:solidFill>
                <a:latin typeface="Arial"/>
                <a:ea typeface="Arial"/>
                <a:cs typeface="Arial"/>
                <a:sym typeface="Arial"/>
              </a:rPr>
              <a:t>Entire home / apartment </a:t>
            </a:r>
            <a:r>
              <a:rPr b="0" i="0" lang="en-US" sz="2800" u="none" cap="none" strike="noStrike">
                <a:solidFill>
                  <a:srgbClr val="000000"/>
                </a:solidFill>
                <a:latin typeface="Arial"/>
                <a:ea typeface="Arial"/>
                <a:cs typeface="Arial"/>
                <a:sym typeface="Arial"/>
              </a:rPr>
              <a:t>is most prefered and </a:t>
            </a:r>
            <a:r>
              <a:rPr b="1" i="0" lang="en-US" sz="2800" u="none" cap="none" strike="noStrike">
                <a:solidFill>
                  <a:srgbClr val="000000"/>
                </a:solidFill>
                <a:latin typeface="Arial"/>
                <a:ea typeface="Arial"/>
                <a:cs typeface="Arial"/>
                <a:sym typeface="Arial"/>
              </a:rPr>
              <a:t>Hotel room</a:t>
            </a:r>
            <a:r>
              <a:rPr b="0" i="0" lang="en-US" sz="2800" u="none" cap="none" strike="noStrike">
                <a:solidFill>
                  <a:srgbClr val="000000"/>
                </a:solidFill>
                <a:latin typeface="Arial"/>
                <a:ea typeface="Arial"/>
                <a:cs typeface="Arial"/>
                <a:sym typeface="Arial"/>
              </a:rPr>
              <a:t> is least </a:t>
            </a:r>
            <a:r>
              <a:rPr lang="en-US" sz="2800"/>
              <a:t>preferred</a:t>
            </a:r>
            <a:endParaRPr b="0" i="0" sz="28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People care about renting the entire home / apartment and they don't like Hotel room</a:t>
            </a:r>
            <a:endParaRPr/>
          </a:p>
        </p:txBody>
      </p:sp>
      <p:sp>
        <p:nvSpPr>
          <p:cNvPr id="332" name="Google Shape;332;p42"/>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Room type</a:t>
            </a:r>
            <a:endParaRPr/>
          </a:p>
        </p:txBody>
      </p:sp>
      <p:pic>
        <p:nvPicPr>
          <p:cNvPr id="333" name="Google Shape;333;p42"/>
          <p:cNvPicPr preferRelativeResize="0"/>
          <p:nvPr/>
        </p:nvPicPr>
        <p:blipFill rotWithShape="1">
          <a:blip r:embed="rId3">
            <a:alphaModFix/>
          </a:blip>
          <a:srcRect b="0" l="0" r="0" t="0"/>
          <a:stretch/>
        </p:blipFill>
        <p:spPr>
          <a:xfrm>
            <a:off x="5934060" y="1067337"/>
            <a:ext cx="6124650" cy="548895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39" name="Google Shape;339;p43"/>
          <p:cNvGrpSpPr/>
          <p:nvPr/>
        </p:nvGrpSpPr>
        <p:grpSpPr>
          <a:xfrm rot="5400000">
            <a:off x="-2340441" y="2666183"/>
            <a:ext cx="5860051" cy="527712"/>
            <a:chOff x="6081624" y="1998368"/>
            <a:chExt cx="5613457" cy="782175"/>
          </a:xfrm>
        </p:grpSpPr>
        <p:sp>
          <p:nvSpPr>
            <p:cNvPr id="340" name="Google Shape;340;p4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1" name="Google Shape;341;p43"/>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42" name="Google Shape;342;p43"/>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3" name="Google Shape;343;p43"/>
          <p:cNvSpPr txBox="1"/>
          <p:nvPr/>
        </p:nvSpPr>
        <p:spPr>
          <a:xfrm>
            <a:off x="853120" y="1321150"/>
            <a:ext cx="5453087" cy="5095485"/>
          </a:xfrm>
          <a:prstGeom prst="rect">
            <a:avLst/>
          </a:prstGeom>
          <a:noFill/>
          <a:ln>
            <a:noFill/>
          </a:ln>
        </p:spPr>
        <p:txBody>
          <a:bodyPr anchorCtr="0" anchor="ctr" bIns="45700" lIns="91425" spcFirstLastPara="1" rIns="91425" wrap="square" tIns="45700">
            <a:normAutofit fontScale="92500" lnSpcReduction="10000"/>
          </a:bodyPr>
          <a:lstStyle/>
          <a:p>
            <a:pPr indent="-285750" lvl="0" marL="285750" marR="0" rtl="0" algn="l">
              <a:lnSpc>
                <a:spcPct val="150000"/>
              </a:lnSpc>
              <a:spcBef>
                <a:spcPts val="0"/>
              </a:spcBef>
              <a:spcAft>
                <a:spcPts val="0"/>
              </a:spcAft>
              <a:buClr>
                <a:srgbClr val="000000"/>
              </a:buClr>
              <a:buSzPct val="100000"/>
              <a:buFont typeface="Arial"/>
              <a:buChar char="•"/>
            </a:pPr>
            <a:r>
              <a:rPr b="0" i="0" lang="en-US" sz="2800" u="none" cap="none" strike="noStrike">
                <a:solidFill>
                  <a:srgbClr val="000000"/>
                </a:solidFill>
                <a:latin typeface="Arial"/>
                <a:ea typeface="Arial"/>
                <a:cs typeface="Arial"/>
                <a:sym typeface="Arial"/>
              </a:rPr>
              <a:t>The majority of room types are below $10,000.</a:t>
            </a:r>
            <a:endParaRPr/>
          </a:p>
          <a:p>
            <a:pPr indent="-285750" lvl="0" marL="285750" marR="0" rtl="0" algn="l">
              <a:lnSpc>
                <a:spcPct val="150000"/>
              </a:lnSpc>
              <a:spcBef>
                <a:spcPts val="0"/>
              </a:spcBef>
              <a:spcAft>
                <a:spcPts val="0"/>
              </a:spcAft>
              <a:buClr>
                <a:srgbClr val="000000"/>
              </a:buClr>
              <a:buSzPct val="100000"/>
              <a:buFont typeface="Arial"/>
              <a:buChar char="•"/>
            </a:pPr>
            <a:r>
              <a:rPr b="0" i="0" lang="en-US" sz="2800" u="none" cap="none" strike="noStrike">
                <a:solidFill>
                  <a:srgbClr val="000000"/>
                </a:solidFill>
                <a:latin typeface="Arial"/>
                <a:ea typeface="Arial"/>
                <a:cs typeface="Arial"/>
                <a:sym typeface="Arial"/>
              </a:rPr>
              <a:t>1.   Most "entire home / apartment" and "Private room" have the daily price under $10,000.</a:t>
            </a:r>
            <a:endParaRPr/>
          </a:p>
          <a:p>
            <a:pPr indent="-285750" lvl="0" marL="285750" marR="0" rtl="0" algn="l">
              <a:lnSpc>
                <a:spcPct val="150000"/>
              </a:lnSpc>
              <a:spcBef>
                <a:spcPts val="0"/>
              </a:spcBef>
              <a:spcAft>
                <a:spcPts val="0"/>
              </a:spcAft>
              <a:buClr>
                <a:srgbClr val="000000"/>
              </a:buClr>
              <a:buSzPct val="100000"/>
              <a:buFont typeface="Arial"/>
              <a:buChar char="•"/>
            </a:pPr>
            <a:r>
              <a:rPr b="0" i="0" lang="en-US" sz="2800" u="none" cap="none" strike="noStrike">
                <a:solidFill>
                  <a:srgbClr val="000000"/>
                </a:solidFill>
                <a:latin typeface="Arial"/>
                <a:ea typeface="Arial"/>
                <a:cs typeface="Arial"/>
                <a:sym typeface="Arial"/>
              </a:rPr>
              <a:t>2.   Most  "Shared room" and "Hotel room" have the daily price under $5,000.</a:t>
            </a:r>
            <a:endParaRPr/>
          </a:p>
        </p:txBody>
      </p:sp>
      <p:sp>
        <p:nvSpPr>
          <p:cNvPr id="344" name="Google Shape;344;p43"/>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Room type</a:t>
            </a:r>
            <a:endParaRPr/>
          </a:p>
        </p:txBody>
      </p:sp>
      <p:pic>
        <p:nvPicPr>
          <p:cNvPr id="345" name="Google Shape;345;p43"/>
          <p:cNvPicPr preferRelativeResize="0"/>
          <p:nvPr/>
        </p:nvPicPr>
        <p:blipFill rotWithShape="1">
          <a:blip r:embed="rId3">
            <a:alphaModFix/>
          </a:blip>
          <a:srcRect b="0" l="0" r="0" t="0"/>
          <a:stretch/>
        </p:blipFill>
        <p:spPr>
          <a:xfrm>
            <a:off x="6683900" y="1288675"/>
            <a:ext cx="5267625" cy="5267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51" name="Google Shape;351;p44"/>
          <p:cNvGrpSpPr/>
          <p:nvPr/>
        </p:nvGrpSpPr>
        <p:grpSpPr>
          <a:xfrm rot="5400000">
            <a:off x="-2340441" y="2666183"/>
            <a:ext cx="5860051" cy="527712"/>
            <a:chOff x="6081624" y="1998368"/>
            <a:chExt cx="5613457" cy="782175"/>
          </a:xfrm>
        </p:grpSpPr>
        <p:sp>
          <p:nvSpPr>
            <p:cNvPr id="352" name="Google Shape;352;p4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3" name="Google Shape;353;p4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54" name="Google Shape;354;p44"/>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5" name="Google Shape;355;p44"/>
          <p:cNvSpPr txBox="1"/>
          <p:nvPr/>
        </p:nvSpPr>
        <p:spPr>
          <a:xfrm>
            <a:off x="861314" y="1288686"/>
            <a:ext cx="5043422" cy="5095485"/>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3200" u="none" cap="none" strike="noStrike">
                <a:solidFill>
                  <a:srgbClr val="000000"/>
                </a:solidFill>
                <a:latin typeface="Arial"/>
                <a:ea typeface="Arial"/>
                <a:cs typeface="Arial"/>
                <a:sym typeface="Arial"/>
              </a:rPr>
              <a:t>Locations with single bed is the most preferred</a:t>
            </a:r>
            <a:endParaRPr b="0" i="0" sz="3200" u="none" cap="none" strike="noStrike">
              <a:solidFill>
                <a:srgbClr val="000000"/>
              </a:solidFill>
              <a:latin typeface="Arial"/>
              <a:ea typeface="Arial"/>
              <a:cs typeface="Arial"/>
              <a:sym typeface="Arial"/>
            </a:endParaRPr>
          </a:p>
        </p:txBody>
      </p:sp>
      <p:sp>
        <p:nvSpPr>
          <p:cNvPr id="356" name="Google Shape;356;p44"/>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Bedroom</a:t>
            </a:r>
            <a:endParaRPr/>
          </a:p>
        </p:txBody>
      </p:sp>
      <p:pic>
        <p:nvPicPr>
          <p:cNvPr id="357" name="Google Shape;357;p44"/>
          <p:cNvPicPr preferRelativeResize="0"/>
          <p:nvPr/>
        </p:nvPicPr>
        <p:blipFill rotWithShape="1">
          <a:blip r:embed="rId3">
            <a:alphaModFix/>
          </a:blip>
          <a:srcRect b="0" l="0" r="0" t="0"/>
          <a:stretch/>
        </p:blipFill>
        <p:spPr>
          <a:xfrm>
            <a:off x="6397284" y="1067457"/>
            <a:ext cx="5456374" cy="54563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63" name="Google Shape;363;p45"/>
          <p:cNvGrpSpPr/>
          <p:nvPr/>
        </p:nvGrpSpPr>
        <p:grpSpPr>
          <a:xfrm rot="5400000">
            <a:off x="-2340441" y="2666183"/>
            <a:ext cx="5860051" cy="527712"/>
            <a:chOff x="6081624" y="1998368"/>
            <a:chExt cx="5613457" cy="782175"/>
          </a:xfrm>
        </p:grpSpPr>
        <p:sp>
          <p:nvSpPr>
            <p:cNvPr id="364" name="Google Shape;364;p45"/>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5" name="Google Shape;365;p45"/>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66" name="Google Shape;366;p45"/>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7" name="Google Shape;367;p45"/>
          <p:cNvSpPr txBox="1"/>
          <p:nvPr/>
        </p:nvSpPr>
        <p:spPr>
          <a:xfrm>
            <a:off x="853120" y="1460810"/>
            <a:ext cx="10838137" cy="5095485"/>
          </a:xfrm>
          <a:prstGeom prst="rect">
            <a:avLst/>
          </a:prstGeom>
          <a:noFill/>
          <a:ln>
            <a:noFill/>
          </a:ln>
        </p:spPr>
        <p:txBody>
          <a:bodyPr anchorCtr="0" anchor="ctr" bIns="45700" lIns="91425" spcFirstLastPara="1" rIns="91425" wrap="square" tIns="45700">
            <a:normAutofit/>
          </a:bodyPr>
          <a:lstStyle/>
          <a:p>
            <a:pPr indent="-120650" lvl="0" marL="736600" marR="0" rtl="0" algn="l">
              <a:lnSpc>
                <a:spcPct val="90000"/>
              </a:lnSpc>
              <a:spcBef>
                <a:spcPts val="0"/>
              </a:spcBef>
              <a:spcAft>
                <a:spcPts val="0"/>
              </a:spcAft>
              <a:buClr>
                <a:schemeClr val="dk1"/>
              </a:buClr>
              <a:buSzPts val="22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5"/>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Amenities</a:t>
            </a:r>
            <a:endParaRPr/>
          </a:p>
        </p:txBody>
      </p:sp>
      <p:pic>
        <p:nvPicPr>
          <p:cNvPr id="369" name="Google Shape;369;p45"/>
          <p:cNvPicPr preferRelativeResize="0"/>
          <p:nvPr/>
        </p:nvPicPr>
        <p:blipFill rotWithShape="1">
          <a:blip r:embed="rId3">
            <a:alphaModFix/>
          </a:blip>
          <a:srcRect b="0" l="0" r="0" t="0"/>
          <a:stretch/>
        </p:blipFill>
        <p:spPr>
          <a:xfrm>
            <a:off x="1052207" y="1000976"/>
            <a:ext cx="10483672" cy="57783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75" name="Google Shape;375;p46"/>
          <p:cNvGrpSpPr/>
          <p:nvPr/>
        </p:nvGrpSpPr>
        <p:grpSpPr>
          <a:xfrm rot="5400000">
            <a:off x="-2340441" y="2666183"/>
            <a:ext cx="5860051" cy="527712"/>
            <a:chOff x="6081624" y="1998368"/>
            <a:chExt cx="5613457" cy="782175"/>
          </a:xfrm>
        </p:grpSpPr>
        <p:sp>
          <p:nvSpPr>
            <p:cNvPr id="376" name="Google Shape;376;p4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7" name="Google Shape;377;p4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78" name="Google Shape;378;p46"/>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79" name="Google Shape;379;p46"/>
          <p:cNvSpPr txBox="1"/>
          <p:nvPr/>
        </p:nvSpPr>
        <p:spPr>
          <a:xfrm>
            <a:off x="852960" y="1321150"/>
            <a:ext cx="10838137" cy="5095485"/>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People care about locations that have smoke alarm (to save their lives), wifi (to surf the internet), kitchen (to cook meals), long-term stays (in vacations), hangers, heating, hair dryer, air conditioning</a:t>
            </a:r>
            <a:r>
              <a:rPr lang="en-US" sz="2800"/>
              <a:t> and</a:t>
            </a:r>
            <a:r>
              <a:rPr b="0" i="0" lang="en-US" sz="2800" u="none" cap="none" strike="noStrike">
                <a:solidFill>
                  <a:srgbClr val="000000"/>
                </a:solidFill>
                <a:latin typeface="Arial"/>
                <a:ea typeface="Arial"/>
                <a:cs typeface="Arial"/>
                <a:sym typeface="Arial"/>
              </a:rPr>
              <a:t> hot water.</a:t>
            </a:r>
            <a:endParaRPr b="0" i="0" sz="2800" u="none" cap="none" strike="noStrike">
              <a:solidFill>
                <a:srgbClr val="000000"/>
              </a:solidFill>
              <a:latin typeface="Arial"/>
              <a:ea typeface="Arial"/>
              <a:cs typeface="Arial"/>
              <a:sym typeface="Arial"/>
            </a:endParaRPr>
          </a:p>
        </p:txBody>
      </p:sp>
      <p:sp>
        <p:nvSpPr>
          <p:cNvPr id="380" name="Google Shape;380;p46"/>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Amenities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86" name="Google Shape;386;p47"/>
          <p:cNvGrpSpPr/>
          <p:nvPr/>
        </p:nvGrpSpPr>
        <p:grpSpPr>
          <a:xfrm rot="5400000">
            <a:off x="-2340441" y="2666183"/>
            <a:ext cx="5860051" cy="527712"/>
            <a:chOff x="6081624" y="1998368"/>
            <a:chExt cx="5613457" cy="782175"/>
          </a:xfrm>
        </p:grpSpPr>
        <p:sp>
          <p:nvSpPr>
            <p:cNvPr id="387" name="Google Shape;387;p4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8" name="Google Shape;388;p47"/>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389" name="Google Shape;389;p47"/>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0" name="Google Shape;390;p47"/>
          <p:cNvSpPr txBox="1"/>
          <p:nvPr/>
        </p:nvSpPr>
        <p:spPr>
          <a:xfrm>
            <a:off x="500744" y="1460810"/>
            <a:ext cx="3608802" cy="5095485"/>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Minimum price per listing is 0.0$.</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Maximum price per listing is 342.0$</a:t>
            </a:r>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Average price per listing is 139.02$</a:t>
            </a:r>
            <a:r>
              <a:rPr lang="en-US" sz="2400"/>
              <a:t> (after remove outliers)</a:t>
            </a:r>
            <a:endParaRPr b="0" i="0" sz="2400" u="none" cap="none" strike="noStrike">
              <a:solidFill>
                <a:srgbClr val="000000"/>
              </a:solidFill>
              <a:latin typeface="Arial"/>
              <a:ea typeface="Arial"/>
              <a:cs typeface="Arial"/>
              <a:sym typeface="Arial"/>
            </a:endParaRPr>
          </a:p>
        </p:txBody>
      </p:sp>
      <p:sp>
        <p:nvSpPr>
          <p:cNvPr id="391" name="Google Shape;391;p47"/>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Daily Price</a:t>
            </a:r>
            <a:endParaRPr/>
          </a:p>
        </p:txBody>
      </p:sp>
      <p:pic>
        <p:nvPicPr>
          <p:cNvPr id="392" name="Google Shape;392;p47"/>
          <p:cNvPicPr preferRelativeResize="0"/>
          <p:nvPr/>
        </p:nvPicPr>
        <p:blipFill rotWithShape="1">
          <a:blip r:embed="rId3">
            <a:alphaModFix/>
          </a:blip>
          <a:srcRect b="0" l="0" r="0" t="0"/>
          <a:stretch/>
        </p:blipFill>
        <p:spPr>
          <a:xfrm>
            <a:off x="4224415" y="1240444"/>
            <a:ext cx="7967584" cy="55362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398" name="Google Shape;398;p48"/>
          <p:cNvGrpSpPr/>
          <p:nvPr/>
        </p:nvGrpSpPr>
        <p:grpSpPr>
          <a:xfrm rot="5400000">
            <a:off x="-2340441" y="2666183"/>
            <a:ext cx="5860051" cy="527712"/>
            <a:chOff x="6081624" y="1998368"/>
            <a:chExt cx="5613457" cy="782175"/>
          </a:xfrm>
        </p:grpSpPr>
        <p:sp>
          <p:nvSpPr>
            <p:cNvPr id="399" name="Google Shape;399;p4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0" name="Google Shape;400;p48"/>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01" name="Google Shape;401;p48"/>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2" name="Google Shape;402;p48"/>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a:t>
            </a:r>
            <a:r>
              <a:rPr b="1" lang="en-US"/>
              <a:t>Daily Price</a:t>
            </a:r>
            <a:endParaRPr/>
          </a:p>
        </p:txBody>
      </p:sp>
      <p:pic>
        <p:nvPicPr>
          <p:cNvPr id="403" name="Google Shape;403;p48"/>
          <p:cNvPicPr preferRelativeResize="0"/>
          <p:nvPr/>
        </p:nvPicPr>
        <p:blipFill rotWithShape="1">
          <a:blip r:embed="rId3">
            <a:alphaModFix/>
          </a:blip>
          <a:srcRect b="0" l="0" r="0" t="0"/>
          <a:stretch/>
        </p:blipFill>
        <p:spPr>
          <a:xfrm>
            <a:off x="1523999" y="1273191"/>
            <a:ext cx="10258425" cy="48370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102" name="Google Shape;102;p2"/>
          <p:cNvGrpSpPr/>
          <p:nvPr/>
        </p:nvGrpSpPr>
        <p:grpSpPr>
          <a:xfrm rot="5400000">
            <a:off x="-2340441" y="2666183"/>
            <a:ext cx="5860051" cy="527712"/>
            <a:chOff x="6081624" y="1998368"/>
            <a:chExt cx="5613457" cy="782175"/>
          </a:xfrm>
        </p:grpSpPr>
        <p:sp>
          <p:nvSpPr>
            <p:cNvPr id="103" name="Google Shape;103;p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4" name="Google Shape;104;p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05" name="Google Shape;105;p2"/>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 name="Google Shape;106;p2"/>
          <p:cNvSpPr txBox="1"/>
          <p:nvPr>
            <p:ph type="title"/>
          </p:nvPr>
        </p:nvSpPr>
        <p:spPr>
          <a:xfrm>
            <a:off x="1110338" y="151067"/>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a:solidFill>
                  <a:srgbClr val="000000"/>
                </a:solidFill>
                <a:latin typeface="Arial"/>
                <a:ea typeface="Arial"/>
                <a:cs typeface="Arial"/>
                <a:sym typeface="Arial"/>
              </a:rPr>
              <a:t>1. </a:t>
            </a:r>
            <a:r>
              <a:rPr b="1" i="0" lang="en-US" sz="4400" u="none" cap="none" strike="noStrike">
                <a:solidFill>
                  <a:srgbClr val="000000"/>
                </a:solidFill>
                <a:latin typeface="Arial"/>
                <a:ea typeface="Arial"/>
                <a:cs typeface="Arial"/>
                <a:sym typeface="Arial"/>
              </a:rPr>
              <a:t>Project roles &amp; responsibilities</a:t>
            </a:r>
            <a:endParaRPr/>
          </a:p>
        </p:txBody>
      </p:sp>
      <p:graphicFrame>
        <p:nvGraphicFramePr>
          <p:cNvPr id="107" name="Google Shape;107;p2"/>
          <p:cNvGraphicFramePr/>
          <p:nvPr/>
        </p:nvGraphicFramePr>
        <p:xfrm>
          <a:off x="1106599" y="1544132"/>
          <a:ext cx="3000000" cy="3000000"/>
        </p:xfrm>
        <a:graphic>
          <a:graphicData uri="http://schemas.openxmlformats.org/drawingml/2006/table">
            <a:tbl>
              <a:tblPr bandRow="1" firstRow="1">
                <a:noFill/>
                <a:tableStyleId>{0645E581-BC78-4152-BC69-FC8D70D0866D}</a:tableStyleId>
              </a:tblPr>
              <a:tblGrid>
                <a:gridCol w="5242700"/>
                <a:gridCol w="5242700"/>
              </a:tblGrid>
              <a:tr h="766100">
                <a:tc>
                  <a:txBody>
                    <a:bodyPr/>
                    <a:lstStyle/>
                    <a:p>
                      <a:pPr indent="0" lvl="0" marL="0" marR="0" rtl="0" algn="ctr">
                        <a:lnSpc>
                          <a:spcPct val="100000"/>
                        </a:lnSpc>
                        <a:spcBef>
                          <a:spcPts val="0"/>
                        </a:spcBef>
                        <a:spcAft>
                          <a:spcPts val="0"/>
                        </a:spcAft>
                        <a:buClr>
                          <a:schemeClr val="lt1"/>
                        </a:buClr>
                        <a:buSzPts val="3200"/>
                        <a:buFont typeface="Calibri"/>
                        <a:buNone/>
                      </a:pPr>
                      <a:r>
                        <a:rPr b="0" lang="en-US" sz="3200" u="none" cap="none" strike="noStrike">
                          <a:solidFill>
                            <a:schemeClr val="lt1"/>
                          </a:solidFill>
                        </a:rPr>
                        <a:t>Roles</a:t>
                      </a:r>
                      <a:endParaRPr b="0" sz="3200" u="none" cap="none" strike="noStrike">
                        <a:solidFill>
                          <a:schemeClr val="lt1"/>
                        </a:solidFill>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rgbClr val="000000"/>
                        </a:buClr>
                        <a:buSzPts val="3200"/>
                        <a:buFont typeface="Arial"/>
                        <a:buNone/>
                      </a:pPr>
                      <a:r>
                        <a:rPr b="0" lang="en-US" sz="3200" u="none" cap="none" strike="noStrike">
                          <a:solidFill>
                            <a:schemeClr val="lt1"/>
                          </a:solidFill>
                        </a:rPr>
                        <a:t>Members</a:t>
                      </a:r>
                      <a:endParaRPr b="0" sz="3200" u="none" cap="none" strike="noStrike">
                        <a:solidFill>
                          <a:schemeClr val="lt1"/>
                        </a:solidFill>
                        <a:latin typeface="Calibri"/>
                        <a:ea typeface="Calibri"/>
                        <a:cs typeface="Calibri"/>
                        <a:sym typeface="Calibri"/>
                      </a:endParaRPr>
                    </a:p>
                  </a:txBody>
                  <a:tcPr marT="57500" marB="57500" marR="115000" marL="115000" anchor="ctr"/>
                </a:tc>
              </a:tr>
              <a:tr h="721500">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Project Manager</a:t>
                      </a:r>
                      <a:endParaRPr b="0" i="0" sz="2300" u="none" cap="none" strike="noStrike">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Nilay Anand</a:t>
                      </a:r>
                      <a:endParaRPr sz="2300" u="none" cap="none" strike="noStrike">
                        <a:latin typeface="Calibri"/>
                        <a:ea typeface="Calibri"/>
                        <a:cs typeface="Calibri"/>
                        <a:sym typeface="Calibri"/>
                      </a:endParaRPr>
                    </a:p>
                  </a:txBody>
                  <a:tcPr marT="57500" marB="57500" marR="115000" marL="115000" anchor="ctr"/>
                </a:tc>
              </a:tr>
              <a:tr h="721500">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Business intelligence</a:t>
                      </a:r>
                      <a:endParaRPr b="0" sz="2300" u="none" cap="none" strike="noStrike">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Ashutosh Singh</a:t>
                      </a:r>
                      <a:endParaRPr sz="2300" u="none" cap="none" strike="noStrike">
                        <a:latin typeface="Calibri"/>
                        <a:ea typeface="Calibri"/>
                        <a:cs typeface="Calibri"/>
                        <a:sym typeface="Calibri"/>
                      </a:endParaRPr>
                    </a:p>
                  </a:txBody>
                  <a:tcPr marT="57500" marB="57500" marR="115000" marL="115000" anchor="ctr"/>
                </a:tc>
              </a:tr>
              <a:tr h="721500">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Programmer</a:t>
                      </a:r>
                      <a:endParaRPr sz="2300" u="none" cap="none" strike="noStrike">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Trieu Vo</a:t>
                      </a:r>
                      <a:endParaRPr sz="2300" u="none" cap="none" strike="noStrike">
                        <a:latin typeface="Calibri"/>
                        <a:ea typeface="Calibri"/>
                        <a:cs typeface="Calibri"/>
                        <a:sym typeface="Calibri"/>
                      </a:endParaRPr>
                    </a:p>
                  </a:txBody>
                  <a:tcPr marT="57500" marB="57500" marR="115000" marL="115000" anchor="ctr"/>
                </a:tc>
              </a:tr>
              <a:tr h="1037300">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Statistical modeler</a:t>
                      </a:r>
                      <a:endParaRPr sz="2300" u="none" cap="none" strike="noStrike">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Yash Tadiyal</a:t>
                      </a:r>
                      <a:endParaRPr sz="2300" u="none" cap="none" strike="noStrike">
                        <a:latin typeface="Calibri"/>
                        <a:ea typeface="Calibri"/>
                        <a:cs typeface="Calibri"/>
                        <a:sym typeface="Calibri"/>
                      </a:endParaRPr>
                    </a:p>
                  </a:txBody>
                  <a:tcPr marT="57500" marB="57500" marR="115000" marL="115000" anchor="ctr"/>
                </a:tc>
              </a:tr>
              <a:tr h="721500">
                <a:tc>
                  <a:txBody>
                    <a:bodyPr/>
                    <a:lstStyle/>
                    <a:p>
                      <a:pPr indent="0" lvl="0" marL="0" marR="0" rtl="0" algn="ctr">
                        <a:lnSpc>
                          <a:spcPct val="100000"/>
                        </a:lnSpc>
                        <a:spcBef>
                          <a:spcPts val="0"/>
                        </a:spcBef>
                        <a:spcAft>
                          <a:spcPts val="0"/>
                        </a:spcAft>
                        <a:buClr>
                          <a:schemeClr val="dk1"/>
                        </a:buClr>
                        <a:buSzPts val="2300"/>
                        <a:buFont typeface="Calibri"/>
                        <a:buNone/>
                      </a:pPr>
                      <a:r>
                        <a:rPr b="0" lang="en-US" sz="2300" u="none" cap="none" strike="noStrike"/>
                        <a:t>Data Engineer</a:t>
                      </a:r>
                      <a:endParaRPr sz="2300" u="none" cap="none" strike="noStrike">
                        <a:latin typeface="Calibri"/>
                        <a:ea typeface="Calibri"/>
                        <a:cs typeface="Calibri"/>
                        <a:sym typeface="Calibri"/>
                      </a:endParaRPr>
                    </a:p>
                  </a:txBody>
                  <a:tcPr marT="57500" marB="57500" marR="115000" marL="115000" anchor="ctr"/>
                </a:tc>
                <a:tc>
                  <a:txBody>
                    <a:bodyPr/>
                    <a:lstStyle/>
                    <a:p>
                      <a:pPr indent="0" lvl="0" marL="0" marR="0" rtl="0" algn="ctr">
                        <a:lnSpc>
                          <a:spcPct val="100000"/>
                        </a:lnSpc>
                        <a:spcBef>
                          <a:spcPts val="0"/>
                        </a:spcBef>
                        <a:spcAft>
                          <a:spcPts val="0"/>
                        </a:spcAft>
                        <a:buClr>
                          <a:srgbClr val="000000"/>
                        </a:buClr>
                        <a:buSzPts val="2300"/>
                        <a:buFont typeface="Arial"/>
                        <a:buNone/>
                      </a:pPr>
                      <a:r>
                        <a:rPr lang="en-US" sz="2300" u="none" cap="none" strike="noStrike"/>
                        <a:t>Rohit Meena</a:t>
                      </a:r>
                      <a:endParaRPr sz="2300" u="none" cap="none" strike="noStrike">
                        <a:latin typeface="Calibri"/>
                        <a:ea typeface="Calibri"/>
                        <a:cs typeface="Calibri"/>
                        <a:sym typeface="Calibri"/>
                      </a:endParaRPr>
                    </a:p>
                  </a:txBody>
                  <a:tcPr marT="57500" marB="57500" marR="115000" marL="11500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09" name="Google Shape;409;p49"/>
          <p:cNvGrpSpPr/>
          <p:nvPr/>
        </p:nvGrpSpPr>
        <p:grpSpPr>
          <a:xfrm rot="5400000">
            <a:off x="-2340441" y="2666183"/>
            <a:ext cx="5860051" cy="527712"/>
            <a:chOff x="6081624" y="1998368"/>
            <a:chExt cx="5613457" cy="782175"/>
          </a:xfrm>
        </p:grpSpPr>
        <p:sp>
          <p:nvSpPr>
            <p:cNvPr id="410" name="Google Shape;410;p49"/>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1" name="Google Shape;411;p49"/>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12" name="Google Shape;412;p49"/>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3" name="Google Shape;413;p49"/>
          <p:cNvSpPr txBox="1"/>
          <p:nvPr/>
        </p:nvSpPr>
        <p:spPr>
          <a:xfrm>
            <a:off x="853125" y="1095050"/>
            <a:ext cx="10838100" cy="5461200"/>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Places that are crowded will offer many listings with the highest prices (California, Chicago, Hawaii and New York).</a:t>
            </a:r>
            <a:endParaRPr sz="2800"/>
          </a:p>
          <a:p>
            <a:pPr indent="0" lvl="0" marL="476250" marR="0" rtl="0" algn="l">
              <a:lnSpc>
                <a:spcPct val="150000"/>
              </a:lnSpc>
              <a:spcBef>
                <a:spcPts val="0"/>
              </a:spcBef>
              <a:spcAft>
                <a:spcPts val="0"/>
              </a:spcAft>
              <a:buNone/>
            </a:pPr>
            <a:r>
              <a:rPr b="0" i="0" lang="en-US" sz="2800" u="none" cap="none" strike="noStrike">
                <a:solidFill>
                  <a:srgbClr val="000000"/>
                </a:solidFill>
                <a:latin typeface="Arial"/>
                <a:ea typeface="Arial"/>
                <a:cs typeface="Arial"/>
                <a:sym typeface="Arial"/>
              </a:rPr>
              <a:t>We can concentrate on these locations to find out the most profitable zip code.</a:t>
            </a:r>
            <a:endParaRPr/>
          </a:p>
        </p:txBody>
      </p:sp>
      <p:sp>
        <p:nvSpPr>
          <p:cNvPr id="414" name="Google Shape;414;p49"/>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a:t>
            </a:r>
            <a:r>
              <a:rPr b="1" lang="en-US"/>
              <a:t>Daily Price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20" name="Google Shape;420;p50"/>
          <p:cNvGrpSpPr/>
          <p:nvPr/>
        </p:nvGrpSpPr>
        <p:grpSpPr>
          <a:xfrm rot="5400000">
            <a:off x="-2340441" y="2666183"/>
            <a:ext cx="5860051" cy="527712"/>
            <a:chOff x="6081624" y="1998368"/>
            <a:chExt cx="5613457" cy="782175"/>
          </a:xfrm>
        </p:grpSpPr>
        <p:sp>
          <p:nvSpPr>
            <p:cNvPr id="421" name="Google Shape;421;p50"/>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2" name="Google Shape;422;p50"/>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23" name="Google Shape;423;p50"/>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24" name="Google Shape;424;p50"/>
          <p:cNvSpPr txBox="1"/>
          <p:nvPr/>
        </p:nvSpPr>
        <p:spPr>
          <a:xfrm>
            <a:off x="853120" y="1460810"/>
            <a:ext cx="10838137" cy="5095485"/>
          </a:xfrm>
          <a:prstGeom prst="rect">
            <a:avLst/>
          </a:prstGeom>
          <a:noFill/>
          <a:ln>
            <a:noFill/>
          </a:ln>
        </p:spPr>
        <p:txBody>
          <a:bodyPr anchorCtr="0" anchor="ctr" bIns="45700" lIns="91425" spcFirstLastPara="1" rIns="91425" wrap="square" tIns="45700">
            <a:normAutofit/>
          </a:bodyPr>
          <a:lstStyle/>
          <a:p>
            <a:pPr indent="-120650" lvl="0" marL="736600" marR="0" rtl="0" algn="l">
              <a:lnSpc>
                <a:spcPct val="90000"/>
              </a:lnSpc>
              <a:spcBef>
                <a:spcPts val="0"/>
              </a:spcBef>
              <a:spcAft>
                <a:spcPts val="0"/>
              </a:spcAft>
              <a:buClr>
                <a:schemeClr val="dk1"/>
              </a:buClr>
              <a:buSzPts val="22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50"/>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a:t>4. Data Visualization – Room availability</a:t>
            </a:r>
            <a:endParaRPr/>
          </a:p>
        </p:txBody>
      </p:sp>
      <p:pic>
        <p:nvPicPr>
          <p:cNvPr id="426" name="Google Shape;426;p50"/>
          <p:cNvPicPr preferRelativeResize="0"/>
          <p:nvPr/>
        </p:nvPicPr>
        <p:blipFill rotWithShape="1">
          <a:blip r:embed="rId3">
            <a:alphaModFix/>
          </a:blip>
          <a:srcRect b="0" l="0" r="0" t="0"/>
          <a:stretch/>
        </p:blipFill>
        <p:spPr>
          <a:xfrm>
            <a:off x="1432648" y="1604569"/>
            <a:ext cx="10268815" cy="5034075"/>
          </a:xfrm>
          <a:prstGeom prst="rect">
            <a:avLst/>
          </a:prstGeom>
          <a:noFill/>
          <a:ln>
            <a:noFill/>
          </a:ln>
        </p:spPr>
      </p:pic>
      <p:sp>
        <p:nvSpPr>
          <p:cNvPr id="427" name="Google Shape;427;p50"/>
          <p:cNvSpPr txBox="1"/>
          <p:nvPr/>
        </p:nvSpPr>
        <p:spPr>
          <a:xfrm>
            <a:off x="1028135" y="1089305"/>
            <a:ext cx="10838137" cy="537891"/>
          </a:xfrm>
          <a:prstGeom prst="rect">
            <a:avLst/>
          </a:prstGeom>
          <a:noFill/>
          <a:ln>
            <a:noFill/>
          </a:ln>
        </p:spPr>
        <p:txBody>
          <a:bodyPr anchorCtr="0" anchor="ctr" bIns="45700" lIns="91425" spcFirstLastPara="1" rIns="91425" wrap="square" tIns="45700">
            <a:normAutofit/>
          </a:bodyPr>
          <a:lstStyle/>
          <a:p>
            <a:pPr indent="0" lvl="0" marL="476250" marR="0" rtl="0" algn="l">
              <a:lnSpc>
                <a:spcPct val="90000"/>
              </a:lnSpc>
              <a:spcBef>
                <a:spcPts val="0"/>
              </a:spcBef>
              <a:spcAft>
                <a:spcPts val="0"/>
              </a:spcAft>
              <a:buNone/>
            </a:pPr>
            <a:r>
              <a:rPr b="0" i="0" lang="en-US" sz="2800" u="none" cap="none" strike="noStrike">
                <a:solidFill>
                  <a:srgbClr val="000000"/>
                </a:solidFill>
                <a:latin typeface="Arial"/>
                <a:ea typeface="Arial"/>
                <a:cs typeface="Arial"/>
                <a:sym typeface="Arial"/>
              </a:rPr>
              <a:t>Most listings are available over 200 days (6 months) in year.</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33" name="Google Shape;433;p51"/>
          <p:cNvGrpSpPr/>
          <p:nvPr/>
        </p:nvGrpSpPr>
        <p:grpSpPr>
          <a:xfrm rot="5400000">
            <a:off x="-2340441" y="2666183"/>
            <a:ext cx="5860051" cy="527712"/>
            <a:chOff x="6081624" y="1998368"/>
            <a:chExt cx="5613457" cy="782175"/>
          </a:xfrm>
        </p:grpSpPr>
        <p:sp>
          <p:nvSpPr>
            <p:cNvPr id="434" name="Google Shape;434;p51"/>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5" name="Google Shape;435;p51"/>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36" name="Google Shape;436;p51"/>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7" name="Google Shape;437;p51"/>
          <p:cNvSpPr txBox="1"/>
          <p:nvPr/>
        </p:nvSpPr>
        <p:spPr>
          <a:xfrm>
            <a:off x="853120" y="858694"/>
            <a:ext cx="10838137" cy="924911"/>
          </a:xfrm>
          <a:prstGeom prst="rect">
            <a:avLst/>
          </a:prstGeom>
          <a:noFill/>
          <a:ln>
            <a:noFill/>
          </a:ln>
        </p:spPr>
        <p:txBody>
          <a:bodyPr anchorCtr="0" anchor="ctr" bIns="45700" lIns="91425" spcFirstLastPara="1" rIns="91425" wrap="square" tIns="45700">
            <a:normAutofit/>
          </a:bodyPr>
          <a:lstStyle/>
          <a:p>
            <a:pPr indent="0" lvl="0" marL="476250" marR="0" rtl="0" algn="l">
              <a:lnSpc>
                <a:spcPct val="90000"/>
              </a:lnSpc>
              <a:spcBef>
                <a:spcPts val="0"/>
              </a:spcBef>
              <a:spcAft>
                <a:spcPts val="0"/>
              </a:spcAft>
              <a:buNone/>
            </a:pPr>
            <a:r>
              <a:rPr b="0" i="0" lang="en-US" sz="2400" u="none" cap="none" strike="noStrike">
                <a:solidFill>
                  <a:srgbClr val="000000"/>
                </a:solidFill>
                <a:latin typeface="Arial"/>
                <a:ea typeface="Arial"/>
                <a:cs typeface="Arial"/>
                <a:sym typeface="Arial"/>
              </a:rPr>
              <a:t>Visualize 1000 locations which have the highest number of reviews</a:t>
            </a:r>
            <a:endParaRPr/>
          </a:p>
        </p:txBody>
      </p:sp>
      <p:sp>
        <p:nvSpPr>
          <p:cNvPr id="438" name="Google Shape;438;p51"/>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4. Data Visualization – Number of reviews</a:t>
            </a:r>
            <a:endParaRPr/>
          </a:p>
        </p:txBody>
      </p:sp>
      <p:pic>
        <p:nvPicPr>
          <p:cNvPr id="439" name="Google Shape;439;p51"/>
          <p:cNvPicPr preferRelativeResize="0"/>
          <p:nvPr/>
        </p:nvPicPr>
        <p:blipFill rotWithShape="1">
          <a:blip r:embed="rId3">
            <a:alphaModFix/>
          </a:blip>
          <a:srcRect b="0" l="0" r="0" t="0"/>
          <a:stretch/>
        </p:blipFill>
        <p:spPr>
          <a:xfrm>
            <a:off x="853942" y="1673091"/>
            <a:ext cx="11110907" cy="49476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45" name="Google Shape;445;p52"/>
          <p:cNvGrpSpPr/>
          <p:nvPr/>
        </p:nvGrpSpPr>
        <p:grpSpPr>
          <a:xfrm rot="5400000">
            <a:off x="-2340441" y="2666183"/>
            <a:ext cx="5860051" cy="527712"/>
            <a:chOff x="6081624" y="1998368"/>
            <a:chExt cx="5613457" cy="782175"/>
          </a:xfrm>
        </p:grpSpPr>
        <p:sp>
          <p:nvSpPr>
            <p:cNvPr id="446" name="Google Shape;446;p5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7" name="Google Shape;447;p5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48" name="Google Shape;448;p52"/>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49" name="Google Shape;449;p52"/>
          <p:cNvSpPr txBox="1"/>
          <p:nvPr/>
        </p:nvSpPr>
        <p:spPr>
          <a:xfrm>
            <a:off x="853120" y="858694"/>
            <a:ext cx="10838137" cy="571027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0" i="0" lang="en-US" sz="3200" u="none" cap="none" strike="noStrike">
                <a:solidFill>
                  <a:srgbClr val="000000"/>
                </a:solidFill>
                <a:latin typeface="Arial"/>
                <a:ea typeface="Arial"/>
                <a:cs typeface="Arial"/>
                <a:sym typeface="Arial"/>
              </a:rPr>
              <a:t>Number of reviews = number of visits</a:t>
            </a:r>
            <a:endParaRPr/>
          </a:p>
          <a:p>
            <a:pPr indent="0" lvl="0" marL="476250" marR="0" rtl="0" algn="l">
              <a:lnSpc>
                <a:spcPct val="150000"/>
              </a:lnSpc>
              <a:spcBef>
                <a:spcPts val="0"/>
              </a:spcBef>
              <a:spcAft>
                <a:spcPts val="0"/>
              </a:spcAft>
              <a:buNone/>
            </a:pPr>
            <a:r>
              <a:rPr b="0" i="0" lang="en-US" sz="3200" u="none" cap="none" strike="noStrike">
                <a:solidFill>
                  <a:srgbClr val="000000"/>
                </a:solidFill>
                <a:latin typeface="Arial"/>
                <a:ea typeface="Arial"/>
                <a:cs typeface="Arial"/>
                <a:sym typeface="Arial"/>
              </a:rPr>
              <a:t> ➤  States that are most visited are California, Washington, New York</a:t>
            </a:r>
            <a:r>
              <a:rPr lang="en-US" sz="3200"/>
              <a:t> and</a:t>
            </a:r>
            <a:r>
              <a:rPr b="0" i="0" lang="en-US" sz="3200" u="none" cap="none" strike="noStrike">
                <a:solidFill>
                  <a:srgbClr val="000000"/>
                </a:solidFill>
                <a:latin typeface="Arial"/>
                <a:ea typeface="Arial"/>
                <a:cs typeface="Arial"/>
                <a:sym typeface="Arial"/>
              </a:rPr>
              <a:t> Tennesse</a:t>
            </a:r>
            <a:r>
              <a:rPr b="0" i="0" lang="en-US" sz="3200" u="none" cap="none" strike="noStrike">
                <a:solidFill>
                  <a:srgbClr val="000000"/>
                </a:solidFill>
                <a:latin typeface="Arial"/>
                <a:ea typeface="Arial"/>
                <a:cs typeface="Arial"/>
                <a:sym typeface="Arial"/>
              </a:rPr>
              <a:t>e.</a:t>
            </a:r>
            <a:endParaRPr b="0" i="0" sz="3200" u="none" cap="none" strike="noStrike">
              <a:solidFill>
                <a:srgbClr val="000000"/>
              </a:solidFill>
              <a:latin typeface="Arial"/>
              <a:ea typeface="Arial"/>
              <a:cs typeface="Arial"/>
              <a:sym typeface="Arial"/>
            </a:endParaRPr>
          </a:p>
          <a:p>
            <a:pPr indent="0" lvl="0" marL="476250" marR="0" rtl="0" algn="l">
              <a:lnSpc>
                <a:spcPct val="150000"/>
              </a:lnSpc>
              <a:spcBef>
                <a:spcPts val="0"/>
              </a:spcBef>
              <a:spcAft>
                <a:spcPts val="0"/>
              </a:spcAft>
              <a:buClr>
                <a:srgbClr val="000000"/>
              </a:buClr>
              <a:buFont typeface="Arial"/>
              <a:buNone/>
            </a:pPr>
            <a:r>
              <a:rPr lang="en-US" sz="3200">
                <a:solidFill>
                  <a:schemeClr val="dk1"/>
                </a:solidFill>
              </a:rPr>
              <a:t>➤ </a:t>
            </a:r>
            <a:r>
              <a:rPr lang="en-US" sz="3200"/>
              <a:t>We can concentrate on these locations to find out the most profitable zip code.</a:t>
            </a:r>
            <a:endParaRPr sz="3200"/>
          </a:p>
        </p:txBody>
      </p:sp>
      <p:sp>
        <p:nvSpPr>
          <p:cNvPr id="450" name="Google Shape;450;p52"/>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4. Data Visualization – Number of reviews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56" name="Google Shape;456;p57"/>
          <p:cNvGrpSpPr/>
          <p:nvPr/>
        </p:nvGrpSpPr>
        <p:grpSpPr>
          <a:xfrm rot="5400000">
            <a:off x="-2340441" y="2666183"/>
            <a:ext cx="5860051" cy="527712"/>
            <a:chOff x="6081624" y="1998368"/>
            <a:chExt cx="5613457" cy="782175"/>
          </a:xfrm>
        </p:grpSpPr>
        <p:sp>
          <p:nvSpPr>
            <p:cNvPr id="457" name="Google Shape;457;p5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58" name="Google Shape;458;p57"/>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59" name="Google Shape;459;p57"/>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0" name="Google Shape;460;p57"/>
          <p:cNvSpPr txBox="1"/>
          <p:nvPr/>
        </p:nvSpPr>
        <p:spPr>
          <a:xfrm>
            <a:off x="853120" y="1095044"/>
            <a:ext cx="10838137" cy="5461252"/>
          </a:xfrm>
          <a:prstGeom prst="rect">
            <a:avLst/>
          </a:prstGeom>
          <a:noFill/>
          <a:ln>
            <a:noFill/>
          </a:ln>
        </p:spPr>
        <p:txBody>
          <a:bodyPr anchorCtr="0" anchor="ctr" bIns="45700" lIns="91425" spcFirstLastPara="1" rIns="91425" wrap="square" tIns="45700">
            <a:normAutofit/>
          </a:bodyPr>
          <a:lstStyle/>
          <a:p>
            <a:pPr indent="0" lvl="0" marL="457200" marR="0" rtl="0" algn="l">
              <a:lnSpc>
                <a:spcPct val="150000"/>
              </a:lnSpc>
              <a:spcBef>
                <a:spcPts val="0"/>
              </a:spcBef>
              <a:spcAft>
                <a:spcPts val="0"/>
              </a:spcAft>
              <a:buNone/>
            </a:pPr>
            <a:r>
              <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Build Linear Regression, Decision Tree</a:t>
            </a:r>
            <a:r>
              <a:rPr lang="en-US" sz="2800"/>
              <a:t> and</a:t>
            </a:r>
            <a:r>
              <a:rPr b="0" i="0" lang="en-US" sz="2800" u="none" cap="none" strike="noStrike">
                <a:solidFill>
                  <a:srgbClr val="000000"/>
                </a:solidFill>
                <a:latin typeface="Arial"/>
                <a:ea typeface="Arial"/>
                <a:cs typeface="Arial"/>
                <a:sym typeface="Arial"/>
              </a:rPr>
              <a:t> K-Nearest Neighbors models to predict the price of listings.</a:t>
            </a:r>
            <a:endParaRPr/>
          </a:p>
          <a:p>
            <a:pPr indent="-514350" lvl="0" marL="990600" marR="0" rtl="0" algn="l">
              <a:lnSpc>
                <a:spcPct val="150000"/>
              </a:lnSpc>
              <a:spcBef>
                <a:spcPts val="0"/>
              </a:spcBef>
              <a:spcAft>
                <a:spcPts val="0"/>
              </a:spcAft>
              <a:buClr>
                <a:schemeClr val="dk1"/>
              </a:buClr>
              <a:buSzPts val="2200"/>
              <a:buFont typeface="Arial"/>
              <a:buAutoNum type="arabicPeriod"/>
            </a:pPr>
            <a:r>
              <a:rPr lang="en-US" sz="2800">
                <a:solidFill>
                  <a:schemeClr val="dk1"/>
                </a:solidFill>
              </a:rPr>
              <a:t>Using </a:t>
            </a:r>
            <a:r>
              <a:rPr lang="en-US" sz="2800">
                <a:solidFill>
                  <a:schemeClr val="dk1"/>
                </a:solidFill>
              </a:rPr>
              <a:t>Random Forest and XGBoost to </a:t>
            </a:r>
            <a:r>
              <a:rPr lang="en-US" sz="2800"/>
              <a:t>e</a:t>
            </a:r>
            <a:r>
              <a:rPr b="0" i="0" lang="en-US" sz="2800" u="none" cap="none" strike="noStrike">
                <a:solidFill>
                  <a:srgbClr val="000000"/>
                </a:solidFill>
                <a:latin typeface="Arial"/>
                <a:ea typeface="Arial"/>
                <a:cs typeface="Arial"/>
                <a:sym typeface="Arial"/>
              </a:rPr>
              <a:t>valuate the </a:t>
            </a:r>
            <a:r>
              <a:rPr lang="en-US" sz="2800"/>
              <a:t>factors affecting the rent of a property.</a:t>
            </a:r>
            <a:endParaRPr/>
          </a:p>
        </p:txBody>
      </p:sp>
      <p:sp>
        <p:nvSpPr>
          <p:cNvPr id="461" name="Google Shape;461;p57"/>
          <p:cNvSpPr txBox="1"/>
          <p:nvPr>
            <p:ph type="title"/>
          </p:nvPr>
        </p:nvSpPr>
        <p:spPr>
          <a:xfrm>
            <a:off x="1106600" y="78725"/>
            <a:ext cx="10584600" cy="2061000"/>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 - </a:t>
            </a:r>
            <a:endParaRPr b="1">
              <a:solidFill>
                <a:srgbClr val="000000"/>
              </a:solidFill>
              <a:latin typeface="Arial"/>
              <a:ea typeface="Arial"/>
              <a:cs typeface="Arial"/>
              <a:sym typeface="Arial"/>
            </a:endParaRPr>
          </a:p>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price of listings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67" name="Google Shape;467;p58"/>
          <p:cNvGrpSpPr/>
          <p:nvPr/>
        </p:nvGrpSpPr>
        <p:grpSpPr>
          <a:xfrm rot="5400000">
            <a:off x="-2340441" y="2666183"/>
            <a:ext cx="5860051" cy="527712"/>
            <a:chOff x="6081624" y="1998368"/>
            <a:chExt cx="5613457" cy="782175"/>
          </a:xfrm>
        </p:grpSpPr>
        <p:sp>
          <p:nvSpPr>
            <p:cNvPr id="468" name="Google Shape;468;p5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69" name="Google Shape;469;p58"/>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70" name="Google Shape;470;p58"/>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71" name="Google Shape;471;p58"/>
          <p:cNvSpPr txBox="1"/>
          <p:nvPr/>
        </p:nvSpPr>
        <p:spPr>
          <a:xfrm>
            <a:off x="853121" y="1095044"/>
            <a:ext cx="6178300"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lang="en-US" sz="2800"/>
              <a:t>List of numeric attributes</a:t>
            </a:r>
            <a:r>
              <a:rPr b="0" i="0" lang="en-US" sz="2800" u="none" cap="none" strike="noStrike">
                <a:solidFill>
                  <a:srgbClr val="000000"/>
                </a:solidFill>
                <a:latin typeface="Arial"/>
                <a:ea typeface="Arial"/>
                <a:cs typeface="Arial"/>
                <a:sym typeface="Arial"/>
              </a:rPr>
              <a:t> used to train the predictive models</a:t>
            </a:r>
            <a:endParaRPr/>
          </a:p>
        </p:txBody>
      </p:sp>
      <p:sp>
        <p:nvSpPr>
          <p:cNvPr id="472" name="Google Shape;472;p58"/>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473" name="Google Shape;473;p58"/>
          <p:cNvPicPr preferRelativeResize="0"/>
          <p:nvPr/>
        </p:nvPicPr>
        <p:blipFill rotWithShape="1">
          <a:blip r:embed="rId3">
            <a:alphaModFix/>
          </a:blip>
          <a:srcRect b="0" l="0" r="0" t="0"/>
          <a:stretch/>
        </p:blipFill>
        <p:spPr>
          <a:xfrm>
            <a:off x="8229600" y="1157149"/>
            <a:ext cx="3636350" cy="5287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9"/>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79" name="Google Shape;479;p59"/>
          <p:cNvGrpSpPr/>
          <p:nvPr/>
        </p:nvGrpSpPr>
        <p:grpSpPr>
          <a:xfrm rot="5400000">
            <a:off x="-2340441" y="2666183"/>
            <a:ext cx="5860051" cy="527712"/>
            <a:chOff x="6081624" y="1998368"/>
            <a:chExt cx="5613457" cy="782175"/>
          </a:xfrm>
        </p:grpSpPr>
        <p:sp>
          <p:nvSpPr>
            <p:cNvPr id="480" name="Google Shape;480;p59"/>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81" name="Google Shape;481;p59"/>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82" name="Google Shape;482;p59"/>
          <p:cNvSpPr txBox="1"/>
          <p:nvPr/>
        </p:nvSpPr>
        <p:spPr>
          <a:xfrm>
            <a:off x="590550" y="3443300"/>
            <a:ext cx="4845300" cy="2741400"/>
          </a:xfrm>
          <a:prstGeom prst="rect">
            <a:avLst/>
          </a:prstGeom>
          <a:noFill/>
          <a:ln>
            <a:noFill/>
          </a:ln>
        </p:spPr>
        <p:txBody>
          <a:bodyPr anchorCtr="0" anchor="ctr" bIns="45700" lIns="91425" spcFirstLastPara="1" rIns="91425" wrap="square" tIns="45700">
            <a:normAutofit lnSpcReduction="20000"/>
          </a:bodyPr>
          <a:lstStyle/>
          <a:p>
            <a:pPr indent="0" lvl="0" marL="476250" marR="0" rtl="0" algn="l">
              <a:lnSpc>
                <a:spcPct val="150000"/>
              </a:lnSpc>
              <a:spcBef>
                <a:spcPts val="0"/>
              </a:spcBef>
              <a:spcAft>
                <a:spcPts val="0"/>
              </a:spcAft>
              <a:buNone/>
            </a:pPr>
            <a:r>
              <a:rPr b="1" i="0" lang="en-US" sz="2800" u="sng" cap="none" strike="noStrike">
                <a:solidFill>
                  <a:srgbClr val="000000"/>
                </a:solidFill>
                <a:latin typeface="Arial"/>
                <a:ea typeface="Arial"/>
                <a:cs typeface="Arial"/>
                <a:sym typeface="Arial"/>
              </a:rPr>
              <a:t>Linear Regression</a:t>
            </a:r>
            <a:r>
              <a:rPr b="0" i="0" lang="en-US" sz="2800" u="none" cap="none" strike="noStrike">
                <a:solidFill>
                  <a:srgbClr val="000000"/>
                </a:solidFill>
                <a:latin typeface="Arial"/>
                <a:ea typeface="Arial"/>
                <a:cs typeface="Arial"/>
                <a:sym typeface="Arial"/>
              </a:rPr>
              <a:t>:</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MSE</a:t>
            </a:r>
            <a:r>
              <a:rPr b="0" i="0" lang="en-US" sz="2800" u="none" cap="none" strike="noStrike">
                <a:solidFill>
                  <a:srgbClr val="000000"/>
                </a:solidFill>
                <a:latin typeface="Arial"/>
                <a:ea typeface="Arial"/>
                <a:cs typeface="Arial"/>
                <a:sym typeface="Arial"/>
              </a:rPr>
              <a:t> train: 349827.902, test: 418670.400</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R^2</a:t>
            </a:r>
            <a:r>
              <a:rPr b="0" i="0" lang="en-US" sz="2800" u="none" cap="none" strike="noStrike">
                <a:solidFill>
                  <a:srgbClr val="000000"/>
                </a:solidFill>
                <a:latin typeface="Arial"/>
                <a:ea typeface="Arial"/>
                <a:cs typeface="Arial"/>
                <a:sym typeface="Arial"/>
              </a:rPr>
              <a:t> train: 0.092, test: 0.075</a:t>
            </a:r>
            <a:endParaRPr sz="2800"/>
          </a:p>
        </p:txBody>
      </p:sp>
      <p:sp>
        <p:nvSpPr>
          <p:cNvPr id="483" name="Google Shape;483;p59"/>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484" name="Google Shape;484;p59"/>
          <p:cNvPicPr preferRelativeResize="0"/>
          <p:nvPr/>
        </p:nvPicPr>
        <p:blipFill rotWithShape="1">
          <a:blip r:embed="rId3">
            <a:alphaModFix/>
          </a:blip>
          <a:srcRect b="0" l="0" r="0" t="0"/>
          <a:stretch/>
        </p:blipFill>
        <p:spPr>
          <a:xfrm>
            <a:off x="5177988" y="1628910"/>
            <a:ext cx="6838950" cy="4619625"/>
          </a:xfrm>
          <a:prstGeom prst="rect">
            <a:avLst/>
          </a:prstGeom>
          <a:noFill/>
          <a:ln>
            <a:noFill/>
          </a:ln>
        </p:spPr>
      </p:pic>
      <p:sp>
        <p:nvSpPr>
          <p:cNvPr id="485" name="Google Shape;485;p59"/>
          <p:cNvSpPr txBox="1"/>
          <p:nvPr/>
        </p:nvSpPr>
        <p:spPr>
          <a:xfrm>
            <a:off x="325650" y="1214450"/>
            <a:ext cx="5375100" cy="2124000"/>
          </a:xfrm>
          <a:prstGeom prst="rect">
            <a:avLst/>
          </a:prstGeom>
          <a:noFill/>
          <a:ln>
            <a:noFill/>
          </a:ln>
        </p:spPr>
        <p:txBody>
          <a:bodyPr anchorCtr="0" anchor="ctr" bIns="91425" lIns="91425" spcFirstLastPara="1" rIns="91425" wrap="square" tIns="91425">
            <a:spAutoFit/>
          </a:bodyPr>
          <a:lstStyle/>
          <a:p>
            <a:pPr indent="0" lvl="0" marL="476250" rtl="0" algn="l">
              <a:lnSpc>
                <a:spcPct val="150000"/>
              </a:lnSpc>
              <a:spcBef>
                <a:spcPts val="0"/>
              </a:spcBef>
              <a:spcAft>
                <a:spcPts val="0"/>
              </a:spcAft>
              <a:buClr>
                <a:schemeClr val="dk1"/>
              </a:buClr>
              <a:buFont typeface="Arial"/>
              <a:buNone/>
            </a:pPr>
            <a:r>
              <a:rPr lang="en-US" sz="1800">
                <a:solidFill>
                  <a:schemeClr val="dk1"/>
                </a:solidFill>
              </a:rPr>
              <a:t>Mean squared error (MSE) is the average of sum of squared difference between actual value and the predicted or estimated value.</a:t>
            </a:r>
            <a:endParaRPr sz="1800">
              <a:solidFill>
                <a:schemeClr val="dk1"/>
              </a:solidFill>
            </a:endParaRPr>
          </a:p>
          <a:p>
            <a:pPr indent="0" lvl="0" marL="476250" rtl="0" algn="l">
              <a:lnSpc>
                <a:spcPct val="150000"/>
              </a:lnSpc>
              <a:spcBef>
                <a:spcPts val="0"/>
              </a:spcBef>
              <a:spcAft>
                <a:spcPts val="0"/>
              </a:spcAft>
              <a:buClr>
                <a:schemeClr val="dk1"/>
              </a:buClr>
              <a:buFont typeface="Arial"/>
              <a:buNone/>
            </a:pPr>
            <a:r>
              <a:rPr lang="en-US" sz="1800">
                <a:solidFill>
                  <a:schemeClr val="dk1"/>
                </a:solidFill>
              </a:rPr>
              <a:t>R-Squared is the ratio of Sum of Squares Regression and Sum of Squares Total.</a:t>
            </a:r>
            <a:endParaRPr sz="4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0"/>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491" name="Google Shape;491;p60"/>
          <p:cNvGrpSpPr/>
          <p:nvPr/>
        </p:nvGrpSpPr>
        <p:grpSpPr>
          <a:xfrm rot="5400000">
            <a:off x="-2340441" y="2666183"/>
            <a:ext cx="5860051" cy="527712"/>
            <a:chOff x="6081624" y="1998368"/>
            <a:chExt cx="5613457" cy="782175"/>
          </a:xfrm>
        </p:grpSpPr>
        <p:sp>
          <p:nvSpPr>
            <p:cNvPr id="492" name="Google Shape;492;p60"/>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93" name="Google Shape;493;p60"/>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494" name="Google Shape;494;p60"/>
          <p:cNvSpPr txBox="1"/>
          <p:nvPr/>
        </p:nvSpPr>
        <p:spPr>
          <a:xfrm>
            <a:off x="420414" y="1095044"/>
            <a:ext cx="4845269"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2800" u="sng" cap="none" strike="noStrike">
                <a:solidFill>
                  <a:srgbClr val="000000"/>
                </a:solidFill>
                <a:latin typeface="Arial"/>
                <a:ea typeface="Arial"/>
                <a:cs typeface="Arial"/>
                <a:sym typeface="Arial"/>
              </a:rPr>
              <a:t>Decision Tree</a:t>
            </a:r>
            <a:r>
              <a:rPr b="0" i="0" lang="en-US" sz="2800" u="none" cap="none" strike="noStrike">
                <a:solidFill>
                  <a:srgbClr val="000000"/>
                </a:solidFill>
                <a:latin typeface="Arial"/>
                <a:ea typeface="Arial"/>
                <a:cs typeface="Arial"/>
                <a:sym typeface="Arial"/>
              </a:rPr>
              <a:t>:</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MSE</a:t>
            </a:r>
            <a:r>
              <a:rPr b="0" i="0" lang="en-US" sz="2800" u="none" cap="none" strike="noStrike">
                <a:solidFill>
                  <a:srgbClr val="000000"/>
                </a:solidFill>
                <a:latin typeface="Arial"/>
                <a:ea typeface="Arial"/>
                <a:cs typeface="Arial"/>
                <a:sym typeface="Arial"/>
              </a:rPr>
              <a:t> train: 328616.156, test: 403920.103</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R^2</a:t>
            </a:r>
            <a:r>
              <a:rPr b="0" i="0" lang="en-US" sz="2800" u="none" cap="none" strike="noStrike">
                <a:solidFill>
                  <a:srgbClr val="000000"/>
                </a:solidFill>
                <a:latin typeface="Arial"/>
                <a:ea typeface="Arial"/>
                <a:cs typeface="Arial"/>
                <a:sym typeface="Arial"/>
              </a:rPr>
              <a:t> train: 0.147, test: 0.108</a:t>
            </a:r>
            <a:endParaRPr/>
          </a:p>
        </p:txBody>
      </p:sp>
      <p:sp>
        <p:nvSpPr>
          <p:cNvPr id="495" name="Google Shape;495;p60"/>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496" name="Google Shape;496;p60"/>
          <p:cNvPicPr preferRelativeResize="0"/>
          <p:nvPr/>
        </p:nvPicPr>
        <p:blipFill rotWithShape="1">
          <a:blip r:embed="rId3">
            <a:alphaModFix/>
          </a:blip>
          <a:srcRect b="0" l="0" r="0" t="0"/>
          <a:stretch/>
        </p:blipFill>
        <p:spPr>
          <a:xfrm>
            <a:off x="5114698" y="1628910"/>
            <a:ext cx="6772275" cy="4619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02" name="Google Shape;502;p61"/>
          <p:cNvGrpSpPr/>
          <p:nvPr/>
        </p:nvGrpSpPr>
        <p:grpSpPr>
          <a:xfrm rot="5400000">
            <a:off x="-2340441" y="2666183"/>
            <a:ext cx="5860051" cy="527712"/>
            <a:chOff x="6081624" y="1998368"/>
            <a:chExt cx="5613457" cy="782175"/>
          </a:xfrm>
        </p:grpSpPr>
        <p:sp>
          <p:nvSpPr>
            <p:cNvPr id="503" name="Google Shape;503;p61"/>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04" name="Google Shape;504;p61"/>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05" name="Google Shape;505;p61"/>
          <p:cNvSpPr txBox="1"/>
          <p:nvPr/>
        </p:nvSpPr>
        <p:spPr>
          <a:xfrm>
            <a:off x="420414" y="1095044"/>
            <a:ext cx="4845269"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2800" u="sng" cap="none" strike="noStrike">
                <a:solidFill>
                  <a:schemeClr val="dk1"/>
                </a:solidFill>
                <a:latin typeface="Arial"/>
                <a:ea typeface="Arial"/>
                <a:cs typeface="Arial"/>
                <a:sym typeface="Arial"/>
              </a:rPr>
              <a:t>K-Nearest Neighbourhood</a:t>
            </a:r>
            <a:r>
              <a:rPr b="0" i="0" lang="en-US" sz="2800" u="none" cap="none" strike="noStrike">
                <a:solidFill>
                  <a:srgbClr val="000000"/>
                </a:solidFill>
                <a:latin typeface="Arial"/>
                <a:ea typeface="Arial"/>
                <a:cs typeface="Arial"/>
                <a:sym typeface="Arial"/>
              </a:rPr>
              <a:t>:</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MSE</a:t>
            </a:r>
            <a:r>
              <a:rPr b="0" i="0" lang="en-US" sz="2800" u="none" cap="none" strike="noStrike">
                <a:solidFill>
                  <a:srgbClr val="000000"/>
                </a:solidFill>
                <a:latin typeface="Arial"/>
                <a:ea typeface="Arial"/>
                <a:cs typeface="Arial"/>
                <a:sym typeface="Arial"/>
              </a:rPr>
              <a:t> train: 0.000, test: 0.000</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R^2</a:t>
            </a:r>
            <a:r>
              <a:rPr b="0" i="0" lang="en-US" sz="2800" u="none" cap="none" strike="noStrike">
                <a:solidFill>
                  <a:srgbClr val="000000"/>
                </a:solidFill>
                <a:latin typeface="Arial"/>
                <a:ea typeface="Arial"/>
                <a:cs typeface="Arial"/>
                <a:sym typeface="Arial"/>
              </a:rPr>
              <a:t> train: 1.000, test: 1.000</a:t>
            </a:r>
            <a:endParaRPr/>
          </a:p>
        </p:txBody>
      </p:sp>
      <p:sp>
        <p:nvSpPr>
          <p:cNvPr id="506" name="Google Shape;506;p61"/>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507" name="Google Shape;507;p61"/>
          <p:cNvPicPr preferRelativeResize="0"/>
          <p:nvPr/>
        </p:nvPicPr>
        <p:blipFill rotWithShape="1">
          <a:blip r:embed="rId3">
            <a:alphaModFix/>
          </a:blip>
          <a:srcRect b="0" l="0" r="0" t="0"/>
          <a:stretch/>
        </p:blipFill>
        <p:spPr>
          <a:xfrm>
            <a:off x="5062030" y="1628910"/>
            <a:ext cx="6696075" cy="46196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2"/>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13" name="Google Shape;513;p62"/>
          <p:cNvGrpSpPr/>
          <p:nvPr/>
        </p:nvGrpSpPr>
        <p:grpSpPr>
          <a:xfrm rot="5400000">
            <a:off x="-2340441" y="2666183"/>
            <a:ext cx="5860051" cy="527712"/>
            <a:chOff x="6081624" y="1998368"/>
            <a:chExt cx="5613457" cy="782175"/>
          </a:xfrm>
        </p:grpSpPr>
        <p:sp>
          <p:nvSpPr>
            <p:cNvPr id="514" name="Google Shape;514;p62"/>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15" name="Google Shape;515;p62"/>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16" name="Google Shape;516;p62"/>
          <p:cNvSpPr txBox="1"/>
          <p:nvPr/>
        </p:nvSpPr>
        <p:spPr>
          <a:xfrm>
            <a:off x="420414" y="1095044"/>
            <a:ext cx="4845269"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2800" u="sng" cap="none" strike="noStrike">
                <a:solidFill>
                  <a:srgbClr val="000000"/>
                </a:solidFill>
                <a:latin typeface="Arial"/>
                <a:ea typeface="Arial"/>
                <a:cs typeface="Arial"/>
                <a:sym typeface="Arial"/>
              </a:rPr>
              <a:t>Random Forest</a:t>
            </a:r>
            <a:r>
              <a:rPr b="0" i="0" lang="en-US" sz="2800" u="none" cap="none" strike="noStrike">
                <a:solidFill>
                  <a:srgbClr val="000000"/>
                </a:solidFill>
                <a:latin typeface="Arial"/>
                <a:ea typeface="Arial"/>
                <a:cs typeface="Arial"/>
                <a:sym typeface="Arial"/>
              </a:rPr>
              <a:t>:</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MSE</a:t>
            </a:r>
            <a:r>
              <a:rPr b="0" i="0" lang="en-US" sz="2800" u="none" cap="none" strike="noStrike">
                <a:solidFill>
                  <a:srgbClr val="000000"/>
                </a:solidFill>
                <a:latin typeface="Arial"/>
                <a:ea typeface="Arial"/>
                <a:cs typeface="Arial"/>
                <a:sym typeface="Arial"/>
              </a:rPr>
              <a:t> train: 32832.664, test: 244568.729</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R^2</a:t>
            </a:r>
            <a:r>
              <a:rPr b="0" i="0" lang="en-US" sz="2800" u="none" cap="none" strike="noStrike">
                <a:solidFill>
                  <a:srgbClr val="000000"/>
                </a:solidFill>
                <a:latin typeface="Arial"/>
                <a:ea typeface="Arial"/>
                <a:cs typeface="Arial"/>
                <a:sym typeface="Arial"/>
              </a:rPr>
              <a:t> train: 0.915, test: 0.429</a:t>
            </a:r>
            <a:endParaRPr/>
          </a:p>
        </p:txBody>
      </p:sp>
      <p:sp>
        <p:nvSpPr>
          <p:cNvPr id="517" name="Google Shape;517;p62"/>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518" name="Google Shape;518;p62"/>
          <p:cNvPicPr preferRelativeResize="0"/>
          <p:nvPr/>
        </p:nvPicPr>
        <p:blipFill rotWithShape="1">
          <a:blip r:embed="rId3">
            <a:alphaModFix/>
          </a:blip>
          <a:srcRect b="0" l="0" r="0" t="0"/>
          <a:stretch/>
        </p:blipFill>
        <p:spPr>
          <a:xfrm>
            <a:off x="5265683" y="1779445"/>
            <a:ext cx="6772275" cy="461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grpSp>
        <p:nvGrpSpPr>
          <p:cNvPr id="112" name="Google Shape;112;p3"/>
          <p:cNvGrpSpPr/>
          <p:nvPr/>
        </p:nvGrpSpPr>
        <p:grpSpPr>
          <a:xfrm rot="5400000">
            <a:off x="-2340441" y="2666183"/>
            <a:ext cx="5860051" cy="527712"/>
            <a:chOff x="6081624" y="1998368"/>
            <a:chExt cx="5613457" cy="782175"/>
          </a:xfrm>
        </p:grpSpPr>
        <p:sp>
          <p:nvSpPr>
            <p:cNvPr id="113" name="Google Shape;113;p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3"/>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15" name="Google Shape;115;p3"/>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16" name="Google Shape;116;p3"/>
          <p:cNvGraphicFramePr/>
          <p:nvPr/>
        </p:nvGraphicFramePr>
        <p:xfrm>
          <a:off x="999668" y="1438507"/>
          <a:ext cx="3000000" cy="3000000"/>
        </p:xfrm>
        <a:graphic>
          <a:graphicData uri="http://schemas.openxmlformats.org/drawingml/2006/table">
            <a:tbl>
              <a:tblPr bandRow="1" firstRow="1">
                <a:noFill/>
                <a:tableStyleId>{0645E581-BC78-4152-BC69-FC8D70D0866D}</a:tableStyleId>
              </a:tblPr>
              <a:tblGrid>
                <a:gridCol w="2717750"/>
                <a:gridCol w="7895075"/>
              </a:tblGrid>
              <a:tr h="577225">
                <a:tc>
                  <a:txBody>
                    <a:bodyPr/>
                    <a:lstStyle/>
                    <a:p>
                      <a:pPr indent="0" lvl="0" marL="0" marR="0" rtl="0" algn="ctr">
                        <a:lnSpc>
                          <a:spcPct val="100000"/>
                        </a:lnSpc>
                        <a:spcBef>
                          <a:spcPts val="0"/>
                        </a:spcBef>
                        <a:spcAft>
                          <a:spcPts val="0"/>
                        </a:spcAft>
                        <a:buClr>
                          <a:schemeClr val="lt1"/>
                        </a:buClr>
                        <a:buSzPts val="2400"/>
                        <a:buFont typeface="Calibri"/>
                        <a:buNone/>
                      </a:pPr>
                      <a:r>
                        <a:rPr b="1" lang="en-US" sz="2400" u="none" cap="none" strike="noStrike">
                          <a:solidFill>
                            <a:schemeClr val="lt1"/>
                          </a:solidFill>
                        </a:rPr>
                        <a:t>Members</a:t>
                      </a:r>
                      <a:endParaRPr b="1" sz="2400" u="none" cap="none" strike="noStrike">
                        <a:solidFill>
                          <a:schemeClr val="lt1"/>
                        </a:solidFill>
                      </a:endParaRPr>
                    </a:p>
                  </a:txBody>
                  <a:tcPr marT="56875" marB="56875" marR="113750" marL="113750" anchor="ctr"/>
                </a:tc>
                <a:tc>
                  <a:txBody>
                    <a:bodyPr/>
                    <a:lstStyle/>
                    <a:p>
                      <a:pPr indent="0" lvl="0" marL="0" marR="0" rtl="0" algn="ctr">
                        <a:lnSpc>
                          <a:spcPct val="100000"/>
                        </a:lnSpc>
                        <a:spcBef>
                          <a:spcPts val="0"/>
                        </a:spcBef>
                        <a:spcAft>
                          <a:spcPts val="0"/>
                        </a:spcAft>
                        <a:buClr>
                          <a:schemeClr val="lt1"/>
                        </a:buClr>
                        <a:buSzPts val="2400"/>
                        <a:buFont typeface="Calibri"/>
                        <a:buNone/>
                      </a:pPr>
                      <a:r>
                        <a:rPr b="1" lang="en-US" sz="2400" u="none" cap="none" strike="noStrike">
                          <a:solidFill>
                            <a:schemeClr val="lt1"/>
                          </a:solidFill>
                        </a:rPr>
                        <a:t>Responsibilities</a:t>
                      </a:r>
                      <a:endParaRPr b="1" sz="2400" u="none" cap="none" strike="noStrike">
                        <a:solidFill>
                          <a:schemeClr val="lt1"/>
                        </a:solidFill>
                      </a:endParaRPr>
                    </a:p>
                  </a:txBody>
                  <a:tcPr marT="56875" marB="56875" marR="113750" marL="113750" anchor="ctr"/>
                </a:tc>
              </a:tr>
              <a:tr h="3756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Rohit / Ashu</a:t>
                      </a:r>
                      <a:endParaRPr sz="1400" u="none" cap="none" strike="noStrike"/>
                    </a:p>
                  </a:txBody>
                  <a:tcPr marT="56875" marB="56875" marR="113750" marL="113750" anchor="ct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 Define Goals, Questions, Methods, Dimension of Data and Rationale of Data.</a:t>
                      </a:r>
                      <a:endParaRPr b="0" i="0" sz="1800" u="none" cap="none" strike="noStrike">
                        <a:latin typeface="Arial"/>
                        <a:ea typeface="Arial"/>
                        <a:cs typeface="Arial"/>
                        <a:sym typeface="Arial"/>
                      </a:endParaRPr>
                    </a:p>
                  </a:txBody>
                  <a:tcPr marT="56875" marB="56875" marR="113750" marL="113750" anchor="ctr"/>
                </a:tc>
              </a:tr>
              <a:tr h="111842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Trieu / Rohit</a:t>
                      </a:r>
                      <a:endParaRPr sz="1400" u="none" cap="none" strike="noStrike"/>
                    </a:p>
                  </a:txBody>
                  <a:tcPr marT="56875" marB="56875" marR="113750" marL="113750" anchor="ctr"/>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t>Data Extract</a:t>
                      </a:r>
                      <a:r>
                        <a:rPr lang="en-US" sz="1800" u="none" cap="none" strike="noStrike"/>
                        <a:t>ion &amp;</a:t>
                      </a:r>
                      <a:r>
                        <a:rPr b="0" lang="en-US" sz="1800" u="none" cap="none" strike="noStrike"/>
                        <a:t> Cleanup:</a:t>
                      </a:r>
                      <a:endParaRPr sz="1400" u="none" cap="none" strike="noStrike"/>
                    </a:p>
                    <a:p>
                      <a:pPr indent="-285750" lvl="0" marL="285750" marR="0" rtl="0" algn="l">
                        <a:lnSpc>
                          <a:spcPct val="100000"/>
                        </a:lnSpc>
                        <a:spcBef>
                          <a:spcPts val="0"/>
                        </a:spcBef>
                        <a:spcAft>
                          <a:spcPts val="0"/>
                        </a:spcAft>
                        <a:buClr>
                          <a:schemeClr val="dk1"/>
                        </a:buClr>
                        <a:buSzPts val="1800"/>
                        <a:buFont typeface="Arial"/>
                        <a:buChar char="-"/>
                      </a:pPr>
                      <a:r>
                        <a:rPr b="0" lang="en-US" sz="1800" u="none" cap="none" strike="noStrike"/>
                        <a:t>Import the dataset, add the zip code, evaluate features for selection</a:t>
                      </a:r>
                      <a:endParaRPr/>
                    </a:p>
                    <a:p>
                      <a:pPr indent="-285750" lvl="0" marL="285750" marR="0" rtl="0" algn="l">
                        <a:lnSpc>
                          <a:spcPct val="100000"/>
                        </a:lnSpc>
                        <a:spcBef>
                          <a:spcPts val="0"/>
                        </a:spcBef>
                        <a:spcAft>
                          <a:spcPts val="0"/>
                        </a:spcAft>
                        <a:buClr>
                          <a:schemeClr val="dk1"/>
                        </a:buClr>
                        <a:buSzPts val="1800"/>
                        <a:buFont typeface="Arial"/>
                        <a:buChar char="-"/>
                      </a:pPr>
                      <a:r>
                        <a:rPr lang="en-US" sz="1800" u="none" cap="none" strike="noStrike"/>
                        <a:t>Select features and fill missing values</a:t>
                      </a:r>
                      <a:endParaRPr sz="1800" u="none" cap="none" strike="noStrike"/>
                    </a:p>
                  </a:txBody>
                  <a:tcPr marT="56875" marB="56875" marR="113750" marL="113750" anchor="ctr"/>
                </a:tc>
              </a:tr>
              <a:tr h="641150">
                <a:tc>
                  <a:txBody>
                    <a:bodyPr/>
                    <a:lstStyle/>
                    <a:p>
                      <a:pPr indent="0" lvl="0" marL="0" marR="0" rtl="0" algn="ctr">
                        <a:lnSpc>
                          <a:spcPct val="100000"/>
                        </a:lnSpc>
                        <a:spcBef>
                          <a:spcPts val="0"/>
                        </a:spcBef>
                        <a:spcAft>
                          <a:spcPts val="0"/>
                        </a:spcAft>
                        <a:buClr>
                          <a:schemeClr val="dk1"/>
                        </a:buClr>
                        <a:buSzPts val="1800"/>
                        <a:buFont typeface="Arial"/>
                        <a:buNone/>
                      </a:pPr>
                      <a:r>
                        <a:rPr lang="en-US" sz="1800" u="none" cap="none" strike="noStrike"/>
                        <a:t>Trieu / Nilay / Yash / Ashu</a:t>
                      </a:r>
                      <a:endParaRPr sz="1400" u="none" cap="none" strike="noStrike"/>
                    </a:p>
                  </a:txBody>
                  <a:tcPr marT="56875" marB="56875" marR="113750" marL="113750" anchor="ctr"/>
                </a:tc>
                <a:tc>
                  <a:txBody>
                    <a:bodyPr/>
                    <a:lstStyle/>
                    <a:p>
                      <a:pPr indent="0" lvl="0" marL="0" marR="0" rtl="0" algn="l">
                        <a:lnSpc>
                          <a:spcPct val="100000"/>
                        </a:lnSpc>
                        <a:spcBef>
                          <a:spcPts val="0"/>
                        </a:spcBef>
                        <a:spcAft>
                          <a:spcPts val="0"/>
                        </a:spcAft>
                        <a:buClr>
                          <a:schemeClr val="dk1"/>
                        </a:buClr>
                        <a:buSzPts val="1800"/>
                        <a:buFont typeface="Calibri"/>
                        <a:buNone/>
                      </a:pPr>
                      <a:r>
                        <a:rPr b="0" lang="en-US" sz="1800" u="none" cap="none" strike="noStrike"/>
                        <a:t>Visualizations: </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b="0" lang="en-US" sz="1800" u="none" cap="none" strike="noStrike"/>
                        <a:t>- </a:t>
                      </a:r>
                      <a:r>
                        <a:rPr lang="en-US" sz="1800" u="none" cap="none" strike="noStrike"/>
                        <a:t>Visualize the data and analyze the information in the data</a:t>
                      </a:r>
                      <a:endParaRPr sz="1800" u="none" cap="none" strike="noStrike"/>
                    </a:p>
                  </a:txBody>
                  <a:tcPr marT="56875" marB="56875" marR="113750" marL="113750" anchor="ctr"/>
                </a:tc>
              </a:tr>
              <a:tr h="9066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Yash / Rohit</a:t>
                      </a:r>
                      <a:endParaRPr sz="1800" u="none" cap="none" strike="noStrike"/>
                    </a:p>
                  </a:txBody>
                  <a:tcPr marT="56875" marB="56875" marR="113750" marL="113750" anchor="ct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Building models:</a:t>
                      </a:r>
                      <a:endParaRPr sz="1400" u="none" cap="none" strike="noStrike"/>
                    </a:p>
                    <a:p>
                      <a:pPr indent="0" lvl="0" marL="0" marR="0" rtl="0" algn="l">
                        <a:lnSpc>
                          <a:spcPct val="100000"/>
                        </a:lnSpc>
                        <a:spcBef>
                          <a:spcPts val="0"/>
                        </a:spcBef>
                        <a:spcAft>
                          <a:spcPts val="0"/>
                        </a:spcAft>
                        <a:buClr>
                          <a:schemeClr val="dk1"/>
                        </a:buClr>
                        <a:buSzPts val="1800"/>
                        <a:buFont typeface="Calibri"/>
                        <a:buNone/>
                      </a:pPr>
                      <a:r>
                        <a:rPr lang="en-US" sz="1800" u="none" cap="none" strike="noStrike"/>
                        <a:t>- Use different Models to examine the data and predict the price of listings</a:t>
                      </a:r>
                      <a:endParaRPr sz="1800" u="none" cap="none" strike="noStrike"/>
                    </a:p>
                  </a:txBody>
                  <a:tcPr marT="56875" marB="56875" marR="113750" marL="113750" anchor="ctr"/>
                </a:tc>
              </a:tr>
              <a:tr h="1326550">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Trieu / </a:t>
                      </a:r>
                      <a:r>
                        <a:rPr b="0" lang="en-US" sz="1800" u="none" cap="none" strike="noStrike"/>
                        <a:t>Nilay / Ashutosh / Yash / Rohit</a:t>
                      </a:r>
                      <a:endParaRPr sz="1400" u="none" cap="none" strike="noStrike"/>
                    </a:p>
                  </a:txBody>
                  <a:tcPr marT="56875" marB="56875" marR="113750" marL="113750" anchor="ct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Interpretation &amp; Conclusions:</a:t>
                      </a:r>
                      <a:endParaRPr/>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Answer questions</a:t>
                      </a:r>
                      <a:endParaRPr sz="1400" u="none" cap="none" strike="noStrike"/>
                    </a:p>
                  </a:txBody>
                  <a:tcPr marT="56875" marB="56875" marR="113750" marL="113750" anchor="ctr"/>
                </a:tc>
              </a:tr>
            </a:tbl>
          </a:graphicData>
        </a:graphic>
      </p:graphicFrame>
      <p:sp>
        <p:nvSpPr>
          <p:cNvPr id="117" name="Google Shape;117;p3"/>
          <p:cNvSpPr txBox="1"/>
          <p:nvPr>
            <p:ph type="title"/>
          </p:nvPr>
        </p:nvSpPr>
        <p:spPr>
          <a:xfrm>
            <a:off x="1110338" y="151067"/>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a:solidFill>
                  <a:srgbClr val="000000"/>
                </a:solidFill>
                <a:latin typeface="Arial"/>
                <a:ea typeface="Arial"/>
                <a:cs typeface="Arial"/>
                <a:sym typeface="Arial"/>
              </a:rPr>
              <a:t>1. </a:t>
            </a:r>
            <a:r>
              <a:rPr b="1" i="0" lang="en-US" sz="4400" u="none" cap="none" strike="noStrike">
                <a:solidFill>
                  <a:srgbClr val="000000"/>
                </a:solidFill>
                <a:latin typeface="Arial"/>
                <a:ea typeface="Arial"/>
                <a:cs typeface="Arial"/>
                <a:sym typeface="Arial"/>
              </a:rPr>
              <a:t>Project roles &amp; responsibilities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24" name="Google Shape;524;p63"/>
          <p:cNvGrpSpPr/>
          <p:nvPr/>
        </p:nvGrpSpPr>
        <p:grpSpPr>
          <a:xfrm rot="5400000">
            <a:off x="-2340441" y="2666183"/>
            <a:ext cx="5860051" cy="527712"/>
            <a:chOff x="6081624" y="1998368"/>
            <a:chExt cx="5613457" cy="782175"/>
          </a:xfrm>
        </p:grpSpPr>
        <p:sp>
          <p:nvSpPr>
            <p:cNvPr id="525" name="Google Shape;525;p6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26" name="Google Shape;526;p63"/>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27" name="Google Shape;527;p63"/>
          <p:cNvSpPr txBox="1"/>
          <p:nvPr/>
        </p:nvSpPr>
        <p:spPr>
          <a:xfrm>
            <a:off x="853375" y="1095050"/>
            <a:ext cx="3687600" cy="4605600"/>
          </a:xfrm>
          <a:prstGeom prst="rect">
            <a:avLst/>
          </a:prstGeom>
          <a:noFill/>
          <a:ln>
            <a:noFill/>
          </a:ln>
        </p:spPr>
        <p:txBody>
          <a:bodyPr anchorCtr="0" anchor="ctr" bIns="45700" lIns="91425" spcFirstLastPara="1" rIns="91425" wrap="square" tIns="45700">
            <a:normAutofit lnSpcReduction="10000"/>
          </a:bodyPr>
          <a:lstStyle/>
          <a:p>
            <a:pPr indent="0" lvl="0" marL="476250" marR="0" rtl="0" algn="l">
              <a:lnSpc>
                <a:spcPct val="150000"/>
              </a:lnSpc>
              <a:spcBef>
                <a:spcPts val="0"/>
              </a:spcBef>
              <a:spcAft>
                <a:spcPts val="0"/>
              </a:spcAft>
              <a:buNone/>
            </a:pPr>
            <a:r>
              <a:rPr b="1" i="0" lang="en-US" sz="2800" u="sng" cap="none" strike="noStrike">
                <a:solidFill>
                  <a:srgbClr val="000000"/>
                </a:solidFill>
                <a:latin typeface="Arial"/>
                <a:ea typeface="Arial"/>
                <a:cs typeface="Arial"/>
                <a:sym typeface="Arial"/>
              </a:rPr>
              <a:t>Random Forest</a:t>
            </a:r>
            <a:r>
              <a:rPr b="0" i="0" lang="en-US"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rtl="0" algn="just">
              <a:lnSpc>
                <a:spcPct val="115000"/>
              </a:lnSpc>
              <a:spcBef>
                <a:spcPts val="1800"/>
              </a:spcBef>
              <a:spcAft>
                <a:spcPts val="0"/>
              </a:spcAft>
              <a:buSzPts val="1100"/>
              <a:buNone/>
            </a:pPr>
            <a:r>
              <a:rPr lang="en-US" sz="1900">
                <a:solidFill>
                  <a:schemeClr val="dk1"/>
                </a:solidFill>
              </a:rPr>
              <a:t>Random forest is based on the idea that a large number of substantially uncorrelated models (trees) working together as a group will outperform any of the individual component models.</a:t>
            </a:r>
            <a:endParaRPr sz="1900">
              <a:solidFill>
                <a:schemeClr val="dk1"/>
              </a:solidFill>
            </a:endParaRPr>
          </a:p>
          <a:p>
            <a:pPr indent="0" lvl="0" marL="0" rtl="0" algn="just">
              <a:lnSpc>
                <a:spcPct val="115000"/>
              </a:lnSpc>
              <a:spcBef>
                <a:spcPts val="1800"/>
              </a:spcBef>
              <a:spcAft>
                <a:spcPts val="400"/>
              </a:spcAft>
              <a:buSzPts val="1100"/>
              <a:buNone/>
            </a:pPr>
            <a:r>
              <a:rPr lang="en-US" sz="1900">
                <a:solidFill>
                  <a:schemeClr val="dk1"/>
                </a:solidFill>
              </a:rPr>
              <a:t>We can see that factors have the most influence on price: longitude, latitude, host_id and bedrooms.</a:t>
            </a:r>
            <a:endParaRPr sz="1900"/>
          </a:p>
        </p:txBody>
      </p:sp>
      <p:sp>
        <p:nvSpPr>
          <p:cNvPr id="528" name="Google Shape;528;p63"/>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529" name="Google Shape;529;p63"/>
          <p:cNvPicPr preferRelativeResize="0"/>
          <p:nvPr/>
        </p:nvPicPr>
        <p:blipFill rotWithShape="1">
          <a:blip r:embed="rId3">
            <a:alphaModFix/>
          </a:blip>
          <a:srcRect b="0" l="0" r="0" t="0"/>
          <a:stretch/>
        </p:blipFill>
        <p:spPr>
          <a:xfrm>
            <a:off x="4541013" y="1505315"/>
            <a:ext cx="7650986" cy="486681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35" name="Google Shape;535;p64"/>
          <p:cNvGrpSpPr/>
          <p:nvPr/>
        </p:nvGrpSpPr>
        <p:grpSpPr>
          <a:xfrm rot="5400000">
            <a:off x="-2340441" y="2666183"/>
            <a:ext cx="5860051" cy="527712"/>
            <a:chOff x="6081624" y="1998368"/>
            <a:chExt cx="5613457" cy="782175"/>
          </a:xfrm>
        </p:grpSpPr>
        <p:sp>
          <p:nvSpPr>
            <p:cNvPr id="536" name="Google Shape;536;p6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37" name="Google Shape;537;p6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38" name="Google Shape;538;p64"/>
          <p:cNvSpPr txBox="1"/>
          <p:nvPr/>
        </p:nvSpPr>
        <p:spPr>
          <a:xfrm>
            <a:off x="420414" y="1095044"/>
            <a:ext cx="4845269" cy="5461252"/>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2800" u="sng" cap="none" strike="noStrike">
                <a:solidFill>
                  <a:srgbClr val="000000"/>
                </a:solidFill>
                <a:latin typeface="Arial"/>
                <a:ea typeface="Arial"/>
                <a:cs typeface="Arial"/>
                <a:sym typeface="Arial"/>
              </a:rPr>
              <a:t>XGBoost</a:t>
            </a:r>
            <a:r>
              <a:rPr b="0" i="0" lang="en-US" sz="2800" u="none" cap="none" strike="noStrike">
                <a:solidFill>
                  <a:srgbClr val="000000"/>
                </a:solidFill>
                <a:latin typeface="Arial"/>
                <a:ea typeface="Arial"/>
                <a:cs typeface="Arial"/>
                <a:sym typeface="Arial"/>
              </a:rPr>
              <a:t>:</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MSE</a:t>
            </a:r>
            <a:r>
              <a:rPr b="0" i="0" lang="en-US" sz="2800" u="none" cap="none" strike="noStrike">
                <a:solidFill>
                  <a:srgbClr val="000000"/>
                </a:solidFill>
                <a:latin typeface="Arial"/>
                <a:ea typeface="Arial"/>
                <a:cs typeface="Arial"/>
                <a:sym typeface="Arial"/>
              </a:rPr>
              <a:t> train: 124562.931, test: 242405.204</a:t>
            </a:r>
            <a:endParaRPr/>
          </a:p>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R^2</a:t>
            </a:r>
            <a:r>
              <a:rPr b="0" i="0" lang="en-US" sz="2800" u="none" cap="none" strike="noStrike">
                <a:solidFill>
                  <a:srgbClr val="000000"/>
                </a:solidFill>
                <a:latin typeface="Arial"/>
                <a:ea typeface="Arial"/>
                <a:cs typeface="Arial"/>
                <a:sym typeface="Arial"/>
              </a:rPr>
              <a:t> train: 0.677, test: 0.434</a:t>
            </a:r>
            <a:endParaRPr/>
          </a:p>
        </p:txBody>
      </p:sp>
      <p:sp>
        <p:nvSpPr>
          <p:cNvPr id="539" name="Google Shape;539;p64"/>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540" name="Google Shape;540;p64"/>
          <p:cNvPicPr preferRelativeResize="0"/>
          <p:nvPr/>
        </p:nvPicPr>
        <p:blipFill rotWithShape="1">
          <a:blip r:embed="rId3">
            <a:alphaModFix/>
          </a:blip>
          <a:srcRect b="0" l="0" r="0" t="0"/>
          <a:stretch/>
        </p:blipFill>
        <p:spPr>
          <a:xfrm>
            <a:off x="5093676" y="1515857"/>
            <a:ext cx="6772275" cy="46196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46" name="Google Shape;546;p65"/>
          <p:cNvGrpSpPr/>
          <p:nvPr/>
        </p:nvGrpSpPr>
        <p:grpSpPr>
          <a:xfrm rot="5400000">
            <a:off x="-2340441" y="2666183"/>
            <a:ext cx="5860051" cy="527712"/>
            <a:chOff x="6081624" y="1998368"/>
            <a:chExt cx="5613457" cy="782175"/>
          </a:xfrm>
        </p:grpSpPr>
        <p:sp>
          <p:nvSpPr>
            <p:cNvPr id="547" name="Google Shape;547;p65"/>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48" name="Google Shape;548;p65"/>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49" name="Google Shape;549;p65"/>
          <p:cNvSpPr txBox="1"/>
          <p:nvPr/>
        </p:nvSpPr>
        <p:spPr>
          <a:xfrm>
            <a:off x="853375" y="1257300"/>
            <a:ext cx="3861600" cy="4602300"/>
          </a:xfrm>
          <a:prstGeom prst="rect">
            <a:avLst/>
          </a:prstGeom>
          <a:noFill/>
          <a:ln>
            <a:noFill/>
          </a:ln>
        </p:spPr>
        <p:txBody>
          <a:bodyPr anchorCtr="0" anchor="ctr" bIns="45700" lIns="91425" spcFirstLastPara="1" rIns="91425" wrap="square" tIns="45700">
            <a:normAutofit lnSpcReduction="20000"/>
          </a:bodyPr>
          <a:lstStyle/>
          <a:p>
            <a:pPr indent="0" lvl="0" marL="476250" marR="0" rtl="0" algn="l">
              <a:lnSpc>
                <a:spcPct val="150000"/>
              </a:lnSpc>
              <a:spcBef>
                <a:spcPts val="0"/>
              </a:spcBef>
              <a:spcAft>
                <a:spcPts val="0"/>
              </a:spcAft>
              <a:buNone/>
            </a:pPr>
            <a:r>
              <a:rPr b="1" i="0" lang="en-US" sz="3228" u="sng" cap="none" strike="noStrike">
                <a:solidFill>
                  <a:srgbClr val="000000"/>
                </a:solidFill>
                <a:latin typeface="Arial"/>
                <a:ea typeface="Arial"/>
                <a:cs typeface="Arial"/>
                <a:sym typeface="Arial"/>
              </a:rPr>
              <a:t>XGBoost</a:t>
            </a:r>
            <a:r>
              <a:rPr b="0" i="0" lang="en-US" sz="3228" u="none" cap="none" strike="noStrike">
                <a:solidFill>
                  <a:srgbClr val="000000"/>
                </a:solidFill>
                <a:latin typeface="Arial"/>
                <a:ea typeface="Arial"/>
                <a:cs typeface="Arial"/>
                <a:sym typeface="Arial"/>
              </a:rPr>
              <a:t>:</a:t>
            </a:r>
            <a:endParaRPr sz="1828"/>
          </a:p>
          <a:p>
            <a:pPr indent="0" lvl="0" marL="0" rtl="0" algn="just">
              <a:lnSpc>
                <a:spcPct val="115000"/>
              </a:lnSpc>
              <a:spcBef>
                <a:spcPts val="1800"/>
              </a:spcBef>
              <a:spcAft>
                <a:spcPts val="0"/>
              </a:spcAft>
              <a:buSzPts val="1100"/>
              <a:buNone/>
            </a:pPr>
            <a:r>
              <a:rPr lang="en-US" sz="1900">
                <a:solidFill>
                  <a:schemeClr val="dk1"/>
                </a:solidFill>
              </a:rPr>
              <a:t>The XGBoost technique produces decision trees sequentially to solve regression problems (rather than in parallel and independently, as Random Forest does), with each succeeding tree aiming to minimize the preceding tree's faults.</a:t>
            </a:r>
            <a:endParaRPr sz="1900">
              <a:solidFill>
                <a:schemeClr val="dk1"/>
              </a:solidFill>
            </a:endParaRPr>
          </a:p>
          <a:p>
            <a:pPr indent="0" lvl="0" marL="0" rtl="0" algn="just">
              <a:lnSpc>
                <a:spcPct val="115000"/>
              </a:lnSpc>
              <a:spcBef>
                <a:spcPts val="1800"/>
              </a:spcBef>
              <a:spcAft>
                <a:spcPts val="0"/>
              </a:spcAft>
              <a:buClr>
                <a:schemeClr val="dk1"/>
              </a:buClr>
              <a:buSzPts val="1100"/>
              <a:buFont typeface="Arial"/>
              <a:buNone/>
            </a:pPr>
            <a:r>
              <a:rPr lang="en-US" sz="1900">
                <a:solidFill>
                  <a:schemeClr val="dk1"/>
                </a:solidFill>
              </a:rPr>
              <a:t>We can see that factors have the most influence on price: </a:t>
            </a:r>
            <a:r>
              <a:rPr lang="en-US" sz="1900">
                <a:solidFill>
                  <a:schemeClr val="dk1"/>
                </a:solidFill>
              </a:rPr>
              <a:t>host_id, </a:t>
            </a:r>
            <a:r>
              <a:rPr lang="en-US" sz="1900">
                <a:solidFill>
                  <a:schemeClr val="dk1"/>
                </a:solidFill>
              </a:rPr>
              <a:t>longitude, latitude and bedrooms.</a:t>
            </a:r>
            <a:endParaRPr sz="1900">
              <a:solidFill>
                <a:schemeClr val="dk1"/>
              </a:solidFill>
            </a:endParaRPr>
          </a:p>
          <a:p>
            <a:pPr indent="0" lvl="0" marL="0" rtl="0" algn="just">
              <a:lnSpc>
                <a:spcPct val="150000"/>
              </a:lnSpc>
              <a:spcBef>
                <a:spcPts val="400"/>
              </a:spcBef>
              <a:spcAft>
                <a:spcPts val="0"/>
              </a:spcAft>
              <a:buSzPts val="1100"/>
              <a:buNone/>
            </a:pPr>
            <a:r>
              <a:t/>
            </a:r>
            <a:endParaRPr b="1" sz="1800"/>
          </a:p>
        </p:txBody>
      </p:sp>
      <p:sp>
        <p:nvSpPr>
          <p:cNvPr id="550" name="Google Shape;550;p65"/>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pic>
        <p:nvPicPr>
          <p:cNvPr id="551" name="Google Shape;551;p65"/>
          <p:cNvPicPr preferRelativeResize="0"/>
          <p:nvPr/>
        </p:nvPicPr>
        <p:blipFill rotWithShape="1">
          <a:blip r:embed="rId3">
            <a:alphaModFix/>
          </a:blip>
          <a:srcRect b="0" l="0" r="0" t="0"/>
          <a:stretch/>
        </p:blipFill>
        <p:spPr>
          <a:xfrm>
            <a:off x="4818325" y="1526925"/>
            <a:ext cx="7373675" cy="48236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57" name="Google Shape;557;p66"/>
          <p:cNvGrpSpPr/>
          <p:nvPr/>
        </p:nvGrpSpPr>
        <p:grpSpPr>
          <a:xfrm rot="5400000">
            <a:off x="-2340441" y="2666183"/>
            <a:ext cx="5860051" cy="527712"/>
            <a:chOff x="6081624" y="1998368"/>
            <a:chExt cx="5613457" cy="782175"/>
          </a:xfrm>
        </p:grpSpPr>
        <p:sp>
          <p:nvSpPr>
            <p:cNvPr id="558" name="Google Shape;558;p6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59" name="Google Shape;559;p6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60" name="Google Shape;560;p66"/>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i="0" lang="en-US" sz="4400" u="none" cap="none" strike="noStrike">
                <a:solidFill>
                  <a:srgbClr val="000000"/>
                </a:solidFill>
                <a:latin typeface="Arial"/>
                <a:ea typeface="Arial"/>
                <a:cs typeface="Arial"/>
                <a:sym typeface="Arial"/>
              </a:rPr>
              <a:t>5. Predictive Models</a:t>
            </a:r>
            <a:endParaRPr/>
          </a:p>
        </p:txBody>
      </p:sp>
      <p:sp>
        <p:nvSpPr>
          <p:cNvPr id="561" name="Google Shape;561;p66"/>
          <p:cNvSpPr txBox="1"/>
          <p:nvPr/>
        </p:nvSpPr>
        <p:spPr>
          <a:xfrm>
            <a:off x="853120" y="704194"/>
            <a:ext cx="10838137" cy="5852102"/>
          </a:xfrm>
          <a:prstGeom prst="rect">
            <a:avLst/>
          </a:prstGeom>
          <a:noFill/>
          <a:ln>
            <a:noFill/>
          </a:ln>
        </p:spPr>
        <p:txBody>
          <a:bodyPr anchorCtr="0" anchor="ctr" bIns="45700" lIns="91425" spcFirstLastPara="1" rIns="91425" wrap="square" tIns="45700">
            <a:normAutofit/>
          </a:bodyPr>
          <a:lstStyle/>
          <a:p>
            <a:pPr indent="-406400" lvl="0" marL="457200" marR="0" rtl="0" algn="l">
              <a:lnSpc>
                <a:spcPct val="150000"/>
              </a:lnSpc>
              <a:spcBef>
                <a:spcPts val="0"/>
              </a:spcBef>
              <a:spcAft>
                <a:spcPts val="0"/>
              </a:spcAft>
              <a:buClr>
                <a:srgbClr val="000000"/>
              </a:buClr>
              <a:buSzPts val="2800"/>
              <a:buFont typeface="Arial"/>
              <a:buChar char="●"/>
            </a:pPr>
            <a:r>
              <a:rPr b="0" i="0" lang="en-US" sz="2800" u="none" cap="none" strike="noStrike">
                <a:solidFill>
                  <a:srgbClr val="000000"/>
                </a:solidFill>
                <a:latin typeface="Arial"/>
                <a:ea typeface="Arial"/>
                <a:cs typeface="Arial"/>
                <a:sym typeface="Arial"/>
              </a:rPr>
              <a:t>Features that have most influence on price are: longitude, latitude, bedrooms, host_id</a:t>
            </a:r>
            <a:endParaRPr b="0" i="0" sz="2800" u="none" cap="none" strike="noStrike">
              <a:solidFill>
                <a:srgbClr val="000000"/>
              </a:solidFill>
              <a:latin typeface="Arial"/>
              <a:ea typeface="Arial"/>
              <a:cs typeface="Arial"/>
              <a:sym typeface="Arial"/>
            </a:endParaRPr>
          </a:p>
          <a:p>
            <a:pPr indent="-406400" lvl="0" marL="457200" marR="0" rtl="0" algn="l">
              <a:lnSpc>
                <a:spcPct val="150000"/>
              </a:lnSpc>
              <a:spcBef>
                <a:spcPts val="0"/>
              </a:spcBef>
              <a:spcAft>
                <a:spcPts val="0"/>
              </a:spcAft>
              <a:buSzPts val="2800"/>
              <a:buChar char="●"/>
            </a:pPr>
            <a:r>
              <a:rPr lang="en-US" sz="2800"/>
              <a:t>The price might depend on reviews: customer ratings and number of reviews.</a:t>
            </a:r>
            <a:endParaRPr sz="2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67" name="Google Shape;567;p53"/>
          <p:cNvGrpSpPr/>
          <p:nvPr/>
        </p:nvGrpSpPr>
        <p:grpSpPr>
          <a:xfrm rot="5400000">
            <a:off x="-2340441" y="2666183"/>
            <a:ext cx="5860051" cy="527712"/>
            <a:chOff x="6081624" y="1998368"/>
            <a:chExt cx="5613457" cy="782175"/>
          </a:xfrm>
        </p:grpSpPr>
        <p:sp>
          <p:nvSpPr>
            <p:cNvPr id="568" name="Google Shape;568;p53"/>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69" name="Google Shape;569;p53"/>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70" name="Google Shape;570;p53"/>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71" name="Google Shape;571;p53"/>
          <p:cNvSpPr txBox="1"/>
          <p:nvPr/>
        </p:nvSpPr>
        <p:spPr>
          <a:xfrm>
            <a:off x="500744" y="1248988"/>
            <a:ext cx="11464106" cy="530730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2800" u="none" cap="none" strike="noStrike">
                <a:solidFill>
                  <a:srgbClr val="000000"/>
                </a:solidFill>
                <a:latin typeface="Arial"/>
                <a:ea typeface="Arial"/>
                <a:cs typeface="Arial"/>
                <a:sym typeface="Arial"/>
              </a:rPr>
              <a:t>Profit score of 1 listing = daily price of 1 person * number of reviews (number of visits)</a:t>
            </a:r>
            <a:endParaRPr b="1" i="0" sz="2800" u="none" cap="none" strike="noStrike">
              <a:solidFill>
                <a:srgbClr val="000000"/>
              </a:solidFill>
              <a:latin typeface="Arial"/>
              <a:ea typeface="Arial"/>
              <a:cs typeface="Arial"/>
              <a:sym typeface="Arial"/>
            </a:endParaRPr>
          </a:p>
        </p:txBody>
      </p:sp>
      <p:sp>
        <p:nvSpPr>
          <p:cNvPr id="572" name="Google Shape;572;p53"/>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u="sng"/>
              <a:t>FIND THE MOST PROFITABLE PROPERTIES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78" name="Google Shape;578;p54"/>
          <p:cNvGrpSpPr/>
          <p:nvPr/>
        </p:nvGrpSpPr>
        <p:grpSpPr>
          <a:xfrm rot="5400000">
            <a:off x="-2340441" y="2666183"/>
            <a:ext cx="5860051" cy="527712"/>
            <a:chOff x="6081624" y="1998368"/>
            <a:chExt cx="5613457" cy="782175"/>
          </a:xfrm>
        </p:grpSpPr>
        <p:sp>
          <p:nvSpPr>
            <p:cNvPr id="579" name="Google Shape;579;p5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0" name="Google Shape;580;p5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81" name="Google Shape;581;p54"/>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82" name="Google Shape;582;p54"/>
          <p:cNvSpPr txBox="1"/>
          <p:nvPr>
            <p:ph type="title"/>
          </p:nvPr>
        </p:nvSpPr>
        <p:spPr>
          <a:xfrm>
            <a:off x="853121" y="78723"/>
            <a:ext cx="10103100" cy="1242300"/>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FIND THE MOST PROFITABLE PROPERTIES </a:t>
            </a:r>
            <a:endParaRPr/>
          </a:p>
        </p:txBody>
      </p:sp>
      <p:pic>
        <p:nvPicPr>
          <p:cNvPr id="583" name="Google Shape;583;p54"/>
          <p:cNvPicPr preferRelativeResize="0"/>
          <p:nvPr/>
        </p:nvPicPr>
        <p:blipFill rotWithShape="1">
          <a:blip r:embed="rId3">
            <a:alphaModFix/>
          </a:blip>
          <a:srcRect b="0" l="0" r="0" t="0"/>
          <a:stretch/>
        </p:blipFill>
        <p:spPr>
          <a:xfrm>
            <a:off x="1301055" y="1395571"/>
            <a:ext cx="9668673" cy="522519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5"/>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589" name="Google Shape;589;p55"/>
          <p:cNvGrpSpPr/>
          <p:nvPr/>
        </p:nvGrpSpPr>
        <p:grpSpPr>
          <a:xfrm rot="5400000">
            <a:off x="-2340441" y="2666183"/>
            <a:ext cx="5860051" cy="527712"/>
            <a:chOff x="6081624" y="1998368"/>
            <a:chExt cx="5613457" cy="782175"/>
          </a:xfrm>
        </p:grpSpPr>
        <p:sp>
          <p:nvSpPr>
            <p:cNvPr id="590" name="Google Shape;590;p55"/>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1" name="Google Shape;591;p55"/>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592" name="Google Shape;592;p55"/>
          <p:cNvSpPr/>
          <p:nvPr/>
        </p:nvSpPr>
        <p:spPr>
          <a:xfrm>
            <a:off x="853125" y="922925"/>
            <a:ext cx="10838100" cy="5478000"/>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593" name="Google Shape;593;p55"/>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fontScale="90000"/>
          </a:bodyPr>
          <a:lstStyle/>
          <a:p>
            <a:pPr indent="0" lvl="0" marL="476250" marR="0" rtl="0" algn="l">
              <a:lnSpc>
                <a:spcPct val="150000"/>
              </a:lnSpc>
              <a:spcBef>
                <a:spcPts val="0"/>
              </a:spcBef>
              <a:spcAft>
                <a:spcPts val="0"/>
              </a:spcAft>
              <a:buClr>
                <a:schemeClr val="dk1"/>
              </a:buClr>
              <a:buSzPct val="55555"/>
              <a:buNone/>
            </a:pPr>
            <a:r>
              <a:rPr b="1" lang="en-US" sz="4400"/>
              <a:t>FIND THE MOST PROFITABLE PROPERTIES </a:t>
            </a:r>
            <a:endParaRPr/>
          </a:p>
        </p:txBody>
      </p:sp>
      <p:pic>
        <p:nvPicPr>
          <p:cNvPr id="594" name="Google Shape;594;p55"/>
          <p:cNvPicPr preferRelativeResize="0"/>
          <p:nvPr/>
        </p:nvPicPr>
        <p:blipFill rotWithShape="1">
          <a:blip r:embed="rId3">
            <a:alphaModFix/>
          </a:blip>
          <a:srcRect b="0" l="0" r="0" t="0"/>
          <a:stretch/>
        </p:blipFill>
        <p:spPr>
          <a:xfrm>
            <a:off x="-1" y="1321150"/>
            <a:ext cx="12192001" cy="52358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6"/>
          <p:cNvSpPr/>
          <p:nvPr/>
        </p:nvSpPr>
        <p:spPr>
          <a:xfrm>
            <a:off x="0" y="0"/>
            <a:ext cx="12192000" cy="6857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00" name="Google Shape;600;p56"/>
          <p:cNvGrpSpPr/>
          <p:nvPr/>
        </p:nvGrpSpPr>
        <p:grpSpPr>
          <a:xfrm rot="5400000">
            <a:off x="-2340441" y="2666183"/>
            <a:ext cx="5860051" cy="527712"/>
            <a:chOff x="6081624" y="1998368"/>
            <a:chExt cx="5613457" cy="782175"/>
          </a:xfrm>
        </p:grpSpPr>
        <p:sp>
          <p:nvSpPr>
            <p:cNvPr id="601" name="Google Shape;601;p5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2" name="Google Shape;602;p5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603" name="Google Shape;603;p56"/>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04" name="Google Shape;604;p56"/>
          <p:cNvSpPr txBox="1"/>
          <p:nvPr>
            <p:ph type="title"/>
          </p:nvPr>
        </p:nvSpPr>
        <p:spPr>
          <a:xfrm>
            <a:off x="853121" y="78723"/>
            <a:ext cx="10103230"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sz="4400" u="sng"/>
              <a:t>FIND THE MOST PROFITABLE ZIP CODE</a:t>
            </a:r>
            <a:endParaRPr/>
          </a:p>
        </p:txBody>
      </p:sp>
      <p:pic>
        <p:nvPicPr>
          <p:cNvPr id="605" name="Google Shape;605;p56"/>
          <p:cNvPicPr preferRelativeResize="0"/>
          <p:nvPr/>
        </p:nvPicPr>
        <p:blipFill rotWithShape="1">
          <a:blip r:embed="rId3">
            <a:alphaModFix/>
          </a:blip>
          <a:srcRect b="0" l="0" r="0" t="0"/>
          <a:stretch/>
        </p:blipFill>
        <p:spPr>
          <a:xfrm>
            <a:off x="8168626" y="1060793"/>
            <a:ext cx="3522631" cy="5323378"/>
          </a:xfrm>
          <a:prstGeom prst="rect">
            <a:avLst/>
          </a:prstGeom>
          <a:noFill/>
          <a:ln>
            <a:noFill/>
          </a:ln>
        </p:spPr>
      </p:pic>
      <p:sp>
        <p:nvSpPr>
          <p:cNvPr id="606" name="Google Shape;606;p56"/>
          <p:cNvSpPr txBox="1"/>
          <p:nvPr/>
        </p:nvSpPr>
        <p:spPr>
          <a:xfrm>
            <a:off x="853120" y="1101091"/>
            <a:ext cx="6136259" cy="5323378"/>
          </a:xfrm>
          <a:prstGeom prst="rect">
            <a:avLst/>
          </a:prstGeom>
          <a:noFill/>
          <a:ln>
            <a:noFill/>
          </a:ln>
        </p:spPr>
        <p:txBody>
          <a:bodyPr anchorCtr="0" anchor="ctr" bIns="45700" lIns="91425" spcFirstLastPara="1" rIns="91425" wrap="square" tIns="45700">
            <a:normAutofit/>
          </a:bodyPr>
          <a:lstStyle/>
          <a:p>
            <a:pPr indent="-260350" lvl="0" marL="736600" marR="0" rtl="0" algn="l">
              <a:lnSpc>
                <a:spcPct val="150000"/>
              </a:lnSpc>
              <a:spcBef>
                <a:spcPts val="0"/>
              </a:spcBef>
              <a:spcAft>
                <a:spcPts val="0"/>
              </a:spcAft>
              <a:buClr>
                <a:schemeClr val="dk1"/>
              </a:buClr>
              <a:buSzPts val="2200"/>
              <a:buFont typeface="Arial"/>
              <a:buChar char="•"/>
            </a:pPr>
            <a:r>
              <a:rPr b="0" i="0" lang="en-US" sz="2800" u="none" cap="none" strike="noStrike">
                <a:solidFill>
                  <a:srgbClr val="000000"/>
                </a:solidFill>
                <a:latin typeface="Arial"/>
                <a:ea typeface="Arial"/>
                <a:cs typeface="Arial"/>
                <a:sym typeface="Arial"/>
              </a:rPr>
              <a:t>Group by zip code</a:t>
            </a:r>
            <a:endParaRPr/>
          </a:p>
          <a:p>
            <a:pPr indent="-260350" lvl="0" marL="736600" marR="0" rtl="0" algn="l">
              <a:lnSpc>
                <a:spcPct val="150000"/>
              </a:lnSpc>
              <a:spcBef>
                <a:spcPts val="0"/>
              </a:spcBef>
              <a:spcAft>
                <a:spcPts val="0"/>
              </a:spcAft>
              <a:buClr>
                <a:schemeClr val="dk1"/>
              </a:buClr>
              <a:buSzPts val="2200"/>
              <a:buFont typeface="Arial"/>
              <a:buChar char="•"/>
            </a:pPr>
            <a:r>
              <a:rPr b="0" i="0" lang="en-US" sz="2800" u="none" cap="none" strike="noStrike">
                <a:solidFill>
                  <a:srgbClr val="000000"/>
                </a:solidFill>
                <a:latin typeface="Arial"/>
                <a:ea typeface="Arial"/>
                <a:cs typeface="Arial"/>
                <a:sym typeface="Arial"/>
              </a:rPr>
              <a:t>Calculate the total profit score of each zip code</a:t>
            </a:r>
            <a:endParaRPr/>
          </a:p>
          <a:p>
            <a:pPr indent="-260350" lvl="0" marL="736600" marR="0" rtl="0" algn="l">
              <a:lnSpc>
                <a:spcPct val="150000"/>
              </a:lnSpc>
              <a:spcBef>
                <a:spcPts val="0"/>
              </a:spcBef>
              <a:spcAft>
                <a:spcPts val="0"/>
              </a:spcAft>
              <a:buClr>
                <a:schemeClr val="dk1"/>
              </a:buClr>
              <a:buSzPts val="2200"/>
              <a:buFont typeface="Arial"/>
              <a:buChar char="•"/>
            </a:pPr>
            <a:r>
              <a:rPr b="0" i="0" lang="en-US" sz="2800" u="none" cap="none" strike="noStrike">
                <a:solidFill>
                  <a:srgbClr val="000000"/>
                </a:solidFill>
                <a:latin typeface="Arial"/>
                <a:ea typeface="Arial"/>
                <a:cs typeface="Arial"/>
                <a:sym typeface="Arial"/>
              </a:rPr>
              <a:t> ➤➤  The most profitable zip code is: </a:t>
            </a:r>
            <a:r>
              <a:rPr b="1" i="0" lang="en-US" sz="2800" u="sng" cap="none" strike="noStrike">
                <a:solidFill>
                  <a:srgbClr val="FF0000"/>
                </a:solidFill>
                <a:latin typeface="Arial"/>
                <a:ea typeface="Arial"/>
                <a:cs typeface="Arial"/>
                <a:sym typeface="Arial"/>
              </a:rPr>
              <a:t>92109</a:t>
            </a:r>
            <a:endParaRPr/>
          </a:p>
          <a:p>
            <a:pPr indent="-260350" lvl="0" marL="736600" marR="0" rtl="0" algn="l">
              <a:lnSpc>
                <a:spcPct val="150000"/>
              </a:lnSpc>
              <a:spcBef>
                <a:spcPts val="0"/>
              </a:spcBef>
              <a:spcAft>
                <a:spcPts val="0"/>
              </a:spcAft>
              <a:buClr>
                <a:schemeClr val="dk1"/>
              </a:buClr>
              <a:buSzPts val="2200"/>
              <a:buFont typeface="Arial"/>
              <a:buChar char="•"/>
            </a:pPr>
            <a:r>
              <a:rPr b="0" i="0" lang="en-US" sz="2800" u="none" cap="none" strike="noStrike">
                <a:solidFill>
                  <a:srgbClr val="000000"/>
                </a:solidFill>
                <a:latin typeface="Arial"/>
                <a:ea typeface="Arial"/>
                <a:cs typeface="Arial"/>
                <a:sym typeface="Arial"/>
              </a:rPr>
              <a:t>The zip code is in </a:t>
            </a:r>
            <a:r>
              <a:rPr b="1" i="0" lang="en-US" sz="2800" u="sng" cap="none" strike="noStrike">
                <a:solidFill>
                  <a:srgbClr val="FF0000"/>
                </a:solidFill>
                <a:latin typeface="Arial"/>
                <a:ea typeface="Arial"/>
                <a:cs typeface="Arial"/>
                <a:sym typeface="Arial"/>
              </a:rPr>
              <a:t>San Diego, California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612" name="Google Shape;612;p67"/>
          <p:cNvGrpSpPr/>
          <p:nvPr/>
        </p:nvGrpSpPr>
        <p:grpSpPr>
          <a:xfrm rot="5400000">
            <a:off x="-2340441" y="2666183"/>
            <a:ext cx="5860051" cy="527712"/>
            <a:chOff x="6081624" y="1998368"/>
            <a:chExt cx="5613457" cy="782175"/>
          </a:xfrm>
        </p:grpSpPr>
        <p:sp>
          <p:nvSpPr>
            <p:cNvPr id="613" name="Google Shape;613;p6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14" name="Google Shape;614;p67"/>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615" name="Google Shape;615;p67"/>
          <p:cNvSpPr/>
          <p:nvPr/>
        </p:nvSpPr>
        <p:spPr>
          <a:xfrm>
            <a:off x="884328" y="922918"/>
            <a:ext cx="11111700" cy="5609100"/>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2200" u="sng" cap="none" strike="noStrike">
                <a:solidFill>
                  <a:schemeClr val="dk1"/>
                </a:solidFill>
                <a:latin typeface="Arial"/>
                <a:ea typeface="Arial"/>
                <a:cs typeface="Arial"/>
                <a:sym typeface="Arial"/>
              </a:rPr>
              <a:t>Wh</a:t>
            </a:r>
            <a:r>
              <a:rPr b="1" lang="en-US" sz="2200" u="sng">
                <a:solidFill>
                  <a:schemeClr val="dk1"/>
                </a:solidFill>
              </a:rPr>
              <a:t>ich</a:t>
            </a:r>
            <a:r>
              <a:rPr b="1" i="0" lang="en-US" sz="2200" u="sng" cap="none" strike="noStrike">
                <a:solidFill>
                  <a:schemeClr val="dk1"/>
                </a:solidFill>
                <a:latin typeface="Arial"/>
                <a:ea typeface="Arial"/>
                <a:cs typeface="Arial"/>
                <a:sym typeface="Arial"/>
              </a:rPr>
              <a:t> is the most profitable property?</a:t>
            </a:r>
            <a:endParaRPr sz="1200"/>
          </a:p>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chemeClr val="dk1"/>
                </a:solidFill>
                <a:latin typeface="Arial"/>
                <a:ea typeface="Arial"/>
                <a:cs typeface="Arial"/>
                <a:sym typeface="Arial"/>
              </a:rPr>
              <a:t>AMAZING LAS VEGAS PENTHOUSE PALMS PLACE. The zipcode of this place is </a:t>
            </a:r>
            <a:r>
              <a:rPr b="1" i="0" lang="en-US" sz="2200" u="sng" cap="none" strike="noStrike">
                <a:solidFill>
                  <a:srgbClr val="FF0000"/>
                </a:solidFill>
              </a:rPr>
              <a:t>89103</a:t>
            </a:r>
            <a:r>
              <a:rPr b="0" i="0" lang="en-US" sz="2200" u="none" cap="none" strike="noStrike">
                <a:solidFill>
                  <a:schemeClr val="dk1"/>
                </a:solidFill>
                <a:latin typeface="Arial"/>
                <a:ea typeface="Arial"/>
                <a:cs typeface="Arial"/>
                <a:sym typeface="Arial"/>
              </a:rPr>
              <a:t>.</a:t>
            </a:r>
            <a:endParaRPr sz="1200"/>
          </a:p>
          <a:p>
            <a:pPr indent="0" lvl="0" marL="0" marR="0" rtl="0" algn="l">
              <a:lnSpc>
                <a:spcPct val="100000"/>
              </a:lnSpc>
              <a:spcBef>
                <a:spcPts val="0"/>
              </a:spcBef>
              <a:spcAft>
                <a:spcPts val="0"/>
              </a:spcAft>
              <a:buClr>
                <a:srgbClr val="000000"/>
              </a:buClr>
              <a:buSzPts val="1400"/>
              <a:buFont typeface="Arial"/>
              <a:buNone/>
            </a:pPr>
            <a:r>
              <a:rPr b="1" i="0" lang="en-US" sz="2200" u="sng" cap="none" strike="noStrike">
                <a:solidFill>
                  <a:schemeClr val="dk1"/>
                </a:solidFill>
                <a:latin typeface="Arial"/>
                <a:ea typeface="Arial"/>
                <a:cs typeface="Arial"/>
                <a:sym typeface="Arial"/>
              </a:rPr>
              <a:t>Wh</a:t>
            </a:r>
            <a:r>
              <a:rPr b="1" lang="en-US" sz="2200" u="sng">
                <a:solidFill>
                  <a:schemeClr val="dk1"/>
                </a:solidFill>
              </a:rPr>
              <a:t>ich</a:t>
            </a:r>
            <a:r>
              <a:rPr b="1" i="0" lang="en-US" sz="2200" u="sng" cap="none" strike="noStrike">
                <a:solidFill>
                  <a:schemeClr val="dk1"/>
                </a:solidFill>
                <a:latin typeface="Arial"/>
                <a:ea typeface="Arial"/>
                <a:cs typeface="Arial"/>
                <a:sym typeface="Arial"/>
              </a:rPr>
              <a:t> is the most profitable zipcode?</a:t>
            </a:r>
            <a:endParaRPr sz="1200"/>
          </a:p>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chemeClr val="dk1"/>
                </a:solidFill>
                <a:latin typeface="Arial"/>
                <a:ea typeface="Arial"/>
                <a:cs typeface="Arial"/>
                <a:sym typeface="Arial"/>
              </a:rPr>
              <a:t>The most profitable </a:t>
            </a:r>
            <a:r>
              <a:rPr lang="en-US" sz="2200">
                <a:solidFill>
                  <a:schemeClr val="dk1"/>
                </a:solidFill>
              </a:rPr>
              <a:t>zip code</a:t>
            </a:r>
            <a:r>
              <a:rPr b="0" i="0" lang="en-US" sz="2200" u="none" cap="none" strike="noStrike">
                <a:solidFill>
                  <a:schemeClr val="dk1"/>
                </a:solidFill>
                <a:latin typeface="Arial"/>
                <a:ea typeface="Arial"/>
                <a:cs typeface="Arial"/>
                <a:sym typeface="Arial"/>
              </a:rPr>
              <a:t> is: </a:t>
            </a:r>
            <a:r>
              <a:rPr b="1" i="0" lang="en-US" sz="2200" u="sng" cap="none" strike="noStrike">
                <a:solidFill>
                  <a:srgbClr val="FF0000"/>
                </a:solidFill>
              </a:rPr>
              <a:t>92109</a:t>
            </a:r>
            <a:r>
              <a:rPr b="0" i="0" lang="en-US" sz="2200" u="none" cap="none" strike="noStrike">
                <a:solidFill>
                  <a:schemeClr val="dk1"/>
                </a:solidFill>
                <a:latin typeface="Arial"/>
                <a:ea typeface="Arial"/>
                <a:cs typeface="Arial"/>
                <a:sym typeface="Arial"/>
              </a:rPr>
              <a:t>. The zipcode is in San Diego, California.</a:t>
            </a:r>
            <a:endParaRPr sz="1200"/>
          </a:p>
          <a:p>
            <a:pPr indent="0" lvl="0" marL="0" marR="0" rtl="0" algn="l">
              <a:lnSpc>
                <a:spcPct val="100000"/>
              </a:lnSpc>
              <a:spcBef>
                <a:spcPts val="0"/>
              </a:spcBef>
              <a:spcAft>
                <a:spcPts val="0"/>
              </a:spcAft>
              <a:buClr>
                <a:srgbClr val="000000"/>
              </a:buClr>
              <a:buSzPts val="1400"/>
              <a:buFont typeface="Arial"/>
              <a:buNone/>
            </a:pPr>
            <a:r>
              <a:rPr b="1" i="0" lang="en-US" sz="2200" u="sng" cap="none" strike="noStrike">
                <a:solidFill>
                  <a:schemeClr val="dk1"/>
                </a:solidFill>
                <a:latin typeface="Arial"/>
                <a:ea typeface="Arial"/>
                <a:cs typeface="Arial"/>
                <a:sym typeface="Arial"/>
              </a:rPr>
              <a:t>How to increase the chances that the owners' house will be rented more frequently?</a:t>
            </a:r>
            <a:endParaRPr sz="1200"/>
          </a:p>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chemeClr val="dk1"/>
                </a:solidFill>
                <a:latin typeface="Arial"/>
                <a:ea typeface="Arial"/>
                <a:cs typeface="Arial"/>
                <a:sym typeface="Arial"/>
              </a:rPr>
              <a:t>The hosts should offer entire home / apartment room type. They also need to equip these things in their listings: Kitchen, Long term stays allowed, Hangers, Heating, Hair dryer, Air conditioning, Hot water… Besides, they should add these words in the name of their listing: private room, ocean view, beautiful, one bedroom, modern, charming, luxury. Because these are the words that the renters usually look for.</a:t>
            </a:r>
            <a:endParaRPr sz="1200"/>
          </a:p>
          <a:p>
            <a:pPr indent="0" lvl="0" marL="0" marR="0" rtl="0" algn="l">
              <a:lnSpc>
                <a:spcPct val="100000"/>
              </a:lnSpc>
              <a:spcBef>
                <a:spcPts val="0"/>
              </a:spcBef>
              <a:spcAft>
                <a:spcPts val="0"/>
              </a:spcAft>
              <a:buClr>
                <a:srgbClr val="000000"/>
              </a:buClr>
              <a:buSzPts val="1400"/>
              <a:buFont typeface="Arial"/>
              <a:buNone/>
            </a:pPr>
            <a:r>
              <a:rPr b="0" i="0" lang="en-US" sz="2200" u="none" cap="none" strike="noStrike">
                <a:solidFill>
                  <a:schemeClr val="dk1"/>
                </a:solidFill>
                <a:latin typeface="Arial"/>
                <a:ea typeface="Arial"/>
                <a:cs typeface="Arial"/>
                <a:sym typeface="Arial"/>
              </a:rPr>
              <a:t>This will assist the hosts in obtaining more renters and increasing their revenue.</a:t>
            </a:r>
            <a:endParaRPr b="0" i="0" sz="2200" u="none" cap="none" strike="noStrike">
              <a:solidFill>
                <a:schemeClr val="dk1"/>
              </a:solidFill>
              <a:latin typeface="Arial"/>
              <a:ea typeface="Arial"/>
              <a:cs typeface="Arial"/>
              <a:sym typeface="Arial"/>
            </a:endParaRPr>
          </a:p>
          <a:p>
            <a:pPr indent="0" lvl="0" marL="0" rtl="0" algn="l">
              <a:lnSpc>
                <a:spcPct val="100000"/>
              </a:lnSpc>
              <a:spcBef>
                <a:spcPts val="0"/>
              </a:spcBef>
              <a:spcAft>
                <a:spcPts val="0"/>
              </a:spcAft>
              <a:buNone/>
            </a:pPr>
            <a:r>
              <a:t/>
            </a:r>
            <a:endParaRPr sz="2200">
              <a:solidFill>
                <a:schemeClr val="dk1"/>
              </a:solidFill>
            </a:endParaRPr>
          </a:p>
          <a:p>
            <a:pPr indent="0" lvl="0" marL="0" rtl="0" algn="l">
              <a:lnSpc>
                <a:spcPct val="100000"/>
              </a:lnSpc>
              <a:spcBef>
                <a:spcPts val="0"/>
              </a:spcBef>
              <a:spcAft>
                <a:spcPts val="0"/>
              </a:spcAft>
              <a:buNone/>
            </a:pPr>
            <a:r>
              <a:rPr lang="en-US" sz="2200">
                <a:solidFill>
                  <a:schemeClr val="dk1"/>
                </a:solidFill>
              </a:rPr>
              <a:t>Finally, </a:t>
            </a:r>
            <a:r>
              <a:rPr lang="en-US" sz="2200">
                <a:solidFill>
                  <a:schemeClr val="dk1"/>
                </a:solidFill>
              </a:rPr>
              <a:t>Features that have most influence on price are: longitude, latitude, bedrooms, host_id</a:t>
            </a:r>
            <a:endParaRPr sz="2200">
              <a:solidFill>
                <a:schemeClr val="dk1"/>
              </a:solidFill>
            </a:endParaRPr>
          </a:p>
        </p:txBody>
      </p:sp>
      <p:sp>
        <p:nvSpPr>
          <p:cNvPr id="616" name="Google Shape;616;p67"/>
          <p:cNvSpPr txBox="1"/>
          <p:nvPr>
            <p:ph type="title"/>
          </p:nvPr>
        </p:nvSpPr>
        <p:spPr>
          <a:xfrm>
            <a:off x="1106599" y="78723"/>
            <a:ext cx="9849900" cy="124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t>6. </a:t>
            </a:r>
            <a:r>
              <a:rPr b="1" i="0" lang="en-US" sz="4400" u="none" cap="none" strike="noStrike">
                <a:solidFill>
                  <a:srgbClr val="000000"/>
                </a:solidFill>
                <a:latin typeface="Arial"/>
                <a:ea typeface="Arial"/>
                <a:cs typeface="Arial"/>
                <a:sym typeface="Arial"/>
              </a:rPr>
              <a:t>Interpretation &amp; Conclusions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0" name="Shape 620"/>
        <p:cNvGrpSpPr/>
        <p:nvPr/>
      </p:nvGrpSpPr>
      <p:grpSpPr>
        <a:xfrm>
          <a:off x="0" y="0"/>
          <a:ext cx="0" cy="0"/>
          <a:chOff x="0" y="0"/>
          <a:chExt cx="0" cy="0"/>
        </a:xfrm>
      </p:grpSpPr>
      <p:sp>
        <p:nvSpPr>
          <p:cNvPr id="621" name="Google Shape;621;p13"/>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2" name="Google Shape;622;p13"/>
          <p:cNvSpPr/>
          <p:nvPr/>
        </p:nvSpPr>
        <p:spPr>
          <a:xfrm>
            <a:off x="0" y="1"/>
            <a:ext cx="12192000" cy="51871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3" name="Google Shape;623;p13"/>
          <p:cNvSpPr/>
          <p:nvPr/>
        </p:nvSpPr>
        <p:spPr>
          <a:xfrm>
            <a:off x="596464" y="551961"/>
            <a:ext cx="10999072" cy="5399950"/>
          </a:xfrm>
          <a:prstGeom prst="rect">
            <a:avLst/>
          </a:prstGeom>
          <a:solidFill>
            <a:schemeClr val="lt1"/>
          </a:solidFill>
          <a:ln>
            <a:noFill/>
          </a:ln>
          <a:effectLst>
            <a:outerShdw blurRad="139700" rotWithShape="0" algn="t" dir="5400000" dist="127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24" name="Google Shape;624;p13"/>
          <p:cNvSpPr txBox="1"/>
          <p:nvPr>
            <p:ph type="ctrTitle"/>
          </p:nvPr>
        </p:nvSpPr>
        <p:spPr>
          <a:xfrm>
            <a:off x="945931" y="1445172"/>
            <a:ext cx="10279117" cy="16627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6400"/>
              <a:buFont typeface="Calibri"/>
              <a:buNone/>
            </a:pPr>
            <a:r>
              <a:rPr lang="en-US" sz="6400"/>
              <a:t>THANK YOU!</a:t>
            </a:r>
            <a:endParaRPr/>
          </a:p>
        </p:txBody>
      </p:sp>
      <p:sp>
        <p:nvSpPr>
          <p:cNvPr id="625" name="Google Shape;625;p13"/>
          <p:cNvSpPr txBox="1"/>
          <p:nvPr>
            <p:ph idx="1" type="subTitle"/>
          </p:nvPr>
        </p:nvSpPr>
        <p:spPr>
          <a:xfrm>
            <a:off x="945930" y="2988297"/>
            <a:ext cx="10289627" cy="231227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None/>
            </a:pPr>
            <a:r>
              <a:rPr lang="en-US" sz="4000">
                <a:latin typeface="Calibri"/>
                <a:ea typeface="Calibri"/>
                <a:cs typeface="Calibri"/>
                <a:sym typeface="Calibri"/>
              </a:rPr>
              <a:t>Any questions?</a:t>
            </a:r>
            <a:endParaRPr/>
          </a:p>
        </p:txBody>
      </p:sp>
      <p:cxnSp>
        <p:nvCxnSpPr>
          <p:cNvPr id="626" name="Google Shape;626;p13"/>
          <p:cNvCxnSpPr/>
          <p:nvPr/>
        </p:nvCxnSpPr>
        <p:spPr>
          <a:xfrm rot="10800000">
            <a:off x="596464" y="6329769"/>
            <a:ext cx="11000232" cy="0"/>
          </a:xfrm>
          <a:prstGeom prst="straightConnector1">
            <a:avLst/>
          </a:prstGeom>
          <a:noFill/>
          <a:ln cap="flat" cmpd="sng" w="152400">
            <a:solidFill>
              <a:schemeClr val="accent4"/>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grpSp>
        <p:nvGrpSpPr>
          <p:cNvPr id="122" name="Google Shape;122;gfcd239c0a6_0_4"/>
          <p:cNvGrpSpPr/>
          <p:nvPr/>
        </p:nvGrpSpPr>
        <p:grpSpPr>
          <a:xfrm rot="5400000">
            <a:off x="-2340442" y="2665898"/>
            <a:ext cx="5859921" cy="527733"/>
            <a:chOff x="6081592" y="1998368"/>
            <a:chExt cx="5613489" cy="782175"/>
          </a:xfrm>
        </p:grpSpPr>
        <p:sp>
          <p:nvSpPr>
            <p:cNvPr id="123" name="Google Shape;123;gfcd239c0a6_0_4"/>
            <p:cNvSpPr/>
            <p:nvPr/>
          </p:nvSpPr>
          <p:spPr>
            <a:xfrm rot="5400000">
              <a:off x="11227981" y="2313068"/>
              <a:ext cx="781800" cy="1524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4" name="Google Shape;124;gfcd239c0a6_0_4"/>
            <p:cNvSpPr/>
            <p:nvPr/>
          </p:nvSpPr>
          <p:spPr>
            <a:xfrm rot="10800000">
              <a:off x="6081592" y="1998743"/>
              <a:ext cx="5373000" cy="781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pic>
        <p:nvPicPr>
          <p:cNvPr id="125" name="Google Shape;125;gfcd239c0a6_0_4"/>
          <p:cNvPicPr preferRelativeResize="0"/>
          <p:nvPr/>
        </p:nvPicPr>
        <p:blipFill rotWithShape="1">
          <a:blip r:embed="rId3">
            <a:alphaModFix/>
          </a:blip>
          <a:srcRect b="0" l="0" r="0" t="0"/>
          <a:stretch/>
        </p:blipFill>
        <p:spPr>
          <a:xfrm>
            <a:off x="4505978" y="1527755"/>
            <a:ext cx="7438873" cy="4331969"/>
          </a:xfrm>
          <a:prstGeom prst="rect">
            <a:avLst/>
          </a:prstGeom>
          <a:noFill/>
          <a:ln>
            <a:noFill/>
          </a:ln>
        </p:spPr>
      </p:pic>
      <p:sp>
        <p:nvSpPr>
          <p:cNvPr id="126" name="Google Shape;126;gfcd239c0a6_0_4"/>
          <p:cNvSpPr txBox="1"/>
          <p:nvPr>
            <p:ph type="title"/>
          </p:nvPr>
        </p:nvSpPr>
        <p:spPr>
          <a:xfrm>
            <a:off x="1110338" y="151067"/>
            <a:ext cx="9849751" cy="1242427"/>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Clr>
                <a:schemeClr val="dk1"/>
              </a:buClr>
              <a:buSzPts val="2200"/>
              <a:buNone/>
            </a:pPr>
            <a:r>
              <a:rPr b="1" lang="en-US">
                <a:solidFill>
                  <a:srgbClr val="000000"/>
                </a:solidFill>
                <a:latin typeface="Arial"/>
                <a:ea typeface="Arial"/>
                <a:cs typeface="Arial"/>
                <a:sym typeface="Arial"/>
              </a:rPr>
              <a:t>1. </a:t>
            </a:r>
            <a:r>
              <a:rPr b="1" i="0" lang="en-US" sz="4400" u="none" cap="none" strike="noStrike">
                <a:solidFill>
                  <a:srgbClr val="000000"/>
                </a:solidFill>
                <a:latin typeface="Arial"/>
                <a:ea typeface="Arial"/>
                <a:cs typeface="Arial"/>
                <a:sym typeface="Arial"/>
              </a:rPr>
              <a:t>Project roles &amp; responsibilities</a:t>
            </a:r>
            <a:endParaRPr/>
          </a:p>
        </p:txBody>
      </p:sp>
      <p:sp>
        <p:nvSpPr>
          <p:cNvPr id="127" name="Google Shape;127;gfcd239c0a6_0_4"/>
          <p:cNvSpPr txBox="1"/>
          <p:nvPr/>
        </p:nvSpPr>
        <p:spPr>
          <a:xfrm>
            <a:off x="853125" y="1249001"/>
            <a:ext cx="3298500" cy="4939500"/>
          </a:xfrm>
          <a:prstGeom prst="rect">
            <a:avLst/>
          </a:prstGeom>
          <a:noFill/>
          <a:ln>
            <a:noFill/>
          </a:ln>
        </p:spPr>
        <p:txBody>
          <a:bodyPr anchorCtr="0" anchor="ctr" bIns="45700" lIns="91425" spcFirstLastPara="1" rIns="91425" wrap="square" tIns="45700">
            <a:normAutofit/>
          </a:bodyPr>
          <a:lstStyle/>
          <a:p>
            <a:pPr indent="0" lvl="0" marL="476250" marR="0" rtl="0" algn="l">
              <a:lnSpc>
                <a:spcPct val="150000"/>
              </a:lnSpc>
              <a:spcBef>
                <a:spcPts val="0"/>
              </a:spcBef>
              <a:spcAft>
                <a:spcPts val="0"/>
              </a:spcAft>
              <a:buNone/>
            </a:pPr>
            <a:r>
              <a:rPr b="1" i="0" lang="en-US" sz="3200" u="sng" cap="none" strike="noStrike">
                <a:solidFill>
                  <a:srgbClr val="000000"/>
                </a:solidFill>
                <a:latin typeface="Arial"/>
                <a:ea typeface="Arial"/>
                <a:cs typeface="Arial"/>
                <a:sym typeface="Arial"/>
              </a:rPr>
              <a:t>Trello</a:t>
            </a:r>
            <a:endParaRPr b="1" i="0" sz="2400" u="sng" cap="none" strike="noStrike">
              <a:solidFill>
                <a:srgbClr val="000000"/>
              </a:solidFill>
              <a:latin typeface="Arial"/>
              <a:ea typeface="Arial"/>
              <a:cs typeface="Arial"/>
              <a:sym typeface="Arial"/>
            </a:endParaRPr>
          </a:p>
          <a:p>
            <a:pPr indent="0" lvl="0" marL="476250" marR="0" rtl="0" algn="l">
              <a:lnSpc>
                <a:spcPct val="150000"/>
              </a:lnSpc>
              <a:spcBef>
                <a:spcPts val="0"/>
              </a:spcBef>
              <a:spcAft>
                <a:spcPts val="0"/>
              </a:spcAft>
              <a:buNone/>
            </a:pPr>
            <a:r>
              <a:rPr b="0" i="0" lang="en-US" sz="2400" u="none" cap="none" strike="noStrike">
                <a:solidFill>
                  <a:srgbClr val="000000"/>
                </a:solidFill>
                <a:latin typeface="Arial"/>
                <a:ea typeface="Arial"/>
                <a:cs typeface="Arial"/>
                <a:sym typeface="Arial"/>
              </a:rPr>
              <a:t>Follow up on the work progress of team members</a:t>
            </a:r>
            <a:endParaRPr b="0" i="0" sz="2400" u="none" cap="none" strike="noStrike">
              <a:solidFill>
                <a:srgbClr val="000000"/>
              </a:solidFill>
              <a:latin typeface="Arial"/>
              <a:ea typeface="Arial"/>
              <a:cs typeface="Arial"/>
              <a:sym typeface="Arial"/>
            </a:endParaRPr>
          </a:p>
          <a:p>
            <a:pPr indent="0" lvl="0" marL="476250" marR="0" rtl="0" algn="l">
              <a:lnSpc>
                <a:spcPct val="150000"/>
              </a:lnSpc>
              <a:spcBef>
                <a:spcPts val="0"/>
              </a:spcBef>
              <a:spcAft>
                <a:spcPts val="0"/>
              </a:spcAft>
              <a:buNone/>
            </a:pPr>
            <a:r>
              <a:rPr lang="en-US" sz="2400" u="sng">
                <a:solidFill>
                  <a:schemeClr val="hlink"/>
                </a:solidFill>
                <a:hlinkClick r:id="rId4"/>
              </a:rPr>
              <a:t>https://trello.com/b/N2xHwVsC/kanban</a:t>
            </a:r>
            <a:r>
              <a:rPr lang="en-US" sz="2400"/>
              <a:t>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gf9144351d0_2_4"/>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33" name="Google Shape;133;gf9144351d0_2_4"/>
          <p:cNvGrpSpPr/>
          <p:nvPr/>
        </p:nvGrpSpPr>
        <p:grpSpPr>
          <a:xfrm rot="5400000">
            <a:off x="-2340441" y="2666183"/>
            <a:ext cx="5860051" cy="527712"/>
            <a:chOff x="6081624" y="1998368"/>
            <a:chExt cx="5613457" cy="782175"/>
          </a:xfrm>
        </p:grpSpPr>
        <p:sp>
          <p:nvSpPr>
            <p:cNvPr id="134" name="Google Shape;134;gf9144351d0_2_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 name="Google Shape;135;gf9144351d0_2_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36" name="Google Shape;136;gf9144351d0_2_4"/>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7" name="Google Shape;137;gf9144351d0_2_4"/>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cap="none" strike="noStrike">
                <a:solidFill>
                  <a:srgbClr val="000000"/>
                </a:solidFill>
                <a:latin typeface="Arial"/>
                <a:ea typeface="Arial"/>
                <a:cs typeface="Arial"/>
                <a:sym typeface="Arial"/>
              </a:rPr>
              <a:t>2. Project Introduction</a:t>
            </a:r>
            <a:endParaRPr b="1"/>
          </a:p>
        </p:txBody>
      </p:sp>
      <p:graphicFrame>
        <p:nvGraphicFramePr>
          <p:cNvPr id="138" name="Google Shape;138;gf9144351d0_2_4"/>
          <p:cNvGraphicFramePr/>
          <p:nvPr/>
        </p:nvGraphicFramePr>
        <p:xfrm>
          <a:off x="853119" y="1321150"/>
          <a:ext cx="3000000" cy="3000000"/>
        </p:xfrm>
        <a:graphic>
          <a:graphicData uri="http://schemas.openxmlformats.org/drawingml/2006/table">
            <a:tbl>
              <a:tblPr bandRow="1" firstRow="1">
                <a:noFill/>
                <a:tableStyleId>{50B2E78F-4583-494A-8CBA-D684CD21F345}</a:tableStyleId>
              </a:tblPr>
              <a:tblGrid>
                <a:gridCol w="3130300"/>
                <a:gridCol w="7441325"/>
              </a:tblGrid>
              <a:tr h="804375">
                <a:tc>
                  <a:txBody>
                    <a:bodyPr/>
                    <a:lstStyle/>
                    <a:p>
                      <a:pPr indent="0" lvl="0" marL="0" marR="0" rtl="0" algn="ctr">
                        <a:lnSpc>
                          <a:spcPct val="100000"/>
                        </a:lnSpc>
                        <a:spcBef>
                          <a:spcPts val="0"/>
                        </a:spcBef>
                        <a:spcAft>
                          <a:spcPts val="0"/>
                        </a:spcAft>
                        <a:buNone/>
                      </a:pPr>
                      <a:r>
                        <a:rPr lang="en-US" sz="2800" u="none" cap="none" strike="noStrike"/>
                        <a:t>Introduction</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Content</a:t>
                      </a:r>
                      <a:endParaRPr/>
                    </a:p>
                  </a:txBody>
                  <a:tcPr marT="45725" marB="45725" marR="91450" marL="91450" anchor="ctr"/>
                </a:tc>
              </a:tr>
              <a:tr h="1352325">
                <a:tc>
                  <a:txBody>
                    <a:bodyPr/>
                    <a:lstStyle/>
                    <a:p>
                      <a:pPr indent="0" lvl="0" marL="0" marR="0" rtl="0" algn="ctr">
                        <a:lnSpc>
                          <a:spcPct val="100000"/>
                        </a:lnSpc>
                        <a:spcBef>
                          <a:spcPts val="0"/>
                        </a:spcBef>
                        <a:spcAft>
                          <a:spcPts val="0"/>
                        </a:spcAft>
                        <a:buNone/>
                      </a:pPr>
                      <a:r>
                        <a:rPr lang="en-US" sz="2800" u="none" cap="none" strike="noStrike"/>
                        <a:t>Goals</a:t>
                      </a:r>
                      <a:endParaRPr/>
                    </a:p>
                  </a:txBody>
                  <a:tcPr marT="45725" marB="45725" marR="91450" marL="91450" anchor="ctr"/>
                </a:tc>
                <a:tc>
                  <a:txBody>
                    <a:bodyPr/>
                    <a:lstStyle/>
                    <a:p>
                      <a:pPr indent="0" lvl="0" marL="0" marR="0" rtl="0" algn="l">
                        <a:lnSpc>
                          <a:spcPct val="100000"/>
                        </a:lnSpc>
                        <a:spcBef>
                          <a:spcPts val="0"/>
                        </a:spcBef>
                        <a:spcAft>
                          <a:spcPts val="0"/>
                        </a:spcAft>
                        <a:buNone/>
                      </a:pPr>
                      <a:r>
                        <a:rPr lang="en-US" sz="2800" u="none" cap="none" strike="noStrike"/>
                        <a:t>To learn how to analyze the dataset of Airbnb with all necessary steps in Data Science and finally answer questions.</a:t>
                      </a:r>
                      <a:endParaRPr/>
                    </a:p>
                  </a:txBody>
                  <a:tcPr marT="45725" marB="45725" marR="91450" marL="91450" anchor="ctr"/>
                </a:tc>
              </a:tr>
              <a:tr h="1780825">
                <a:tc>
                  <a:txBody>
                    <a:bodyPr/>
                    <a:lstStyle/>
                    <a:p>
                      <a:pPr indent="0" lvl="0" marL="0" marR="0" rtl="0" algn="ctr">
                        <a:lnSpc>
                          <a:spcPct val="100000"/>
                        </a:lnSpc>
                        <a:spcBef>
                          <a:spcPts val="0"/>
                        </a:spcBef>
                        <a:spcAft>
                          <a:spcPts val="0"/>
                        </a:spcAft>
                        <a:buNone/>
                      </a:pPr>
                      <a:r>
                        <a:rPr lang="en-US" sz="2800" u="none" cap="none" strike="noStrike"/>
                        <a:t>Questions</a:t>
                      </a:r>
                      <a:endParaRPr/>
                    </a:p>
                  </a:txBody>
                  <a:tcPr marT="45725" marB="45725" marR="91450" marL="91450" anchor="ctr"/>
                </a:tc>
                <a:tc>
                  <a:txBody>
                    <a:bodyPr/>
                    <a:lstStyle/>
                    <a:p>
                      <a:pPr indent="-514350" lvl="0" marL="514350" marR="0" rtl="0" algn="l">
                        <a:lnSpc>
                          <a:spcPct val="100000"/>
                        </a:lnSpc>
                        <a:spcBef>
                          <a:spcPts val="0"/>
                        </a:spcBef>
                        <a:spcAft>
                          <a:spcPts val="0"/>
                        </a:spcAft>
                        <a:buClr>
                          <a:srgbClr val="000000"/>
                        </a:buClr>
                        <a:buSzPts val="2800"/>
                        <a:buFont typeface="Arial"/>
                        <a:buAutoNum type="arabicPeriod"/>
                      </a:pPr>
                      <a:r>
                        <a:rPr lang="en-US" sz="2800" u="none" cap="none" strike="noStrike"/>
                        <a:t>W</a:t>
                      </a:r>
                      <a:r>
                        <a:rPr lang="en-US" sz="2800"/>
                        <a:t>hich</a:t>
                      </a:r>
                      <a:r>
                        <a:rPr lang="en-US" sz="2800" u="none" cap="none" strike="noStrike"/>
                        <a:t> is the most profitable property?</a:t>
                      </a:r>
                      <a:endParaRPr/>
                    </a:p>
                    <a:p>
                      <a:pPr indent="-514350" lvl="0" marL="514350" marR="0" rtl="0" algn="l">
                        <a:lnSpc>
                          <a:spcPct val="100000"/>
                        </a:lnSpc>
                        <a:spcBef>
                          <a:spcPts val="0"/>
                        </a:spcBef>
                        <a:spcAft>
                          <a:spcPts val="0"/>
                        </a:spcAft>
                        <a:buClr>
                          <a:srgbClr val="000000"/>
                        </a:buClr>
                        <a:buSzPts val="2800"/>
                        <a:buFont typeface="Arial"/>
                        <a:buAutoNum type="arabicPeriod"/>
                      </a:pPr>
                      <a:r>
                        <a:rPr lang="en-US" sz="2800" u="none" cap="none" strike="noStrike"/>
                        <a:t>Wh</a:t>
                      </a:r>
                      <a:r>
                        <a:rPr lang="en-US" sz="2800"/>
                        <a:t>ich</a:t>
                      </a:r>
                      <a:r>
                        <a:rPr lang="en-US" sz="2800" u="none" cap="none" strike="noStrike"/>
                        <a:t> is the most profitable zip code?</a:t>
                      </a:r>
                      <a:endParaRPr/>
                    </a:p>
                    <a:p>
                      <a:pPr indent="-514350" lvl="0" marL="514350" marR="0" rtl="0" algn="l">
                        <a:lnSpc>
                          <a:spcPct val="100000"/>
                        </a:lnSpc>
                        <a:spcBef>
                          <a:spcPts val="0"/>
                        </a:spcBef>
                        <a:spcAft>
                          <a:spcPts val="0"/>
                        </a:spcAft>
                        <a:buClr>
                          <a:srgbClr val="000000"/>
                        </a:buClr>
                        <a:buSzPts val="2800"/>
                        <a:buFont typeface="Arial"/>
                        <a:buAutoNum type="arabicPeriod"/>
                      </a:pPr>
                      <a:r>
                        <a:rPr lang="en-US" sz="2800" u="none" cap="none" strike="noStrike"/>
                        <a:t>How to increase the chances that the owners' house will be rented more frequently?</a:t>
                      </a:r>
                      <a:endParaRPr/>
                    </a:p>
                  </a:txBody>
                  <a:tcPr marT="45725" marB="45725" marR="91450" marL="91450" anchor="ctr"/>
                </a:tc>
              </a:tr>
              <a:tr h="1352325">
                <a:tc>
                  <a:txBody>
                    <a:bodyPr/>
                    <a:lstStyle/>
                    <a:p>
                      <a:pPr indent="0" lvl="0" marL="0" marR="0" rtl="0" algn="ctr">
                        <a:lnSpc>
                          <a:spcPct val="100000"/>
                        </a:lnSpc>
                        <a:spcBef>
                          <a:spcPts val="0"/>
                        </a:spcBef>
                        <a:spcAft>
                          <a:spcPts val="0"/>
                        </a:spcAft>
                        <a:buNone/>
                      </a:pPr>
                      <a:r>
                        <a:rPr lang="en-US" sz="2800" u="none" cap="none" strike="noStrike"/>
                        <a:t>Methods</a:t>
                      </a:r>
                      <a:endParaRPr/>
                    </a:p>
                  </a:txBody>
                  <a:tcPr marT="45725" marB="45725" marR="91450" marL="91450" anchor="ctr"/>
                </a:tc>
                <a:tc>
                  <a:txBody>
                    <a:bodyPr/>
                    <a:lstStyle/>
                    <a:p>
                      <a:pPr indent="0" lvl="0" marL="0" marR="0" rtl="0" algn="l">
                        <a:lnSpc>
                          <a:spcPct val="100000"/>
                        </a:lnSpc>
                        <a:spcBef>
                          <a:spcPts val="0"/>
                        </a:spcBef>
                        <a:spcAft>
                          <a:spcPts val="0"/>
                        </a:spcAft>
                        <a:buNone/>
                      </a:pPr>
                      <a:r>
                        <a:rPr lang="en-US" sz="2800" u="none" cap="none" strike="noStrike"/>
                        <a:t>Data Rationale, Data Extraction &amp; Cleanup.</a:t>
                      </a:r>
                      <a:endParaRPr/>
                    </a:p>
                    <a:p>
                      <a:pPr indent="0" lvl="0" marL="0" marR="0" rtl="0" algn="l">
                        <a:lnSpc>
                          <a:spcPct val="100000"/>
                        </a:lnSpc>
                        <a:spcBef>
                          <a:spcPts val="0"/>
                        </a:spcBef>
                        <a:spcAft>
                          <a:spcPts val="0"/>
                        </a:spcAft>
                        <a:buNone/>
                      </a:pPr>
                      <a:r>
                        <a:rPr lang="en-US" sz="2800" u="none" cap="none" strike="noStrike"/>
                        <a:t>Data Visualization.</a:t>
                      </a:r>
                      <a:endParaRPr/>
                    </a:p>
                    <a:p>
                      <a:pPr indent="0" lvl="0" marL="0" marR="0" rtl="0" algn="l">
                        <a:lnSpc>
                          <a:spcPct val="100000"/>
                        </a:lnSpc>
                        <a:spcBef>
                          <a:spcPts val="0"/>
                        </a:spcBef>
                        <a:spcAft>
                          <a:spcPts val="0"/>
                        </a:spcAft>
                        <a:buNone/>
                      </a:pPr>
                      <a:r>
                        <a:rPr lang="en-US" sz="2800" u="none" cap="none" strike="noStrike"/>
                        <a:t>Predictive Models Building.</a:t>
                      </a:r>
                      <a:endParaRPr/>
                    </a:p>
                  </a:txBody>
                  <a:tcPr marT="45725" marB="45725" marR="91450" marL="91450"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4"/>
          <p:cNvGrpSpPr/>
          <p:nvPr/>
        </p:nvGrpSpPr>
        <p:grpSpPr>
          <a:xfrm rot="5400000">
            <a:off x="-2340441" y="2666183"/>
            <a:ext cx="5860051" cy="527712"/>
            <a:chOff x="6081624" y="1998368"/>
            <a:chExt cx="5613457" cy="782175"/>
          </a:xfrm>
        </p:grpSpPr>
        <p:sp>
          <p:nvSpPr>
            <p:cNvPr id="144" name="Google Shape;144;p4"/>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 name="Google Shape;145;p4"/>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46" name="Google Shape;146;p4"/>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aphicFrame>
        <p:nvGraphicFramePr>
          <p:cNvPr id="147" name="Google Shape;147;p4"/>
          <p:cNvGraphicFramePr/>
          <p:nvPr/>
        </p:nvGraphicFramePr>
        <p:xfrm>
          <a:off x="853119" y="1321150"/>
          <a:ext cx="3000000" cy="3000000"/>
        </p:xfrm>
        <a:graphic>
          <a:graphicData uri="http://schemas.openxmlformats.org/drawingml/2006/table">
            <a:tbl>
              <a:tblPr bandRow="1" firstRow="1">
                <a:noFill/>
                <a:tableStyleId>{50B2E78F-4583-494A-8CBA-D684CD21F345}</a:tableStyleId>
              </a:tblPr>
              <a:tblGrid>
                <a:gridCol w="1504800"/>
                <a:gridCol w="3351175"/>
                <a:gridCol w="6156875"/>
              </a:tblGrid>
              <a:tr h="812275">
                <a:tc>
                  <a:txBody>
                    <a:bodyPr/>
                    <a:lstStyle/>
                    <a:p>
                      <a:pPr indent="0" lvl="0" marL="0" marR="0" rtl="0" algn="ctr">
                        <a:lnSpc>
                          <a:spcPct val="100000"/>
                        </a:lnSpc>
                        <a:spcBef>
                          <a:spcPts val="0"/>
                        </a:spcBef>
                        <a:spcAft>
                          <a:spcPts val="0"/>
                        </a:spcAft>
                        <a:buNone/>
                      </a:pPr>
                      <a:r>
                        <a:rPr lang="en-US" sz="2800" u="none" cap="none" strike="noStrike"/>
                        <a:t>Introduction</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Content</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Rationale</a:t>
                      </a:r>
                      <a:endParaRPr/>
                    </a:p>
                  </a:txBody>
                  <a:tcPr marT="45725" marB="45725" marR="91450" marL="91450" anchor="ctr"/>
                </a:tc>
              </a:tr>
              <a:tr h="981675">
                <a:tc>
                  <a:txBody>
                    <a:bodyPr/>
                    <a:lstStyle/>
                    <a:p>
                      <a:pPr indent="0" lvl="0" marL="0" marR="0" rtl="0" algn="ctr">
                        <a:lnSpc>
                          <a:spcPct val="100000"/>
                        </a:lnSpc>
                        <a:spcBef>
                          <a:spcPts val="0"/>
                        </a:spcBef>
                        <a:spcAft>
                          <a:spcPts val="0"/>
                        </a:spcAft>
                        <a:buNone/>
                      </a:pPr>
                      <a:r>
                        <a:rPr lang="en-US" sz="2800" u="none" cap="none" strike="noStrike"/>
                        <a:t>Data source</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Inside Airbnb</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To evaluate listings and answer questions</a:t>
                      </a:r>
                      <a:endParaRPr/>
                    </a:p>
                  </a:txBody>
                  <a:tcPr marT="45725" marB="45725" marR="91450" marL="91450" anchor="ctr"/>
                </a:tc>
              </a:tr>
              <a:tr h="1365600">
                <a:tc>
                  <a:txBody>
                    <a:bodyPr/>
                    <a:lstStyle/>
                    <a:p>
                      <a:pPr indent="0" lvl="0" marL="0" marR="0" rtl="0" algn="ctr">
                        <a:lnSpc>
                          <a:spcPct val="100000"/>
                        </a:lnSpc>
                        <a:spcBef>
                          <a:spcPts val="0"/>
                        </a:spcBef>
                        <a:spcAft>
                          <a:spcPts val="0"/>
                        </a:spcAft>
                        <a:buNone/>
                      </a:pPr>
                      <a:r>
                        <a:rPr lang="en-US" sz="2800" u="none" cap="none" strike="noStrike"/>
                        <a:t>Cities</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All 28 cities in the US</a:t>
                      </a:r>
                      <a:endParaRPr/>
                    </a:p>
                    <a:p>
                      <a:pPr indent="0" lvl="0" marL="0" marR="0" rtl="0" algn="ctr">
                        <a:lnSpc>
                          <a:spcPct val="100000"/>
                        </a:lnSpc>
                        <a:spcBef>
                          <a:spcPts val="0"/>
                        </a:spcBef>
                        <a:spcAft>
                          <a:spcPts val="0"/>
                        </a:spcAft>
                        <a:buNone/>
                      </a:pPr>
                      <a:r>
                        <a:rPr lang="en-US" sz="2800" u="none" cap="none" strike="noStrike"/>
                        <a:t>207,006 samples</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To make sure that we don’t skip cities that have the most profitable zip code</a:t>
                      </a:r>
                      <a:endParaRPr/>
                    </a:p>
                  </a:txBody>
                  <a:tcPr marT="45725" marB="45725" marR="91450" marL="91450" anchor="ctr"/>
                </a:tc>
              </a:tr>
              <a:tr h="1365600">
                <a:tc>
                  <a:txBody>
                    <a:bodyPr/>
                    <a:lstStyle/>
                    <a:p>
                      <a:pPr indent="0" lvl="0" marL="0" marR="0" rtl="0" algn="ctr">
                        <a:lnSpc>
                          <a:spcPct val="100000"/>
                        </a:lnSpc>
                        <a:spcBef>
                          <a:spcPts val="0"/>
                        </a:spcBef>
                        <a:spcAft>
                          <a:spcPts val="0"/>
                        </a:spcAft>
                        <a:buNone/>
                      </a:pPr>
                      <a:r>
                        <a:rPr lang="en-US" sz="2800" u="none" cap="none" strike="noStrike"/>
                        <a:t>Features</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16 features</a:t>
                      </a:r>
                      <a:endParaRPr/>
                    </a:p>
                  </a:txBody>
                  <a:tcPr marT="45725" marB="45725" marR="91450" marL="91450" anchor="ctr"/>
                </a:tc>
                <a:tc>
                  <a:txBody>
                    <a:bodyPr/>
                    <a:lstStyle/>
                    <a:p>
                      <a:pPr indent="0" lvl="0" marL="0" marR="0" rtl="0" algn="ctr">
                        <a:lnSpc>
                          <a:spcPct val="100000"/>
                        </a:lnSpc>
                        <a:spcBef>
                          <a:spcPts val="0"/>
                        </a:spcBef>
                        <a:spcAft>
                          <a:spcPts val="0"/>
                        </a:spcAft>
                        <a:buNone/>
                      </a:pPr>
                      <a:r>
                        <a:rPr lang="en-US" sz="2800" u="none" cap="none" strike="noStrike"/>
                        <a:t>After evaluating 74 features in the dataset, we removed </a:t>
                      </a:r>
                      <a:r>
                        <a:rPr lang="en-US" sz="2800"/>
                        <a:t>redundant </a:t>
                      </a:r>
                      <a:r>
                        <a:rPr lang="en-US" sz="2800" u="none" cap="none" strike="noStrike"/>
                        <a:t>features and kept 16 features to analyze useful information</a:t>
                      </a:r>
                      <a:endParaRPr/>
                    </a:p>
                  </a:txBody>
                  <a:tcPr marT="45725" marB="45725" marR="91450" marL="91450" anchor="ctr"/>
                </a:tc>
              </a:tr>
            </a:tbl>
          </a:graphicData>
        </a:graphic>
      </p:graphicFrame>
      <p:sp>
        <p:nvSpPr>
          <p:cNvPr id="148" name="Google Shape;148;p4"/>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cap="none" strike="noStrike">
                <a:solidFill>
                  <a:srgbClr val="000000"/>
                </a:solidFill>
                <a:latin typeface="Arial"/>
                <a:ea typeface="Arial"/>
                <a:cs typeface="Arial"/>
                <a:sym typeface="Arial"/>
              </a:rPr>
              <a:t>2. Project Introduction</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54" name="Google Shape;154;p27"/>
          <p:cNvGrpSpPr/>
          <p:nvPr/>
        </p:nvGrpSpPr>
        <p:grpSpPr>
          <a:xfrm rot="5400000">
            <a:off x="-2340441" y="2666183"/>
            <a:ext cx="5860051" cy="527712"/>
            <a:chOff x="6081624" y="1998368"/>
            <a:chExt cx="5613457" cy="782175"/>
          </a:xfrm>
        </p:grpSpPr>
        <p:sp>
          <p:nvSpPr>
            <p:cNvPr id="155" name="Google Shape;155;p27"/>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p27"/>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57" name="Google Shape;157;p27"/>
          <p:cNvSpPr/>
          <p:nvPr/>
        </p:nvSpPr>
        <p:spPr>
          <a:xfrm>
            <a:off x="579528" y="922919"/>
            <a:ext cx="11111729" cy="5461252"/>
          </a:xfrm>
          <a:prstGeom prst="rect">
            <a:avLst/>
          </a:prstGeom>
          <a:solidFill>
            <a:schemeClr val="lt1"/>
          </a:solidFill>
          <a:ln>
            <a:noFill/>
          </a:ln>
          <a:effectLst>
            <a:outerShdw blurRad="139700" rotWithShape="0" algn="t" dir="5400000" dist="127000">
              <a:srgbClr val="000000">
                <a:alpha val="1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8" name="Google Shape;158;p27"/>
          <p:cNvSpPr txBox="1"/>
          <p:nvPr/>
        </p:nvSpPr>
        <p:spPr>
          <a:xfrm>
            <a:off x="852960" y="1137703"/>
            <a:ext cx="10838137" cy="5095485"/>
          </a:xfrm>
          <a:prstGeom prst="rect">
            <a:avLst/>
          </a:prstGeom>
          <a:noFill/>
          <a:ln>
            <a:noFill/>
          </a:ln>
        </p:spPr>
        <p:txBody>
          <a:bodyPr anchorCtr="0" anchor="ctr" bIns="45700" lIns="91425" spcFirstLastPara="1" rIns="91425" wrap="square" tIns="45700">
            <a:normAutofit/>
          </a:bodyPr>
          <a:lstStyle/>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Load data from listings links of the dataset</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Append listings into 1 data frame</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Add zip code to the listings</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Evaluate missing values to select features</a:t>
            </a:r>
            <a:endParaRPr/>
          </a:p>
          <a:p>
            <a:pPr indent="-514350" lvl="0" marL="990600" marR="0" rtl="0" algn="l">
              <a:lnSpc>
                <a:spcPct val="150000"/>
              </a:lnSpc>
              <a:spcBef>
                <a:spcPts val="0"/>
              </a:spcBef>
              <a:spcAft>
                <a:spcPts val="0"/>
              </a:spcAft>
              <a:buClr>
                <a:schemeClr val="dk1"/>
              </a:buClr>
              <a:buSzPts val="2200"/>
              <a:buFont typeface="Arial"/>
              <a:buAutoNum type="arabicPeriod"/>
            </a:pPr>
            <a:r>
              <a:rPr b="0" i="0" lang="en-US" sz="2800" u="none" cap="none" strike="noStrike">
                <a:solidFill>
                  <a:srgbClr val="000000"/>
                </a:solidFill>
                <a:latin typeface="Arial"/>
                <a:ea typeface="Arial"/>
                <a:cs typeface="Arial"/>
                <a:sym typeface="Arial"/>
              </a:rPr>
              <a:t>Select use</a:t>
            </a:r>
            <a:r>
              <a:rPr lang="en-US" sz="2800"/>
              <a:t>ful </a:t>
            </a:r>
            <a:r>
              <a:rPr b="0" i="0" lang="en-US" sz="2800" u="none" cap="none" strike="noStrike">
                <a:solidFill>
                  <a:srgbClr val="000000"/>
                </a:solidFill>
                <a:latin typeface="Arial"/>
                <a:ea typeface="Arial"/>
                <a:cs typeface="Arial"/>
                <a:sym typeface="Arial"/>
              </a:rPr>
              <a:t>features &amp; Remove unnecessary columns</a:t>
            </a:r>
            <a:endParaRPr b="0" i="0" sz="2800" u="none" cap="none" strike="noStrike">
              <a:solidFill>
                <a:srgbClr val="000000"/>
              </a:solidFill>
              <a:latin typeface="Arial"/>
              <a:ea typeface="Arial"/>
              <a:cs typeface="Arial"/>
              <a:sym typeface="Arial"/>
            </a:endParaRPr>
          </a:p>
        </p:txBody>
      </p:sp>
      <p:sp>
        <p:nvSpPr>
          <p:cNvPr id="159" name="Google Shape;159;p27"/>
          <p:cNvSpPr txBox="1"/>
          <p:nvPr>
            <p:ph type="title"/>
          </p:nvPr>
        </p:nvSpPr>
        <p:spPr>
          <a:xfrm>
            <a:off x="1106599" y="78723"/>
            <a:ext cx="9849751" cy="12424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i="0" lang="en-US" sz="4400" u="none" cap="none" strike="noStrike">
                <a:solidFill>
                  <a:srgbClr val="000000"/>
                </a:solidFill>
                <a:latin typeface="Arial"/>
                <a:ea typeface="Arial"/>
                <a:cs typeface="Arial"/>
                <a:sym typeface="Arial"/>
              </a:rPr>
              <a:t>3. Data Extraction &amp; Cleanup</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nvGrpSpPr>
          <p:cNvPr id="165" name="Google Shape;165;p28"/>
          <p:cNvGrpSpPr/>
          <p:nvPr/>
        </p:nvGrpSpPr>
        <p:grpSpPr>
          <a:xfrm rot="5400000">
            <a:off x="-2340441" y="2666183"/>
            <a:ext cx="5860051" cy="527712"/>
            <a:chOff x="6081624" y="1998368"/>
            <a:chExt cx="5613457" cy="782175"/>
          </a:xfrm>
        </p:grpSpPr>
        <p:sp>
          <p:nvSpPr>
            <p:cNvPr id="166" name="Google Shape;166;p2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67" name="Google Shape;167;p28"/>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
        <p:nvSpPr>
          <p:cNvPr id="168" name="Google Shape;168;p28"/>
          <p:cNvSpPr txBox="1"/>
          <p:nvPr>
            <p:ph type="title"/>
          </p:nvPr>
        </p:nvSpPr>
        <p:spPr>
          <a:xfrm>
            <a:off x="1106599" y="78723"/>
            <a:ext cx="10675498" cy="177109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i="0" lang="en-US" sz="3600" u="none" cap="none" strike="noStrike">
                <a:solidFill>
                  <a:srgbClr val="000000"/>
                </a:solidFill>
                <a:latin typeface="Arial"/>
                <a:ea typeface="Arial"/>
                <a:cs typeface="Arial"/>
                <a:sym typeface="Arial"/>
              </a:rPr>
              <a:t>3. Data Extraction - Add zip code to the listings</a:t>
            </a:r>
            <a:br>
              <a:rPr b="1" i="0" lang="en-US" sz="3600" u="none" cap="none" strike="noStrike">
                <a:solidFill>
                  <a:srgbClr val="000000"/>
                </a:solidFill>
                <a:latin typeface="Arial"/>
                <a:ea typeface="Arial"/>
                <a:cs typeface="Arial"/>
                <a:sym typeface="Arial"/>
              </a:rPr>
            </a:br>
            <a:endParaRPr b="1" sz="3600"/>
          </a:p>
        </p:txBody>
      </p:sp>
      <p:sp>
        <p:nvSpPr>
          <p:cNvPr id="169" name="Google Shape;169;p28"/>
          <p:cNvSpPr txBox="1"/>
          <p:nvPr>
            <p:ph idx="1" type="body"/>
          </p:nvPr>
        </p:nvSpPr>
        <p:spPr>
          <a:xfrm>
            <a:off x="838200" y="1166648"/>
            <a:ext cx="10515600" cy="5010315"/>
          </a:xfrm>
          <a:prstGeom prst="rect">
            <a:avLst/>
          </a:prstGeom>
          <a:noFill/>
          <a:ln>
            <a:noFill/>
          </a:ln>
        </p:spPr>
        <p:txBody>
          <a:bodyPr anchorCtr="0" anchor="ctr" bIns="45700" lIns="91425" spcFirstLastPara="1" rIns="91425" wrap="square" tIns="45700">
            <a:normAutofit/>
          </a:bodyPr>
          <a:lstStyle/>
          <a:p>
            <a:pPr indent="-342900" lvl="0" marL="457200" rtl="0" algn="l">
              <a:lnSpc>
                <a:spcPct val="90000"/>
              </a:lnSpc>
              <a:spcBef>
                <a:spcPts val="1000"/>
              </a:spcBef>
              <a:spcAft>
                <a:spcPts val="0"/>
              </a:spcAft>
              <a:buClr>
                <a:schemeClr val="dk1"/>
              </a:buClr>
              <a:buSzPts val="1800"/>
              <a:buChar char="•"/>
            </a:pPr>
            <a:r>
              <a:rPr lang="en-US"/>
              <a:t>Try to use geopy library to get the zip code of 200,000 locations</a:t>
            </a:r>
            <a:endParaRPr/>
          </a:p>
          <a:p>
            <a:pPr indent="-342900" lvl="0" marL="457200" rtl="0" algn="l">
              <a:lnSpc>
                <a:spcPct val="90000"/>
              </a:lnSpc>
              <a:spcBef>
                <a:spcPts val="1000"/>
              </a:spcBef>
              <a:spcAft>
                <a:spcPts val="0"/>
              </a:spcAft>
              <a:buClr>
                <a:schemeClr val="dk1"/>
              </a:buClr>
              <a:buSzPts val="1800"/>
              <a:buChar char="•"/>
            </a:pPr>
            <a:r>
              <a:rPr lang="en-US"/>
              <a:t> ➤➤   Time – consuming (48 hours running)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2021-10-16T13:06:28Z</dcterms:created>
  <dc:creator>Trieu Vo</dc:creator>
</cp:coreProperties>
</file>