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Nunito-bold.fntdata"/><Relationship Id="rId10" Type="http://schemas.openxmlformats.org/officeDocument/2006/relationships/slide" Target="slides/slide5.xml"/><Relationship Id="rId21" Type="http://schemas.openxmlformats.org/officeDocument/2006/relationships/font" Target="fonts/Nunito-regular.fntdata"/><Relationship Id="rId13" Type="http://schemas.openxmlformats.org/officeDocument/2006/relationships/slide" Target="slides/slide8.xml"/><Relationship Id="rId24" Type="http://schemas.openxmlformats.org/officeDocument/2006/relationships/font" Target="fonts/Nunito-boldItalic.fntdata"/><Relationship Id="rId12" Type="http://schemas.openxmlformats.org/officeDocument/2006/relationships/slide" Target="slides/slide7.xml"/><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7350c023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7350c023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7350c023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7350c023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7350c0237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07350c0237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7350c0237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7350c0237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7350bfd8c_0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7350bfd8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7350bfd8c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7350bfd8c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7350c0237_2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7350c0237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7350c0237_2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7350c0237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7350c0237_1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7350c023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7350bfd8c_0_1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7350bfd8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7350c023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7350c023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7350bfd8c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7350bfd8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7350c023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7350c023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91353" y="170125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Final Presentation</a:t>
            </a:r>
            <a:endParaRPr/>
          </a:p>
        </p:txBody>
      </p:sp>
      <p:sp>
        <p:nvSpPr>
          <p:cNvPr id="129" name="Google Shape;129;p13"/>
          <p:cNvSpPr txBox="1"/>
          <p:nvPr>
            <p:ph idx="1" type="subTitle"/>
          </p:nvPr>
        </p:nvSpPr>
        <p:spPr>
          <a:xfrm>
            <a:off x="477350" y="3472900"/>
            <a:ext cx="42228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EAI 6000: Fundamentals of AI</a:t>
            </a:r>
            <a:endParaRPr/>
          </a:p>
        </p:txBody>
      </p:sp>
      <p:sp>
        <p:nvSpPr>
          <p:cNvPr id="130" name="Google Shape;130;p13"/>
          <p:cNvSpPr txBox="1"/>
          <p:nvPr/>
        </p:nvSpPr>
        <p:spPr>
          <a:xfrm>
            <a:off x="5355900" y="3149350"/>
            <a:ext cx="33213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lt1"/>
                </a:solidFill>
                <a:latin typeface="Calibri"/>
                <a:ea typeface="Calibri"/>
                <a:cs typeface="Calibri"/>
                <a:sym typeface="Calibri"/>
              </a:rPr>
              <a:t>Group 3</a:t>
            </a:r>
            <a:endParaRPr sz="1600">
              <a:solidFill>
                <a:schemeClr val="lt1"/>
              </a:solidFill>
              <a:latin typeface="Calibri"/>
              <a:ea typeface="Calibri"/>
              <a:cs typeface="Calibri"/>
              <a:sym typeface="Calibri"/>
            </a:endParaRPr>
          </a:p>
          <a:p>
            <a:pPr indent="0" lvl="0" marL="0" rtl="0" algn="ctr">
              <a:spcBef>
                <a:spcPts val="0"/>
              </a:spcBef>
              <a:spcAft>
                <a:spcPts val="0"/>
              </a:spcAft>
              <a:buNone/>
            </a:pPr>
            <a:r>
              <a:rPr lang="en" sz="1600">
                <a:solidFill>
                  <a:schemeClr val="lt1"/>
                </a:solidFill>
                <a:latin typeface="Calibri"/>
                <a:ea typeface="Calibri"/>
                <a:cs typeface="Calibri"/>
                <a:sym typeface="Calibri"/>
              </a:rPr>
              <a:t>Ashutosh Singh</a:t>
            </a:r>
            <a:endParaRPr sz="1600">
              <a:solidFill>
                <a:schemeClr val="lt1"/>
              </a:solidFill>
              <a:latin typeface="Calibri"/>
              <a:ea typeface="Calibri"/>
              <a:cs typeface="Calibri"/>
              <a:sym typeface="Calibri"/>
            </a:endParaRPr>
          </a:p>
          <a:p>
            <a:pPr indent="0" lvl="0" marL="0" rtl="0" algn="ctr">
              <a:spcBef>
                <a:spcPts val="0"/>
              </a:spcBef>
              <a:spcAft>
                <a:spcPts val="0"/>
              </a:spcAft>
              <a:buNone/>
            </a:pPr>
            <a:r>
              <a:rPr lang="en" sz="1600">
                <a:solidFill>
                  <a:schemeClr val="lt1"/>
                </a:solidFill>
                <a:latin typeface="Calibri"/>
                <a:ea typeface="Calibri"/>
                <a:cs typeface="Calibri"/>
                <a:sym typeface="Calibri"/>
              </a:rPr>
              <a:t>Trieu Vo</a:t>
            </a:r>
            <a:endParaRPr sz="1600">
              <a:solidFill>
                <a:schemeClr val="lt1"/>
              </a:solidFill>
              <a:latin typeface="Calibri"/>
              <a:ea typeface="Calibri"/>
              <a:cs typeface="Calibri"/>
              <a:sym typeface="Calibri"/>
            </a:endParaRPr>
          </a:p>
          <a:p>
            <a:pPr indent="0" lvl="0" marL="0" rtl="0" algn="ctr">
              <a:spcBef>
                <a:spcPts val="0"/>
              </a:spcBef>
              <a:spcAft>
                <a:spcPts val="0"/>
              </a:spcAft>
              <a:buNone/>
            </a:pPr>
            <a:r>
              <a:rPr lang="en" sz="1600">
                <a:solidFill>
                  <a:schemeClr val="lt1"/>
                </a:solidFill>
                <a:latin typeface="Calibri"/>
                <a:ea typeface="Calibri"/>
                <a:cs typeface="Calibri"/>
                <a:sym typeface="Calibri"/>
              </a:rPr>
              <a:t>Yash Tadiyal</a:t>
            </a:r>
            <a:endParaRPr sz="16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819150" y="440100"/>
            <a:ext cx="3204000" cy="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6. Result</a:t>
            </a:r>
            <a:endParaRPr/>
          </a:p>
        </p:txBody>
      </p:sp>
      <p:sp>
        <p:nvSpPr>
          <p:cNvPr id="189" name="Google Shape;189;p22"/>
          <p:cNvSpPr txBox="1"/>
          <p:nvPr>
            <p:ph idx="2" type="body"/>
          </p:nvPr>
        </p:nvSpPr>
        <p:spPr>
          <a:xfrm>
            <a:off x="477200" y="1145100"/>
            <a:ext cx="3606600" cy="1021200"/>
          </a:xfrm>
          <a:prstGeom prst="rect">
            <a:avLst/>
          </a:prstGeom>
        </p:spPr>
        <p:txBody>
          <a:bodyPr anchorCtr="0" anchor="t" bIns="91425" lIns="91425" spcFirstLastPara="1" rIns="91425" wrap="square" tIns="91425">
            <a:normAutofit/>
          </a:bodyPr>
          <a:lstStyle/>
          <a:p>
            <a:pPr indent="-304800" lvl="0" marL="457200" rtl="0" algn="just">
              <a:lnSpc>
                <a:spcPct val="115000"/>
              </a:lnSpc>
              <a:spcBef>
                <a:spcPts val="1200"/>
              </a:spcBef>
              <a:spcAft>
                <a:spcPts val="0"/>
              </a:spcAft>
              <a:buClr>
                <a:srgbClr val="000000"/>
              </a:buClr>
              <a:buSzPts val="1200"/>
              <a:buChar char="■"/>
            </a:pPr>
            <a:r>
              <a:rPr b="1" lang="en" sz="1200">
                <a:solidFill>
                  <a:srgbClr val="000000"/>
                </a:solidFill>
              </a:rPr>
              <a:t>Linear Regression</a:t>
            </a:r>
            <a:endParaRPr b="1" sz="1200">
              <a:solidFill>
                <a:srgbClr val="000000"/>
              </a:solidFill>
            </a:endParaRPr>
          </a:p>
        </p:txBody>
      </p:sp>
      <p:pic>
        <p:nvPicPr>
          <p:cNvPr descr="Chart&#10;&#10;Description automatically generated" id="190" name="Google Shape;190;p22"/>
          <p:cNvPicPr preferRelativeResize="0"/>
          <p:nvPr/>
        </p:nvPicPr>
        <p:blipFill rotWithShape="1">
          <a:blip r:embed="rId3">
            <a:alphaModFix/>
          </a:blip>
          <a:srcRect b="0" l="0" r="43684" t="0"/>
          <a:stretch/>
        </p:blipFill>
        <p:spPr>
          <a:xfrm>
            <a:off x="255350" y="1770663"/>
            <a:ext cx="4178350" cy="1602175"/>
          </a:xfrm>
          <a:prstGeom prst="rect">
            <a:avLst/>
          </a:prstGeom>
          <a:noFill/>
          <a:ln>
            <a:noFill/>
          </a:ln>
        </p:spPr>
      </p:pic>
      <p:pic>
        <p:nvPicPr>
          <p:cNvPr descr="Chart&#10;&#10;Description automatically generated" id="191" name="Google Shape;191;p22"/>
          <p:cNvPicPr preferRelativeResize="0"/>
          <p:nvPr/>
        </p:nvPicPr>
        <p:blipFill rotWithShape="1">
          <a:blip r:embed="rId3">
            <a:alphaModFix/>
          </a:blip>
          <a:srcRect b="17618" l="78296" r="0" t="23237"/>
          <a:stretch/>
        </p:blipFill>
        <p:spPr>
          <a:xfrm>
            <a:off x="477200" y="3439250"/>
            <a:ext cx="1899625" cy="1309850"/>
          </a:xfrm>
          <a:prstGeom prst="rect">
            <a:avLst/>
          </a:prstGeom>
          <a:noFill/>
          <a:ln>
            <a:noFill/>
          </a:ln>
        </p:spPr>
      </p:pic>
      <p:pic>
        <p:nvPicPr>
          <p:cNvPr descr="Chart, bar chart&#10;&#10;Description automatically generated" id="192" name="Google Shape;192;p22"/>
          <p:cNvPicPr preferRelativeResize="0"/>
          <p:nvPr/>
        </p:nvPicPr>
        <p:blipFill>
          <a:blip r:embed="rId4">
            <a:alphaModFix/>
          </a:blip>
          <a:stretch>
            <a:fillRect/>
          </a:stretch>
        </p:blipFill>
        <p:spPr>
          <a:xfrm>
            <a:off x="4342575" y="636575"/>
            <a:ext cx="4573775" cy="3870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819150" y="440100"/>
            <a:ext cx="3204000" cy="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6. Result</a:t>
            </a:r>
            <a:endParaRPr/>
          </a:p>
        </p:txBody>
      </p:sp>
      <p:sp>
        <p:nvSpPr>
          <p:cNvPr id="198" name="Google Shape;198;p23"/>
          <p:cNvSpPr txBox="1"/>
          <p:nvPr>
            <p:ph idx="2" type="body"/>
          </p:nvPr>
        </p:nvSpPr>
        <p:spPr>
          <a:xfrm>
            <a:off x="819150" y="1145100"/>
            <a:ext cx="3752700" cy="3657000"/>
          </a:xfrm>
          <a:prstGeom prst="rect">
            <a:avLst/>
          </a:prstGeom>
        </p:spPr>
        <p:txBody>
          <a:bodyPr anchorCtr="0" anchor="t" bIns="91425" lIns="91425" spcFirstLastPara="1" rIns="91425" wrap="square" tIns="91425">
            <a:normAutofit/>
          </a:bodyPr>
          <a:lstStyle/>
          <a:p>
            <a:pPr indent="-304800" lvl="0" marL="457200" rtl="0" algn="just">
              <a:lnSpc>
                <a:spcPct val="115000"/>
              </a:lnSpc>
              <a:spcBef>
                <a:spcPts val="1200"/>
              </a:spcBef>
              <a:spcAft>
                <a:spcPts val="0"/>
              </a:spcAft>
              <a:buClr>
                <a:srgbClr val="000000"/>
              </a:buClr>
              <a:buSzPts val="1200"/>
              <a:buChar char="■"/>
            </a:pPr>
            <a:r>
              <a:rPr lang="en" sz="1200">
                <a:solidFill>
                  <a:srgbClr val="000000"/>
                </a:solidFill>
              </a:rPr>
              <a:t>Decision Tree</a:t>
            </a:r>
            <a:endParaRPr sz="1200">
              <a:solidFill>
                <a:srgbClr val="000000"/>
              </a:solidFill>
            </a:endParaRPr>
          </a:p>
          <a:p>
            <a:pPr indent="0" lvl="0" marL="457200" rtl="0" algn="just">
              <a:lnSpc>
                <a:spcPct val="115000"/>
              </a:lnSpc>
              <a:spcBef>
                <a:spcPts val="1200"/>
              </a:spcBef>
              <a:spcAft>
                <a:spcPts val="0"/>
              </a:spcAft>
              <a:buNone/>
            </a:pPr>
            <a:r>
              <a:t/>
            </a:r>
            <a:endParaRPr sz="1200">
              <a:solidFill>
                <a:srgbClr val="000000"/>
              </a:solidFill>
            </a:endParaRPr>
          </a:p>
        </p:txBody>
      </p:sp>
      <p:pic>
        <p:nvPicPr>
          <p:cNvPr descr="Chart&#10;&#10;Description automatically generated with low confidence" id="199" name="Google Shape;199;p23"/>
          <p:cNvPicPr preferRelativeResize="0"/>
          <p:nvPr/>
        </p:nvPicPr>
        <p:blipFill rotWithShape="1">
          <a:blip r:embed="rId3">
            <a:alphaModFix/>
          </a:blip>
          <a:srcRect b="0" l="0" r="48741" t="0"/>
          <a:stretch/>
        </p:blipFill>
        <p:spPr>
          <a:xfrm>
            <a:off x="626350" y="1817813"/>
            <a:ext cx="3752699" cy="1692575"/>
          </a:xfrm>
          <a:prstGeom prst="rect">
            <a:avLst/>
          </a:prstGeom>
          <a:noFill/>
          <a:ln>
            <a:noFill/>
          </a:ln>
        </p:spPr>
      </p:pic>
      <p:pic>
        <p:nvPicPr>
          <p:cNvPr descr="Chart&#10;&#10;Description automatically generated with low confidence" id="200" name="Google Shape;200;p23"/>
          <p:cNvPicPr preferRelativeResize="0"/>
          <p:nvPr/>
        </p:nvPicPr>
        <p:blipFill rotWithShape="1">
          <a:blip r:embed="rId3">
            <a:alphaModFix/>
          </a:blip>
          <a:srcRect b="18889" l="79920" r="690" t="21897"/>
          <a:stretch/>
        </p:blipFill>
        <p:spPr>
          <a:xfrm>
            <a:off x="455625" y="3374850"/>
            <a:ext cx="1934726" cy="1373475"/>
          </a:xfrm>
          <a:prstGeom prst="rect">
            <a:avLst/>
          </a:prstGeom>
          <a:noFill/>
          <a:ln>
            <a:noFill/>
          </a:ln>
        </p:spPr>
      </p:pic>
      <p:pic>
        <p:nvPicPr>
          <p:cNvPr descr="Chart, bar chart&#10;&#10;Description automatically generated" id="201" name="Google Shape;201;p23"/>
          <p:cNvPicPr preferRelativeResize="0"/>
          <p:nvPr/>
        </p:nvPicPr>
        <p:blipFill rotWithShape="1">
          <a:blip r:embed="rId4">
            <a:alphaModFix/>
          </a:blip>
          <a:srcRect b="0" l="2789" r="0" t="0"/>
          <a:stretch/>
        </p:blipFill>
        <p:spPr>
          <a:xfrm>
            <a:off x="4161750" y="985025"/>
            <a:ext cx="4834049" cy="303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819150" y="450750"/>
            <a:ext cx="3204000" cy="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6. Result</a:t>
            </a:r>
            <a:endParaRPr/>
          </a:p>
        </p:txBody>
      </p:sp>
      <p:sp>
        <p:nvSpPr>
          <p:cNvPr id="207" name="Google Shape;207;p24"/>
          <p:cNvSpPr txBox="1"/>
          <p:nvPr>
            <p:ph idx="2" type="body"/>
          </p:nvPr>
        </p:nvSpPr>
        <p:spPr>
          <a:xfrm>
            <a:off x="819150" y="1155750"/>
            <a:ext cx="3752700" cy="3406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Random Forest</a:t>
            </a:r>
            <a:endParaRPr/>
          </a:p>
          <a:p>
            <a:pPr indent="0" lvl="0" marL="0" rtl="0" algn="l">
              <a:spcBef>
                <a:spcPts val="1200"/>
              </a:spcBef>
              <a:spcAft>
                <a:spcPts val="1200"/>
              </a:spcAft>
              <a:buNone/>
            </a:pPr>
            <a:r>
              <a:t/>
            </a:r>
            <a:endParaRPr/>
          </a:p>
        </p:txBody>
      </p:sp>
      <p:pic>
        <p:nvPicPr>
          <p:cNvPr descr="A picture containing chart&#10;&#10;Description automatically generated" id="208" name="Google Shape;208;p24"/>
          <p:cNvPicPr preferRelativeResize="0"/>
          <p:nvPr/>
        </p:nvPicPr>
        <p:blipFill rotWithShape="1">
          <a:blip r:embed="rId3">
            <a:alphaModFix/>
          </a:blip>
          <a:srcRect b="0" l="0" r="48689" t="0"/>
          <a:stretch/>
        </p:blipFill>
        <p:spPr>
          <a:xfrm>
            <a:off x="485600" y="1684475"/>
            <a:ext cx="3871092" cy="1591575"/>
          </a:xfrm>
          <a:prstGeom prst="rect">
            <a:avLst/>
          </a:prstGeom>
          <a:noFill/>
          <a:ln>
            <a:noFill/>
          </a:ln>
        </p:spPr>
      </p:pic>
      <p:pic>
        <p:nvPicPr>
          <p:cNvPr descr="A picture containing chart&#10;&#10;Description automatically generated" id="209" name="Google Shape;209;p24"/>
          <p:cNvPicPr preferRelativeResize="0"/>
          <p:nvPr/>
        </p:nvPicPr>
        <p:blipFill rotWithShape="1">
          <a:blip r:embed="rId3">
            <a:alphaModFix/>
          </a:blip>
          <a:srcRect b="20860" l="80362" r="704" t="25706"/>
          <a:stretch/>
        </p:blipFill>
        <p:spPr>
          <a:xfrm>
            <a:off x="522875" y="3421725"/>
            <a:ext cx="2246700" cy="1337625"/>
          </a:xfrm>
          <a:prstGeom prst="rect">
            <a:avLst/>
          </a:prstGeom>
          <a:noFill/>
          <a:ln>
            <a:noFill/>
          </a:ln>
        </p:spPr>
      </p:pic>
      <p:pic>
        <p:nvPicPr>
          <p:cNvPr descr="Chart, bar chart&#10;&#10;Description automatically generated" id="210" name="Google Shape;210;p24"/>
          <p:cNvPicPr preferRelativeResize="0"/>
          <p:nvPr/>
        </p:nvPicPr>
        <p:blipFill rotWithShape="1">
          <a:blip r:embed="rId4">
            <a:alphaModFix/>
          </a:blip>
          <a:srcRect b="0" l="2600" r="0" t="0"/>
          <a:stretch/>
        </p:blipFill>
        <p:spPr>
          <a:xfrm>
            <a:off x="4151075" y="1111500"/>
            <a:ext cx="4812700" cy="3156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819150" y="450750"/>
            <a:ext cx="3204000" cy="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6. Result</a:t>
            </a:r>
            <a:endParaRPr/>
          </a:p>
        </p:txBody>
      </p:sp>
      <p:sp>
        <p:nvSpPr>
          <p:cNvPr id="216" name="Google Shape;216;p25"/>
          <p:cNvSpPr txBox="1"/>
          <p:nvPr>
            <p:ph idx="2" type="body"/>
          </p:nvPr>
        </p:nvSpPr>
        <p:spPr>
          <a:xfrm>
            <a:off x="988600" y="1155750"/>
            <a:ext cx="1359300" cy="950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XGBoost</a:t>
            </a:r>
            <a:endParaRPr/>
          </a:p>
          <a:p>
            <a:pPr indent="0" lvl="0" marL="457200" rtl="0" algn="l">
              <a:spcBef>
                <a:spcPts val="1200"/>
              </a:spcBef>
              <a:spcAft>
                <a:spcPts val="1200"/>
              </a:spcAft>
              <a:buNone/>
            </a:pPr>
            <a:r>
              <a:t/>
            </a:r>
            <a:endParaRPr/>
          </a:p>
        </p:txBody>
      </p:sp>
      <p:pic>
        <p:nvPicPr>
          <p:cNvPr descr="Chart&#10;&#10;Description automatically generated with low confidence" id="217" name="Google Shape;217;p25"/>
          <p:cNvPicPr preferRelativeResize="0"/>
          <p:nvPr/>
        </p:nvPicPr>
        <p:blipFill rotWithShape="1">
          <a:blip r:embed="rId3">
            <a:alphaModFix/>
          </a:blip>
          <a:srcRect b="0" l="0" r="47995" t="0"/>
          <a:stretch/>
        </p:blipFill>
        <p:spPr>
          <a:xfrm>
            <a:off x="491600" y="1878138"/>
            <a:ext cx="4018275" cy="1591575"/>
          </a:xfrm>
          <a:prstGeom prst="rect">
            <a:avLst/>
          </a:prstGeom>
          <a:noFill/>
          <a:ln>
            <a:noFill/>
          </a:ln>
        </p:spPr>
      </p:pic>
      <p:pic>
        <p:nvPicPr>
          <p:cNvPr descr="Chart&#10;&#10;Description automatically generated with low confidence" id="218" name="Google Shape;218;p25"/>
          <p:cNvPicPr preferRelativeResize="0"/>
          <p:nvPr/>
        </p:nvPicPr>
        <p:blipFill rotWithShape="1">
          <a:blip r:embed="rId3">
            <a:alphaModFix/>
          </a:blip>
          <a:srcRect b="19227" l="82233" r="451" t="25186"/>
          <a:stretch/>
        </p:blipFill>
        <p:spPr>
          <a:xfrm>
            <a:off x="491600" y="3270200"/>
            <a:ext cx="2122825" cy="1403750"/>
          </a:xfrm>
          <a:prstGeom prst="rect">
            <a:avLst/>
          </a:prstGeom>
          <a:noFill/>
          <a:ln>
            <a:noFill/>
          </a:ln>
        </p:spPr>
      </p:pic>
      <p:pic>
        <p:nvPicPr>
          <p:cNvPr id="219" name="Google Shape;219;p25"/>
          <p:cNvPicPr preferRelativeResize="0"/>
          <p:nvPr/>
        </p:nvPicPr>
        <p:blipFill rotWithShape="1">
          <a:blip r:embed="rId4">
            <a:alphaModFix/>
          </a:blip>
          <a:srcRect b="0" l="1883" r="0" t="0"/>
          <a:stretch/>
        </p:blipFill>
        <p:spPr>
          <a:xfrm>
            <a:off x="4304050" y="934025"/>
            <a:ext cx="4691749" cy="3275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7. Conclusion</a:t>
            </a:r>
            <a:endParaRPr/>
          </a:p>
        </p:txBody>
      </p:sp>
      <p:sp>
        <p:nvSpPr>
          <p:cNvPr id="225" name="Google Shape;225;p26"/>
          <p:cNvSpPr txBox="1"/>
          <p:nvPr>
            <p:ph idx="2" type="body"/>
          </p:nvPr>
        </p:nvSpPr>
        <p:spPr>
          <a:xfrm>
            <a:off x="819150" y="1606675"/>
            <a:ext cx="7893600" cy="295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In this project, we use the Airbnb dataset with 800,000 listings and 27 features to explore.</a:t>
            </a:r>
            <a:endParaRPr sz="1400"/>
          </a:p>
          <a:p>
            <a:pPr indent="0" lvl="0" marL="0" rtl="0" algn="l">
              <a:spcBef>
                <a:spcPts val="1200"/>
              </a:spcBef>
              <a:spcAft>
                <a:spcPts val="0"/>
              </a:spcAft>
              <a:buNone/>
            </a:pPr>
            <a:r>
              <a:rPr lang="en" sz="1400"/>
              <a:t>We go through different data science steps to preprocess the data, such as Data Collection, Data Cleaning, Data Manipulation, Data Visualization, and Data Reduction. </a:t>
            </a:r>
            <a:endParaRPr sz="1400"/>
          </a:p>
          <a:p>
            <a:pPr indent="0" lvl="0" marL="0" rtl="0" algn="l">
              <a:spcBef>
                <a:spcPts val="1200"/>
              </a:spcBef>
              <a:spcAft>
                <a:spcPts val="0"/>
              </a:spcAft>
              <a:buNone/>
            </a:pPr>
            <a:r>
              <a:rPr lang="en" sz="1400"/>
              <a:t>We build 4 models to predict the price of listings. They are Linear Regression, Decision Tree, Random Forest and XGBoost. The XGBoost and Random Forest models give the highest R^2 score on the test set (0.64 vs. 0.62).</a:t>
            </a:r>
            <a:endParaRPr sz="1400"/>
          </a:p>
          <a:p>
            <a:pPr indent="0" lvl="0" marL="0" rtl="0" algn="l">
              <a:spcBef>
                <a:spcPts val="1200"/>
              </a:spcBef>
              <a:spcAft>
                <a:spcPts val="1200"/>
              </a:spcAft>
              <a:buNone/>
            </a:pPr>
            <a:r>
              <a:rPr lang="en" sz="1400"/>
              <a:t>We use LIME, SHAP and Feature Importance to find out how features affect the price at the local and global levels. We have a conclusion that 4 features longitude, latitude, accommodates and </a:t>
            </a:r>
            <a:r>
              <a:rPr lang="en" sz="1400"/>
              <a:t>bedrooms affect the price most.</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180">
                <a:solidFill>
                  <a:schemeClr val="accent6"/>
                </a:solidFill>
              </a:rPr>
              <a:t>Thank You!</a:t>
            </a:r>
            <a:endParaRPr sz="3180">
              <a:solidFill>
                <a:schemeClr val="accent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431575"/>
            <a:ext cx="6424200" cy="6204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en"/>
              <a:t>Introduction / Use case</a:t>
            </a:r>
            <a:endParaRPr/>
          </a:p>
        </p:txBody>
      </p:sp>
      <p:sp>
        <p:nvSpPr>
          <p:cNvPr id="136" name="Google Shape;136;p14"/>
          <p:cNvSpPr txBox="1"/>
          <p:nvPr>
            <p:ph idx="2" type="body"/>
          </p:nvPr>
        </p:nvSpPr>
        <p:spPr>
          <a:xfrm>
            <a:off x="819150" y="937325"/>
            <a:ext cx="7904400" cy="36453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688"/>
              <a:buNone/>
            </a:pPr>
            <a:r>
              <a:rPr b="1" lang="en" sz="1200">
                <a:solidFill>
                  <a:srgbClr val="000000"/>
                </a:solidFill>
              </a:rPr>
              <a:t>Name</a:t>
            </a:r>
            <a:endParaRPr b="1" sz="1200">
              <a:solidFill>
                <a:srgbClr val="000000"/>
              </a:solidFill>
            </a:endParaRPr>
          </a:p>
          <a:p>
            <a:pPr indent="0" lvl="0" marL="0" rtl="0" algn="just">
              <a:lnSpc>
                <a:spcPct val="150000"/>
              </a:lnSpc>
              <a:spcBef>
                <a:spcPts val="0"/>
              </a:spcBef>
              <a:spcAft>
                <a:spcPts val="0"/>
              </a:spcAft>
              <a:buSzPts val="688"/>
              <a:buNone/>
            </a:pPr>
            <a:r>
              <a:rPr lang="en" sz="1200">
                <a:solidFill>
                  <a:srgbClr val="000000"/>
                </a:solidFill>
              </a:rPr>
              <a:t>Airbnb Business Case Study using ML models.</a:t>
            </a:r>
            <a:endParaRPr sz="1200">
              <a:solidFill>
                <a:srgbClr val="000000"/>
              </a:solidFill>
            </a:endParaRPr>
          </a:p>
          <a:p>
            <a:pPr indent="0" lvl="0" marL="0" rtl="0" algn="just">
              <a:lnSpc>
                <a:spcPct val="150000"/>
              </a:lnSpc>
              <a:spcBef>
                <a:spcPts val="0"/>
              </a:spcBef>
              <a:spcAft>
                <a:spcPts val="0"/>
              </a:spcAft>
              <a:buSzPts val="688"/>
              <a:buNone/>
            </a:pPr>
            <a:r>
              <a:rPr b="1" lang="en" sz="1200">
                <a:solidFill>
                  <a:srgbClr val="000000"/>
                </a:solidFill>
              </a:rPr>
              <a:t>Description</a:t>
            </a:r>
            <a:endParaRPr b="1" sz="1200">
              <a:solidFill>
                <a:srgbClr val="000000"/>
              </a:solidFill>
            </a:endParaRPr>
          </a:p>
          <a:p>
            <a:pPr indent="0" lvl="0" marL="0" rtl="0" algn="just">
              <a:lnSpc>
                <a:spcPct val="150000"/>
              </a:lnSpc>
              <a:spcBef>
                <a:spcPts val="0"/>
              </a:spcBef>
              <a:spcAft>
                <a:spcPts val="0"/>
              </a:spcAft>
              <a:buSzPts val="688"/>
              <a:buNone/>
            </a:pPr>
            <a:r>
              <a:rPr lang="en" sz="1200">
                <a:solidFill>
                  <a:srgbClr val="000000"/>
                </a:solidFill>
              </a:rPr>
              <a:t>Since 2008, visitors and hosts have utilized Airbnb to broaden travel options and provide a more distinctive, customized way of seeing the globe. We use predictive modeling to create price market-specific forecasts with multiple variables and use LIME and SHAP for model interpretability. The information utilized in this analysis provides the listing activity and indicators in the United States and Europe in 2021.  </a:t>
            </a:r>
            <a:endParaRPr sz="1200">
              <a:solidFill>
                <a:srgbClr val="000000"/>
              </a:solidFill>
            </a:endParaRPr>
          </a:p>
          <a:p>
            <a:pPr indent="0" lvl="0" marL="0" rtl="0" algn="just">
              <a:lnSpc>
                <a:spcPct val="150000"/>
              </a:lnSpc>
              <a:spcBef>
                <a:spcPts val="0"/>
              </a:spcBef>
              <a:spcAft>
                <a:spcPts val="0"/>
              </a:spcAft>
              <a:buSzPts val="688"/>
              <a:buNone/>
            </a:pPr>
            <a:r>
              <a:rPr b="1" lang="en" sz="1200">
                <a:solidFill>
                  <a:srgbClr val="000000"/>
                </a:solidFill>
              </a:rPr>
              <a:t>Actors</a:t>
            </a:r>
            <a:endParaRPr b="1" sz="1200">
              <a:solidFill>
                <a:srgbClr val="000000"/>
              </a:solidFill>
            </a:endParaRPr>
          </a:p>
          <a:p>
            <a:pPr indent="-304800" lvl="0" marL="457200" rtl="0" algn="just">
              <a:lnSpc>
                <a:spcPct val="150000"/>
              </a:lnSpc>
              <a:spcBef>
                <a:spcPts val="0"/>
              </a:spcBef>
              <a:spcAft>
                <a:spcPts val="0"/>
              </a:spcAft>
              <a:buClr>
                <a:srgbClr val="000000"/>
              </a:buClr>
              <a:buSzPts val="1200"/>
              <a:buChar char="●"/>
            </a:pPr>
            <a:r>
              <a:rPr lang="en" sz="1200">
                <a:solidFill>
                  <a:srgbClr val="000000"/>
                </a:solidFill>
              </a:rPr>
              <a:t>Customers, Hosts and Airbnb.</a:t>
            </a:r>
            <a:endParaRPr sz="1200">
              <a:solidFill>
                <a:srgbClr val="000000"/>
              </a:solidFill>
            </a:endParaRPr>
          </a:p>
          <a:p>
            <a:pPr indent="0" lvl="0" marL="0" rtl="0" algn="just">
              <a:lnSpc>
                <a:spcPct val="150000"/>
              </a:lnSpc>
              <a:spcBef>
                <a:spcPts val="0"/>
              </a:spcBef>
              <a:spcAft>
                <a:spcPts val="0"/>
              </a:spcAft>
              <a:buSzPts val="688"/>
              <a:buNone/>
            </a:pPr>
            <a:r>
              <a:rPr b="1" lang="en" sz="1200">
                <a:solidFill>
                  <a:srgbClr val="000000"/>
                </a:solidFill>
              </a:rPr>
              <a:t>Organizational Benefits</a:t>
            </a:r>
            <a:endParaRPr b="1" sz="1200">
              <a:solidFill>
                <a:srgbClr val="000000"/>
              </a:solidFill>
            </a:endParaRPr>
          </a:p>
          <a:p>
            <a:pPr indent="0" lvl="0" marL="0" rtl="0" algn="just">
              <a:lnSpc>
                <a:spcPct val="150000"/>
              </a:lnSpc>
              <a:spcBef>
                <a:spcPts val="0"/>
              </a:spcBef>
              <a:spcAft>
                <a:spcPts val="0"/>
              </a:spcAft>
              <a:buSzPts val="688"/>
              <a:buNone/>
            </a:pPr>
            <a:r>
              <a:rPr lang="en" sz="1200">
                <a:solidFill>
                  <a:srgbClr val="000000"/>
                </a:solidFill>
              </a:rPr>
              <a:t>Forecasts and reports to optimize the existing predictive models so that they can use data to not only improve their service and search, but their hiring practices and customer groups as well.</a:t>
            </a:r>
            <a:endParaRPr sz="1200">
              <a:solidFill>
                <a:srgbClr val="000000"/>
              </a:solidFill>
            </a:endParaRPr>
          </a:p>
          <a:p>
            <a:pPr indent="0" lvl="0" marL="0" rtl="0" algn="just">
              <a:lnSpc>
                <a:spcPct val="100000"/>
              </a:lnSpc>
              <a:spcBef>
                <a:spcPts val="0"/>
              </a:spcBef>
              <a:spcAft>
                <a:spcPts val="0"/>
              </a:spcAft>
              <a:buSzPts val="688"/>
              <a:buNone/>
            </a:pPr>
            <a:r>
              <a:t/>
            </a:r>
            <a:endParaRPr sz="1200">
              <a:solidFill>
                <a:srgbClr val="000000"/>
              </a:solidFill>
            </a:endParaRPr>
          </a:p>
          <a:p>
            <a:pPr indent="0" lvl="0" marL="0" rtl="0" algn="just">
              <a:lnSpc>
                <a:spcPct val="100000"/>
              </a:lnSpc>
              <a:spcBef>
                <a:spcPts val="0"/>
              </a:spcBef>
              <a:spcAft>
                <a:spcPts val="0"/>
              </a:spcAft>
              <a:buSzPts val="688"/>
              <a:buNone/>
            </a:pPr>
            <a:r>
              <a:t/>
            </a:r>
            <a:endParaRPr sz="1200">
              <a:solidFill>
                <a:srgbClr val="000000"/>
              </a:solidFill>
            </a:endParaRPr>
          </a:p>
          <a:p>
            <a:pPr indent="0" lvl="0" marL="0" rtl="0" algn="just">
              <a:spcBef>
                <a:spcPts val="0"/>
              </a:spcBef>
              <a:spcAft>
                <a:spcPts val="1200"/>
              </a:spcAft>
              <a:buSzPts val="688"/>
              <a:buNone/>
            </a:pPr>
            <a:r>
              <a:t/>
            </a:r>
            <a:endParaRPr sz="812"/>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431575"/>
            <a:ext cx="6424200" cy="62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a:t>
            </a:r>
            <a:r>
              <a:rPr lang="en"/>
              <a:t>Explanation of the data</a:t>
            </a:r>
            <a:endParaRPr/>
          </a:p>
          <a:p>
            <a:pPr indent="0" lvl="0" marL="0" rtl="0" algn="l">
              <a:spcBef>
                <a:spcPts val="0"/>
              </a:spcBef>
              <a:spcAft>
                <a:spcPts val="0"/>
              </a:spcAft>
              <a:buNone/>
            </a:pPr>
            <a:r>
              <a:t/>
            </a:r>
            <a:endParaRPr/>
          </a:p>
        </p:txBody>
      </p:sp>
      <p:sp>
        <p:nvSpPr>
          <p:cNvPr id="142" name="Google Shape;142;p15"/>
          <p:cNvSpPr txBox="1"/>
          <p:nvPr>
            <p:ph idx="2" type="body"/>
          </p:nvPr>
        </p:nvSpPr>
        <p:spPr>
          <a:xfrm>
            <a:off x="819150" y="1168325"/>
            <a:ext cx="7904400" cy="34143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688"/>
              <a:buNone/>
            </a:pPr>
            <a:r>
              <a:rPr b="1" lang="en" sz="1500">
                <a:solidFill>
                  <a:srgbClr val="000000"/>
                </a:solidFill>
              </a:rPr>
              <a:t>Original Inside Airbnb dataset:</a:t>
            </a:r>
            <a:r>
              <a:rPr lang="en" sz="1500">
                <a:solidFill>
                  <a:srgbClr val="000000"/>
                </a:solidFill>
              </a:rPr>
              <a:t> 1.2 million listings, 84 features</a:t>
            </a:r>
            <a:endParaRPr sz="1500">
              <a:solidFill>
                <a:srgbClr val="000000"/>
              </a:solidFill>
            </a:endParaRPr>
          </a:p>
          <a:p>
            <a:pPr indent="0" lvl="0" marL="0" rtl="0" algn="just">
              <a:lnSpc>
                <a:spcPct val="150000"/>
              </a:lnSpc>
              <a:spcBef>
                <a:spcPts val="0"/>
              </a:spcBef>
              <a:spcAft>
                <a:spcPts val="0"/>
              </a:spcAft>
              <a:buSzPts val="688"/>
              <a:buNone/>
            </a:pPr>
            <a:r>
              <a:rPr b="1" lang="en" sz="1500">
                <a:solidFill>
                  <a:srgbClr val="000000"/>
                </a:solidFill>
              </a:rPr>
              <a:t>In this project:</a:t>
            </a:r>
            <a:r>
              <a:rPr lang="en" sz="1500">
                <a:solidFill>
                  <a:srgbClr val="000000"/>
                </a:solidFill>
              </a:rPr>
              <a:t> 821,335 listings from the US and Europe, 27 features</a:t>
            </a:r>
            <a:endParaRPr sz="1500">
              <a:solidFill>
                <a:srgbClr val="000000"/>
              </a:solidFill>
            </a:endParaRPr>
          </a:p>
          <a:p>
            <a:pPr indent="0" lvl="0" marL="0" rtl="0" algn="just">
              <a:lnSpc>
                <a:spcPct val="150000"/>
              </a:lnSpc>
              <a:spcBef>
                <a:spcPts val="0"/>
              </a:spcBef>
              <a:spcAft>
                <a:spcPts val="0"/>
              </a:spcAft>
              <a:buSzPts val="688"/>
              <a:buNone/>
            </a:pPr>
            <a:r>
              <a:t/>
            </a:r>
            <a:endParaRPr sz="1500">
              <a:solidFill>
                <a:srgbClr val="000000"/>
              </a:solidFill>
            </a:endParaRPr>
          </a:p>
          <a:p>
            <a:pPr indent="0" lvl="0" marL="0" rtl="0" algn="just">
              <a:lnSpc>
                <a:spcPct val="150000"/>
              </a:lnSpc>
              <a:spcBef>
                <a:spcPts val="0"/>
              </a:spcBef>
              <a:spcAft>
                <a:spcPts val="0"/>
              </a:spcAft>
              <a:buSzPts val="688"/>
              <a:buNone/>
            </a:pPr>
            <a:r>
              <a:rPr b="1" lang="en" sz="1500">
                <a:solidFill>
                  <a:srgbClr val="000000"/>
                </a:solidFill>
              </a:rPr>
              <a:t>Features:</a:t>
            </a:r>
            <a:r>
              <a:rPr lang="en" sz="1500">
                <a:solidFill>
                  <a:srgbClr val="000000"/>
                </a:solidFill>
              </a:rPr>
              <a:t> accommodates, amenities, availability_365, bedrooms, beds, calculated_host_listings_count, host_has_profile_pic, host_id, host_identity_verified, host_name, host_response_rate, host_response_time, id, instant_bookable, last_review, latitude, longitude, maximum_nights, minimum_nights, name, neighbourhood, number_of_reviews, price, property_type, review_scores_rating, reviews_per_month, room_type</a:t>
            </a:r>
            <a:endParaRPr sz="1112"/>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431575"/>
            <a:ext cx="6424200" cy="62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Methodology</a:t>
            </a:r>
            <a:endParaRPr/>
          </a:p>
          <a:p>
            <a:pPr indent="0" lvl="0" marL="0" rtl="0" algn="l">
              <a:spcBef>
                <a:spcPts val="0"/>
              </a:spcBef>
              <a:spcAft>
                <a:spcPts val="0"/>
              </a:spcAft>
              <a:buNone/>
            </a:pPr>
            <a:r>
              <a:t/>
            </a:r>
            <a:endParaRPr/>
          </a:p>
        </p:txBody>
      </p:sp>
      <p:sp>
        <p:nvSpPr>
          <p:cNvPr id="148" name="Google Shape;148;p16"/>
          <p:cNvSpPr txBox="1"/>
          <p:nvPr>
            <p:ph idx="2" type="body"/>
          </p:nvPr>
        </p:nvSpPr>
        <p:spPr>
          <a:xfrm>
            <a:off x="819150" y="1051975"/>
            <a:ext cx="7904400" cy="3645300"/>
          </a:xfrm>
          <a:prstGeom prst="rect">
            <a:avLst/>
          </a:prstGeom>
        </p:spPr>
        <p:txBody>
          <a:bodyPr anchorCtr="0" anchor="t" bIns="91425" lIns="91425" spcFirstLastPara="1" rIns="91425" wrap="square" tIns="91425">
            <a:noAutofit/>
          </a:bodyPr>
          <a:lstStyle/>
          <a:p>
            <a:pPr indent="-355600" lvl="0" marL="457200" rtl="0" algn="just">
              <a:lnSpc>
                <a:spcPct val="115000"/>
              </a:lnSpc>
              <a:spcBef>
                <a:spcPts val="0"/>
              </a:spcBef>
              <a:spcAft>
                <a:spcPts val="0"/>
              </a:spcAft>
              <a:buClr>
                <a:srgbClr val="000000"/>
              </a:buClr>
              <a:buSzPts val="2000"/>
              <a:buAutoNum type="arabicPeriod"/>
            </a:pPr>
            <a:r>
              <a:rPr lang="en" sz="2000">
                <a:solidFill>
                  <a:srgbClr val="000000"/>
                </a:solidFill>
              </a:rPr>
              <a:t>Data Collection</a:t>
            </a:r>
            <a:endParaRPr sz="2000">
              <a:solidFill>
                <a:srgbClr val="000000"/>
              </a:solidFill>
            </a:endParaRPr>
          </a:p>
          <a:p>
            <a:pPr indent="-355600" lvl="0" marL="457200" rtl="0" algn="just">
              <a:lnSpc>
                <a:spcPct val="115000"/>
              </a:lnSpc>
              <a:spcBef>
                <a:spcPts val="0"/>
              </a:spcBef>
              <a:spcAft>
                <a:spcPts val="0"/>
              </a:spcAft>
              <a:buClr>
                <a:srgbClr val="000000"/>
              </a:buClr>
              <a:buSzPts val="2000"/>
              <a:buAutoNum type="arabicPeriod"/>
            </a:pPr>
            <a:r>
              <a:rPr lang="en" sz="2000">
                <a:solidFill>
                  <a:srgbClr val="000000"/>
                </a:solidFill>
              </a:rPr>
              <a:t>Data Cleaning, Manipulation and Visualization</a:t>
            </a:r>
            <a:endParaRPr sz="2000">
              <a:solidFill>
                <a:srgbClr val="000000"/>
              </a:solidFill>
            </a:endParaRPr>
          </a:p>
          <a:p>
            <a:pPr indent="-355600" lvl="0" marL="457200" rtl="0" algn="just">
              <a:lnSpc>
                <a:spcPct val="115000"/>
              </a:lnSpc>
              <a:spcBef>
                <a:spcPts val="0"/>
              </a:spcBef>
              <a:spcAft>
                <a:spcPts val="0"/>
              </a:spcAft>
              <a:buClr>
                <a:srgbClr val="000000"/>
              </a:buClr>
              <a:buSzPts val="2000"/>
              <a:buAutoNum type="arabicPeriod"/>
            </a:pPr>
            <a:r>
              <a:rPr lang="en" sz="2000">
                <a:solidFill>
                  <a:srgbClr val="000000"/>
                </a:solidFill>
              </a:rPr>
              <a:t>Data Reduction (Feature selection/extraction)</a:t>
            </a:r>
            <a:endParaRPr sz="2000">
              <a:solidFill>
                <a:srgbClr val="000000"/>
              </a:solidFill>
            </a:endParaRPr>
          </a:p>
          <a:p>
            <a:pPr indent="-355600" lvl="0" marL="457200" rtl="0" algn="just">
              <a:lnSpc>
                <a:spcPct val="115000"/>
              </a:lnSpc>
              <a:spcBef>
                <a:spcPts val="0"/>
              </a:spcBef>
              <a:spcAft>
                <a:spcPts val="0"/>
              </a:spcAft>
              <a:buClr>
                <a:srgbClr val="000000"/>
              </a:buClr>
              <a:buSzPts val="2000"/>
              <a:buAutoNum type="arabicPeriod"/>
            </a:pPr>
            <a:r>
              <a:rPr lang="en" sz="2000">
                <a:solidFill>
                  <a:srgbClr val="000000"/>
                </a:solidFill>
              </a:rPr>
              <a:t>Model Building &amp; Evaluation:</a:t>
            </a:r>
            <a:endParaRPr sz="2000">
              <a:solidFill>
                <a:srgbClr val="000000"/>
              </a:solidFill>
            </a:endParaRPr>
          </a:p>
          <a:p>
            <a:pPr indent="0" lvl="0" marL="457200" rtl="0" algn="just">
              <a:lnSpc>
                <a:spcPct val="115000"/>
              </a:lnSpc>
              <a:spcBef>
                <a:spcPts val="0"/>
              </a:spcBef>
              <a:spcAft>
                <a:spcPts val="0"/>
              </a:spcAft>
              <a:buNone/>
            </a:pPr>
            <a:r>
              <a:rPr lang="en" sz="2000">
                <a:solidFill>
                  <a:srgbClr val="000000"/>
                </a:solidFill>
              </a:rPr>
              <a:t>A. Linear Regression </a:t>
            </a:r>
            <a:endParaRPr sz="2000">
              <a:solidFill>
                <a:srgbClr val="000000"/>
              </a:solidFill>
            </a:endParaRPr>
          </a:p>
          <a:p>
            <a:pPr indent="0" lvl="0" marL="457200" rtl="0" algn="just">
              <a:lnSpc>
                <a:spcPct val="115000"/>
              </a:lnSpc>
              <a:spcBef>
                <a:spcPts val="0"/>
              </a:spcBef>
              <a:spcAft>
                <a:spcPts val="0"/>
              </a:spcAft>
              <a:buNone/>
            </a:pPr>
            <a:r>
              <a:rPr lang="en" sz="2000">
                <a:solidFill>
                  <a:srgbClr val="000000"/>
                </a:solidFill>
              </a:rPr>
              <a:t>B. Decision Tree </a:t>
            </a:r>
            <a:endParaRPr sz="2000">
              <a:solidFill>
                <a:srgbClr val="000000"/>
              </a:solidFill>
            </a:endParaRPr>
          </a:p>
          <a:p>
            <a:pPr indent="0" lvl="0" marL="457200" rtl="0" algn="just">
              <a:lnSpc>
                <a:spcPct val="115000"/>
              </a:lnSpc>
              <a:spcBef>
                <a:spcPts val="0"/>
              </a:spcBef>
              <a:spcAft>
                <a:spcPts val="0"/>
              </a:spcAft>
              <a:buNone/>
            </a:pPr>
            <a:r>
              <a:rPr lang="en" sz="2000">
                <a:solidFill>
                  <a:srgbClr val="000000"/>
                </a:solidFill>
              </a:rPr>
              <a:t>C. Random Forest </a:t>
            </a:r>
            <a:endParaRPr sz="2000">
              <a:solidFill>
                <a:srgbClr val="000000"/>
              </a:solidFill>
            </a:endParaRPr>
          </a:p>
          <a:p>
            <a:pPr indent="0" lvl="0" marL="457200" rtl="0" algn="just">
              <a:lnSpc>
                <a:spcPct val="115000"/>
              </a:lnSpc>
              <a:spcBef>
                <a:spcPts val="0"/>
              </a:spcBef>
              <a:spcAft>
                <a:spcPts val="0"/>
              </a:spcAft>
              <a:buNone/>
            </a:pPr>
            <a:r>
              <a:rPr lang="en" sz="2000">
                <a:solidFill>
                  <a:srgbClr val="000000"/>
                </a:solidFill>
              </a:rPr>
              <a:t>D. XGBoost </a:t>
            </a:r>
            <a:endParaRPr sz="2000">
              <a:solidFill>
                <a:srgbClr val="000000"/>
              </a:solidFill>
            </a:endParaRPr>
          </a:p>
          <a:p>
            <a:pPr indent="-355600" lvl="0" marL="457200" rtl="0" algn="just">
              <a:lnSpc>
                <a:spcPct val="115000"/>
              </a:lnSpc>
              <a:spcBef>
                <a:spcPts val="0"/>
              </a:spcBef>
              <a:spcAft>
                <a:spcPts val="0"/>
              </a:spcAft>
              <a:buClr>
                <a:srgbClr val="000000"/>
              </a:buClr>
              <a:buSzPts val="2000"/>
              <a:buAutoNum type="arabicPeriod"/>
            </a:pPr>
            <a:r>
              <a:rPr lang="en" sz="2000">
                <a:solidFill>
                  <a:srgbClr val="000000"/>
                </a:solidFill>
              </a:rPr>
              <a:t>Model Interpretability with LIME, SHAP and Feature Importance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690950" y="555150"/>
            <a:ext cx="3298500" cy="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4. </a:t>
            </a:r>
            <a:r>
              <a:rPr lang="en"/>
              <a:t>Data Analysis</a:t>
            </a:r>
            <a:endParaRPr/>
          </a:p>
        </p:txBody>
      </p:sp>
      <p:sp>
        <p:nvSpPr>
          <p:cNvPr id="154" name="Google Shape;154;p17"/>
          <p:cNvSpPr txBox="1"/>
          <p:nvPr>
            <p:ph idx="2" type="body"/>
          </p:nvPr>
        </p:nvSpPr>
        <p:spPr>
          <a:xfrm>
            <a:off x="434450" y="1550600"/>
            <a:ext cx="3555000" cy="3279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400"/>
              <a:t>Data Cleaning:</a:t>
            </a:r>
            <a:r>
              <a:rPr lang="en" sz="1400"/>
              <a:t> Calculate the number, percentage of missing values, remove them: </a:t>
            </a:r>
            <a:r>
              <a:rPr lang="en" sz="1400">
                <a:solidFill>
                  <a:srgbClr val="000000"/>
                </a:solidFill>
              </a:rPr>
              <a:t>from 800,000 to over 200,000 rows.</a:t>
            </a:r>
            <a:endParaRPr sz="1400">
              <a:solidFill>
                <a:srgbClr val="000000"/>
              </a:solidFill>
            </a:endParaRPr>
          </a:p>
          <a:p>
            <a:pPr indent="0" lvl="0" marL="0" rtl="0" algn="l">
              <a:spcBef>
                <a:spcPts val="1200"/>
              </a:spcBef>
              <a:spcAft>
                <a:spcPts val="0"/>
              </a:spcAft>
              <a:buNone/>
            </a:pPr>
            <a:r>
              <a:rPr b="1" lang="en" sz="1400">
                <a:solidFill>
                  <a:srgbClr val="000000"/>
                </a:solidFill>
              </a:rPr>
              <a:t>Data Manipulation: </a:t>
            </a:r>
            <a:r>
              <a:rPr lang="en" sz="1400">
                <a:solidFill>
                  <a:srgbClr val="000000"/>
                </a:solidFill>
              </a:rPr>
              <a:t>Convert categorical into numerical features (amenities, host_has_profile_pic, host_identity_verified, instant_bookable, host_response_time, price, room_type), remove outliers (Interquartile Range): 150,000 rows.</a:t>
            </a:r>
            <a:endParaRPr sz="1400">
              <a:solidFill>
                <a:srgbClr val="000000"/>
              </a:solidFill>
            </a:endParaRPr>
          </a:p>
          <a:p>
            <a:pPr indent="0" lvl="0" marL="0" rtl="0" algn="l">
              <a:spcBef>
                <a:spcPts val="1200"/>
              </a:spcBef>
              <a:spcAft>
                <a:spcPts val="1200"/>
              </a:spcAft>
              <a:buNone/>
            </a:pPr>
            <a:r>
              <a:rPr b="1" lang="en" sz="1400">
                <a:solidFill>
                  <a:srgbClr val="000000"/>
                </a:solidFill>
              </a:rPr>
              <a:t>Data Reduction: </a:t>
            </a:r>
            <a:r>
              <a:rPr lang="en" sz="1400">
                <a:solidFill>
                  <a:srgbClr val="000000"/>
                </a:solidFill>
              </a:rPr>
              <a:t>Remove </a:t>
            </a:r>
            <a:r>
              <a:rPr lang="en" sz="1400">
                <a:solidFill>
                  <a:srgbClr val="000000"/>
                </a:solidFill>
              </a:rPr>
              <a:t>unnecessary</a:t>
            </a:r>
            <a:r>
              <a:rPr lang="en" sz="1400">
                <a:solidFill>
                  <a:srgbClr val="000000"/>
                </a:solidFill>
              </a:rPr>
              <a:t> features (high cardinality or unused features): 20 features.</a:t>
            </a:r>
            <a:endParaRPr sz="1400">
              <a:solidFill>
                <a:srgbClr val="000000"/>
              </a:solidFill>
            </a:endParaRPr>
          </a:p>
        </p:txBody>
      </p:sp>
      <p:pic>
        <p:nvPicPr>
          <p:cNvPr id="155" name="Google Shape;155;p17"/>
          <p:cNvPicPr preferRelativeResize="0"/>
          <p:nvPr/>
        </p:nvPicPr>
        <p:blipFill>
          <a:blip r:embed="rId3">
            <a:alphaModFix/>
          </a:blip>
          <a:stretch>
            <a:fillRect/>
          </a:stretch>
        </p:blipFill>
        <p:spPr>
          <a:xfrm>
            <a:off x="4117650" y="253025"/>
            <a:ext cx="4673325" cy="4509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386725"/>
            <a:ext cx="6424200" cy="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Modeling</a:t>
            </a:r>
            <a:endParaRPr/>
          </a:p>
        </p:txBody>
      </p:sp>
      <p:sp>
        <p:nvSpPr>
          <p:cNvPr id="161" name="Google Shape;161;p18"/>
          <p:cNvSpPr txBox="1"/>
          <p:nvPr>
            <p:ph idx="2" type="body"/>
          </p:nvPr>
        </p:nvSpPr>
        <p:spPr>
          <a:xfrm>
            <a:off x="819150" y="1142400"/>
            <a:ext cx="7926000" cy="36489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sz="1400"/>
              <a:t>Create </a:t>
            </a:r>
            <a:r>
              <a:rPr lang="en" sz="1400"/>
              <a:t>the training set and test set with the ratio 7:3 respectively.</a:t>
            </a:r>
            <a:endParaRPr sz="1400"/>
          </a:p>
          <a:p>
            <a:pPr indent="-317500" lvl="0" marL="457200" rtl="0" algn="just">
              <a:spcBef>
                <a:spcPts val="0"/>
              </a:spcBef>
              <a:spcAft>
                <a:spcPts val="0"/>
              </a:spcAft>
              <a:buSzPts val="1400"/>
              <a:buChar char="■"/>
            </a:pPr>
            <a:r>
              <a:rPr lang="en" sz="1400"/>
              <a:t>Having 19 predictor variables, 1 target variable (price).</a:t>
            </a:r>
            <a:endParaRPr sz="1400"/>
          </a:p>
          <a:p>
            <a:pPr indent="-317500" lvl="0" marL="457200" rtl="0" algn="just">
              <a:spcBef>
                <a:spcPts val="0"/>
              </a:spcBef>
              <a:spcAft>
                <a:spcPts val="0"/>
              </a:spcAft>
              <a:buSzPts val="1400"/>
              <a:buChar char="■"/>
            </a:pPr>
            <a:r>
              <a:rPr lang="en" sz="1400"/>
              <a:t>The training set has 106,731 observations and the test set has 45,742 observations.</a:t>
            </a:r>
            <a:endParaRPr sz="1400"/>
          </a:p>
          <a:p>
            <a:pPr indent="-317500" lvl="0" marL="457200" rtl="0" algn="just">
              <a:spcBef>
                <a:spcPts val="0"/>
              </a:spcBef>
              <a:spcAft>
                <a:spcPts val="0"/>
              </a:spcAft>
              <a:buSzPts val="1400"/>
              <a:buChar char="■"/>
            </a:pPr>
            <a:r>
              <a:rPr lang="en" sz="1400"/>
              <a:t>To get the best results, we decided to use </a:t>
            </a:r>
            <a:r>
              <a:rPr lang="en" sz="1400"/>
              <a:t>RobustScaler</a:t>
            </a:r>
            <a:r>
              <a:rPr lang="en" sz="1400"/>
              <a:t> to scale predictor variables.</a:t>
            </a:r>
            <a:endParaRPr sz="1400"/>
          </a:p>
          <a:p>
            <a:pPr indent="-317500" lvl="0" marL="457200" rtl="0" algn="just">
              <a:lnSpc>
                <a:spcPct val="115000"/>
              </a:lnSpc>
              <a:spcBef>
                <a:spcPts val="0"/>
              </a:spcBef>
              <a:spcAft>
                <a:spcPts val="0"/>
              </a:spcAft>
              <a:buSzPts val="1400"/>
              <a:buChar char="■"/>
            </a:pPr>
            <a:r>
              <a:rPr lang="en" sz="1400"/>
              <a:t>In this project, we used 4 machine learning prediction models, compared their accuracy, as well as their </a:t>
            </a:r>
            <a:r>
              <a:rPr lang="en" sz="1400"/>
              <a:t>viability</a:t>
            </a:r>
            <a:r>
              <a:rPr lang="en" sz="1400"/>
              <a:t> and scope for the project's specific use case.</a:t>
            </a:r>
            <a:endParaRPr sz="1400"/>
          </a:p>
          <a:p>
            <a:pPr indent="-317500" lvl="0" marL="457200" rtl="0" algn="just">
              <a:spcBef>
                <a:spcPts val="1100"/>
              </a:spcBef>
              <a:spcAft>
                <a:spcPts val="0"/>
              </a:spcAft>
              <a:buSzPts val="1400"/>
              <a:buChar char="■"/>
            </a:pPr>
            <a:r>
              <a:rPr lang="en" sz="1400">
                <a:solidFill>
                  <a:srgbClr val="000000"/>
                </a:solidFill>
              </a:rPr>
              <a:t>We use LIME and SHAP to interpret the model's predictions at the local and global levels.</a:t>
            </a:r>
            <a:endParaRPr sz="1400"/>
          </a:p>
          <a:p>
            <a:pPr indent="-317500" lvl="0" marL="457200" rtl="0" algn="just">
              <a:lnSpc>
                <a:spcPct val="115000"/>
              </a:lnSpc>
              <a:spcBef>
                <a:spcPts val="0"/>
              </a:spcBef>
              <a:spcAft>
                <a:spcPts val="0"/>
              </a:spcAft>
              <a:buSzPts val="1400"/>
              <a:buChar char="■"/>
            </a:pPr>
            <a:r>
              <a:rPr b="1" lang="en" sz="1400"/>
              <a:t>Linear Regression: </a:t>
            </a:r>
            <a:r>
              <a:rPr lang="en" sz="1400"/>
              <a:t>We utilize the default hyperparameter for the linear regression model.</a:t>
            </a:r>
            <a:endParaRPr sz="1400"/>
          </a:p>
          <a:p>
            <a:pPr indent="-317500" lvl="0" marL="457200" rtl="0" algn="just">
              <a:lnSpc>
                <a:spcPct val="115000"/>
              </a:lnSpc>
              <a:spcBef>
                <a:spcPts val="1100"/>
              </a:spcBef>
              <a:spcAft>
                <a:spcPts val="1100"/>
              </a:spcAft>
              <a:buSzPts val="1400"/>
              <a:buChar char="■"/>
            </a:pPr>
            <a:r>
              <a:rPr b="1" lang="en" sz="1400"/>
              <a:t>Decision Tree: </a:t>
            </a:r>
            <a:r>
              <a:rPr lang="en" sz="1400"/>
              <a:t>We experimented with several hyperparameters such as criteria, max_depth, and random_state before settling on criterion = "squared_error," max_depth = 10, and random_state = 42 as the best results on the test set.</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440100"/>
            <a:ext cx="6424200" cy="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Modeling</a:t>
            </a:r>
            <a:endParaRPr/>
          </a:p>
        </p:txBody>
      </p:sp>
      <p:sp>
        <p:nvSpPr>
          <p:cNvPr id="167" name="Google Shape;167;p19"/>
          <p:cNvSpPr txBox="1"/>
          <p:nvPr>
            <p:ph idx="2" type="body"/>
          </p:nvPr>
        </p:nvSpPr>
        <p:spPr>
          <a:xfrm>
            <a:off x="819150" y="1145100"/>
            <a:ext cx="7867200" cy="36570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b="1" lang="en" sz="1400"/>
              <a:t>Random Forest</a:t>
            </a:r>
            <a:endParaRPr b="1" sz="1400"/>
          </a:p>
          <a:p>
            <a:pPr indent="0" lvl="0" marL="457200" rtl="0" algn="just">
              <a:spcBef>
                <a:spcPts val="1200"/>
              </a:spcBef>
              <a:spcAft>
                <a:spcPts val="0"/>
              </a:spcAft>
              <a:buNone/>
            </a:pPr>
            <a:r>
              <a:rPr lang="en" sz="1400"/>
              <a:t>We tried changing different hyperparameters such as n_estimators, criterion, random_state and finally we set n_estimators = 100, random_state = 42, criterion = "squared_error" because they give us the best result on the test set.</a:t>
            </a:r>
            <a:endParaRPr sz="1400"/>
          </a:p>
          <a:p>
            <a:pPr indent="-317500" lvl="0" marL="457200" rtl="0" algn="just">
              <a:spcBef>
                <a:spcPts val="1200"/>
              </a:spcBef>
              <a:spcAft>
                <a:spcPts val="0"/>
              </a:spcAft>
              <a:buSzPts val="1400"/>
              <a:buChar char="■"/>
            </a:pPr>
            <a:r>
              <a:rPr b="1" lang="en" sz="1400"/>
              <a:t>XGBoost (Extreme Gradient Boosting)</a:t>
            </a:r>
            <a:endParaRPr b="1" sz="1400"/>
          </a:p>
          <a:p>
            <a:pPr indent="0" lvl="0" marL="457200" rtl="0" algn="just">
              <a:spcBef>
                <a:spcPts val="1200"/>
              </a:spcBef>
              <a:spcAft>
                <a:spcPts val="1200"/>
              </a:spcAft>
              <a:buNone/>
            </a:pPr>
            <a:r>
              <a:rPr lang="en" sz="1400"/>
              <a:t>We experimented with various hyperparameters before settling on n_estimators = 100, learning_rate = 0.08, gamma = 0, subsample = 0.75, colsample_bytree = 1, max_depth = 10 as the best results on the test set.</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19150" y="546825"/>
            <a:ext cx="3214500" cy="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6. Results</a:t>
            </a:r>
            <a:endParaRPr/>
          </a:p>
        </p:txBody>
      </p:sp>
      <p:sp>
        <p:nvSpPr>
          <p:cNvPr id="173" name="Google Shape;173;p20"/>
          <p:cNvSpPr txBox="1"/>
          <p:nvPr>
            <p:ph idx="2" type="body"/>
          </p:nvPr>
        </p:nvSpPr>
        <p:spPr>
          <a:xfrm>
            <a:off x="819150" y="1251825"/>
            <a:ext cx="3940200" cy="3326100"/>
          </a:xfrm>
          <a:prstGeom prst="rect">
            <a:avLst/>
          </a:prstGeom>
        </p:spPr>
        <p:txBody>
          <a:bodyPr anchorCtr="0" anchor="t" bIns="91425" lIns="91425" spcFirstLastPara="1" rIns="91425" wrap="square" tIns="91425">
            <a:noAutofit/>
          </a:bodyPr>
          <a:lstStyle/>
          <a:p>
            <a:pPr indent="-314325" lvl="0" marL="457200" rtl="0" algn="just">
              <a:lnSpc>
                <a:spcPct val="115000"/>
              </a:lnSpc>
              <a:spcBef>
                <a:spcPts val="0"/>
              </a:spcBef>
              <a:spcAft>
                <a:spcPts val="0"/>
              </a:spcAft>
              <a:buSzPts val="1350"/>
              <a:buChar char="■"/>
            </a:pPr>
            <a:r>
              <a:rPr b="1" lang="en" sz="1350"/>
              <a:t>Linear Regression</a:t>
            </a:r>
            <a:endParaRPr b="1" sz="1350"/>
          </a:p>
          <a:p>
            <a:pPr indent="0" lvl="0" marL="457200" rtl="0" algn="just">
              <a:lnSpc>
                <a:spcPct val="115000"/>
              </a:lnSpc>
              <a:spcBef>
                <a:spcPts val="1200"/>
              </a:spcBef>
              <a:spcAft>
                <a:spcPts val="0"/>
              </a:spcAft>
              <a:buNone/>
            </a:pPr>
            <a:r>
              <a:rPr lang="en" sz="1350">
                <a:solidFill>
                  <a:srgbClr val="000000"/>
                </a:solidFill>
              </a:rPr>
              <a:t>On both the training set and the test set, the Linear Regression model achieves R^2 = 0.37. This is a pretty low result, but it can show us that the model doesn’t suffer from overfitting. </a:t>
            </a:r>
            <a:endParaRPr sz="1350"/>
          </a:p>
          <a:p>
            <a:pPr indent="-314325" lvl="0" marL="457200" rtl="0" algn="just">
              <a:spcBef>
                <a:spcPts val="1200"/>
              </a:spcBef>
              <a:spcAft>
                <a:spcPts val="0"/>
              </a:spcAft>
              <a:buSzPts val="1350"/>
              <a:buChar char="■"/>
            </a:pPr>
            <a:r>
              <a:rPr b="1" lang="en" sz="1350"/>
              <a:t>Decision Tree</a:t>
            </a:r>
            <a:endParaRPr b="1" sz="1350"/>
          </a:p>
          <a:p>
            <a:pPr indent="0" lvl="0" marL="457200" rtl="0" algn="just">
              <a:spcBef>
                <a:spcPts val="1200"/>
              </a:spcBef>
              <a:spcAft>
                <a:spcPts val="1200"/>
              </a:spcAft>
              <a:buNone/>
            </a:pPr>
            <a:r>
              <a:rPr lang="en" sz="1350">
                <a:solidFill>
                  <a:srgbClr val="000000"/>
                </a:solidFill>
              </a:rPr>
              <a:t>On the training set, the Decision Tree model achieves R^2 = 0.57, which is acceptable. On the test set, the model achieves R^2 = 0.49. This result is better than what we have tried before.</a:t>
            </a:r>
            <a:endParaRPr sz="1350"/>
          </a:p>
        </p:txBody>
      </p:sp>
      <p:pic>
        <p:nvPicPr>
          <p:cNvPr descr="Chart, line chart&#10;&#10;Description automatically generated" id="174" name="Google Shape;174;p20"/>
          <p:cNvPicPr preferRelativeResize="0"/>
          <p:nvPr/>
        </p:nvPicPr>
        <p:blipFill>
          <a:blip r:embed="rId3">
            <a:alphaModFix/>
          </a:blip>
          <a:stretch>
            <a:fillRect/>
          </a:stretch>
        </p:blipFill>
        <p:spPr>
          <a:xfrm>
            <a:off x="5039825" y="482800"/>
            <a:ext cx="2956395" cy="2088950"/>
          </a:xfrm>
          <a:prstGeom prst="rect">
            <a:avLst/>
          </a:prstGeom>
          <a:noFill/>
          <a:ln>
            <a:noFill/>
          </a:ln>
        </p:spPr>
      </p:pic>
      <p:pic>
        <p:nvPicPr>
          <p:cNvPr descr="Chart, line chart&#10;&#10;Description automatically generated" id="175" name="Google Shape;175;p20"/>
          <p:cNvPicPr preferRelativeResize="0"/>
          <p:nvPr/>
        </p:nvPicPr>
        <p:blipFill>
          <a:blip r:embed="rId4">
            <a:alphaModFix/>
          </a:blip>
          <a:stretch>
            <a:fillRect/>
          </a:stretch>
        </p:blipFill>
        <p:spPr>
          <a:xfrm>
            <a:off x="5040500" y="2692200"/>
            <a:ext cx="2956400" cy="20894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19150" y="557475"/>
            <a:ext cx="3214500" cy="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6. Results</a:t>
            </a:r>
            <a:endParaRPr/>
          </a:p>
        </p:txBody>
      </p:sp>
      <p:sp>
        <p:nvSpPr>
          <p:cNvPr id="181" name="Google Shape;181;p21"/>
          <p:cNvSpPr txBox="1"/>
          <p:nvPr>
            <p:ph idx="2" type="body"/>
          </p:nvPr>
        </p:nvSpPr>
        <p:spPr>
          <a:xfrm>
            <a:off x="819150" y="1262475"/>
            <a:ext cx="3752700" cy="3300000"/>
          </a:xfrm>
          <a:prstGeom prst="rect">
            <a:avLst/>
          </a:prstGeom>
        </p:spPr>
        <p:txBody>
          <a:bodyPr anchorCtr="0" anchor="t" bIns="91425" lIns="91425" spcFirstLastPara="1" rIns="91425" wrap="square" tIns="91425">
            <a:noAutofit/>
          </a:bodyPr>
          <a:lstStyle/>
          <a:p>
            <a:pPr indent="-314325" lvl="0" marL="457200" rtl="0" algn="just">
              <a:spcBef>
                <a:spcPts val="0"/>
              </a:spcBef>
              <a:spcAft>
                <a:spcPts val="0"/>
              </a:spcAft>
              <a:buSzPts val="1350"/>
              <a:buChar char="■"/>
            </a:pPr>
            <a:r>
              <a:rPr b="1" lang="en" sz="1350"/>
              <a:t>Random Forest</a:t>
            </a:r>
            <a:endParaRPr b="1" sz="1350"/>
          </a:p>
          <a:p>
            <a:pPr indent="0" lvl="0" marL="457200" rtl="0" algn="just">
              <a:spcBef>
                <a:spcPts val="1200"/>
              </a:spcBef>
              <a:spcAft>
                <a:spcPts val="0"/>
              </a:spcAft>
              <a:buNone/>
            </a:pPr>
            <a:r>
              <a:rPr lang="en" sz="1350">
                <a:solidFill>
                  <a:srgbClr val="000000"/>
                </a:solidFill>
              </a:rPr>
              <a:t>On the training set, the Random Forest model achieves R^2 = 0.95, proving the model fits the training data very well. On the test set, the model gets R^2 = 0.62 after hyperparameter tuning.</a:t>
            </a:r>
            <a:endParaRPr sz="1350">
              <a:solidFill>
                <a:srgbClr val="000000"/>
              </a:solidFill>
            </a:endParaRPr>
          </a:p>
          <a:p>
            <a:pPr indent="-314325" lvl="0" marL="457200" rtl="0" algn="just">
              <a:spcBef>
                <a:spcPts val="1200"/>
              </a:spcBef>
              <a:spcAft>
                <a:spcPts val="0"/>
              </a:spcAft>
              <a:buSzPts val="1350"/>
              <a:buChar char="■"/>
            </a:pPr>
            <a:r>
              <a:rPr b="1" lang="en" sz="1350"/>
              <a:t>XGBoost</a:t>
            </a:r>
            <a:endParaRPr b="1" sz="1350"/>
          </a:p>
          <a:p>
            <a:pPr indent="0" lvl="0" marL="457200" rtl="0" algn="just">
              <a:spcBef>
                <a:spcPts val="1200"/>
              </a:spcBef>
              <a:spcAft>
                <a:spcPts val="1200"/>
              </a:spcAft>
              <a:buNone/>
            </a:pPr>
            <a:r>
              <a:rPr lang="en" sz="1350"/>
              <a:t>The XGBoost model obtains R^2 = 0.8 on the training set, which is a decent performance. The model has R^2 = 0.64 on the test set.</a:t>
            </a:r>
            <a:r>
              <a:rPr lang="en" sz="1350"/>
              <a:t> This outcome surpasses that of the Random Forest model.</a:t>
            </a:r>
            <a:endParaRPr sz="1350"/>
          </a:p>
        </p:txBody>
      </p:sp>
      <p:pic>
        <p:nvPicPr>
          <p:cNvPr descr="Chart, line chart&#10;&#10;Description automatically generated" id="182" name="Google Shape;182;p21"/>
          <p:cNvPicPr preferRelativeResize="0"/>
          <p:nvPr/>
        </p:nvPicPr>
        <p:blipFill>
          <a:blip r:embed="rId3">
            <a:alphaModFix/>
          </a:blip>
          <a:stretch>
            <a:fillRect/>
          </a:stretch>
        </p:blipFill>
        <p:spPr>
          <a:xfrm>
            <a:off x="5727375" y="1049050"/>
            <a:ext cx="2507225" cy="1768850"/>
          </a:xfrm>
          <a:prstGeom prst="rect">
            <a:avLst/>
          </a:prstGeom>
          <a:noFill/>
          <a:ln>
            <a:noFill/>
          </a:ln>
        </p:spPr>
      </p:pic>
      <p:pic>
        <p:nvPicPr>
          <p:cNvPr descr="Chart, line chart&#10;&#10;Description automatically generated" id="183" name="Google Shape;183;p21"/>
          <p:cNvPicPr preferRelativeResize="0"/>
          <p:nvPr/>
        </p:nvPicPr>
        <p:blipFill>
          <a:blip r:embed="rId4">
            <a:alphaModFix/>
          </a:blip>
          <a:stretch>
            <a:fillRect/>
          </a:stretch>
        </p:blipFill>
        <p:spPr>
          <a:xfrm>
            <a:off x="5727375" y="2817900"/>
            <a:ext cx="2507840" cy="1768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