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5pUYacetXOVtepMsTPEtJA5j6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4a576de34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4a576de3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2"/>
          <p:cNvGrpSpPr/>
          <p:nvPr/>
        </p:nvGrpSpPr>
        <p:grpSpPr>
          <a:xfrm>
            <a:off x="0" y="-8467"/>
            <a:ext cx="12192000" cy="6866467"/>
            <a:chOff x="0" y="-8467"/>
            <a:chExt cx="12192000" cy="6866467"/>
          </a:xfrm>
        </p:grpSpPr>
        <p:sp>
          <p:nvSpPr>
            <p:cNvPr id="24" name="Google Shape;24;p2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2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26" name="Google Shape;26;p2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27" name="Google Shape;27;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3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3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3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48" name="Google Shape;4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4" name="Google Shape;54;p2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1" name="Google Shape;61;p2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2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3" name="Google Shape;63;p2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2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p:nvPr>
            <p:ph idx="2" type="pic"/>
          </p:nvPr>
        </p:nvSpPr>
        <p:spPr>
          <a:xfrm>
            <a:off x="677334" y="609600"/>
            <a:ext cx="8596668" cy="3845718"/>
          </a:xfrm>
          <a:prstGeom prst="rect">
            <a:avLst/>
          </a:prstGeom>
          <a:noFill/>
          <a:ln>
            <a:noFill/>
          </a:ln>
        </p:spPr>
      </p:sp>
      <p:sp>
        <p:nvSpPr>
          <p:cNvPr id="86" name="Google Shape;86;p3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1"/>
          <p:cNvGrpSpPr/>
          <p:nvPr/>
        </p:nvGrpSpPr>
        <p:grpSpPr>
          <a:xfrm>
            <a:off x="0" y="-8467"/>
            <a:ext cx="12192000" cy="6866467"/>
            <a:chOff x="0" y="-8467"/>
            <a:chExt cx="12192000" cy="6866467"/>
          </a:xfrm>
        </p:grpSpPr>
        <p:cxnSp>
          <p:nvCxnSpPr>
            <p:cNvPr id="7" name="Google Shape;7;p2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2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2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mailto:bhalshankar.ka@northeastern.edu" TargetMode="External"/><Relationship Id="rId4" Type="http://schemas.openxmlformats.org/officeDocument/2006/relationships/hyperlink" Target="mailto:vo.trieu@northeastern.edu" TargetMode="External"/><Relationship Id="rId5" Type="http://schemas.openxmlformats.org/officeDocument/2006/relationships/hyperlink" Target="mailto:castaneda.f@northeastern.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machinelearningplus.com/time-series/vector-autoregression-examples-python/" TargetMode="External"/><Relationship Id="rId4" Type="http://schemas.openxmlformats.org/officeDocument/2006/relationships/hyperlink" Target="https://www.machinelearningplus.com/time-series/arima-model-time-series-forecasting-python/" TargetMode="External"/><Relationship Id="rId5" Type="http://schemas.openxmlformats.org/officeDocument/2006/relationships/hyperlink" Target="https://towardsdatascience.com/how-to-forecast-sales-with-python-using-sarima-model-ba600992fa7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phc-dashboard.shinyapps.io/BPHC-dashboard/"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transtats.bts.gov/Data_Elements.aspx?Data=1/" TargetMode="External"/><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jpg"/><Relationship Id="rId5"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376039" y="1623299"/>
            <a:ext cx="7767000" cy="1646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5400"/>
              <a:buFont typeface="Trebuchet MS"/>
              <a:buNone/>
            </a:pPr>
            <a:r>
              <a:rPr lang="en-US"/>
              <a:t>Boston Covid-19 </a:t>
            </a:r>
            <a:endParaRPr/>
          </a:p>
          <a:p>
            <a:pPr indent="0" lvl="0" marL="0" rtl="0" algn="ctr">
              <a:lnSpc>
                <a:spcPct val="100000"/>
              </a:lnSpc>
              <a:spcBef>
                <a:spcPts val="0"/>
              </a:spcBef>
              <a:spcAft>
                <a:spcPts val="0"/>
              </a:spcAft>
              <a:buClr>
                <a:schemeClr val="accent1"/>
              </a:buClr>
              <a:buSzPts val="5400"/>
              <a:buFont typeface="Trebuchet MS"/>
              <a:buNone/>
            </a:pPr>
            <a:r>
              <a:rPr lang="en-US"/>
              <a:t>New Cases Forecasting</a:t>
            </a:r>
            <a:endParaRPr/>
          </a:p>
        </p:txBody>
      </p:sp>
      <p:sp>
        <p:nvSpPr>
          <p:cNvPr id="144" name="Google Shape;144;p1"/>
          <p:cNvSpPr txBox="1"/>
          <p:nvPr>
            <p:ph idx="1" type="subTitle"/>
          </p:nvPr>
        </p:nvSpPr>
        <p:spPr>
          <a:xfrm>
            <a:off x="1376039" y="3588401"/>
            <a:ext cx="8897214" cy="31142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40"/>
              <a:buNone/>
            </a:pPr>
            <a:r>
              <a:rPr lang="en-US">
                <a:solidFill>
                  <a:schemeClr val="dk1"/>
                </a:solidFill>
              </a:rPr>
              <a:t>Group 3</a:t>
            </a:r>
            <a:endParaRPr/>
          </a:p>
          <a:p>
            <a:pPr indent="0" lvl="0" marL="0" rtl="0" algn="ctr">
              <a:lnSpc>
                <a:spcPct val="100000"/>
              </a:lnSpc>
              <a:spcBef>
                <a:spcPts val="1000"/>
              </a:spcBef>
              <a:spcAft>
                <a:spcPts val="0"/>
              </a:spcAft>
              <a:buSzPts val="1440"/>
              <a:buNone/>
            </a:pPr>
            <a:r>
              <a:t/>
            </a:r>
            <a:endParaRPr>
              <a:solidFill>
                <a:schemeClr val="dk1"/>
              </a:solidFill>
            </a:endParaRPr>
          </a:p>
          <a:p>
            <a:pPr indent="0" lvl="0" marL="0" rtl="0" algn="ctr">
              <a:lnSpc>
                <a:spcPct val="100000"/>
              </a:lnSpc>
              <a:spcBef>
                <a:spcPts val="1000"/>
              </a:spcBef>
              <a:spcAft>
                <a:spcPts val="0"/>
              </a:spcAft>
              <a:buSzPts val="1440"/>
              <a:buNone/>
            </a:pPr>
            <a:r>
              <a:rPr lang="en-US">
                <a:solidFill>
                  <a:schemeClr val="dk1"/>
                </a:solidFill>
              </a:rPr>
              <a:t>Felix Castaneda Guzman</a:t>
            </a:r>
            <a:endParaRPr/>
          </a:p>
          <a:p>
            <a:pPr indent="0" lvl="0" marL="0" rtl="0" algn="ctr">
              <a:lnSpc>
                <a:spcPct val="100000"/>
              </a:lnSpc>
              <a:spcBef>
                <a:spcPts val="1000"/>
              </a:spcBef>
              <a:spcAft>
                <a:spcPts val="0"/>
              </a:spcAft>
              <a:buSzPts val="1440"/>
              <a:buNone/>
            </a:pPr>
            <a:r>
              <a:rPr lang="en-US">
                <a:solidFill>
                  <a:schemeClr val="dk1"/>
                </a:solidFill>
              </a:rPr>
              <a:t>Trieu Vo</a:t>
            </a:r>
            <a:endParaRPr/>
          </a:p>
          <a:p>
            <a:pPr indent="0" lvl="0" marL="0" rtl="0" algn="ctr">
              <a:lnSpc>
                <a:spcPct val="100000"/>
              </a:lnSpc>
              <a:spcBef>
                <a:spcPts val="1000"/>
              </a:spcBef>
              <a:spcAft>
                <a:spcPts val="0"/>
              </a:spcAft>
              <a:buSzPts val="1440"/>
              <a:buNone/>
            </a:pPr>
            <a:r>
              <a:rPr lang="en-US">
                <a:solidFill>
                  <a:schemeClr val="dk1"/>
                </a:solidFill>
              </a:rPr>
              <a:t>Karishma Abhijit Bhalshankar</a:t>
            </a:r>
            <a:endParaRPr/>
          </a:p>
          <a:p>
            <a:pPr indent="0" lvl="0" marL="0" rtl="0" algn="ctr">
              <a:lnSpc>
                <a:spcPct val="100000"/>
              </a:lnSpc>
              <a:spcBef>
                <a:spcPts val="1000"/>
              </a:spcBef>
              <a:spcAft>
                <a:spcPts val="0"/>
              </a:spcAft>
              <a:buSzPts val="1440"/>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Methods</a:t>
            </a:r>
            <a:endParaRPr/>
          </a:p>
        </p:txBody>
      </p:sp>
      <p:sp>
        <p:nvSpPr>
          <p:cNvPr id="209" name="Google Shape;209;p14"/>
          <p:cNvSpPr txBox="1"/>
          <p:nvPr>
            <p:ph idx="1" type="body"/>
          </p:nvPr>
        </p:nvSpPr>
        <p:spPr>
          <a:xfrm>
            <a:off x="677334" y="1509205"/>
            <a:ext cx="8596668" cy="4532158"/>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b="1" lang="en-US" sz="2000">
                <a:solidFill>
                  <a:srgbClr val="FF0000"/>
                </a:solidFill>
              </a:rPr>
              <a:t>XGBoost Model </a:t>
            </a:r>
            <a:endParaRPr/>
          </a:p>
          <a:p>
            <a:pPr indent="0" lvl="0" marL="914400" rtl="0" algn="l">
              <a:lnSpc>
                <a:spcPct val="100000"/>
              </a:lnSpc>
              <a:spcBef>
                <a:spcPts val="1000"/>
              </a:spcBef>
              <a:spcAft>
                <a:spcPts val="0"/>
              </a:spcAft>
              <a:buNone/>
            </a:pPr>
            <a:r>
              <a:t/>
            </a:r>
            <a:endParaRPr sz="1800"/>
          </a:p>
          <a:p>
            <a:pPr indent="-342900" lvl="1" marL="914400" rtl="0" algn="l">
              <a:lnSpc>
                <a:spcPct val="100000"/>
              </a:lnSpc>
              <a:spcBef>
                <a:spcPts val="1000"/>
              </a:spcBef>
              <a:spcAft>
                <a:spcPts val="0"/>
              </a:spcAft>
              <a:buSzPts val="1800"/>
              <a:buChar char="►"/>
            </a:pPr>
            <a:r>
              <a:rPr lang="en-US" sz="1800"/>
              <a:t>Why XGBoost?</a:t>
            </a:r>
            <a:endParaRPr sz="1800"/>
          </a:p>
          <a:p>
            <a:pPr indent="-285750" lvl="1" marL="742950" rtl="0" algn="l">
              <a:lnSpc>
                <a:spcPct val="100000"/>
              </a:lnSpc>
              <a:spcBef>
                <a:spcPts val="1000"/>
              </a:spcBef>
              <a:spcAft>
                <a:spcPts val="0"/>
              </a:spcAft>
              <a:buSzPts val="1440"/>
              <a:buChar char="►"/>
            </a:pPr>
            <a:r>
              <a:rPr lang="en-US" sz="1800"/>
              <a:t>Most popular model used in Kaggle</a:t>
            </a:r>
            <a:endParaRPr/>
          </a:p>
          <a:p>
            <a:pPr indent="-320038" lvl="2" marL="1371600" rtl="0" algn="l">
              <a:lnSpc>
                <a:spcPct val="100000"/>
              </a:lnSpc>
              <a:spcBef>
                <a:spcPts val="1000"/>
              </a:spcBef>
              <a:spcAft>
                <a:spcPts val="0"/>
              </a:spcAft>
              <a:buSzPts val="1440"/>
              <a:buChar char="►"/>
            </a:pPr>
            <a:r>
              <a:rPr lang="en-US" sz="1800"/>
              <a:t>Predict New Positive Cases In Boston </a:t>
            </a:r>
            <a:endParaRPr/>
          </a:p>
          <a:p>
            <a:pPr indent="-320038" lvl="2" marL="1371600" rtl="0" algn="l">
              <a:lnSpc>
                <a:spcPct val="100000"/>
              </a:lnSpc>
              <a:spcBef>
                <a:spcPts val="1000"/>
              </a:spcBef>
              <a:spcAft>
                <a:spcPts val="0"/>
              </a:spcAft>
              <a:buSzPts val="1440"/>
              <a:buChar char="►"/>
            </a:pPr>
            <a:r>
              <a:rPr lang="en-US" sz="1800"/>
              <a:t>Evaluate predictions using MAE, MSE, RMSE, R^2</a:t>
            </a:r>
            <a:endParaRPr sz="1800"/>
          </a:p>
          <a:p>
            <a:pPr indent="-342900" lvl="0" marL="914400" rtl="0" algn="l">
              <a:lnSpc>
                <a:spcPct val="100000"/>
              </a:lnSpc>
              <a:spcBef>
                <a:spcPts val="0"/>
              </a:spcBef>
              <a:spcAft>
                <a:spcPts val="0"/>
              </a:spcAft>
              <a:buSzPts val="1800"/>
              <a:buChar char="►"/>
            </a:pPr>
            <a:r>
              <a:rPr lang="en-US" sz="1800"/>
              <a:t>Visualize the Feature Importance to predict Positive Cases</a:t>
            </a:r>
            <a:endParaRPr sz="1800"/>
          </a:p>
          <a:p>
            <a:pPr indent="0" lvl="0" marL="0" rtl="0" algn="l">
              <a:lnSpc>
                <a:spcPct val="100000"/>
              </a:lnSpc>
              <a:spcBef>
                <a:spcPts val="1000"/>
              </a:spcBef>
              <a:spcAft>
                <a:spcPts val="0"/>
              </a:spcAft>
              <a:buNone/>
            </a:pPr>
            <a:r>
              <a:rPr lang="en-US"/>
              <a:t>Model Setup:</a:t>
            </a:r>
            <a:endParaRPr/>
          </a:p>
          <a:p>
            <a:pPr indent="-320040" lvl="0" marL="914400" rtl="0" algn="l">
              <a:spcBef>
                <a:spcPts val="1000"/>
              </a:spcBef>
              <a:spcAft>
                <a:spcPts val="0"/>
              </a:spcAft>
              <a:buSzPts val="1440"/>
              <a:buChar char="►"/>
            </a:pPr>
            <a:r>
              <a:rPr lang="en-US"/>
              <a:t>Split the training set and the test set with ratio 8:2</a:t>
            </a:r>
            <a:endParaRPr/>
          </a:p>
          <a:p>
            <a:pPr indent="-320040" lvl="0" marL="914400" rtl="0" algn="l">
              <a:spcBef>
                <a:spcPts val="1000"/>
              </a:spcBef>
              <a:spcAft>
                <a:spcPts val="0"/>
              </a:spcAft>
              <a:buSzPts val="1440"/>
              <a:buChar char="►"/>
            </a:pPr>
            <a:r>
              <a:rPr lang="en-US"/>
              <a:t>Parameters: n_estimators = 100, learning_rate = 0.08, gamma = 0, subsample = 0.75, colsample_bytree = 1, max_depth =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Visualization</a:t>
            </a:r>
            <a:endParaRPr/>
          </a:p>
        </p:txBody>
      </p:sp>
      <p:pic>
        <p:nvPicPr>
          <p:cNvPr descr="Calendar&#10;&#10;Description automatically generated" id="215" name="Google Shape;215;p10"/>
          <p:cNvPicPr preferRelativeResize="0"/>
          <p:nvPr/>
        </p:nvPicPr>
        <p:blipFill rotWithShape="1">
          <a:blip r:embed="rId3">
            <a:alphaModFix/>
          </a:blip>
          <a:srcRect b="0" l="0" r="0" t="0"/>
          <a:stretch/>
        </p:blipFill>
        <p:spPr>
          <a:xfrm>
            <a:off x="918350" y="1295475"/>
            <a:ext cx="8114625" cy="524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Methods</a:t>
            </a:r>
            <a:endParaRPr/>
          </a:p>
        </p:txBody>
      </p:sp>
      <p:sp>
        <p:nvSpPr>
          <p:cNvPr id="221" name="Google Shape;221;p11"/>
          <p:cNvSpPr txBox="1"/>
          <p:nvPr>
            <p:ph idx="1" type="body"/>
          </p:nvPr>
        </p:nvSpPr>
        <p:spPr>
          <a:xfrm>
            <a:off x="677325" y="1347400"/>
            <a:ext cx="7481400" cy="5373000"/>
          </a:xfrm>
          <a:prstGeom prst="rect">
            <a:avLst/>
          </a:prstGeom>
          <a:noFill/>
          <a:ln>
            <a:noFill/>
          </a:ln>
        </p:spPr>
        <p:txBody>
          <a:bodyPr anchorCtr="0" anchor="t" bIns="45700" lIns="91425" spcFirstLastPara="1" rIns="91425" wrap="square" tIns="45700">
            <a:normAutofit fontScale="92500" lnSpcReduction="20000"/>
          </a:bodyPr>
          <a:lstStyle/>
          <a:p>
            <a:pPr indent="-361441" lvl="0" marL="342900" rtl="0" algn="l">
              <a:lnSpc>
                <a:spcPct val="100000"/>
              </a:lnSpc>
              <a:spcBef>
                <a:spcPts val="0"/>
              </a:spcBef>
              <a:spcAft>
                <a:spcPts val="0"/>
              </a:spcAft>
              <a:buSzPct val="83874"/>
              <a:buChar char="►"/>
            </a:pPr>
            <a:r>
              <a:rPr b="1" lang="en-US" sz="2232">
                <a:solidFill>
                  <a:srgbClr val="FF0000"/>
                </a:solidFill>
              </a:rPr>
              <a:t>VAR model</a:t>
            </a:r>
            <a:endParaRPr b="1" sz="2232">
              <a:solidFill>
                <a:srgbClr val="FF0000"/>
              </a:solidFill>
            </a:endParaRPr>
          </a:p>
          <a:p>
            <a:pPr indent="0" lvl="0" marL="0" rtl="0" algn="l">
              <a:lnSpc>
                <a:spcPct val="100000"/>
              </a:lnSpc>
              <a:spcBef>
                <a:spcPts val="0"/>
              </a:spcBef>
              <a:spcAft>
                <a:spcPts val="0"/>
              </a:spcAft>
              <a:buNone/>
            </a:pPr>
            <a:r>
              <a:t/>
            </a:r>
            <a:endParaRPr b="1">
              <a:solidFill>
                <a:srgbClr val="FF0000"/>
              </a:solidFill>
            </a:endParaRPr>
          </a:p>
          <a:p>
            <a:pPr indent="457200" lvl="0" marL="0" rtl="0" algn="l">
              <a:lnSpc>
                <a:spcPct val="100000"/>
              </a:lnSpc>
              <a:spcBef>
                <a:spcPts val="0"/>
              </a:spcBef>
              <a:spcAft>
                <a:spcPts val="0"/>
              </a:spcAft>
              <a:buNone/>
            </a:pPr>
            <a:r>
              <a:rPr b="1" lang="en-US"/>
              <a:t>Why VAR?</a:t>
            </a:r>
            <a:endParaRPr b="1"/>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US"/>
              <a:t>VAR model is used when two or more time series influence each other.</a:t>
            </a:r>
            <a:endParaRPr/>
          </a:p>
          <a:p>
            <a:pPr indent="457200" lvl="0" marL="0" rtl="0" algn="l">
              <a:lnSpc>
                <a:spcPct val="100000"/>
              </a:lnSpc>
              <a:spcBef>
                <a:spcPts val="0"/>
              </a:spcBef>
              <a:spcAft>
                <a:spcPts val="0"/>
              </a:spcAft>
              <a:buNone/>
            </a:pPr>
            <a:r>
              <a:t/>
            </a:r>
            <a:endParaRPr/>
          </a:p>
          <a:p>
            <a:pPr indent="-334327" lvl="1" marL="914400" rtl="0" algn="l">
              <a:lnSpc>
                <a:spcPct val="100000"/>
              </a:lnSpc>
              <a:spcBef>
                <a:spcPts val="0"/>
              </a:spcBef>
              <a:spcAft>
                <a:spcPts val="0"/>
              </a:spcAft>
              <a:buSzPct val="100000"/>
              <a:buChar char="►"/>
            </a:pPr>
            <a:r>
              <a:rPr lang="en-US" sz="1800"/>
              <a:t>Predict and </a:t>
            </a:r>
            <a:r>
              <a:rPr lang="en-US" sz="1800"/>
              <a:t>Forecasting  </a:t>
            </a:r>
            <a:endParaRPr sz="1691"/>
          </a:p>
          <a:p>
            <a:pPr indent="0" lvl="0" marL="914400" rtl="0" algn="l">
              <a:lnSpc>
                <a:spcPct val="100000"/>
              </a:lnSpc>
              <a:spcBef>
                <a:spcPts val="0"/>
              </a:spcBef>
              <a:spcAft>
                <a:spcPts val="0"/>
              </a:spcAft>
              <a:buNone/>
            </a:pPr>
            <a:r>
              <a:t/>
            </a:r>
            <a:endParaRPr/>
          </a:p>
          <a:p>
            <a:pPr indent="-334327" lvl="0" marL="914400" rtl="0" algn="l">
              <a:lnSpc>
                <a:spcPct val="100000"/>
              </a:lnSpc>
              <a:spcBef>
                <a:spcPts val="1000"/>
              </a:spcBef>
              <a:spcAft>
                <a:spcPts val="0"/>
              </a:spcAft>
              <a:buSzPct val="100000"/>
              <a:buChar char="►"/>
            </a:pPr>
            <a:r>
              <a:rPr lang="en-US" sz="1800"/>
              <a:t>Check Causality of all possible combinations of the Time series</a:t>
            </a:r>
            <a:endParaRPr sz="1800"/>
          </a:p>
          <a:p>
            <a:pPr indent="457200" lvl="0" marL="1371600" rtl="0" algn="l">
              <a:lnSpc>
                <a:spcPct val="100000"/>
              </a:lnSpc>
              <a:spcBef>
                <a:spcPts val="1000"/>
              </a:spcBef>
              <a:spcAft>
                <a:spcPts val="0"/>
              </a:spcAft>
              <a:buNone/>
            </a:pPr>
            <a:r>
              <a:rPr lang="en-US"/>
              <a:t>(P </a:t>
            </a:r>
            <a:r>
              <a:rPr lang="en-US"/>
              <a:t>values) Null </a:t>
            </a:r>
            <a:r>
              <a:rPr lang="en-US"/>
              <a:t>Hypothesis</a:t>
            </a:r>
            <a:r>
              <a:rPr lang="en-US"/>
              <a:t> </a:t>
            </a:r>
            <a:endParaRPr/>
          </a:p>
          <a:p>
            <a:pPr indent="-313182" lvl="0" marL="914400" rtl="0" algn="l">
              <a:lnSpc>
                <a:spcPct val="100000"/>
              </a:lnSpc>
              <a:spcBef>
                <a:spcPts val="1000"/>
              </a:spcBef>
              <a:spcAft>
                <a:spcPts val="0"/>
              </a:spcAft>
              <a:buSzPct val="79999"/>
              <a:buChar char="►"/>
            </a:pPr>
            <a:r>
              <a:rPr lang="en-US"/>
              <a:t>Check Cointegration. (statistically significant relationship.)</a:t>
            </a:r>
            <a:endParaRPr/>
          </a:p>
          <a:p>
            <a:pPr indent="0" lvl="0" marL="914400" rtl="0" algn="l">
              <a:lnSpc>
                <a:spcPct val="100000"/>
              </a:lnSpc>
              <a:spcBef>
                <a:spcPts val="1000"/>
              </a:spcBef>
              <a:spcAft>
                <a:spcPts val="0"/>
              </a:spcAft>
              <a:buNone/>
            </a:pPr>
            <a:r>
              <a:rPr lang="en-US"/>
              <a:t>Positive Cases - EDV - # Adult Hosp -Domestic Arrival </a:t>
            </a:r>
            <a:r>
              <a:rPr lang="en-US"/>
              <a:t>Passenger</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lang="en-US" sz="2000"/>
              <a:t>Building</a:t>
            </a:r>
            <a:r>
              <a:rPr lang="en-US"/>
              <a:t>:</a:t>
            </a:r>
            <a:endParaRPr/>
          </a:p>
          <a:p>
            <a:pPr indent="-310197" lvl="1" marL="742950" rtl="0" algn="l">
              <a:lnSpc>
                <a:spcPct val="100000"/>
              </a:lnSpc>
              <a:spcBef>
                <a:spcPts val="1000"/>
              </a:spcBef>
              <a:spcAft>
                <a:spcPts val="0"/>
              </a:spcAft>
              <a:buSzPct val="112500"/>
              <a:buChar char="►"/>
            </a:pPr>
            <a:r>
              <a:rPr lang="en-US"/>
              <a:t>Select the Order (P) </a:t>
            </a:r>
            <a:r>
              <a:rPr b="1" lang="en-US"/>
              <a:t> (Number of Lags) </a:t>
            </a:r>
            <a:r>
              <a:rPr lang="en-US"/>
              <a:t>of VAR model. </a:t>
            </a:r>
            <a:r>
              <a:rPr b="1" lang="en-US"/>
              <a:t>(AIC)</a:t>
            </a:r>
            <a:endParaRPr b="1"/>
          </a:p>
          <a:p>
            <a:pPr indent="0" lvl="0" marL="914400" rtl="0" algn="l">
              <a:lnSpc>
                <a:spcPct val="100000"/>
              </a:lnSpc>
              <a:spcBef>
                <a:spcPts val="1000"/>
              </a:spcBef>
              <a:spcAft>
                <a:spcPts val="0"/>
              </a:spcAft>
              <a:buNone/>
            </a:pPr>
            <a:r>
              <a:t/>
            </a:r>
            <a:endParaRPr b="1"/>
          </a:p>
          <a:p>
            <a:pPr indent="-327977" lvl="0" marL="914400" rtl="0" algn="l">
              <a:spcBef>
                <a:spcPts val="0"/>
              </a:spcBef>
              <a:spcAft>
                <a:spcPts val="0"/>
              </a:spcAft>
              <a:buSzPct val="100000"/>
              <a:buChar char="►"/>
            </a:pPr>
            <a:r>
              <a:rPr lang="en-US" sz="1691"/>
              <a:t>Predicting and Forecasting </a:t>
            </a:r>
            <a:r>
              <a:rPr lang="en-US" sz="1691"/>
              <a:t>(15 Days) In the sample and out of Sample</a:t>
            </a:r>
            <a:endParaRPr/>
          </a:p>
          <a:p>
            <a:pPr indent="457200" lvl="0" marL="0" rtl="0" algn="l">
              <a:lnSpc>
                <a:spcPct val="100000"/>
              </a:lnSpc>
              <a:spcBef>
                <a:spcPts val="1000"/>
              </a:spcBef>
              <a:spcAft>
                <a:spcPts val="0"/>
              </a:spcAft>
              <a:buNone/>
            </a:pPr>
            <a:r>
              <a:rPr b="1" lang="en-US" sz="1800"/>
              <a:t>Evaluate:</a:t>
            </a:r>
            <a:endParaRPr b="1" sz="1800"/>
          </a:p>
          <a:p>
            <a:pPr indent="-310197" lvl="1" marL="742950" rtl="0" algn="l">
              <a:lnSpc>
                <a:spcPct val="100000"/>
              </a:lnSpc>
              <a:spcBef>
                <a:spcPts val="1000"/>
              </a:spcBef>
              <a:spcAft>
                <a:spcPts val="0"/>
              </a:spcAft>
              <a:buSzPct val="112500"/>
              <a:buChar char="►"/>
            </a:pPr>
            <a:r>
              <a:rPr lang="en-US"/>
              <a:t> MAPE, ME, MAE, MPE, RMSE, CORR, MINMAX</a:t>
            </a:r>
            <a:endParaRPr/>
          </a:p>
        </p:txBody>
      </p:sp>
      <p:pic>
        <p:nvPicPr>
          <p:cNvPr descr="Table&#10;&#10;Description automatically generated with medium confidence" id="222" name="Google Shape;222;p11"/>
          <p:cNvPicPr preferRelativeResize="0"/>
          <p:nvPr/>
        </p:nvPicPr>
        <p:blipFill rotWithShape="1">
          <a:blip r:embed="rId3">
            <a:alphaModFix/>
          </a:blip>
          <a:srcRect b="0" l="0" r="0" t="0"/>
          <a:stretch/>
        </p:blipFill>
        <p:spPr>
          <a:xfrm>
            <a:off x="8387179" y="1689437"/>
            <a:ext cx="3604335" cy="40994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Methods</a:t>
            </a:r>
            <a:endParaRPr/>
          </a:p>
        </p:txBody>
      </p:sp>
      <p:sp>
        <p:nvSpPr>
          <p:cNvPr id="228" name="Google Shape;228;p13"/>
          <p:cNvSpPr txBox="1"/>
          <p:nvPr>
            <p:ph idx="1" type="body"/>
          </p:nvPr>
        </p:nvSpPr>
        <p:spPr>
          <a:xfrm>
            <a:off x="677325" y="1288950"/>
            <a:ext cx="9900300" cy="5297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275"/>
              <a:buNone/>
            </a:pPr>
            <a:r>
              <a:rPr b="1" lang="en-US" sz="2037">
                <a:solidFill>
                  <a:srgbClr val="FF0000"/>
                </a:solidFill>
              </a:rPr>
              <a:t>ARIMA model </a:t>
            </a:r>
            <a:endParaRPr sz="2037"/>
          </a:p>
          <a:p>
            <a:pPr indent="457200" lvl="0" marL="0" rtl="0" algn="l">
              <a:lnSpc>
                <a:spcPct val="115000"/>
              </a:lnSpc>
              <a:spcBef>
                <a:spcPts val="1000"/>
              </a:spcBef>
              <a:spcAft>
                <a:spcPts val="0"/>
              </a:spcAft>
              <a:buSzPts val="275"/>
              <a:buNone/>
            </a:pPr>
            <a:r>
              <a:rPr b="1" lang="en-US" sz="1491"/>
              <a:t>Why ARIMA?</a:t>
            </a:r>
            <a:endParaRPr b="1" sz="1491"/>
          </a:p>
          <a:p>
            <a:pPr indent="-323300" lvl="0" marL="914400" rtl="0" algn="l">
              <a:lnSpc>
                <a:spcPct val="115000"/>
              </a:lnSpc>
              <a:spcBef>
                <a:spcPts val="1000"/>
              </a:spcBef>
              <a:spcAft>
                <a:spcPts val="0"/>
              </a:spcAft>
              <a:buSzPts val="1491"/>
              <a:buChar char="►"/>
            </a:pPr>
            <a:r>
              <a:rPr b="1" lang="en-US" sz="1491"/>
              <a:t>ARIMA uses past values to predict future ones.  Moving-Average (MA) terms</a:t>
            </a:r>
            <a:endParaRPr b="1" sz="1491"/>
          </a:p>
          <a:p>
            <a:pPr indent="0" lvl="0" marL="457200" rtl="0" algn="l">
              <a:lnSpc>
                <a:spcPct val="115000"/>
              </a:lnSpc>
              <a:spcBef>
                <a:spcPts val="1000"/>
              </a:spcBef>
              <a:spcAft>
                <a:spcPts val="0"/>
              </a:spcAft>
              <a:buSzPts val="275"/>
              <a:buNone/>
            </a:pPr>
            <a:r>
              <a:t/>
            </a:r>
            <a:endParaRPr b="1" sz="1491"/>
          </a:p>
          <a:p>
            <a:pPr indent="-323300" lvl="0" marL="914400" rtl="0" algn="l">
              <a:lnSpc>
                <a:spcPct val="115000"/>
              </a:lnSpc>
              <a:spcBef>
                <a:spcPts val="1000"/>
              </a:spcBef>
              <a:spcAft>
                <a:spcPts val="0"/>
              </a:spcAft>
              <a:buSzPts val="1491"/>
              <a:buChar char="►"/>
            </a:pPr>
            <a:r>
              <a:rPr b="1" lang="en-US" sz="1491"/>
              <a:t>It is use to P</a:t>
            </a:r>
            <a:r>
              <a:rPr b="1" lang="en-US" sz="1491"/>
              <a:t>redict</a:t>
            </a:r>
            <a:r>
              <a:rPr b="1" lang="en-US" sz="1491"/>
              <a:t> and Forecasting Time Series</a:t>
            </a:r>
            <a:endParaRPr b="1" sz="1491"/>
          </a:p>
          <a:p>
            <a:pPr indent="0" lvl="0" marL="914400" rtl="0" algn="l">
              <a:lnSpc>
                <a:spcPct val="115000"/>
              </a:lnSpc>
              <a:spcBef>
                <a:spcPts val="1000"/>
              </a:spcBef>
              <a:spcAft>
                <a:spcPts val="0"/>
              </a:spcAft>
              <a:buSzPts val="275"/>
              <a:buNone/>
            </a:pPr>
            <a:r>
              <a:t/>
            </a:r>
            <a:endParaRPr b="1" sz="1491"/>
          </a:p>
          <a:p>
            <a:pPr indent="457200" lvl="0" marL="0" rtl="0" algn="l">
              <a:lnSpc>
                <a:spcPct val="115000"/>
              </a:lnSpc>
              <a:spcBef>
                <a:spcPts val="1000"/>
              </a:spcBef>
              <a:spcAft>
                <a:spcPts val="0"/>
              </a:spcAft>
              <a:buSzPts val="275"/>
              <a:buNone/>
            </a:pPr>
            <a:r>
              <a:rPr b="1" lang="en-US" sz="1491"/>
              <a:t>Build the ARIMA model:</a:t>
            </a:r>
            <a:endParaRPr b="1" sz="1491"/>
          </a:p>
          <a:p>
            <a:pPr indent="457200" lvl="0" marL="0" rtl="0" algn="l">
              <a:lnSpc>
                <a:spcPct val="115000"/>
              </a:lnSpc>
              <a:spcBef>
                <a:spcPts val="1000"/>
              </a:spcBef>
              <a:spcAft>
                <a:spcPts val="0"/>
              </a:spcAft>
              <a:buSzPts val="275"/>
              <a:buNone/>
            </a:pPr>
            <a:r>
              <a:rPr b="1" lang="en-US" sz="1491"/>
              <a:t>	Parameters </a:t>
            </a:r>
            <a:endParaRPr b="1" sz="1491"/>
          </a:p>
          <a:p>
            <a:pPr indent="457200" lvl="0" marL="1371600" rtl="0" algn="l">
              <a:lnSpc>
                <a:spcPct val="115000"/>
              </a:lnSpc>
              <a:spcBef>
                <a:spcPts val="1000"/>
              </a:spcBef>
              <a:spcAft>
                <a:spcPts val="0"/>
              </a:spcAft>
              <a:buSzPts val="275"/>
              <a:buNone/>
            </a:pPr>
            <a:r>
              <a:rPr b="1" lang="en-US" sz="1491"/>
              <a:t>p =lagging (past values)</a:t>
            </a:r>
            <a:endParaRPr b="1" sz="1491"/>
          </a:p>
          <a:p>
            <a:pPr indent="457200" lvl="0" marL="1371600" rtl="0" algn="l">
              <a:lnSpc>
                <a:spcPct val="115000"/>
              </a:lnSpc>
              <a:spcBef>
                <a:spcPts val="1000"/>
              </a:spcBef>
              <a:spcAft>
                <a:spcPts val="0"/>
              </a:spcAft>
              <a:buSzPts val="275"/>
              <a:buNone/>
            </a:pPr>
            <a:r>
              <a:rPr b="1" lang="en-US" sz="1491"/>
              <a:t>d = differencing (non-stationary to stationary)</a:t>
            </a:r>
            <a:endParaRPr b="1" sz="1491"/>
          </a:p>
          <a:p>
            <a:pPr indent="457200" lvl="0" marL="1371600" rtl="0" algn="l">
              <a:lnSpc>
                <a:spcPct val="115000"/>
              </a:lnSpc>
              <a:spcBef>
                <a:spcPts val="1000"/>
              </a:spcBef>
              <a:spcAft>
                <a:spcPts val="0"/>
              </a:spcAft>
              <a:buSzPts val="275"/>
              <a:buNone/>
            </a:pPr>
            <a:r>
              <a:rPr b="1" lang="en-US" sz="1491"/>
              <a:t>q = noise (shock events)</a:t>
            </a:r>
            <a:endParaRPr b="1" sz="1491"/>
          </a:p>
          <a:p>
            <a:pPr indent="0" lvl="0" marL="0" rtl="0" algn="l">
              <a:lnSpc>
                <a:spcPct val="115000"/>
              </a:lnSpc>
              <a:spcBef>
                <a:spcPts val="1000"/>
              </a:spcBef>
              <a:spcAft>
                <a:spcPts val="0"/>
              </a:spcAft>
              <a:buSzPts val="275"/>
              <a:buNone/>
            </a:pPr>
            <a:r>
              <a:rPr b="1" lang="en-US" sz="1491"/>
              <a:t>		d=0 since our Time Series is </a:t>
            </a:r>
            <a:r>
              <a:rPr b="1" lang="en-US" sz="1491"/>
              <a:t>stationary, p=10 from previous AIC tests and, q = 1</a:t>
            </a:r>
            <a:endParaRPr b="1" sz="1491"/>
          </a:p>
          <a:p>
            <a:pPr indent="0" lvl="0" marL="914400" rtl="0" algn="l">
              <a:lnSpc>
                <a:spcPct val="115000"/>
              </a:lnSpc>
              <a:spcBef>
                <a:spcPts val="1000"/>
              </a:spcBef>
              <a:spcAft>
                <a:spcPts val="0"/>
              </a:spcAft>
              <a:buSzPts val="275"/>
              <a:buNone/>
            </a:pPr>
            <a:r>
              <a:t/>
            </a:r>
            <a:endParaRPr b="1" sz="1491"/>
          </a:p>
          <a:p>
            <a:pPr indent="-289010" lvl="1" marL="742950" rtl="0" algn="l">
              <a:lnSpc>
                <a:spcPct val="115000"/>
              </a:lnSpc>
              <a:spcBef>
                <a:spcPts val="1000"/>
              </a:spcBef>
              <a:spcAft>
                <a:spcPts val="0"/>
              </a:spcAft>
              <a:buSzPts val="1491"/>
              <a:buChar char="►"/>
            </a:pPr>
            <a:r>
              <a:rPr b="1" lang="en-US" sz="1491"/>
              <a:t>Predict 15 days in the </a:t>
            </a:r>
            <a:r>
              <a:rPr b="1" lang="en-US" sz="1491"/>
              <a:t>sample</a:t>
            </a:r>
            <a:r>
              <a:rPr b="1" lang="en-US" sz="1491"/>
              <a:t> data and forecast 15 out of the sample data </a:t>
            </a:r>
            <a:endParaRPr b="1" sz="1491"/>
          </a:p>
          <a:p>
            <a:pPr indent="-194309" lvl="1" marL="742950" rtl="0" algn="l">
              <a:lnSpc>
                <a:spcPct val="100000"/>
              </a:lnSpc>
              <a:spcBef>
                <a:spcPts val="1000"/>
              </a:spcBef>
              <a:spcAft>
                <a:spcPts val="0"/>
              </a:spcAft>
              <a:buSzPts val="360"/>
              <a:buNone/>
            </a:pPr>
            <a:r>
              <a:t/>
            </a:r>
            <a:endParaRPr sz="650"/>
          </a:p>
          <a:p>
            <a:pPr indent="-194309" lvl="1" marL="742950" rtl="0" algn="l">
              <a:lnSpc>
                <a:spcPct val="100000"/>
              </a:lnSpc>
              <a:spcBef>
                <a:spcPts val="1000"/>
              </a:spcBef>
              <a:spcAft>
                <a:spcPts val="0"/>
              </a:spcAft>
              <a:buSzPts val="360"/>
              <a:buNone/>
            </a:pPr>
            <a:r>
              <a:t/>
            </a:r>
            <a:endParaRPr sz="6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Methods</a:t>
            </a:r>
            <a:endParaRPr/>
          </a:p>
        </p:txBody>
      </p:sp>
      <p:sp>
        <p:nvSpPr>
          <p:cNvPr id="234" name="Google Shape;234;p12"/>
          <p:cNvSpPr txBox="1"/>
          <p:nvPr>
            <p:ph idx="1" type="body"/>
          </p:nvPr>
        </p:nvSpPr>
        <p:spPr>
          <a:xfrm>
            <a:off x="677333" y="1509204"/>
            <a:ext cx="4569369" cy="5237825"/>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600"/>
              <a:buChar char="►"/>
            </a:pPr>
            <a:r>
              <a:rPr b="1" lang="en-US" sz="2000">
                <a:solidFill>
                  <a:srgbClr val="FF0000"/>
                </a:solidFill>
              </a:rPr>
              <a:t>SARIMA model </a:t>
            </a:r>
            <a:endParaRPr/>
          </a:p>
          <a:p>
            <a:pPr indent="0" lvl="0" marL="914400" rtl="0" algn="l">
              <a:lnSpc>
                <a:spcPct val="100000"/>
              </a:lnSpc>
              <a:spcBef>
                <a:spcPts val="1000"/>
              </a:spcBef>
              <a:spcAft>
                <a:spcPts val="0"/>
              </a:spcAft>
              <a:buNone/>
            </a:pPr>
            <a:r>
              <a:rPr lang="en-US"/>
              <a:t>Why Sarima?</a:t>
            </a:r>
            <a:endParaRPr/>
          </a:p>
          <a:p>
            <a:pPr indent="0" lvl="0" marL="914400" rtl="0" algn="l">
              <a:lnSpc>
                <a:spcPct val="100000"/>
              </a:lnSpc>
              <a:spcBef>
                <a:spcPts val="1000"/>
              </a:spcBef>
              <a:spcAft>
                <a:spcPts val="0"/>
              </a:spcAft>
              <a:buNone/>
            </a:pPr>
            <a:r>
              <a:rPr lang="en-US"/>
              <a:t>Seasonality</a:t>
            </a:r>
            <a:r>
              <a:rPr lang="en-US"/>
              <a:t> </a:t>
            </a:r>
            <a:r>
              <a:rPr lang="en-US"/>
              <a:t>component</a:t>
            </a:r>
            <a:r>
              <a:rPr lang="en-US"/>
              <a:t> to the time series.</a:t>
            </a:r>
            <a:endParaRPr/>
          </a:p>
          <a:p>
            <a:pPr indent="-285750" lvl="1" marL="742950" rtl="0" algn="l">
              <a:lnSpc>
                <a:spcPct val="100000"/>
              </a:lnSpc>
              <a:spcBef>
                <a:spcPts val="1000"/>
              </a:spcBef>
              <a:spcAft>
                <a:spcPts val="0"/>
              </a:spcAft>
              <a:buSzPts val="1440"/>
              <a:buChar char="►"/>
            </a:pPr>
            <a:r>
              <a:rPr lang="en-US" sz="1800"/>
              <a:t>Build the SARIMA model:</a:t>
            </a:r>
            <a:endParaRPr sz="1800"/>
          </a:p>
          <a:p>
            <a:pPr indent="-342900" lvl="1" marL="914400" rtl="0" algn="l">
              <a:spcBef>
                <a:spcPts val="1000"/>
              </a:spcBef>
              <a:spcAft>
                <a:spcPts val="0"/>
              </a:spcAft>
              <a:buSzPts val="1800"/>
              <a:buChar char="►"/>
            </a:pPr>
            <a:r>
              <a:rPr lang="en-US" sz="1800"/>
              <a:t>Decompose the time-series into three distinct components: trend, seasonality, and noise</a:t>
            </a:r>
            <a:endParaRPr sz="1800"/>
          </a:p>
          <a:p>
            <a:pPr indent="-320038" lvl="2" marL="1371600" rtl="0" algn="l">
              <a:lnSpc>
                <a:spcPct val="100000"/>
              </a:lnSpc>
              <a:spcBef>
                <a:spcPts val="1000"/>
              </a:spcBef>
              <a:spcAft>
                <a:spcPts val="0"/>
              </a:spcAft>
              <a:buSzPts val="1440"/>
              <a:buChar char="►"/>
            </a:pPr>
            <a:r>
              <a:rPr lang="en-US" sz="1800"/>
              <a:t>P = Seasonality</a:t>
            </a:r>
            <a:endParaRPr sz="1800"/>
          </a:p>
          <a:p>
            <a:pPr indent="-320038" lvl="2" marL="1371600" rtl="0" algn="l">
              <a:lnSpc>
                <a:spcPct val="100000"/>
              </a:lnSpc>
              <a:spcBef>
                <a:spcPts val="1000"/>
              </a:spcBef>
              <a:spcAft>
                <a:spcPts val="0"/>
              </a:spcAft>
              <a:buSzPts val="1440"/>
              <a:buChar char="►"/>
            </a:pPr>
            <a:r>
              <a:rPr lang="en-US" sz="1800"/>
              <a:t>D = Trend,        </a:t>
            </a:r>
            <a:endParaRPr sz="1800"/>
          </a:p>
          <a:p>
            <a:pPr indent="-320038" lvl="2" marL="1371600" rtl="0" algn="l">
              <a:lnSpc>
                <a:spcPct val="100000"/>
              </a:lnSpc>
              <a:spcBef>
                <a:spcPts val="1000"/>
              </a:spcBef>
              <a:spcAft>
                <a:spcPts val="0"/>
              </a:spcAft>
              <a:buSzPts val="1440"/>
              <a:buChar char="►"/>
            </a:pPr>
            <a:r>
              <a:rPr lang="en-US" sz="1800"/>
              <a:t>Q = Noise         </a:t>
            </a:r>
            <a:endParaRPr/>
          </a:p>
          <a:p>
            <a:pPr indent="-285750" lvl="1" marL="742950" rtl="0" algn="l">
              <a:lnSpc>
                <a:spcPct val="100000"/>
              </a:lnSpc>
              <a:spcBef>
                <a:spcPts val="1000"/>
              </a:spcBef>
              <a:spcAft>
                <a:spcPts val="0"/>
              </a:spcAft>
              <a:buSzPts val="1440"/>
              <a:buChar char="►"/>
            </a:pPr>
            <a:r>
              <a:rPr lang="en-US" sz="1800"/>
              <a:t>Use AIC (Akaike Information Criterion) to evaluate the quality of model</a:t>
            </a:r>
            <a:endParaRPr/>
          </a:p>
          <a:p>
            <a:pPr indent="-285750" lvl="1" marL="742950" rtl="0" algn="l">
              <a:lnSpc>
                <a:spcPct val="100000"/>
              </a:lnSpc>
              <a:spcBef>
                <a:spcPts val="1000"/>
              </a:spcBef>
              <a:spcAft>
                <a:spcPts val="0"/>
              </a:spcAft>
              <a:buSzPts val="1440"/>
              <a:buChar char="►"/>
            </a:pPr>
            <a:r>
              <a:rPr lang="en-US" sz="1800"/>
              <a:t>Predict and Forecast 15 days</a:t>
            </a:r>
            <a:endParaRPr/>
          </a:p>
        </p:txBody>
      </p:sp>
      <p:pic>
        <p:nvPicPr>
          <p:cNvPr descr="Timeline&#10;&#10;Description automatically generated" id="235" name="Google Shape;235;p12"/>
          <p:cNvPicPr preferRelativeResize="0"/>
          <p:nvPr/>
        </p:nvPicPr>
        <p:blipFill rotWithShape="1">
          <a:blip r:embed="rId3">
            <a:alphaModFix/>
          </a:blip>
          <a:srcRect b="0" l="0" r="0" t="0"/>
          <a:stretch/>
        </p:blipFill>
        <p:spPr>
          <a:xfrm>
            <a:off x="5163682" y="2024109"/>
            <a:ext cx="6866665" cy="37863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Results and Interpretation </a:t>
            </a:r>
            <a:endParaRPr/>
          </a:p>
        </p:txBody>
      </p:sp>
      <p:sp>
        <p:nvSpPr>
          <p:cNvPr id="241" name="Google Shape;241;p18"/>
          <p:cNvSpPr txBox="1"/>
          <p:nvPr>
            <p:ph idx="1" type="body"/>
          </p:nvPr>
        </p:nvSpPr>
        <p:spPr>
          <a:xfrm>
            <a:off x="677334" y="1509205"/>
            <a:ext cx="2827866" cy="4532158"/>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SzPct val="79999"/>
              <a:buChar char="►"/>
            </a:pPr>
            <a:r>
              <a:rPr b="1" lang="en-US">
                <a:solidFill>
                  <a:srgbClr val="FF0000"/>
                </a:solidFill>
              </a:rPr>
              <a:t>XGBoost model</a:t>
            </a:r>
            <a:endParaRPr/>
          </a:p>
          <a:p>
            <a:pPr indent="-342900" lvl="0" marL="342900" rtl="0" algn="l">
              <a:lnSpc>
                <a:spcPct val="100000"/>
              </a:lnSpc>
              <a:spcBef>
                <a:spcPts val="1000"/>
              </a:spcBef>
              <a:spcAft>
                <a:spcPts val="0"/>
              </a:spcAft>
              <a:buSzPct val="79999"/>
              <a:buChar char="►"/>
            </a:pPr>
            <a:r>
              <a:rPr lang="en-US"/>
              <a:t> It predicts very well on the training set (R^2 = 99%) and pretty well on the test set (R^2 = 92%)</a:t>
            </a:r>
            <a:endParaRPr/>
          </a:p>
          <a:p>
            <a:pPr indent="-342900" lvl="0" marL="342900" rtl="0" algn="l">
              <a:lnSpc>
                <a:spcPct val="100000"/>
              </a:lnSpc>
              <a:spcBef>
                <a:spcPts val="1000"/>
              </a:spcBef>
              <a:spcAft>
                <a:spcPts val="0"/>
              </a:spcAft>
              <a:buSzPct val="79999"/>
              <a:buChar char="►"/>
            </a:pPr>
            <a:r>
              <a:rPr lang="en-US"/>
              <a:t>Emergency Department Visits, Community Tests, Year_2022 and No Mask are the key features that most influenced the prediction of positive tests. They fit the current situation in Boston.</a:t>
            </a:r>
            <a:endParaRPr/>
          </a:p>
        </p:txBody>
      </p:sp>
      <p:pic>
        <p:nvPicPr>
          <p:cNvPr id="242" name="Google Shape;242;p18"/>
          <p:cNvPicPr preferRelativeResize="0"/>
          <p:nvPr/>
        </p:nvPicPr>
        <p:blipFill rotWithShape="1">
          <a:blip r:embed="rId3">
            <a:alphaModFix/>
          </a:blip>
          <a:srcRect b="0" l="0" r="0" t="0"/>
          <a:stretch/>
        </p:blipFill>
        <p:spPr>
          <a:xfrm>
            <a:off x="3429000" y="1165226"/>
            <a:ext cx="8686800" cy="3762375"/>
          </a:xfrm>
          <a:prstGeom prst="rect">
            <a:avLst/>
          </a:prstGeom>
          <a:noFill/>
          <a:ln>
            <a:noFill/>
          </a:ln>
        </p:spPr>
      </p:pic>
      <p:pic>
        <p:nvPicPr>
          <p:cNvPr id="243" name="Google Shape;243;p18"/>
          <p:cNvPicPr preferRelativeResize="0"/>
          <p:nvPr/>
        </p:nvPicPr>
        <p:blipFill rotWithShape="1">
          <a:blip r:embed="rId4">
            <a:alphaModFix/>
          </a:blip>
          <a:srcRect b="0" l="0" r="0" t="0"/>
          <a:stretch/>
        </p:blipFill>
        <p:spPr>
          <a:xfrm>
            <a:off x="4115494" y="5067050"/>
            <a:ext cx="3458058" cy="1790950"/>
          </a:xfrm>
          <a:prstGeom prst="rect">
            <a:avLst/>
          </a:prstGeom>
          <a:noFill/>
          <a:ln>
            <a:noFill/>
          </a:ln>
        </p:spPr>
      </p:pic>
      <p:pic>
        <p:nvPicPr>
          <p:cNvPr id="244" name="Google Shape;244;p18"/>
          <p:cNvPicPr preferRelativeResize="0"/>
          <p:nvPr/>
        </p:nvPicPr>
        <p:blipFill rotWithShape="1">
          <a:blip r:embed="rId5">
            <a:alphaModFix/>
          </a:blip>
          <a:srcRect b="0" l="0" r="0" t="0"/>
          <a:stretch/>
        </p:blipFill>
        <p:spPr>
          <a:xfrm>
            <a:off x="8438355" y="5028945"/>
            <a:ext cx="3429479" cy="18290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642459" y="322025"/>
            <a:ext cx="41796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Results and Interpretation </a:t>
            </a:r>
            <a:endParaRPr/>
          </a:p>
        </p:txBody>
      </p:sp>
      <p:sp>
        <p:nvSpPr>
          <p:cNvPr id="250" name="Google Shape;250;p15"/>
          <p:cNvSpPr txBox="1"/>
          <p:nvPr>
            <p:ph idx="1" type="body"/>
          </p:nvPr>
        </p:nvSpPr>
        <p:spPr>
          <a:xfrm>
            <a:off x="686025" y="1589700"/>
            <a:ext cx="4311900" cy="2944200"/>
          </a:xfrm>
          <a:prstGeom prst="rect">
            <a:avLst/>
          </a:prstGeom>
          <a:noFill/>
          <a:ln>
            <a:noFill/>
          </a:ln>
        </p:spPr>
        <p:txBody>
          <a:bodyPr anchorCtr="0" anchor="t" bIns="45700" lIns="91425" spcFirstLastPara="1" rIns="91425" wrap="square" tIns="45700">
            <a:normAutofit fontScale="85000" lnSpcReduction="20000"/>
          </a:bodyPr>
          <a:lstStyle/>
          <a:p>
            <a:pPr indent="-324612" lvl="0" marL="342900" rtl="0" algn="l">
              <a:lnSpc>
                <a:spcPct val="100000"/>
              </a:lnSpc>
              <a:spcBef>
                <a:spcPts val="0"/>
              </a:spcBef>
              <a:spcAft>
                <a:spcPts val="0"/>
              </a:spcAft>
              <a:buSzPct val="80000"/>
              <a:buChar char="►"/>
            </a:pPr>
            <a:r>
              <a:rPr b="1" lang="en-US" sz="2400">
                <a:solidFill>
                  <a:srgbClr val="FF0000"/>
                </a:solidFill>
              </a:rPr>
              <a:t>VAR model</a:t>
            </a:r>
            <a:endParaRPr/>
          </a:p>
          <a:p>
            <a:pPr indent="-270510" lvl="1" marL="742950" rtl="0" algn="l">
              <a:lnSpc>
                <a:spcPct val="100000"/>
              </a:lnSpc>
              <a:spcBef>
                <a:spcPts val="1000"/>
              </a:spcBef>
              <a:spcAft>
                <a:spcPts val="0"/>
              </a:spcAft>
              <a:buSzPct val="80000"/>
              <a:buChar char="►"/>
            </a:pPr>
            <a:r>
              <a:rPr lang="en-US" sz="2000"/>
              <a:t>Predict well on:</a:t>
            </a:r>
            <a:endParaRPr/>
          </a:p>
          <a:p>
            <a:pPr indent="-214883" lvl="2" marL="1143000" rtl="0" algn="l">
              <a:lnSpc>
                <a:spcPct val="100000"/>
              </a:lnSpc>
              <a:spcBef>
                <a:spcPts val="1000"/>
              </a:spcBef>
              <a:spcAft>
                <a:spcPts val="0"/>
              </a:spcAft>
              <a:buSzPct val="79999"/>
              <a:buChar char="►"/>
            </a:pPr>
            <a:r>
              <a:rPr lang="en-US" sz="1800"/>
              <a:t>Positive Tests</a:t>
            </a:r>
            <a:endParaRPr/>
          </a:p>
          <a:p>
            <a:pPr indent="-216408" lvl="3" marL="1600200" rtl="0" algn="l">
              <a:lnSpc>
                <a:spcPct val="100000"/>
              </a:lnSpc>
              <a:spcBef>
                <a:spcPts val="1000"/>
              </a:spcBef>
              <a:spcAft>
                <a:spcPts val="0"/>
              </a:spcAft>
              <a:buSzPct val="80000"/>
              <a:buChar char="►"/>
            </a:pPr>
            <a:r>
              <a:rPr lang="en-US" sz="1600"/>
              <a:t>It predicts pretty well although the prediction line does not really match the actual line</a:t>
            </a:r>
            <a:endParaRPr/>
          </a:p>
          <a:p>
            <a:pPr indent="-214883" lvl="2" marL="1143000" rtl="0" algn="l">
              <a:lnSpc>
                <a:spcPct val="100000"/>
              </a:lnSpc>
              <a:spcBef>
                <a:spcPts val="1000"/>
              </a:spcBef>
              <a:spcAft>
                <a:spcPts val="0"/>
              </a:spcAft>
              <a:buSzPct val="79999"/>
              <a:buChar char="►"/>
            </a:pPr>
            <a:r>
              <a:rPr lang="en-US" sz="1800"/>
              <a:t>Number of Adult Hospitalizations due to COVID-19</a:t>
            </a:r>
            <a:endParaRPr/>
          </a:p>
          <a:p>
            <a:pPr indent="-214883" lvl="2" marL="1143000" rtl="0" algn="l">
              <a:lnSpc>
                <a:spcPct val="100000"/>
              </a:lnSpc>
              <a:spcBef>
                <a:spcPts val="1000"/>
              </a:spcBef>
              <a:spcAft>
                <a:spcPts val="0"/>
              </a:spcAft>
              <a:buSzPct val="79999"/>
              <a:buChar char="►"/>
            </a:pPr>
            <a:r>
              <a:rPr lang="en-US" sz="1800"/>
              <a:t>Boston-Tests</a:t>
            </a:r>
            <a:endParaRPr/>
          </a:p>
          <a:p>
            <a:pPr indent="-214883" lvl="2" marL="1143000" rtl="0" algn="l">
              <a:lnSpc>
                <a:spcPct val="100000"/>
              </a:lnSpc>
              <a:spcBef>
                <a:spcPts val="1000"/>
              </a:spcBef>
              <a:spcAft>
                <a:spcPts val="0"/>
              </a:spcAft>
              <a:buSzPct val="79999"/>
              <a:buChar char="►"/>
            </a:pPr>
            <a:r>
              <a:rPr lang="en-US" sz="1800"/>
              <a:t>Community-Tests</a:t>
            </a:r>
            <a:endParaRPr/>
          </a:p>
        </p:txBody>
      </p:sp>
      <p:pic>
        <p:nvPicPr>
          <p:cNvPr descr="Graphical user interface&#10;&#10;Description automatically generated with low confidence" id="251" name="Google Shape;251;p15"/>
          <p:cNvPicPr preferRelativeResize="0"/>
          <p:nvPr/>
        </p:nvPicPr>
        <p:blipFill rotWithShape="1">
          <a:blip r:embed="rId3">
            <a:alphaModFix/>
          </a:blip>
          <a:srcRect b="0" l="0" r="0" t="0"/>
          <a:stretch/>
        </p:blipFill>
        <p:spPr>
          <a:xfrm>
            <a:off x="4856993" y="159799"/>
            <a:ext cx="7194191" cy="6637052"/>
          </a:xfrm>
          <a:prstGeom prst="rect">
            <a:avLst/>
          </a:prstGeom>
          <a:noFill/>
          <a:ln>
            <a:noFill/>
          </a:ln>
        </p:spPr>
      </p:pic>
      <p:pic>
        <p:nvPicPr>
          <p:cNvPr id="252" name="Google Shape;252;p15"/>
          <p:cNvPicPr preferRelativeResize="0"/>
          <p:nvPr/>
        </p:nvPicPr>
        <p:blipFill rotWithShape="1">
          <a:blip r:embed="rId4">
            <a:alphaModFix/>
          </a:blip>
          <a:srcRect b="0" l="0" r="0" t="0"/>
          <a:stretch/>
        </p:blipFill>
        <p:spPr>
          <a:xfrm>
            <a:off x="1023951" y="4381500"/>
            <a:ext cx="3833041" cy="2476500"/>
          </a:xfrm>
          <a:prstGeom prst="rect">
            <a:avLst/>
          </a:prstGeom>
          <a:noFill/>
          <a:ln>
            <a:noFill/>
          </a:ln>
        </p:spPr>
      </p:pic>
      <p:cxnSp>
        <p:nvCxnSpPr>
          <p:cNvPr id="253" name="Google Shape;253;p15"/>
          <p:cNvCxnSpPr/>
          <p:nvPr/>
        </p:nvCxnSpPr>
        <p:spPr>
          <a:xfrm>
            <a:off x="1838325" y="6169625"/>
            <a:ext cx="891600" cy="0"/>
          </a:xfrm>
          <a:prstGeom prst="straightConnector1">
            <a:avLst/>
          </a:prstGeom>
          <a:noFill/>
          <a:ln cap="flat" cmpd="sng" w="28575">
            <a:solidFill>
              <a:srgbClr val="0000FF"/>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Results and Interpretation </a:t>
            </a:r>
            <a:endParaRPr/>
          </a:p>
        </p:txBody>
      </p:sp>
      <p:sp>
        <p:nvSpPr>
          <p:cNvPr id="259" name="Google Shape;259;p16"/>
          <p:cNvSpPr txBox="1"/>
          <p:nvPr>
            <p:ph idx="1" type="body"/>
          </p:nvPr>
        </p:nvSpPr>
        <p:spPr>
          <a:xfrm>
            <a:off x="677334" y="1509205"/>
            <a:ext cx="5235300" cy="5069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b="1" lang="en-US" sz="2400">
                <a:solidFill>
                  <a:srgbClr val="FF0000"/>
                </a:solidFill>
              </a:rPr>
              <a:t>SARIMA model</a:t>
            </a:r>
            <a:endParaRPr/>
          </a:p>
          <a:p>
            <a:pPr indent="-285750" lvl="1" marL="742950" rtl="0" algn="l">
              <a:lnSpc>
                <a:spcPct val="100000"/>
              </a:lnSpc>
              <a:spcBef>
                <a:spcPts val="1000"/>
              </a:spcBef>
              <a:spcAft>
                <a:spcPts val="0"/>
              </a:spcAft>
              <a:buSzPts val="1600"/>
              <a:buChar char="►"/>
            </a:pPr>
            <a:r>
              <a:rPr lang="en-US" sz="2000"/>
              <a:t>Predict new cases on the test set in 15 days into the future (from 2022/5/29 to 2022/6/13)</a:t>
            </a:r>
            <a:endParaRPr/>
          </a:p>
          <a:p>
            <a:pPr indent="-228600" lvl="2" marL="1143000" rtl="0" algn="l">
              <a:lnSpc>
                <a:spcPct val="100000"/>
              </a:lnSpc>
              <a:spcBef>
                <a:spcPts val="1000"/>
              </a:spcBef>
              <a:spcAft>
                <a:spcPts val="0"/>
              </a:spcAft>
              <a:buSzPts val="1440"/>
              <a:buChar char="►"/>
            </a:pPr>
            <a:r>
              <a:rPr lang="en-US" sz="1800"/>
              <a:t>It predicts pretty well although the prediction line does not really match the actual line</a:t>
            </a:r>
            <a:endParaRPr/>
          </a:p>
          <a:p>
            <a:pPr indent="-285750" lvl="1" marL="742950" rtl="0" algn="l">
              <a:lnSpc>
                <a:spcPct val="100000"/>
              </a:lnSpc>
              <a:spcBef>
                <a:spcPts val="1000"/>
              </a:spcBef>
              <a:spcAft>
                <a:spcPts val="0"/>
              </a:spcAft>
              <a:buSzPts val="1600"/>
              <a:buChar char="►"/>
            </a:pPr>
            <a:r>
              <a:rPr lang="en-US" sz="2000"/>
              <a:t>Predict new cases in 15 days after 2022/6/13</a:t>
            </a:r>
            <a:endParaRPr/>
          </a:p>
          <a:p>
            <a:pPr indent="-228600" lvl="2" marL="1143000" rtl="0" algn="l">
              <a:lnSpc>
                <a:spcPct val="100000"/>
              </a:lnSpc>
              <a:spcBef>
                <a:spcPts val="1000"/>
              </a:spcBef>
              <a:spcAft>
                <a:spcPts val="0"/>
              </a:spcAft>
              <a:buSzPts val="1440"/>
              <a:buChar char="►"/>
            </a:pPr>
            <a:r>
              <a:rPr lang="en-US" sz="1800"/>
              <a:t>The prediction line fluctuates and stays below 200 cases, consistent with the current situation in Boston</a:t>
            </a:r>
            <a:endParaRPr/>
          </a:p>
        </p:txBody>
      </p:sp>
      <p:pic>
        <p:nvPicPr>
          <p:cNvPr descr="Chart, line chart&#10;&#10;Description automatically generated" id="260" name="Google Shape;260;p16"/>
          <p:cNvPicPr preferRelativeResize="0"/>
          <p:nvPr/>
        </p:nvPicPr>
        <p:blipFill rotWithShape="1">
          <a:blip r:embed="rId3">
            <a:alphaModFix/>
          </a:blip>
          <a:srcRect b="0" l="0" r="0" t="0"/>
          <a:stretch/>
        </p:blipFill>
        <p:spPr>
          <a:xfrm>
            <a:off x="6460490" y="0"/>
            <a:ext cx="5731510" cy="3909695"/>
          </a:xfrm>
          <a:prstGeom prst="rect">
            <a:avLst/>
          </a:prstGeom>
          <a:noFill/>
          <a:ln>
            <a:noFill/>
          </a:ln>
        </p:spPr>
      </p:pic>
      <p:pic>
        <p:nvPicPr>
          <p:cNvPr descr="Chart, line chart&#10;&#10;Description automatically generated" id="261" name="Google Shape;261;p16"/>
          <p:cNvPicPr preferRelativeResize="0"/>
          <p:nvPr/>
        </p:nvPicPr>
        <p:blipFill rotWithShape="1">
          <a:blip r:embed="rId4">
            <a:alphaModFix/>
          </a:blip>
          <a:srcRect b="0" l="0" r="0" t="0"/>
          <a:stretch/>
        </p:blipFill>
        <p:spPr>
          <a:xfrm>
            <a:off x="6460490" y="3775284"/>
            <a:ext cx="5731510" cy="3100705"/>
          </a:xfrm>
          <a:prstGeom prst="rect">
            <a:avLst/>
          </a:prstGeom>
          <a:noFill/>
          <a:ln>
            <a:noFill/>
          </a:ln>
        </p:spPr>
      </p:pic>
      <p:pic>
        <p:nvPicPr>
          <p:cNvPr id="262" name="Google Shape;262;p16"/>
          <p:cNvPicPr preferRelativeResize="0"/>
          <p:nvPr/>
        </p:nvPicPr>
        <p:blipFill rotWithShape="1">
          <a:blip r:embed="rId5">
            <a:alphaModFix/>
          </a:blip>
          <a:srcRect b="0" l="0" r="0" t="0"/>
          <a:stretch/>
        </p:blipFill>
        <p:spPr>
          <a:xfrm>
            <a:off x="995363" y="5624513"/>
            <a:ext cx="5019675" cy="1133475"/>
          </a:xfrm>
          <a:prstGeom prst="rect">
            <a:avLst/>
          </a:prstGeom>
          <a:noFill/>
          <a:ln>
            <a:noFill/>
          </a:ln>
        </p:spPr>
      </p:pic>
      <p:cxnSp>
        <p:nvCxnSpPr>
          <p:cNvPr id="263" name="Google Shape;263;p16"/>
          <p:cNvCxnSpPr/>
          <p:nvPr/>
        </p:nvCxnSpPr>
        <p:spPr>
          <a:xfrm>
            <a:off x="5123450" y="6578288"/>
            <a:ext cx="891600" cy="0"/>
          </a:xfrm>
          <a:prstGeom prst="straightConnector1">
            <a:avLst/>
          </a:prstGeom>
          <a:noFill/>
          <a:ln cap="flat" cmpd="sng" w="28575">
            <a:solidFill>
              <a:srgbClr val="0000FF"/>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type="title"/>
          </p:nvPr>
        </p:nvSpPr>
        <p:spPr>
          <a:xfrm>
            <a:off x="677334" y="609600"/>
            <a:ext cx="5022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Results and Interpretation </a:t>
            </a:r>
            <a:endParaRPr/>
          </a:p>
        </p:txBody>
      </p:sp>
      <p:sp>
        <p:nvSpPr>
          <p:cNvPr id="269" name="Google Shape;269;p17"/>
          <p:cNvSpPr txBox="1"/>
          <p:nvPr>
            <p:ph idx="1" type="body"/>
          </p:nvPr>
        </p:nvSpPr>
        <p:spPr>
          <a:xfrm>
            <a:off x="677334" y="1930400"/>
            <a:ext cx="4635128" cy="4612443"/>
          </a:xfrm>
          <a:prstGeom prst="rect">
            <a:avLst/>
          </a:prstGeom>
          <a:noFill/>
          <a:ln>
            <a:noFill/>
          </a:ln>
        </p:spPr>
        <p:txBody>
          <a:bodyPr anchorCtr="0" anchor="t" bIns="45700" lIns="91425" spcFirstLastPara="1" rIns="91425" wrap="square" tIns="45700">
            <a:normAutofit/>
          </a:bodyPr>
          <a:lstStyle/>
          <a:p>
            <a:pPr indent="-323850" lvl="0" marL="342900" rtl="0" algn="l">
              <a:lnSpc>
                <a:spcPct val="100000"/>
              </a:lnSpc>
              <a:spcBef>
                <a:spcPts val="0"/>
              </a:spcBef>
              <a:spcAft>
                <a:spcPts val="0"/>
              </a:spcAft>
              <a:buSzPts val="1460"/>
              <a:buChar char="►"/>
            </a:pPr>
            <a:r>
              <a:rPr b="1" lang="en-US" sz="1900">
                <a:solidFill>
                  <a:srgbClr val="FF0000"/>
                </a:solidFill>
              </a:rPr>
              <a:t>ARIMA model</a:t>
            </a:r>
            <a:endParaRPr b="1" sz="1500">
              <a:solidFill>
                <a:srgbClr val="FF0000"/>
              </a:solidFill>
            </a:endParaRPr>
          </a:p>
          <a:p>
            <a:pPr indent="-266700" lvl="1" marL="742950" rtl="0" algn="l">
              <a:lnSpc>
                <a:spcPct val="100000"/>
              </a:lnSpc>
              <a:spcBef>
                <a:spcPts val="1000"/>
              </a:spcBef>
              <a:spcAft>
                <a:spcPts val="0"/>
              </a:spcAft>
              <a:buSzPts val="1300"/>
              <a:buChar char="►"/>
            </a:pPr>
            <a:r>
              <a:rPr lang="en-US" sz="1700"/>
              <a:t>Predict new cases on the test set in 15 days into the future (from 2022/5/29 to 2022/6/13)</a:t>
            </a:r>
            <a:endParaRPr sz="1300"/>
          </a:p>
          <a:p>
            <a:pPr indent="-209550" lvl="2" marL="1143000" rtl="0" algn="l">
              <a:lnSpc>
                <a:spcPct val="100000"/>
              </a:lnSpc>
              <a:spcBef>
                <a:spcPts val="1000"/>
              </a:spcBef>
              <a:spcAft>
                <a:spcPts val="0"/>
              </a:spcAft>
              <a:buSzPts val="1140"/>
              <a:buChar char="►"/>
            </a:pPr>
            <a:r>
              <a:rPr lang="en-US" sz="1500"/>
              <a:t>It predicts very well. The actual line closely resembles the prediction line</a:t>
            </a:r>
            <a:endParaRPr sz="1100"/>
          </a:p>
          <a:p>
            <a:pPr indent="-266700" lvl="1" marL="742950" rtl="0" algn="l">
              <a:lnSpc>
                <a:spcPct val="100000"/>
              </a:lnSpc>
              <a:spcBef>
                <a:spcPts val="1000"/>
              </a:spcBef>
              <a:spcAft>
                <a:spcPts val="0"/>
              </a:spcAft>
              <a:buSzPts val="1300"/>
              <a:buChar char="►"/>
            </a:pPr>
            <a:r>
              <a:rPr lang="en-US" sz="1700"/>
              <a:t>Predict new cases in 15 days after 2022/6/13</a:t>
            </a:r>
            <a:endParaRPr sz="1300"/>
          </a:p>
          <a:p>
            <a:pPr indent="-228600" lvl="2" marL="1143000" rtl="0" algn="l">
              <a:lnSpc>
                <a:spcPct val="100000"/>
              </a:lnSpc>
              <a:spcBef>
                <a:spcPts val="1000"/>
              </a:spcBef>
              <a:spcAft>
                <a:spcPts val="0"/>
              </a:spcAft>
              <a:buSzPts val="1440"/>
              <a:buChar char="►"/>
            </a:pPr>
            <a:r>
              <a:rPr lang="en-US" sz="1500"/>
              <a:t>The prediction line fluctuates and stays below 200 cases, consistent with the current situation in Boston</a:t>
            </a:r>
            <a:r>
              <a:rPr lang="en-US" sz="1100"/>
              <a:t> </a:t>
            </a:r>
            <a:endParaRPr sz="1100"/>
          </a:p>
        </p:txBody>
      </p:sp>
      <p:pic>
        <p:nvPicPr>
          <p:cNvPr descr="Chart, line chart&#10;&#10;Description automatically generated" id="270" name="Google Shape;270;p17"/>
          <p:cNvPicPr preferRelativeResize="0"/>
          <p:nvPr/>
        </p:nvPicPr>
        <p:blipFill rotWithShape="1">
          <a:blip r:embed="rId3">
            <a:alphaModFix/>
          </a:blip>
          <a:srcRect b="0" l="0" r="0" t="0"/>
          <a:stretch/>
        </p:blipFill>
        <p:spPr>
          <a:xfrm>
            <a:off x="5948039" y="11097"/>
            <a:ext cx="6243961" cy="4259259"/>
          </a:xfrm>
          <a:prstGeom prst="rect">
            <a:avLst/>
          </a:prstGeom>
          <a:noFill/>
          <a:ln>
            <a:noFill/>
          </a:ln>
        </p:spPr>
      </p:pic>
      <p:pic>
        <p:nvPicPr>
          <p:cNvPr descr="Chart, line chart&#10;&#10;Description automatically generated" id="271" name="Google Shape;271;p17"/>
          <p:cNvPicPr preferRelativeResize="0"/>
          <p:nvPr/>
        </p:nvPicPr>
        <p:blipFill rotWithShape="1">
          <a:blip r:embed="rId4">
            <a:alphaModFix/>
          </a:blip>
          <a:srcRect b="0" l="0" r="0" t="0"/>
          <a:stretch/>
        </p:blipFill>
        <p:spPr>
          <a:xfrm>
            <a:off x="5312462" y="4252404"/>
            <a:ext cx="6879538" cy="2594499"/>
          </a:xfrm>
          <a:prstGeom prst="rect">
            <a:avLst/>
          </a:prstGeom>
          <a:noFill/>
          <a:ln>
            <a:noFill/>
          </a:ln>
        </p:spPr>
      </p:pic>
      <p:pic>
        <p:nvPicPr>
          <p:cNvPr id="272" name="Google Shape;272;p17"/>
          <p:cNvPicPr preferRelativeResize="0"/>
          <p:nvPr/>
        </p:nvPicPr>
        <p:blipFill rotWithShape="1">
          <a:blip r:embed="rId5">
            <a:alphaModFix/>
          </a:blip>
          <a:srcRect b="0" l="0" r="0" t="0"/>
          <a:stretch/>
        </p:blipFill>
        <p:spPr>
          <a:xfrm>
            <a:off x="257175" y="5472113"/>
            <a:ext cx="5276850" cy="942975"/>
          </a:xfrm>
          <a:prstGeom prst="rect">
            <a:avLst/>
          </a:prstGeom>
          <a:noFill/>
          <a:ln>
            <a:noFill/>
          </a:ln>
        </p:spPr>
      </p:pic>
      <p:cxnSp>
        <p:nvCxnSpPr>
          <p:cNvPr id="273" name="Google Shape;273;p17"/>
          <p:cNvCxnSpPr/>
          <p:nvPr/>
        </p:nvCxnSpPr>
        <p:spPr>
          <a:xfrm>
            <a:off x="4549675" y="6278825"/>
            <a:ext cx="891600" cy="0"/>
          </a:xfrm>
          <a:prstGeom prst="straightConnector1">
            <a:avLst/>
          </a:prstGeom>
          <a:noFill/>
          <a:ln cap="flat" cmpd="sng" w="28575">
            <a:solidFill>
              <a:srgbClr val="0000FF"/>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Conclusion</a:t>
            </a:r>
            <a:endParaRPr/>
          </a:p>
        </p:txBody>
      </p:sp>
      <p:sp>
        <p:nvSpPr>
          <p:cNvPr id="279" name="Google Shape;279;p19"/>
          <p:cNvSpPr txBox="1"/>
          <p:nvPr>
            <p:ph idx="1" type="body"/>
          </p:nvPr>
        </p:nvSpPr>
        <p:spPr>
          <a:xfrm>
            <a:off x="677333" y="1482571"/>
            <a:ext cx="10215567" cy="523782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50000"/>
              </a:lnSpc>
              <a:spcBef>
                <a:spcPts val="0"/>
              </a:spcBef>
              <a:spcAft>
                <a:spcPts val="0"/>
              </a:spcAft>
              <a:buSzPct val="79999"/>
              <a:buChar char="►"/>
            </a:pPr>
            <a:r>
              <a:rPr lang="en-US"/>
              <a:t>In this final project, we use the Boston Covid-19 dataset collected by the Boston Public Health Commission and the  Logan International Airport dataset collected by the Bureau of Transportation Statistics.</a:t>
            </a:r>
            <a:endParaRPr/>
          </a:p>
          <a:p>
            <a:pPr indent="-342900" lvl="0" marL="342900" rtl="0" algn="l">
              <a:lnSpc>
                <a:spcPct val="150000"/>
              </a:lnSpc>
              <a:spcBef>
                <a:spcPts val="1000"/>
              </a:spcBef>
              <a:spcAft>
                <a:spcPts val="0"/>
              </a:spcAft>
              <a:buSzPct val="79999"/>
              <a:buChar char="►"/>
            </a:pPr>
            <a:r>
              <a:rPr lang="en-US"/>
              <a:t>We go through different data science steps to preprocess the data, such as Data Collection, Data Cleaning, Data Manipulation, Data Visualization, and Data Reduction. </a:t>
            </a:r>
            <a:endParaRPr/>
          </a:p>
          <a:p>
            <a:pPr indent="-342900" lvl="0" marL="342900" rtl="0" algn="l">
              <a:lnSpc>
                <a:spcPct val="150000"/>
              </a:lnSpc>
              <a:spcBef>
                <a:spcPts val="1000"/>
              </a:spcBef>
              <a:spcAft>
                <a:spcPts val="0"/>
              </a:spcAft>
              <a:buSzPct val="79999"/>
              <a:buChar char="►"/>
            </a:pPr>
            <a:r>
              <a:rPr lang="en-US"/>
              <a:t>We build 4 models to predict the new Covid-19 cases 15 days into the future. They are VAR, SARIMA, ARIMA, and XGBoost models. ARIMA model predicts very well. The actual line resembles the prediction line. The outcomes of SARIMA and VAR models are acceptable. The XGBoost model also gives a high R^2 score on the test set (92%).</a:t>
            </a:r>
            <a:endParaRPr/>
          </a:p>
          <a:p>
            <a:pPr indent="-342900" lvl="0" marL="342900" rtl="0" algn="l">
              <a:lnSpc>
                <a:spcPct val="150000"/>
              </a:lnSpc>
              <a:spcBef>
                <a:spcPts val="1000"/>
              </a:spcBef>
              <a:spcAft>
                <a:spcPts val="0"/>
              </a:spcAft>
              <a:buSzPct val="79999"/>
              <a:buChar char="►"/>
            </a:pPr>
            <a:r>
              <a:rPr lang="en-US"/>
              <a:t>We use Feature Importance to find out how features affect the new Covid-19 cases. Emergency Department Visits, Community Tests, Year_2022, and No Mask are the key features that most influenced the prediction of positive tests. They are consistent with the current situation in Boston.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Introduction</a:t>
            </a:r>
            <a:endParaRPr/>
          </a:p>
        </p:txBody>
      </p:sp>
      <p:sp>
        <p:nvSpPr>
          <p:cNvPr id="150" name="Google Shape;150;p2"/>
          <p:cNvSpPr txBox="1"/>
          <p:nvPr>
            <p:ph idx="1" type="body"/>
          </p:nvPr>
        </p:nvSpPr>
        <p:spPr>
          <a:xfrm>
            <a:off x="677333" y="1535837"/>
            <a:ext cx="9247901" cy="524670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50000"/>
              </a:lnSpc>
              <a:spcBef>
                <a:spcPts val="0"/>
              </a:spcBef>
              <a:spcAft>
                <a:spcPts val="0"/>
              </a:spcAft>
              <a:buSzPct val="79999"/>
              <a:buChar char="►"/>
            </a:pPr>
            <a:r>
              <a:rPr lang="en-US"/>
              <a:t>COVID-19 has caused major disease and even death in normally healthy young and middle-aged people.</a:t>
            </a:r>
            <a:endParaRPr/>
          </a:p>
          <a:p>
            <a:pPr indent="-342900" lvl="0" marL="342900" rtl="0" algn="l">
              <a:lnSpc>
                <a:spcPct val="150000"/>
              </a:lnSpc>
              <a:spcBef>
                <a:spcPts val="1000"/>
              </a:spcBef>
              <a:spcAft>
                <a:spcPts val="0"/>
              </a:spcAft>
              <a:buSzPct val="79999"/>
              <a:buChar char="►"/>
            </a:pPr>
            <a:r>
              <a:rPr lang="en-US"/>
              <a:t>Because of the fast spread of COVID-19, it is critical to offer precise predictions of how sensitive geographic areas are to the spread of this virus.</a:t>
            </a:r>
            <a:endParaRPr/>
          </a:p>
          <a:p>
            <a:pPr indent="-342900" lvl="0" marL="342900" rtl="0" algn="l">
              <a:lnSpc>
                <a:spcPct val="150000"/>
              </a:lnSpc>
              <a:spcBef>
                <a:spcPts val="1000"/>
              </a:spcBef>
              <a:spcAft>
                <a:spcPts val="0"/>
              </a:spcAft>
              <a:buSzPct val="79999"/>
              <a:buChar char="►"/>
            </a:pPr>
            <a:r>
              <a:rPr b="1" lang="en-US">
                <a:solidFill>
                  <a:srgbClr val="FF0000"/>
                </a:solidFill>
              </a:rPr>
              <a:t>Our goal </a:t>
            </a:r>
            <a:r>
              <a:rPr lang="en-US"/>
              <a:t>is to predict new Covid-19 cases 15 days into the future using multiple predictors from 15 days ago.</a:t>
            </a:r>
            <a:endParaRPr/>
          </a:p>
          <a:p>
            <a:pPr indent="-342900" lvl="0" marL="342900" rtl="0" algn="l">
              <a:lnSpc>
                <a:spcPct val="150000"/>
              </a:lnSpc>
              <a:spcBef>
                <a:spcPts val="1000"/>
              </a:spcBef>
              <a:spcAft>
                <a:spcPts val="0"/>
              </a:spcAft>
              <a:buSzPct val="79999"/>
              <a:buChar char="►"/>
            </a:pPr>
            <a:r>
              <a:rPr lang="en-US"/>
              <a:t>There are several </a:t>
            </a:r>
            <a:r>
              <a:rPr b="1" lang="en-US">
                <a:solidFill>
                  <a:srgbClr val="FF0000"/>
                </a:solidFill>
              </a:rPr>
              <a:t>questions</a:t>
            </a:r>
            <a:r>
              <a:rPr lang="en-US"/>
              <a:t> that we want to find answers to:</a:t>
            </a:r>
            <a:endParaRPr/>
          </a:p>
          <a:p>
            <a:pPr indent="-285750" lvl="1" marL="742950" rtl="0" algn="l">
              <a:lnSpc>
                <a:spcPct val="150000"/>
              </a:lnSpc>
              <a:spcBef>
                <a:spcPts val="1000"/>
              </a:spcBef>
              <a:spcAft>
                <a:spcPts val="0"/>
              </a:spcAft>
              <a:buSzPct val="79999"/>
              <a:buChar char="►"/>
            </a:pPr>
            <a:r>
              <a:rPr lang="en-US" sz="1800"/>
              <a:t>How can we predict future Covid-19 cases in the next 15 days using the past information? </a:t>
            </a:r>
            <a:endParaRPr/>
          </a:p>
          <a:p>
            <a:pPr indent="-285750" lvl="1" marL="742950" rtl="0" algn="l">
              <a:lnSpc>
                <a:spcPct val="150000"/>
              </a:lnSpc>
              <a:spcBef>
                <a:spcPts val="1000"/>
              </a:spcBef>
              <a:spcAft>
                <a:spcPts val="0"/>
              </a:spcAft>
              <a:buSzPct val="79999"/>
              <a:buChar char="►"/>
            </a:pPr>
            <a:r>
              <a:rPr lang="en-US" sz="1800"/>
              <a:t>What is the necessary information to predict new Covid-19 cases efficiently?</a:t>
            </a:r>
            <a:endParaRPr/>
          </a:p>
          <a:p>
            <a:pPr indent="-342900" lvl="0" marL="342900" rtl="0" algn="l">
              <a:lnSpc>
                <a:spcPct val="150000"/>
              </a:lnSpc>
              <a:spcBef>
                <a:spcPts val="1000"/>
              </a:spcBef>
              <a:spcAft>
                <a:spcPts val="0"/>
              </a:spcAft>
              <a:buSzPct val="79999"/>
              <a:buChar char="►"/>
            </a:pPr>
            <a:r>
              <a:rPr b="1" lang="en-US">
                <a:solidFill>
                  <a:srgbClr val="FF0000"/>
                </a:solidFill>
              </a:rPr>
              <a:t>Our method </a:t>
            </a:r>
            <a:r>
              <a:rPr lang="en-US"/>
              <a:t>is using different Machine Learning models such as </a:t>
            </a:r>
            <a:r>
              <a:rPr b="1" lang="en-US"/>
              <a:t>VAR, SARIMA, ARIMA</a:t>
            </a:r>
            <a:r>
              <a:rPr lang="en-US"/>
              <a:t> and </a:t>
            </a:r>
            <a:r>
              <a:rPr b="1" lang="en-US"/>
              <a:t>XGBoost </a:t>
            </a:r>
            <a:r>
              <a:rPr lang="en-US"/>
              <a:t>to predict new cases and visualize them clearly to show the difference between our prediction and reality.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0"/>
          <p:cNvSpPr txBox="1"/>
          <p:nvPr>
            <p:ph type="title"/>
          </p:nvPr>
        </p:nvSpPr>
        <p:spPr>
          <a:xfrm>
            <a:off x="650701" y="2768600"/>
            <a:ext cx="8596668" cy="1320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6000"/>
              <a:buFont typeface="Trebuchet MS"/>
              <a:buNone/>
            </a:pPr>
            <a:r>
              <a:rPr lang="en-US" sz="6000"/>
              <a:t>Thank you for listening!</a:t>
            </a:r>
            <a:endParaRPr/>
          </a:p>
        </p:txBody>
      </p:sp>
      <p:sp>
        <p:nvSpPr>
          <p:cNvPr id="285" name="Google Shape;285;p20"/>
          <p:cNvSpPr txBox="1"/>
          <p:nvPr/>
        </p:nvSpPr>
        <p:spPr>
          <a:xfrm>
            <a:off x="1059150" y="4183650"/>
            <a:ext cx="6235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rebuchet MS"/>
                <a:ea typeface="Trebuchet MS"/>
                <a:cs typeface="Trebuchet MS"/>
                <a:sym typeface="Trebuchet MS"/>
              </a:rPr>
              <a:t>For any questions we can stay in touch with emails given below:</a:t>
            </a:r>
            <a:endParaRPr sz="1800">
              <a:latin typeface="Trebuchet MS"/>
              <a:ea typeface="Trebuchet MS"/>
              <a:cs typeface="Trebuchet MS"/>
              <a:sym typeface="Trebuchet MS"/>
            </a:endParaRPr>
          </a:p>
          <a:p>
            <a:pPr indent="-342900" lvl="0" marL="457200" rtl="0" algn="ctr">
              <a:lnSpc>
                <a:spcPct val="200000"/>
              </a:lnSpc>
              <a:spcBef>
                <a:spcPts val="0"/>
              </a:spcBef>
              <a:spcAft>
                <a:spcPts val="0"/>
              </a:spcAft>
              <a:buSzPts val="1800"/>
              <a:buFont typeface="Trebuchet MS"/>
              <a:buAutoNum type="arabicPeriod"/>
            </a:pPr>
            <a:r>
              <a:rPr lang="en-US" sz="1800" u="sng">
                <a:solidFill>
                  <a:srgbClr val="0563C1"/>
                </a:solidFill>
                <a:latin typeface="Trebuchet MS"/>
                <a:ea typeface="Trebuchet MS"/>
                <a:cs typeface="Trebuchet MS"/>
                <a:sym typeface="Trebuchet MS"/>
                <a:hlinkClick r:id="rId3">
                  <a:extLst>
                    <a:ext uri="{A12FA001-AC4F-418D-AE19-62706E023703}">
                      <ahyp:hlinkClr val="tx"/>
                    </a:ext>
                  </a:extLst>
                </a:hlinkClick>
              </a:rPr>
              <a:t>bhalshankar.ka@northeastern.edu</a:t>
            </a:r>
            <a:endParaRPr sz="1800"/>
          </a:p>
          <a:p>
            <a:pPr indent="-342900" lvl="0" marL="457200" rtl="0" algn="ctr">
              <a:lnSpc>
                <a:spcPct val="200000"/>
              </a:lnSpc>
              <a:spcBef>
                <a:spcPts val="0"/>
              </a:spcBef>
              <a:spcAft>
                <a:spcPts val="0"/>
              </a:spcAft>
              <a:buSzPts val="1800"/>
              <a:buFont typeface="Trebuchet MS"/>
              <a:buAutoNum type="arabicPeriod"/>
            </a:pPr>
            <a:r>
              <a:rPr lang="en-US" sz="1800" u="sng">
                <a:solidFill>
                  <a:srgbClr val="0563C1"/>
                </a:solidFill>
                <a:latin typeface="Trebuchet MS"/>
                <a:ea typeface="Trebuchet MS"/>
                <a:cs typeface="Trebuchet MS"/>
                <a:sym typeface="Trebuchet MS"/>
                <a:hlinkClick r:id="rId4">
                  <a:extLst>
                    <a:ext uri="{A12FA001-AC4F-418D-AE19-62706E023703}">
                      <ahyp:hlinkClr val="tx"/>
                    </a:ext>
                  </a:extLst>
                </a:hlinkClick>
              </a:rPr>
              <a:t>vo.trieu@northeastern.edu</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342900" lvl="0" marL="457200" rtl="0" algn="ctr">
              <a:lnSpc>
                <a:spcPct val="200000"/>
              </a:lnSpc>
              <a:spcBef>
                <a:spcPts val="0"/>
              </a:spcBef>
              <a:spcAft>
                <a:spcPts val="0"/>
              </a:spcAft>
              <a:buClr>
                <a:schemeClr val="dk1"/>
              </a:buClr>
              <a:buSzPts val="1800"/>
              <a:buFont typeface="Trebuchet MS"/>
              <a:buAutoNum type="arabicPeriod"/>
            </a:pPr>
            <a:r>
              <a:rPr lang="en-US" sz="1800" u="sng">
                <a:solidFill>
                  <a:srgbClr val="0563C1"/>
                </a:solidFill>
                <a:latin typeface="Trebuchet MS"/>
                <a:ea typeface="Trebuchet MS"/>
                <a:cs typeface="Trebuchet MS"/>
                <a:sym typeface="Trebuchet MS"/>
                <a:hlinkClick r:id="rId5">
                  <a:extLst>
                    <a:ext uri="{A12FA001-AC4F-418D-AE19-62706E023703}">
                      <ahyp:hlinkClr val="tx"/>
                    </a:ext>
                  </a:extLst>
                </a:hlinkClick>
              </a:rPr>
              <a:t>castaneda.f@northeastern.edu</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34a576de34_4_1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91" name="Google Shape;291;g134a576de34_4_10"/>
          <p:cNvSpPr txBox="1"/>
          <p:nvPr>
            <p:ph idx="1" type="body"/>
          </p:nvPr>
        </p:nvSpPr>
        <p:spPr>
          <a:xfrm>
            <a:off x="677325" y="1833251"/>
            <a:ext cx="8596800" cy="4208100"/>
          </a:xfrm>
          <a:prstGeom prst="rect">
            <a:avLst/>
          </a:prstGeom>
        </p:spPr>
        <p:txBody>
          <a:bodyPr anchorCtr="0" anchor="t" bIns="45700" lIns="91425" spcFirstLastPara="1" rIns="91425" wrap="square" tIns="45700">
            <a:normAutofit fontScale="77500"/>
          </a:bodyPr>
          <a:lstStyle/>
          <a:p>
            <a:pPr indent="0" lvl="0" marL="0" rtl="0" algn="l">
              <a:spcBef>
                <a:spcPts val="1000"/>
              </a:spcBef>
              <a:spcAft>
                <a:spcPts val="0"/>
              </a:spcAft>
              <a:buNone/>
            </a:pPr>
            <a:r>
              <a:rPr lang="en-US"/>
              <a:t>Selva Prabhakaran July 7, 2019 </a:t>
            </a:r>
            <a:r>
              <a:rPr lang="en-US"/>
              <a:t>Vector Autoregression (VAR) – Comprehensive Guide with Examples in Python </a:t>
            </a:r>
            <a:r>
              <a:rPr lang="en-US" u="sng">
                <a:solidFill>
                  <a:schemeClr val="hlink"/>
                </a:solidFill>
                <a:hlinkClick r:id="rId3"/>
              </a:rPr>
              <a:t>https://www.machinelearningplus.com/time-series/vector-autoregression-examples-python/</a:t>
            </a:r>
            <a:endParaRPr/>
          </a:p>
          <a:p>
            <a:pPr indent="0" lvl="0" marL="0" rtl="0" algn="l">
              <a:spcBef>
                <a:spcPts val="1000"/>
              </a:spcBef>
              <a:spcAft>
                <a:spcPts val="0"/>
              </a:spcAft>
              <a:buClr>
                <a:schemeClr val="dk1"/>
              </a:buClr>
              <a:buSzPct val="61111"/>
              <a:buFont typeface="Arial"/>
              <a:buNone/>
            </a:pPr>
            <a:r>
              <a:t/>
            </a:r>
            <a:endParaRPr/>
          </a:p>
          <a:p>
            <a:pPr indent="0" lvl="0" marL="0" rtl="0" algn="l">
              <a:spcBef>
                <a:spcPts val="1000"/>
              </a:spcBef>
              <a:spcAft>
                <a:spcPts val="0"/>
              </a:spcAft>
              <a:buNone/>
            </a:pPr>
            <a:r>
              <a:rPr lang="en-US"/>
              <a:t> Selva Prabhakaran August 22, 2021 </a:t>
            </a:r>
            <a:r>
              <a:rPr lang="en-US"/>
              <a:t>ARIMA Model – Complete Guide to Time Series Forecasting in Python </a:t>
            </a:r>
            <a:r>
              <a:rPr lang="en-US" u="sng">
                <a:solidFill>
                  <a:schemeClr val="hlink"/>
                </a:solidFill>
                <a:hlinkClick r:id="rId4"/>
              </a:rPr>
              <a:t>https://www.machinelearningplus.com/time-series/arima-model-time-series-forecasting-python/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Raphael Bubolz Larrosa Jul 15, 2019 How to forecast sales with Python using SARIMA model</a:t>
            </a:r>
            <a:endParaRPr/>
          </a:p>
          <a:p>
            <a:pPr indent="0" lvl="0" marL="0" rtl="0" algn="l">
              <a:spcBef>
                <a:spcPts val="1000"/>
              </a:spcBef>
              <a:spcAft>
                <a:spcPts val="0"/>
              </a:spcAft>
              <a:buNone/>
            </a:pPr>
            <a:r>
              <a:rPr lang="en-US" u="sng">
                <a:solidFill>
                  <a:schemeClr val="hlink"/>
                </a:solidFill>
                <a:hlinkClick r:id="rId5"/>
              </a:rPr>
              <a:t>https://towardsdatascience.com/how-to-forecast-sales-with-python-using-sarima-model-ba600992fa7d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61111"/>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25" y="444050"/>
            <a:ext cx="8596800" cy="790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Dataset</a:t>
            </a:r>
            <a:endParaRPr/>
          </a:p>
        </p:txBody>
      </p:sp>
      <p:sp>
        <p:nvSpPr>
          <p:cNvPr id="156" name="Google Shape;156;p3"/>
          <p:cNvSpPr txBox="1"/>
          <p:nvPr>
            <p:ph idx="1" type="body"/>
          </p:nvPr>
        </p:nvSpPr>
        <p:spPr>
          <a:xfrm>
            <a:off x="677325" y="1234550"/>
            <a:ext cx="9996900" cy="2178600"/>
          </a:xfrm>
          <a:prstGeom prst="rect">
            <a:avLst/>
          </a:prstGeom>
          <a:noFill/>
          <a:ln>
            <a:noFill/>
          </a:ln>
        </p:spPr>
        <p:txBody>
          <a:bodyPr anchorCtr="0" anchor="t" bIns="45700" lIns="91425" spcFirstLastPara="1" rIns="91425" wrap="square" tIns="45700">
            <a:normAutofit/>
          </a:bodyPr>
          <a:lstStyle/>
          <a:p>
            <a:pPr indent="-342900" lvl="0" marL="342900" rtl="0" algn="l">
              <a:lnSpc>
                <a:spcPct val="140000"/>
              </a:lnSpc>
              <a:spcBef>
                <a:spcPts val="0"/>
              </a:spcBef>
              <a:spcAft>
                <a:spcPts val="0"/>
              </a:spcAft>
              <a:buSzPts val="1440"/>
              <a:buChar char="►"/>
            </a:pPr>
            <a:r>
              <a:rPr lang="en-US"/>
              <a:t>Boston Covid-19 dataset collected by the Boston Public Health Commission.</a:t>
            </a:r>
            <a:endParaRPr/>
          </a:p>
          <a:p>
            <a:pPr indent="-342900" lvl="0" marL="342900" rtl="0" algn="l">
              <a:lnSpc>
                <a:spcPct val="140000"/>
              </a:lnSpc>
              <a:spcBef>
                <a:spcPts val="0"/>
              </a:spcBef>
              <a:spcAft>
                <a:spcPts val="0"/>
              </a:spcAft>
              <a:buSzPts val="1440"/>
              <a:buChar char="►"/>
            </a:pPr>
            <a:r>
              <a:rPr lang="en-US"/>
              <a:t>Source: </a:t>
            </a:r>
            <a:r>
              <a:rPr lang="en-US" u="sng">
                <a:solidFill>
                  <a:schemeClr val="hlink"/>
                </a:solidFill>
                <a:hlinkClick r:id="rId3"/>
              </a:rPr>
              <a:t>https://bphc-dashboard.shinyapps.io/BPHC-dashboard/</a:t>
            </a:r>
            <a:r>
              <a:rPr lang="en-US"/>
              <a:t> </a:t>
            </a:r>
            <a:endParaRPr/>
          </a:p>
          <a:p>
            <a:pPr indent="-342900" lvl="0" marL="342900" rtl="0" algn="l">
              <a:lnSpc>
                <a:spcPct val="140000"/>
              </a:lnSpc>
              <a:spcBef>
                <a:spcPts val="0"/>
              </a:spcBef>
              <a:spcAft>
                <a:spcPts val="0"/>
              </a:spcAft>
              <a:buSzPts val="1440"/>
              <a:buChar char="►"/>
            </a:pPr>
            <a:r>
              <a:rPr b="1" lang="en-US">
                <a:solidFill>
                  <a:srgbClr val="FF0000"/>
                </a:solidFill>
              </a:rPr>
              <a:t>17,727 observations </a:t>
            </a:r>
            <a:r>
              <a:rPr lang="en-US"/>
              <a:t>of Covid19 metrics over the past three years, from 2020-01-01 to 2022-06-14, equivalent to 856 days.</a:t>
            </a:r>
            <a:endParaRPr/>
          </a:p>
          <a:p>
            <a:pPr indent="-342900" lvl="0" marL="342900" rtl="0" algn="l">
              <a:lnSpc>
                <a:spcPct val="140000"/>
              </a:lnSpc>
              <a:spcBef>
                <a:spcPts val="0"/>
              </a:spcBef>
              <a:spcAft>
                <a:spcPts val="0"/>
              </a:spcAft>
              <a:buSzPts val="1440"/>
              <a:buChar char="►"/>
            </a:pPr>
            <a:r>
              <a:rPr b="1" lang="en-US">
                <a:solidFill>
                  <a:srgbClr val="FF0000"/>
                </a:solidFill>
              </a:rPr>
              <a:t>13 features</a:t>
            </a:r>
            <a:endParaRPr/>
          </a:p>
        </p:txBody>
      </p:sp>
      <p:pic>
        <p:nvPicPr>
          <p:cNvPr descr="Table&#10;&#10;Description automatically generated" id="157" name="Google Shape;157;p3"/>
          <p:cNvPicPr preferRelativeResize="0"/>
          <p:nvPr/>
        </p:nvPicPr>
        <p:blipFill rotWithShape="1">
          <a:blip r:embed="rId4">
            <a:alphaModFix/>
          </a:blip>
          <a:srcRect b="0" l="0" r="0" t="0"/>
          <a:stretch/>
        </p:blipFill>
        <p:spPr>
          <a:xfrm>
            <a:off x="335974" y="3413140"/>
            <a:ext cx="5674606" cy="3163410"/>
          </a:xfrm>
          <a:prstGeom prst="rect">
            <a:avLst/>
          </a:prstGeom>
          <a:noFill/>
          <a:ln>
            <a:noFill/>
          </a:ln>
        </p:spPr>
      </p:pic>
      <p:pic>
        <p:nvPicPr>
          <p:cNvPr descr="Table&#10;&#10;Description automatically generated" id="158" name="Google Shape;158;p3"/>
          <p:cNvPicPr preferRelativeResize="0"/>
          <p:nvPr/>
        </p:nvPicPr>
        <p:blipFill rotWithShape="1">
          <a:blip r:embed="rId5">
            <a:alphaModFix/>
          </a:blip>
          <a:srcRect b="0" l="0" r="0" t="0"/>
          <a:stretch/>
        </p:blipFill>
        <p:spPr>
          <a:xfrm>
            <a:off x="6010574" y="3452360"/>
            <a:ext cx="5748934" cy="3084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Dataset</a:t>
            </a:r>
            <a:endParaRPr/>
          </a:p>
        </p:txBody>
      </p:sp>
      <p:sp>
        <p:nvSpPr>
          <p:cNvPr id="164" name="Google Shape;164;p4"/>
          <p:cNvSpPr txBox="1"/>
          <p:nvPr>
            <p:ph idx="1" type="body"/>
          </p:nvPr>
        </p:nvSpPr>
        <p:spPr>
          <a:xfrm>
            <a:off x="677334" y="1544715"/>
            <a:ext cx="5155295" cy="510466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440"/>
              <a:buChar char="►"/>
            </a:pPr>
            <a:r>
              <a:rPr lang="en-US"/>
              <a:t>Logan International Airport dataset collected by the Bureau of Transportation Statistics (BTS) Passengers All Carriers - Boston, MA.</a:t>
            </a:r>
            <a:endParaRPr/>
          </a:p>
          <a:p>
            <a:pPr indent="-342900" lvl="0" marL="342900" rtl="0" algn="l">
              <a:lnSpc>
                <a:spcPct val="150000"/>
              </a:lnSpc>
              <a:spcBef>
                <a:spcPts val="1000"/>
              </a:spcBef>
              <a:spcAft>
                <a:spcPts val="0"/>
              </a:spcAft>
              <a:buSzPts val="1440"/>
              <a:buChar char="►"/>
            </a:pPr>
            <a:r>
              <a:rPr lang="en-US"/>
              <a:t>Source: </a:t>
            </a:r>
            <a:r>
              <a:rPr lang="en-US" u="sng">
                <a:solidFill>
                  <a:schemeClr val="hlink"/>
                </a:solidFill>
                <a:hlinkClick r:id="rId3"/>
              </a:rPr>
              <a:t>https://www.transtats.bts.gov/Data_Elements.aspx?Data=1/</a:t>
            </a:r>
            <a:r>
              <a:rPr lang="en-US"/>
              <a:t> </a:t>
            </a:r>
            <a:endParaRPr/>
          </a:p>
          <a:p>
            <a:pPr indent="-342900" lvl="0" marL="342900" rtl="0" algn="l">
              <a:lnSpc>
                <a:spcPct val="150000"/>
              </a:lnSpc>
              <a:spcBef>
                <a:spcPts val="1000"/>
              </a:spcBef>
              <a:spcAft>
                <a:spcPts val="0"/>
              </a:spcAft>
              <a:buSzPts val="1440"/>
              <a:buChar char="►"/>
            </a:pPr>
            <a:r>
              <a:rPr b="1" lang="en-US">
                <a:solidFill>
                  <a:srgbClr val="FF0000"/>
                </a:solidFill>
              </a:rPr>
              <a:t>259 observations </a:t>
            </a:r>
            <a:r>
              <a:rPr lang="en-US"/>
              <a:t>of passenger’s arrival at the Logan Airport from 2002 to 2022.</a:t>
            </a:r>
            <a:endParaRPr/>
          </a:p>
          <a:p>
            <a:pPr indent="-342900" lvl="0" marL="342900" rtl="0" algn="l">
              <a:lnSpc>
                <a:spcPct val="150000"/>
              </a:lnSpc>
              <a:spcBef>
                <a:spcPts val="1000"/>
              </a:spcBef>
              <a:spcAft>
                <a:spcPts val="0"/>
              </a:spcAft>
              <a:buSzPts val="1440"/>
              <a:buChar char="►"/>
            </a:pPr>
            <a:r>
              <a:rPr b="1" lang="en-US">
                <a:solidFill>
                  <a:srgbClr val="FF0000"/>
                </a:solidFill>
              </a:rPr>
              <a:t>5 features</a:t>
            </a:r>
            <a:endParaRPr/>
          </a:p>
          <a:p>
            <a:pPr indent="-251459" lvl="0" marL="342900" rtl="0" algn="l">
              <a:lnSpc>
                <a:spcPct val="150000"/>
              </a:lnSpc>
              <a:spcBef>
                <a:spcPts val="1000"/>
              </a:spcBef>
              <a:spcAft>
                <a:spcPts val="0"/>
              </a:spcAft>
              <a:buSzPts val="1440"/>
              <a:buNone/>
            </a:pPr>
            <a:r>
              <a:t/>
            </a:r>
            <a:endParaRPr/>
          </a:p>
        </p:txBody>
      </p:sp>
      <p:pic>
        <p:nvPicPr>
          <p:cNvPr id="165" name="Google Shape;165;p4"/>
          <p:cNvPicPr preferRelativeResize="0"/>
          <p:nvPr/>
        </p:nvPicPr>
        <p:blipFill rotWithShape="1">
          <a:blip r:embed="rId4">
            <a:alphaModFix/>
          </a:blip>
          <a:srcRect b="0" l="0" r="0" t="0"/>
          <a:stretch/>
        </p:blipFill>
        <p:spPr>
          <a:xfrm>
            <a:off x="6229004" y="609600"/>
            <a:ext cx="5611008" cy="2724530"/>
          </a:xfrm>
          <a:prstGeom prst="rect">
            <a:avLst/>
          </a:prstGeom>
          <a:noFill/>
          <a:ln>
            <a:noFill/>
          </a:ln>
        </p:spPr>
      </p:pic>
      <p:pic>
        <p:nvPicPr>
          <p:cNvPr id="166" name="Google Shape;166;p4"/>
          <p:cNvPicPr preferRelativeResize="0"/>
          <p:nvPr/>
        </p:nvPicPr>
        <p:blipFill rotWithShape="1">
          <a:blip r:embed="rId5">
            <a:alphaModFix/>
          </a:blip>
          <a:srcRect b="0" l="0" r="0" t="0"/>
          <a:stretch/>
        </p:blipFill>
        <p:spPr>
          <a:xfrm>
            <a:off x="7043493" y="3728752"/>
            <a:ext cx="4153480" cy="2772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Methods </a:t>
            </a:r>
            <a:endParaRPr/>
          </a:p>
        </p:txBody>
      </p:sp>
      <p:pic>
        <p:nvPicPr>
          <p:cNvPr id="172" name="Google Shape;172;p5"/>
          <p:cNvPicPr preferRelativeResize="0"/>
          <p:nvPr/>
        </p:nvPicPr>
        <p:blipFill rotWithShape="1">
          <a:blip r:embed="rId3">
            <a:alphaModFix/>
          </a:blip>
          <a:srcRect b="0" l="0" r="0" t="0"/>
          <a:stretch/>
        </p:blipFill>
        <p:spPr>
          <a:xfrm>
            <a:off x="963227" y="1515445"/>
            <a:ext cx="10265546" cy="4933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Methods: Pre-Processing</a:t>
            </a:r>
            <a:endParaRPr/>
          </a:p>
        </p:txBody>
      </p:sp>
      <p:sp>
        <p:nvSpPr>
          <p:cNvPr id="178" name="Google Shape;178;p6"/>
          <p:cNvSpPr txBox="1"/>
          <p:nvPr>
            <p:ph idx="1" type="body"/>
          </p:nvPr>
        </p:nvSpPr>
        <p:spPr>
          <a:xfrm>
            <a:off x="677334" y="1295400"/>
            <a:ext cx="7333192" cy="55625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80"/>
              <a:buFont typeface="Trebuchet MS"/>
              <a:buAutoNum type="arabicPeriod"/>
            </a:pPr>
            <a:r>
              <a:rPr lang="en-US"/>
              <a:t>Create new dataframes for “COVID-19 Tests”, “All-Boston COVID-19 Tests”, “Community COVID-19 Tests”, “College COVID-19 Tests“, “COVID-19 Emergency Department Visits”,…</a:t>
            </a:r>
            <a:endParaRPr sz="2000"/>
          </a:p>
          <a:p>
            <a:pPr indent="-342900" lvl="0" marL="342900" rtl="0" algn="l">
              <a:lnSpc>
                <a:spcPct val="100000"/>
              </a:lnSpc>
              <a:spcBef>
                <a:spcPts val="1000"/>
              </a:spcBef>
              <a:spcAft>
                <a:spcPts val="0"/>
              </a:spcAft>
              <a:buSzPts val="1480"/>
              <a:buFont typeface="Trebuchet MS"/>
              <a:buAutoNum type="arabicPeriod"/>
            </a:pPr>
            <a:r>
              <a:rPr lang="en-US"/>
              <a:t>Merge all subset dataframes</a:t>
            </a:r>
            <a:endParaRPr sz="2000"/>
          </a:p>
          <a:p>
            <a:pPr indent="-342900" lvl="0" marL="342900" rtl="0" algn="l">
              <a:lnSpc>
                <a:spcPct val="100000"/>
              </a:lnSpc>
              <a:spcBef>
                <a:spcPts val="1000"/>
              </a:spcBef>
              <a:spcAft>
                <a:spcPts val="0"/>
              </a:spcAft>
              <a:buSzPts val="1480"/>
              <a:buFont typeface="Trebuchet MS"/>
              <a:buAutoNum type="arabicPeriod"/>
            </a:pPr>
            <a:r>
              <a:rPr lang="en-US"/>
              <a:t>Fill missing values</a:t>
            </a:r>
            <a:endParaRPr sz="2000"/>
          </a:p>
          <a:p>
            <a:pPr indent="-342900" lvl="0" marL="342900" rtl="0" algn="l">
              <a:lnSpc>
                <a:spcPct val="100000"/>
              </a:lnSpc>
              <a:spcBef>
                <a:spcPts val="1000"/>
              </a:spcBef>
              <a:spcAft>
                <a:spcPts val="0"/>
              </a:spcAft>
              <a:buSzPts val="1480"/>
              <a:buFont typeface="Trebuchet MS"/>
              <a:buAutoNum type="arabicPeriod"/>
            </a:pPr>
            <a:r>
              <a:rPr lang="en-US"/>
              <a:t>Sort dataset by dates</a:t>
            </a:r>
            <a:endParaRPr sz="2000"/>
          </a:p>
          <a:p>
            <a:pPr indent="-342900" lvl="0" marL="342900" rtl="0" algn="l">
              <a:lnSpc>
                <a:spcPct val="100000"/>
              </a:lnSpc>
              <a:spcBef>
                <a:spcPts val="1000"/>
              </a:spcBef>
              <a:spcAft>
                <a:spcPts val="0"/>
              </a:spcAft>
              <a:buSzPts val="1480"/>
              <a:buFont typeface="Trebuchet MS"/>
              <a:buAutoNum type="arabicPeriod"/>
            </a:pPr>
            <a:r>
              <a:rPr lang="en-US"/>
              <a:t>Create new variables “Year”, “Mask” (“No mask”, “Mask mandated” and “Optional”)</a:t>
            </a:r>
            <a:endParaRPr sz="2000"/>
          </a:p>
          <a:p>
            <a:pPr indent="-342900" lvl="0" marL="342900" rtl="0" algn="l">
              <a:lnSpc>
                <a:spcPct val="100000"/>
              </a:lnSpc>
              <a:spcBef>
                <a:spcPts val="1000"/>
              </a:spcBef>
              <a:spcAft>
                <a:spcPts val="0"/>
              </a:spcAft>
              <a:buSzPts val="1480"/>
              <a:buFont typeface="Trebuchet MS"/>
              <a:buAutoNum type="arabicPeriod"/>
            </a:pPr>
            <a:r>
              <a:rPr lang="en-US"/>
              <a:t>Convert </a:t>
            </a:r>
            <a:r>
              <a:rPr lang="en-US"/>
              <a:t>categorical variables to dummy variables (“Year”, “Mask”)</a:t>
            </a:r>
            <a:endParaRPr sz="2000"/>
          </a:p>
          <a:p>
            <a:pPr indent="-342900" lvl="0" marL="342900" rtl="0" algn="l">
              <a:lnSpc>
                <a:spcPct val="100000"/>
              </a:lnSpc>
              <a:spcBef>
                <a:spcPts val="1000"/>
              </a:spcBef>
              <a:spcAft>
                <a:spcPts val="0"/>
              </a:spcAft>
              <a:buSzPts val="1480"/>
              <a:buFont typeface="Trebuchet MS"/>
              <a:buAutoNum type="arabicPeriod"/>
            </a:pPr>
            <a:r>
              <a:rPr lang="en-US"/>
              <a:t>Remove unnecessary categorical variables</a:t>
            </a:r>
            <a:endParaRPr/>
          </a:p>
          <a:p>
            <a:pPr indent="-342900" lvl="0" marL="342900" rtl="0" algn="l">
              <a:lnSpc>
                <a:spcPct val="100000"/>
              </a:lnSpc>
              <a:spcBef>
                <a:spcPts val="1000"/>
              </a:spcBef>
              <a:spcAft>
                <a:spcPts val="0"/>
              </a:spcAft>
              <a:buSzPts val="1800"/>
              <a:buAutoNum type="arabicPeriod"/>
            </a:pPr>
            <a:r>
              <a:rPr lang="en-US"/>
              <a:t>Create correlation matrix</a:t>
            </a:r>
            <a:endParaRPr/>
          </a:p>
          <a:p>
            <a:pPr indent="-342900" lvl="0" marL="342900" rtl="0" algn="l">
              <a:lnSpc>
                <a:spcPct val="100000"/>
              </a:lnSpc>
              <a:spcBef>
                <a:spcPts val="1000"/>
              </a:spcBef>
              <a:spcAft>
                <a:spcPts val="0"/>
              </a:spcAft>
              <a:buSzPts val="1480"/>
              <a:buFont typeface="Trebuchet MS"/>
              <a:buAutoNum type="arabicPeriod"/>
            </a:pPr>
            <a:r>
              <a:rPr lang="en-US"/>
              <a:t>Create descriptive statistics tables for all samples, by Year and by Mask Policy.</a:t>
            </a:r>
            <a:endParaRPr sz="2000"/>
          </a:p>
          <a:p>
            <a:pPr indent="-261620" lvl="0" marL="342900" rtl="0" algn="l">
              <a:lnSpc>
                <a:spcPct val="100000"/>
              </a:lnSpc>
              <a:spcBef>
                <a:spcPts val="1000"/>
              </a:spcBef>
              <a:spcAft>
                <a:spcPts val="0"/>
              </a:spcAft>
              <a:buSzPts val="1280"/>
              <a:buFont typeface="Trebuchet MS"/>
              <a:buNone/>
            </a:pPr>
            <a:r>
              <a:t/>
            </a:r>
            <a:endParaRPr/>
          </a:p>
          <a:p>
            <a:pPr indent="-261620" lvl="0" marL="342900" rtl="0" algn="l">
              <a:lnSpc>
                <a:spcPct val="100000"/>
              </a:lnSpc>
              <a:spcBef>
                <a:spcPts val="1000"/>
              </a:spcBef>
              <a:spcAft>
                <a:spcPts val="0"/>
              </a:spcAft>
              <a:buSzPts val="1280"/>
              <a:buFont typeface="Trebuchet MS"/>
              <a:buNone/>
            </a:pPr>
            <a:r>
              <a:t/>
            </a:r>
            <a:endParaRPr/>
          </a:p>
        </p:txBody>
      </p:sp>
      <p:pic>
        <p:nvPicPr>
          <p:cNvPr descr="Table&#10;&#10;Description automatically generated" id="179" name="Google Shape;179;p6"/>
          <p:cNvPicPr preferRelativeResize="0"/>
          <p:nvPr/>
        </p:nvPicPr>
        <p:blipFill rotWithShape="1">
          <a:blip r:embed="rId3">
            <a:alphaModFix/>
          </a:blip>
          <a:srcRect b="0" l="0" r="0" t="0"/>
          <a:stretch/>
        </p:blipFill>
        <p:spPr>
          <a:xfrm>
            <a:off x="7733183" y="2220950"/>
            <a:ext cx="4284542" cy="291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335125" y="1019150"/>
            <a:ext cx="4071300" cy="895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1"/>
              </a:buClr>
              <a:buSzPts val="1800"/>
              <a:buNone/>
            </a:pPr>
            <a:r>
              <a:rPr lang="en-US"/>
              <a:t>Final Dataframe</a:t>
            </a:r>
            <a:endParaRPr/>
          </a:p>
        </p:txBody>
      </p:sp>
      <p:pic>
        <p:nvPicPr>
          <p:cNvPr id="185" name="Google Shape;185;p7"/>
          <p:cNvPicPr preferRelativeResize="0"/>
          <p:nvPr/>
        </p:nvPicPr>
        <p:blipFill rotWithShape="1">
          <a:blip r:embed="rId3">
            <a:alphaModFix/>
          </a:blip>
          <a:srcRect b="0" l="0" r="0" t="0"/>
          <a:stretch/>
        </p:blipFill>
        <p:spPr>
          <a:xfrm>
            <a:off x="168275" y="2412675"/>
            <a:ext cx="5664300" cy="2630225"/>
          </a:xfrm>
          <a:prstGeom prst="rect">
            <a:avLst/>
          </a:prstGeom>
          <a:noFill/>
          <a:ln>
            <a:noFill/>
          </a:ln>
        </p:spPr>
      </p:pic>
      <p:pic>
        <p:nvPicPr>
          <p:cNvPr id="186" name="Google Shape;186;p7"/>
          <p:cNvPicPr preferRelativeResize="0"/>
          <p:nvPr/>
        </p:nvPicPr>
        <p:blipFill rotWithShape="1">
          <a:blip r:embed="rId4">
            <a:alphaModFix/>
          </a:blip>
          <a:srcRect b="0" l="0" r="0" t="0"/>
          <a:stretch/>
        </p:blipFill>
        <p:spPr>
          <a:xfrm>
            <a:off x="5893125" y="2358625"/>
            <a:ext cx="6239325" cy="263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Correlation</a:t>
            </a:r>
            <a:endParaRPr/>
          </a:p>
        </p:txBody>
      </p:sp>
      <p:sp>
        <p:nvSpPr>
          <p:cNvPr id="192" name="Google Shape;192;p8"/>
          <p:cNvSpPr txBox="1"/>
          <p:nvPr>
            <p:ph idx="1" type="body"/>
          </p:nvPr>
        </p:nvSpPr>
        <p:spPr>
          <a:xfrm>
            <a:off x="677325" y="1581148"/>
            <a:ext cx="3300000" cy="4460100"/>
          </a:xfrm>
          <a:prstGeom prst="rect">
            <a:avLst/>
          </a:prstGeom>
          <a:noFill/>
          <a:ln>
            <a:noFill/>
          </a:ln>
        </p:spPr>
        <p:txBody>
          <a:bodyPr anchorCtr="0" anchor="t" bIns="45700" lIns="91425" spcFirstLastPara="1" rIns="91425" wrap="square" tIns="45700">
            <a:normAutofit fontScale="85000" lnSpcReduction="10000"/>
          </a:bodyPr>
          <a:lstStyle/>
          <a:p>
            <a:pPr indent="-329184" lvl="0" marL="342900" rtl="0" algn="just">
              <a:lnSpc>
                <a:spcPct val="150000"/>
              </a:lnSpc>
              <a:spcBef>
                <a:spcPts val="0"/>
              </a:spcBef>
              <a:spcAft>
                <a:spcPts val="0"/>
              </a:spcAft>
              <a:buSzPct val="79999"/>
              <a:buChar char="►"/>
            </a:pPr>
            <a:r>
              <a:rPr lang="en-US"/>
              <a:t>Year 2022 has higher correlation with the target variable Positive Cases</a:t>
            </a:r>
            <a:endParaRPr/>
          </a:p>
          <a:p>
            <a:pPr indent="0" lvl="0" marL="342900" rtl="0" algn="just">
              <a:lnSpc>
                <a:spcPct val="150000"/>
              </a:lnSpc>
              <a:spcBef>
                <a:spcPts val="0"/>
              </a:spcBef>
              <a:spcAft>
                <a:spcPts val="0"/>
              </a:spcAft>
              <a:buSzPct val="94117"/>
              <a:buNone/>
            </a:pPr>
            <a:r>
              <a:t/>
            </a:r>
            <a:endParaRPr/>
          </a:p>
          <a:p>
            <a:pPr indent="-329184" lvl="0" marL="342900" rtl="0" algn="just">
              <a:lnSpc>
                <a:spcPct val="150000"/>
              </a:lnSpc>
              <a:spcBef>
                <a:spcPts val="0"/>
              </a:spcBef>
              <a:spcAft>
                <a:spcPts val="0"/>
              </a:spcAft>
              <a:buSzPct val="79999"/>
              <a:buChar char="►"/>
            </a:pPr>
            <a:r>
              <a:rPr lang="en-US"/>
              <a:t>Number of Covid19 Tests in the community of Boston has also more correlation with the target</a:t>
            </a:r>
            <a:endParaRPr/>
          </a:p>
          <a:p>
            <a:pPr indent="0" lvl="0" marL="342900" rtl="0" algn="just">
              <a:lnSpc>
                <a:spcPct val="150000"/>
              </a:lnSpc>
              <a:spcBef>
                <a:spcPts val="0"/>
              </a:spcBef>
              <a:spcAft>
                <a:spcPts val="0"/>
              </a:spcAft>
              <a:buSzPct val="94117"/>
              <a:buNone/>
            </a:pPr>
            <a:r>
              <a:t/>
            </a:r>
            <a:endParaRPr/>
          </a:p>
          <a:p>
            <a:pPr indent="-329184" lvl="0" marL="342900" rtl="0" algn="just">
              <a:lnSpc>
                <a:spcPct val="150000"/>
              </a:lnSpc>
              <a:spcBef>
                <a:spcPts val="0"/>
              </a:spcBef>
              <a:spcAft>
                <a:spcPts val="0"/>
              </a:spcAft>
              <a:buSzPct val="79999"/>
              <a:buChar char="►"/>
            </a:pPr>
            <a:r>
              <a:rPr lang="en-US"/>
              <a:t>In order to tune the model we can only pick community-Test feature to predict Positive Cases in Boston area.</a:t>
            </a:r>
            <a:endParaRPr/>
          </a:p>
        </p:txBody>
      </p:sp>
      <p:pic>
        <p:nvPicPr>
          <p:cNvPr id="193" name="Google Shape;193;p8"/>
          <p:cNvPicPr preferRelativeResize="0"/>
          <p:nvPr/>
        </p:nvPicPr>
        <p:blipFill rotWithShape="1">
          <a:blip r:embed="rId3">
            <a:alphaModFix/>
          </a:blip>
          <a:srcRect b="0" l="0" r="0" t="0"/>
          <a:stretch/>
        </p:blipFill>
        <p:spPr>
          <a:xfrm>
            <a:off x="4086250" y="371150"/>
            <a:ext cx="7982199" cy="6414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677331" y="609600"/>
            <a:ext cx="24087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Statistics tables</a:t>
            </a:r>
            <a:endParaRPr/>
          </a:p>
        </p:txBody>
      </p:sp>
      <p:sp>
        <p:nvSpPr>
          <p:cNvPr id="199" name="Google Shape;199;p9"/>
          <p:cNvSpPr txBox="1"/>
          <p:nvPr>
            <p:ph idx="1" type="body"/>
          </p:nvPr>
        </p:nvSpPr>
        <p:spPr>
          <a:xfrm>
            <a:off x="344225" y="2160600"/>
            <a:ext cx="2629800" cy="31086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440"/>
              <a:buChar char="►"/>
            </a:pPr>
            <a:r>
              <a:rPr lang="en-US"/>
              <a:t>Descriptive statistics tables</a:t>
            </a:r>
            <a:endParaRPr/>
          </a:p>
          <a:p>
            <a:pPr indent="-285750" lvl="1" marL="742950" rtl="0" algn="l">
              <a:lnSpc>
                <a:spcPct val="150000"/>
              </a:lnSpc>
              <a:spcBef>
                <a:spcPts val="1000"/>
              </a:spcBef>
              <a:spcAft>
                <a:spcPts val="0"/>
              </a:spcAft>
              <a:buSzPts val="1280"/>
              <a:buChar char="►"/>
            </a:pPr>
            <a:r>
              <a:rPr lang="en-US"/>
              <a:t>For all sample</a:t>
            </a:r>
            <a:endParaRPr/>
          </a:p>
          <a:p>
            <a:pPr indent="-285750" lvl="1" marL="742950" rtl="0" algn="l">
              <a:lnSpc>
                <a:spcPct val="150000"/>
              </a:lnSpc>
              <a:spcBef>
                <a:spcPts val="1000"/>
              </a:spcBef>
              <a:spcAft>
                <a:spcPts val="0"/>
              </a:spcAft>
              <a:buSzPts val="1280"/>
              <a:buChar char="►"/>
            </a:pPr>
            <a:r>
              <a:rPr lang="en-US"/>
              <a:t>Group by Mask Policy</a:t>
            </a:r>
            <a:endParaRPr/>
          </a:p>
          <a:p>
            <a:pPr indent="-285750" lvl="1" marL="742950" rtl="0" algn="l">
              <a:lnSpc>
                <a:spcPct val="150000"/>
              </a:lnSpc>
              <a:spcBef>
                <a:spcPts val="1000"/>
              </a:spcBef>
              <a:spcAft>
                <a:spcPts val="0"/>
              </a:spcAft>
              <a:buSzPts val="1280"/>
              <a:buChar char="►"/>
            </a:pPr>
            <a:r>
              <a:rPr lang="en-US"/>
              <a:t>Group By Year</a:t>
            </a:r>
            <a:endParaRPr/>
          </a:p>
        </p:txBody>
      </p:sp>
      <p:pic>
        <p:nvPicPr>
          <p:cNvPr descr="A picture containing graphical user interface&#10;&#10;Description automatically generated" id="200" name="Google Shape;200;p9"/>
          <p:cNvPicPr preferRelativeResize="0"/>
          <p:nvPr/>
        </p:nvPicPr>
        <p:blipFill rotWithShape="1">
          <a:blip r:embed="rId3">
            <a:alphaModFix/>
          </a:blip>
          <a:srcRect b="0" l="0" r="0" t="0"/>
          <a:stretch/>
        </p:blipFill>
        <p:spPr>
          <a:xfrm>
            <a:off x="3230245" y="0"/>
            <a:ext cx="8957198" cy="2787588"/>
          </a:xfrm>
          <a:prstGeom prst="rect">
            <a:avLst/>
          </a:prstGeom>
          <a:noFill/>
          <a:ln>
            <a:noFill/>
          </a:ln>
        </p:spPr>
      </p:pic>
      <p:sp>
        <p:nvSpPr>
          <p:cNvPr id="201" name="Google Shape;201;p9"/>
          <p:cNvSpPr txBox="1"/>
          <p:nvPr/>
        </p:nvSpPr>
        <p:spPr>
          <a:xfrm>
            <a:off x="3986400" y="4614000"/>
            <a:ext cx="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202" name="Google Shape;202;p9"/>
          <p:cNvPicPr preferRelativeResize="0"/>
          <p:nvPr/>
        </p:nvPicPr>
        <p:blipFill>
          <a:blip r:embed="rId4">
            <a:alphaModFix/>
          </a:blip>
          <a:stretch>
            <a:fillRect/>
          </a:stretch>
        </p:blipFill>
        <p:spPr>
          <a:xfrm>
            <a:off x="3380657" y="2787588"/>
            <a:ext cx="8806793" cy="2087225"/>
          </a:xfrm>
          <a:prstGeom prst="rect">
            <a:avLst/>
          </a:prstGeom>
          <a:noFill/>
          <a:ln>
            <a:noFill/>
          </a:ln>
        </p:spPr>
      </p:pic>
      <p:pic>
        <p:nvPicPr>
          <p:cNvPr id="203" name="Google Shape;203;p9"/>
          <p:cNvPicPr preferRelativeResize="0"/>
          <p:nvPr/>
        </p:nvPicPr>
        <p:blipFill>
          <a:blip r:embed="rId5">
            <a:alphaModFix/>
          </a:blip>
          <a:stretch>
            <a:fillRect/>
          </a:stretch>
        </p:blipFill>
        <p:spPr>
          <a:xfrm>
            <a:off x="3380649" y="4874798"/>
            <a:ext cx="8806800" cy="1885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2022-06-27T01:31:11Z</dcterms:created>
  <dc:creator>Trieu Vo</dc:creator>
</cp:coreProperties>
</file>