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0" r:id="rId6"/>
    <p:sldId id="262" r:id="rId7"/>
    <p:sldId id="263" r:id="rId8"/>
    <p:sldId id="264" r:id="rId9"/>
    <p:sldId id="265" r:id="rId10"/>
    <p:sldId id="266"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199" autoAdjust="0"/>
    <p:restoredTop sz="94660"/>
  </p:normalViewPr>
  <p:slideViewPr>
    <p:cSldViewPr snapToGrid="0">
      <p:cViewPr varScale="1">
        <p:scale>
          <a:sx n="80" d="100"/>
          <a:sy n="80" d="100"/>
        </p:scale>
        <p:origin x="120" y="5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38E8F2-F30B-4228-8250-5DEBC5B189C5}"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7F1D-778C-4D81-A0D5-C17076DCBA82}"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1711" y="119074"/>
            <a:ext cx="1536129" cy="758343"/>
          </a:xfrm>
          <a:prstGeom prst="rect">
            <a:avLst/>
          </a:prstGeom>
        </p:spPr>
      </p:pic>
    </p:spTree>
    <p:extLst>
      <p:ext uri="{BB962C8B-B14F-4D97-AF65-F5344CB8AC3E}">
        <p14:creationId xmlns:p14="http://schemas.microsoft.com/office/powerpoint/2010/main" val="6481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8E8F2-F30B-4228-8250-5DEBC5B189C5}"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7F1D-778C-4D81-A0D5-C17076DCBA82}" type="slidenum">
              <a:rPr lang="en-US" smtClean="0"/>
              <a:t>‹#›</a:t>
            </a:fld>
            <a:endParaRPr lang="en-US"/>
          </a:p>
        </p:txBody>
      </p:sp>
    </p:spTree>
    <p:extLst>
      <p:ext uri="{BB962C8B-B14F-4D97-AF65-F5344CB8AC3E}">
        <p14:creationId xmlns:p14="http://schemas.microsoft.com/office/powerpoint/2010/main" val="3936770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8E8F2-F30B-4228-8250-5DEBC5B189C5}"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7F1D-778C-4D81-A0D5-C17076DCBA82}" type="slidenum">
              <a:rPr lang="en-US" smtClean="0"/>
              <a:t>‹#›</a:t>
            </a:fld>
            <a:endParaRPr lang="en-US"/>
          </a:p>
        </p:txBody>
      </p:sp>
    </p:spTree>
    <p:extLst>
      <p:ext uri="{BB962C8B-B14F-4D97-AF65-F5344CB8AC3E}">
        <p14:creationId xmlns:p14="http://schemas.microsoft.com/office/powerpoint/2010/main" val="428735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8E8F2-F30B-4228-8250-5DEBC5B189C5}"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7F1D-778C-4D81-A0D5-C17076DCBA82}"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62271" y="37954"/>
            <a:ext cx="962089" cy="474956"/>
          </a:xfrm>
          <a:prstGeom prst="rect">
            <a:avLst/>
          </a:prstGeom>
        </p:spPr>
      </p:pic>
    </p:spTree>
    <p:extLst>
      <p:ext uri="{BB962C8B-B14F-4D97-AF65-F5344CB8AC3E}">
        <p14:creationId xmlns:p14="http://schemas.microsoft.com/office/powerpoint/2010/main" val="72710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8E8F2-F30B-4228-8250-5DEBC5B189C5}"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7F1D-778C-4D81-A0D5-C17076DCBA82}" type="slidenum">
              <a:rPr lang="en-US" smtClean="0"/>
              <a:t>‹#›</a:t>
            </a:fld>
            <a:endParaRPr lang="en-US"/>
          </a:p>
        </p:txBody>
      </p:sp>
    </p:spTree>
    <p:extLst>
      <p:ext uri="{BB962C8B-B14F-4D97-AF65-F5344CB8AC3E}">
        <p14:creationId xmlns:p14="http://schemas.microsoft.com/office/powerpoint/2010/main" val="138228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8E8F2-F30B-4228-8250-5DEBC5B189C5}"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57F1D-778C-4D81-A0D5-C17076DCBA82}" type="slidenum">
              <a:rPr lang="en-US" smtClean="0"/>
              <a:t>‹#›</a:t>
            </a:fld>
            <a:endParaRPr lang="en-US"/>
          </a:p>
        </p:txBody>
      </p:sp>
    </p:spTree>
    <p:extLst>
      <p:ext uri="{BB962C8B-B14F-4D97-AF65-F5344CB8AC3E}">
        <p14:creationId xmlns:p14="http://schemas.microsoft.com/office/powerpoint/2010/main" val="427242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38E8F2-F30B-4228-8250-5DEBC5B189C5}"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57F1D-778C-4D81-A0D5-C17076DCBA82}" type="slidenum">
              <a:rPr lang="en-US" smtClean="0"/>
              <a:t>‹#›</a:t>
            </a:fld>
            <a:endParaRPr lang="en-US"/>
          </a:p>
        </p:txBody>
      </p:sp>
    </p:spTree>
    <p:extLst>
      <p:ext uri="{BB962C8B-B14F-4D97-AF65-F5344CB8AC3E}">
        <p14:creationId xmlns:p14="http://schemas.microsoft.com/office/powerpoint/2010/main" val="52038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38E8F2-F30B-4228-8250-5DEBC5B189C5}"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57F1D-778C-4D81-A0D5-C17076DCBA82}" type="slidenum">
              <a:rPr lang="en-US" smtClean="0"/>
              <a:t>‹#›</a:t>
            </a:fld>
            <a:endParaRPr lang="en-US"/>
          </a:p>
        </p:txBody>
      </p:sp>
    </p:spTree>
    <p:extLst>
      <p:ext uri="{BB962C8B-B14F-4D97-AF65-F5344CB8AC3E}">
        <p14:creationId xmlns:p14="http://schemas.microsoft.com/office/powerpoint/2010/main" val="152537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8E8F2-F30B-4228-8250-5DEBC5B189C5}"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57F1D-778C-4D81-A0D5-C17076DCBA82}" type="slidenum">
              <a:rPr lang="en-US" smtClean="0"/>
              <a:t>‹#›</a:t>
            </a:fld>
            <a:endParaRPr lang="en-US"/>
          </a:p>
        </p:txBody>
      </p:sp>
    </p:spTree>
    <p:extLst>
      <p:ext uri="{BB962C8B-B14F-4D97-AF65-F5344CB8AC3E}">
        <p14:creationId xmlns:p14="http://schemas.microsoft.com/office/powerpoint/2010/main" val="392805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8E8F2-F30B-4228-8250-5DEBC5B189C5}"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57F1D-778C-4D81-A0D5-C17076DCBA82}" type="slidenum">
              <a:rPr lang="en-US" smtClean="0"/>
              <a:t>‹#›</a:t>
            </a:fld>
            <a:endParaRPr lang="en-US"/>
          </a:p>
        </p:txBody>
      </p:sp>
    </p:spTree>
    <p:extLst>
      <p:ext uri="{BB962C8B-B14F-4D97-AF65-F5344CB8AC3E}">
        <p14:creationId xmlns:p14="http://schemas.microsoft.com/office/powerpoint/2010/main" val="192499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8E8F2-F30B-4228-8250-5DEBC5B189C5}"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57F1D-778C-4D81-A0D5-C17076DCBA82}" type="slidenum">
              <a:rPr lang="en-US" smtClean="0"/>
              <a:t>‹#›</a:t>
            </a:fld>
            <a:endParaRPr lang="en-US"/>
          </a:p>
        </p:txBody>
      </p:sp>
    </p:spTree>
    <p:extLst>
      <p:ext uri="{BB962C8B-B14F-4D97-AF65-F5344CB8AC3E}">
        <p14:creationId xmlns:p14="http://schemas.microsoft.com/office/powerpoint/2010/main" val="193506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8E8F2-F30B-4228-8250-5DEBC5B189C5}" type="datetimeFigureOut">
              <a:rPr lang="en-US" smtClean="0"/>
              <a:t>10/21/2021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7F1D-778C-4D81-A0D5-C17076DCBA82}" type="slidenum">
              <a:rPr lang="en-US" smtClean="0"/>
              <a:t>‹#›</a:t>
            </a:fld>
            <a:endParaRPr lang="en-US"/>
          </a:p>
        </p:txBody>
      </p:sp>
    </p:spTree>
    <p:extLst>
      <p:ext uri="{BB962C8B-B14F-4D97-AF65-F5344CB8AC3E}">
        <p14:creationId xmlns:p14="http://schemas.microsoft.com/office/powerpoint/2010/main" val="424721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kkon1.jog.buttobi.net/bn3b.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kkon1.jog.buttobi.net/bn3b.html" TargetMode="External"/><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1.bin"/><Relationship Id="rId10" Type="http://schemas.openxmlformats.org/officeDocument/2006/relationships/oleObject" Target="../embeddings/oleObject2.bin"/><Relationship Id="rId4" Type="http://schemas.openxmlformats.org/officeDocument/2006/relationships/image" Target="../media/image7.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hyperlink" Target="http://kkon1.jog.buttobi.net/bn3b.html" TargetMode="External"/><Relationship Id="rId4" Type="http://schemas.openxmlformats.org/officeDocument/2006/relationships/image" Target="../media/image10.png"/><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kkon1.jog.buttobi.net/bn3b.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kkon1.jog.buttobi.net/bn3b.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722563"/>
            <a:ext cx="9144000" cy="2387600"/>
          </a:xfrm>
        </p:spPr>
        <p:txBody>
          <a:bodyPr>
            <a:normAutofit/>
          </a:bodyPr>
          <a:lstStyle/>
          <a:p>
            <a:r>
              <a:rPr lang="en-US" b="1" dirty="0" err="1" smtClean="0">
                <a:latin typeface="Times New Roman" pitchFamily="18" charset="0"/>
                <a:cs typeface="Times New Roman" pitchFamily="18" charset="0"/>
              </a:rPr>
              <a:t>Hệ</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thống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bằng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vạch</a:t>
            </a:r>
            <a:r>
              <a:rPr lang="en-US" b="1" dirty="0" smtClean="0">
                <a:latin typeface="Times New Roman" pitchFamily="18" charset="0"/>
                <a:cs typeface="Times New Roman" pitchFamily="18" charset="0"/>
              </a:rPr>
              <a:t> / </a:t>
            </a:r>
            <a:r>
              <a:rPr lang="en-US" b="1" err="1" smtClean="0">
                <a:latin typeface="Times New Roman" pitchFamily="18" charset="0"/>
                <a:cs typeface="Times New Roman" pitchFamily="18" charset="0"/>
              </a:rPr>
              <a:t>mã</a:t>
            </a:r>
            <a:r>
              <a:rPr lang="en-US" b="1" smtClean="0">
                <a:latin typeface="Times New Roman" pitchFamily="18" charset="0"/>
                <a:cs typeface="Times New Roman" pitchFamily="18" charset="0"/>
              </a:rPr>
              <a:t> QR</a:t>
            </a:r>
            <a:endParaRPr lang="en-US" dirty="0"/>
          </a:p>
        </p:txBody>
      </p:sp>
      <p:sp>
        <p:nvSpPr>
          <p:cNvPr id="3" name="Subtitle 2"/>
          <p:cNvSpPr>
            <a:spLocks noGrp="1"/>
          </p:cNvSpPr>
          <p:nvPr>
            <p:ph type="subTitle" idx="1"/>
          </p:nvPr>
        </p:nvSpPr>
        <p:spPr>
          <a:xfrm>
            <a:off x="8849360" y="6188392"/>
            <a:ext cx="3342640" cy="669608"/>
          </a:xfrm>
        </p:spPr>
        <p:txBody>
          <a:bodyPr/>
          <a:lstStyle/>
          <a:p>
            <a:r>
              <a:rPr lang="en-US" smtClean="0"/>
              <a:t>10/2020</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6297" y="736524"/>
            <a:ext cx="3196203" cy="2413075"/>
          </a:xfrm>
          <a:prstGeom prst="rect">
            <a:avLst/>
          </a:prstGeom>
        </p:spPr>
      </p:pic>
    </p:spTree>
    <p:extLst>
      <p:ext uri="{BB962C8B-B14F-4D97-AF65-F5344CB8AC3E}">
        <p14:creationId xmlns:p14="http://schemas.microsoft.com/office/powerpoint/2010/main" val="3478714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6675" y="569343"/>
            <a:ext cx="8961120" cy="523220"/>
          </a:xfrm>
          <a:prstGeom prst="rect">
            <a:avLst/>
          </a:prstGeom>
        </p:spPr>
        <p:txBody>
          <a:bodyPr wrap="square">
            <a:spAutoFit/>
          </a:bodyPr>
          <a:lstStyle/>
          <a:p>
            <a:pPr lvl="1"/>
            <a:r>
              <a:rPr lang="en-US" sz="2800" dirty="0" smtClean="0">
                <a:latin typeface="Times New Roman" pitchFamily="18" charset="0"/>
                <a:cs typeface="Times New Roman" pitchFamily="18" charset="0"/>
              </a:rPr>
              <a:t>8. </a:t>
            </a:r>
            <a:r>
              <a:rPr lang="en-US" sz="2800" dirty="0" err="1" smtClean="0">
                <a:latin typeface="Times New Roman" pitchFamily="18" charset="0"/>
                <a:cs typeface="Times New Roman" pitchFamily="18" charset="0"/>
              </a:rPr>
              <a:t>Kiểm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kê</a:t>
            </a:r>
            <a:endParaRPr lang="en-US" sz="2800" dirty="0">
              <a:latin typeface="Times New Roman" pitchFamily="18" charset="0"/>
              <a:cs typeface="Times New Roman" pitchFamily="18" charset="0"/>
            </a:endParaRPr>
          </a:p>
        </p:txBody>
      </p:sp>
      <p:sp>
        <p:nvSpPr>
          <p:cNvPr id="22" name="ホームベース 128"/>
          <p:cNvSpPr/>
          <p:nvPr/>
        </p:nvSpPr>
        <p:spPr>
          <a:xfrm>
            <a:off x="3310890" y="1242738"/>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r>
              <a:rPr lang="en-US" altLang="ja-JP" sz="1400">
                <a:solidFill>
                  <a:schemeClr val="tx1"/>
                </a:solidFill>
                <a:latin typeface="Times" pitchFamily="18" charset="0"/>
                <a:ea typeface="メイリオ" pitchFamily="50" charset="-128"/>
                <a:cs typeface="メイリオ" pitchFamily="50" charset="-128"/>
              </a:rPr>
              <a:t>Import dữ liệu vào AMIS</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26" name="角丸四角形 143"/>
          <p:cNvSpPr/>
          <p:nvPr/>
        </p:nvSpPr>
        <p:spPr>
          <a:xfrm>
            <a:off x="102870" y="1242738"/>
            <a:ext cx="334963" cy="19383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spcBef>
                <a:spcPct val="50000"/>
              </a:spcBef>
              <a:defRPr/>
            </a:pPr>
            <a:r>
              <a:rPr lang="en-US" altLang="ja-JP" sz="1400" smtClean="0">
                <a:latin typeface="Times" pitchFamily="18" charset="0"/>
                <a:ea typeface="メイリオ" pitchFamily="50" charset="-128"/>
                <a:cs typeface="メイリオ" pitchFamily="50" charset="-128"/>
              </a:rPr>
              <a:t>Xuất hàng</a:t>
            </a:r>
            <a:endParaRPr lang="ja-JP" altLang="en-US" sz="1400" dirty="0">
              <a:latin typeface="Times" pitchFamily="18" charset="0"/>
              <a:ea typeface="メイリオ" pitchFamily="50" charset="-128"/>
              <a:cs typeface="メイリオ" pitchFamily="50" charset="-128"/>
            </a:endParaRPr>
          </a:p>
        </p:txBody>
      </p:sp>
      <p:sp>
        <p:nvSpPr>
          <p:cNvPr id="27" name="テキスト ボックス 146"/>
          <p:cNvSpPr txBox="1">
            <a:spLocks noChangeArrowheads="1"/>
          </p:cNvSpPr>
          <p:nvPr/>
        </p:nvSpPr>
        <p:spPr bwMode="auto">
          <a:xfrm>
            <a:off x="3288665" y="2628943"/>
            <a:ext cx="372935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smtClean="0">
                <a:latin typeface="Times New Roman" pitchFamily="18" charset="0"/>
                <a:cs typeface="Times New Roman" pitchFamily="18" charset="0"/>
              </a:rPr>
              <a:t>4. Import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AMIS</a:t>
            </a:r>
            <a:endParaRPr lang="en-US" altLang="ja-JP" dirty="0">
              <a:latin typeface="Times New Roman" pitchFamily="18" charset="0"/>
              <a:cs typeface="Times New Roman" pitchFamily="18" charset="0"/>
            </a:endParaRPr>
          </a:p>
        </p:txBody>
      </p:sp>
      <p:pic>
        <p:nvPicPr>
          <p:cNvPr id="28" name="Picture 10" descr="物流倉庫１"/>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3464" y="1611355"/>
            <a:ext cx="13223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9090">
            <a:off x="797877" y="1717718"/>
            <a:ext cx="346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ホームベース 126"/>
          <p:cNvSpPr/>
          <p:nvPr/>
        </p:nvSpPr>
        <p:spPr>
          <a:xfrm>
            <a:off x="458153" y="1242738"/>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Scan xuất hàng</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31" name="テキスト ボックス 130"/>
          <p:cNvSpPr txBox="1">
            <a:spLocks noChangeArrowheads="1"/>
          </p:cNvSpPr>
          <p:nvPr/>
        </p:nvSpPr>
        <p:spPr bwMode="auto">
          <a:xfrm>
            <a:off x="396240" y="2623862"/>
            <a:ext cx="2832100" cy="832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marL="228600" indent="-228600" algn="just" eaLnBrk="1" hangingPunct="1">
              <a:buAutoNum type="arabicPeriod"/>
              <a:defRPr/>
            </a:pPr>
            <a:r>
              <a:rPr lang="en-US" altLang="ja-JP" dirty="0" err="1" smtClean="0">
                <a:latin typeface="Times New Roman" pitchFamily="18" charset="0"/>
                <a:cs typeface="Times New Roman" pitchFamily="18" charset="0"/>
              </a:rPr>
              <a:t>Thực</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hiện</a:t>
            </a:r>
            <a:r>
              <a:rPr lang="en-US" altLang="ja-JP" dirty="0" smtClean="0">
                <a:latin typeface="Times New Roman" pitchFamily="18" charset="0"/>
                <a:cs typeface="Times New Roman" pitchFamily="18" charset="0"/>
              </a:rPr>
              <a:t> scan </a:t>
            </a:r>
            <a:r>
              <a:rPr lang="en-US" altLang="ja-JP" dirty="0" err="1" smtClean="0">
                <a:latin typeface="Times New Roman" pitchFamily="18" charset="0"/>
                <a:cs typeface="Times New Roman" pitchFamily="18" charset="0"/>
              </a:rPr>
              <a:t>đến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thiết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bị</a:t>
            </a:r>
            <a:endParaRPr lang="en-US" altLang="ja-JP" dirty="0" smtClean="0">
              <a:latin typeface="Times New Roman" pitchFamily="18" charset="0"/>
              <a:cs typeface="Times New Roman" pitchFamily="18" charset="0"/>
            </a:endParaRPr>
          </a:p>
          <a:p>
            <a:pPr marL="228600" indent="-228600" algn="just" eaLnBrk="1" hangingPunct="1">
              <a:buAutoNum type="arabicPeriod"/>
              <a:defRPr/>
            </a:pPr>
            <a:r>
              <a:rPr lang="en-US" altLang="ja-JP" dirty="0" err="1" smtClean="0">
                <a:latin typeface="Times New Roman" pitchFamily="18" charset="0"/>
                <a:cs typeface="Times New Roman" pitchFamily="18" charset="0"/>
              </a:rPr>
              <a:t>Thực</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hiện</a:t>
            </a:r>
            <a:r>
              <a:rPr lang="en-US" altLang="ja-JP" dirty="0" smtClean="0">
                <a:latin typeface="Times New Roman" pitchFamily="18" charset="0"/>
                <a:cs typeface="Times New Roman" pitchFamily="18" charset="0"/>
              </a:rPr>
              <a:t> scan </a:t>
            </a:r>
            <a:r>
              <a:rPr lang="en-US" altLang="ja-JP" dirty="0" err="1" smtClean="0">
                <a:latin typeface="Times New Roman" pitchFamily="18" charset="0"/>
                <a:cs typeface="Times New Roman" pitchFamily="18" charset="0"/>
              </a:rPr>
              <a:t>hóa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chất</a:t>
            </a:r>
            <a:r>
              <a:rPr lang="en-US" altLang="ja-JP" dirty="0" smtClean="0">
                <a:latin typeface="Times New Roman" pitchFamily="18" charset="0"/>
                <a:cs typeface="Times New Roman" pitchFamily="18" charset="0"/>
              </a:rPr>
              <a:t> ,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No</a:t>
            </a:r>
          </a:p>
          <a:p>
            <a:pPr marL="228600" indent="-228600" algn="just" eaLnBrk="1" hangingPunct="1">
              <a:buAutoNum type="arabicPeriod"/>
              <a:defRPr/>
            </a:pPr>
            <a:r>
              <a:rPr lang="en-US" altLang="ja-JP" dirty="0" err="1" smtClean="0">
                <a:latin typeface="Times New Roman" pitchFamily="18" charset="0"/>
                <a:cs typeface="Times New Roman" pitchFamily="18" charset="0"/>
              </a:rPr>
              <a:t>Tổng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hợp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kiểm</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kê</a:t>
            </a:r>
            <a:endParaRPr lang="en-US" altLang="ja-JP" dirty="0" smtClean="0">
              <a:latin typeface="Times New Roman" pitchFamily="18" charset="0"/>
              <a:cs typeface="Times New Roman" pitchFamily="18" charset="0"/>
            </a:endParaRPr>
          </a:p>
        </p:txBody>
      </p:sp>
      <p:pic>
        <p:nvPicPr>
          <p:cNvPr id="32" name="Picture 193" descr="3-14">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0890" y="1761531"/>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p:cNvSpPr txBox="1">
            <a:spLocks/>
          </p:cNvSpPr>
          <p:nvPr/>
        </p:nvSpPr>
        <p:spPr>
          <a:xfrm>
            <a:off x="0" y="0"/>
            <a:ext cx="12107008" cy="56934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chi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nghiệp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0865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0" y="0"/>
            <a:ext cx="12107008" cy="56934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sz="3600" err="1" smtClean="0">
                <a:latin typeface="Times New Roman" pitchFamily="18" charset="0"/>
                <a:cs typeface="Times New Roman" pitchFamily="18" charset="0"/>
              </a:rPr>
              <a:t>Phần</a:t>
            </a:r>
            <a:r>
              <a:rPr lang="en-US" sz="3600" smtClean="0">
                <a:latin typeface="Times New Roman" pitchFamily="18" charset="0"/>
                <a:cs typeface="Times New Roman" pitchFamily="18" charset="0"/>
              </a:rPr>
              <a:t> mềm</a:t>
            </a:r>
            <a:endParaRPr lang="en-US"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13050703"/>
              </p:ext>
            </p:extLst>
          </p:nvPr>
        </p:nvGraphicFramePr>
        <p:xfrm>
          <a:off x="1180229" y="569343"/>
          <a:ext cx="9449670" cy="6021958"/>
        </p:xfrm>
        <a:graphic>
          <a:graphicData uri="http://schemas.openxmlformats.org/drawingml/2006/table">
            <a:tbl>
              <a:tblPr/>
              <a:tblGrid>
                <a:gridCol w="261344"/>
                <a:gridCol w="2420877"/>
                <a:gridCol w="4291553"/>
                <a:gridCol w="426404"/>
                <a:gridCol w="894074"/>
                <a:gridCol w="1155418"/>
              </a:tblGrid>
              <a:tr h="206173">
                <a:tc>
                  <a:txBody>
                    <a:bodyPr/>
                    <a:lstStyle/>
                    <a:p>
                      <a:pPr algn="l" fontAlgn="ctr"/>
                      <a:r>
                        <a:rPr lang="en-US" sz="1200" b="0" i="0" u="none" strike="noStrike">
                          <a:solidFill>
                            <a:srgbClr val="000000"/>
                          </a:solidFill>
                          <a:effectLst/>
                          <a:latin typeface="Calibri" panose="020F0502020204030204" pitchFamily="34" charset="0"/>
                        </a:rPr>
                        <a:t>No</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200" b="0" i="0" u="none" strike="noStrike">
                          <a:solidFill>
                            <a:srgbClr val="000000"/>
                          </a:solidFill>
                          <a:effectLst/>
                          <a:latin typeface="Calibri" panose="020F0502020204030204" pitchFamily="34" charset="0"/>
                        </a:rPr>
                        <a:t>Chức năng</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200" b="0" i="0" u="none" strike="noStrike">
                          <a:solidFill>
                            <a:srgbClr val="000000"/>
                          </a:solidFill>
                          <a:effectLst/>
                          <a:latin typeface="Calibri" panose="020F0502020204030204" pitchFamily="34" charset="0"/>
                        </a:rPr>
                        <a:t>Mô tả</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200" b="0" i="0" u="none" strike="noStrike">
                          <a:solidFill>
                            <a:srgbClr val="000000"/>
                          </a:solidFill>
                          <a:effectLst/>
                          <a:latin typeface="Calibri" panose="020F0502020204030204" pitchFamily="34" charset="0"/>
                        </a:rPr>
                        <a:t>HT</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200" b="0" i="0" u="none" strike="noStrike">
                          <a:solidFill>
                            <a:srgbClr val="000000"/>
                          </a:solidFill>
                          <a:effectLst/>
                          <a:latin typeface="Calibri" panose="020F0502020204030204" pitchFamily="34" charset="0"/>
                        </a:rPr>
                        <a:t>PC</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200" b="0" i="0" u="none" strike="noStrike" smtClean="0">
                          <a:solidFill>
                            <a:srgbClr val="000000"/>
                          </a:solidFill>
                          <a:effectLst/>
                          <a:latin typeface="Calibri" panose="020F0502020204030204" pitchFamily="34" charset="0"/>
                        </a:rPr>
                        <a:t>Giai đoạn</a:t>
                      </a:r>
                      <a:endParaRPr lang="en-US" sz="1200" b="0" i="0" u="none" strike="noStrike">
                        <a:solidFill>
                          <a:srgbClr val="000000"/>
                        </a:solidFill>
                        <a:effectLst/>
                        <a:latin typeface="Calibri" panose="020F0502020204030204" pitchFamily="34" charset="0"/>
                      </a:endParaRPr>
                    </a:p>
                  </a:txBody>
                  <a:tcPr marL="6207" marR="6207" marT="62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12345">
                <a:tc>
                  <a:txBody>
                    <a:bodyPr/>
                    <a:lstStyle/>
                    <a:p>
                      <a:pPr algn="r" fontAlgn="ctr"/>
                      <a:r>
                        <a:rPr lang="en-US" sz="1200" b="0" i="0" u="none" strike="noStrike">
                          <a:solidFill>
                            <a:srgbClr val="000000"/>
                          </a:solidFill>
                          <a:effectLst/>
                          <a:latin typeface="Calibri" panose="020F0502020204030204" pitchFamily="34" charset="0"/>
                        </a:rPr>
                        <a:t>1</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In nhãn nguyên vật liệu hóa chất</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3 loại nhãn sẽ dùng chung 1 mẫu in. </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Nguyên vật liệu hóa chất, Thành phẩm hóa chất, Nhãn thiết bị</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In</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smtClean="0">
                          <a:solidFill>
                            <a:srgbClr val="000000"/>
                          </a:solidFill>
                          <a:effectLst/>
                          <a:latin typeface="Calibri" panose="020F0502020204030204" pitchFamily="34" charset="0"/>
                        </a:rPr>
                        <a:t>Giai</a:t>
                      </a:r>
                      <a:r>
                        <a:rPr lang="en-US" sz="1200" b="0" i="0" u="none" strike="noStrike" baseline="0" smtClean="0">
                          <a:solidFill>
                            <a:srgbClr val="000000"/>
                          </a:solidFill>
                          <a:effectLst/>
                          <a:latin typeface="Calibri" panose="020F0502020204030204" pitchFamily="34" charset="0"/>
                        </a:rPr>
                        <a:t> đoạn 1</a:t>
                      </a:r>
                      <a:endParaRPr lang="en-US" sz="1200" b="0" i="0" u="none" strike="noStrike">
                        <a:solidFill>
                          <a:srgbClr val="000000"/>
                        </a:solidFill>
                        <a:effectLst/>
                        <a:latin typeface="Calibri" panose="020F0502020204030204" pitchFamily="34" charset="0"/>
                      </a:endParaRP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18518">
                <a:tc>
                  <a:txBody>
                    <a:bodyPr/>
                    <a:lstStyle/>
                    <a:p>
                      <a:pPr algn="r" fontAlgn="ctr"/>
                      <a:r>
                        <a:rPr lang="en-US" sz="1200" b="0" i="0" u="none" strike="noStrike">
                          <a:solidFill>
                            <a:srgbClr val="000000"/>
                          </a:solidFill>
                          <a:effectLst/>
                          <a:latin typeface="Calibri" panose="020F0502020204030204" pitchFamily="34" charset="0"/>
                        </a:rPr>
                        <a:t>2</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Nhập kho nguyên vật liệu là hóa chất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200" b="0" i="0" u="none" strike="noStrike">
                          <a:solidFill>
                            <a:srgbClr val="000000"/>
                          </a:solidFill>
                          <a:effectLst/>
                          <a:latin typeface="Calibri" panose="020F0502020204030204" pitchFamily="34" charset="0"/>
                        </a:rPr>
                        <a:t>- Lấy thông tin đơn mua hàng từ AMIS</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Scan dữ liệu nhập kho thực tế </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Trả về AMIS</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Scan</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Xuất file</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excel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smtClean="0">
                          <a:solidFill>
                            <a:srgbClr val="000000"/>
                          </a:solidFill>
                          <a:effectLst/>
                          <a:latin typeface="Calibri" panose="020F0502020204030204" pitchFamily="34" charset="0"/>
                        </a:rPr>
                        <a:t>Giai đoạn</a:t>
                      </a:r>
                      <a:r>
                        <a:rPr lang="en-US" sz="1200" b="0" i="0" u="none" strike="noStrike" baseline="0" smtClean="0">
                          <a:solidFill>
                            <a:srgbClr val="000000"/>
                          </a:solidFill>
                          <a:effectLst/>
                          <a:latin typeface="Calibri" panose="020F0502020204030204" pitchFamily="34" charset="0"/>
                        </a:rPr>
                        <a:t> 2</a:t>
                      </a:r>
                      <a:endParaRPr lang="en-US" sz="1200" b="0" i="0" u="none" strike="noStrike">
                        <a:solidFill>
                          <a:srgbClr val="000000"/>
                        </a:solidFill>
                        <a:effectLst/>
                        <a:latin typeface="Calibri" panose="020F0502020204030204" pitchFamily="34" charset="0"/>
                      </a:endParaRP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2345">
                <a:tc>
                  <a:txBody>
                    <a:bodyPr/>
                    <a:lstStyle/>
                    <a:p>
                      <a:pPr algn="r" fontAlgn="ctr"/>
                      <a:r>
                        <a:rPr lang="en-US" sz="1200" b="0" i="0" u="none" strike="noStrike">
                          <a:solidFill>
                            <a:srgbClr val="000000"/>
                          </a:solidFill>
                          <a:effectLst/>
                          <a:latin typeface="Calibri" panose="020F0502020204030204" pitchFamily="34" charset="0"/>
                        </a:rPr>
                        <a:t>3</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Nhập thành phẩm là hóa chất về lại kho</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 Scan dữ liệu nhập kho thực tế</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 Trả về AMIS</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Scan</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Xuất file</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excel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smtClean="0">
                          <a:solidFill>
                            <a:srgbClr val="000000"/>
                          </a:solidFill>
                          <a:effectLst/>
                          <a:latin typeface="Calibri" panose="020F0502020204030204" pitchFamily="34" charset="0"/>
                        </a:rPr>
                        <a:t>Giai đoạn</a:t>
                      </a:r>
                      <a:r>
                        <a:rPr lang="en-US" sz="1200" b="0" i="0" u="none" strike="noStrike" baseline="0" smtClean="0">
                          <a:solidFill>
                            <a:srgbClr val="000000"/>
                          </a:solidFill>
                          <a:effectLst/>
                          <a:latin typeface="Calibri" panose="020F0502020204030204" pitchFamily="34" charset="0"/>
                        </a:rPr>
                        <a:t> 2</a:t>
                      </a:r>
                      <a:endParaRPr lang="en-US" sz="1200" b="0" i="0" u="none" strike="noStrike">
                        <a:solidFill>
                          <a:srgbClr val="000000"/>
                        </a:solidFill>
                        <a:effectLst/>
                        <a:latin typeface="Calibri" panose="020F0502020204030204" pitchFamily="34" charset="0"/>
                      </a:endParaRP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18518">
                <a:tc>
                  <a:txBody>
                    <a:bodyPr/>
                    <a:lstStyle/>
                    <a:p>
                      <a:pPr algn="r" fontAlgn="ctr"/>
                      <a:r>
                        <a:rPr lang="en-US" sz="1200" b="0" i="0" u="none" strike="noStrike">
                          <a:solidFill>
                            <a:srgbClr val="000000"/>
                          </a:solidFill>
                          <a:effectLst/>
                          <a:latin typeface="Calibri" panose="020F0502020204030204" pitchFamily="34" charset="0"/>
                        </a:rPr>
                        <a:t>4</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200" b="0" i="0" u="none" strike="noStrike">
                          <a:solidFill>
                            <a:srgbClr val="000000"/>
                          </a:solidFill>
                          <a:effectLst/>
                          <a:latin typeface="Calibri" panose="020F0502020204030204" pitchFamily="34" charset="0"/>
                        </a:rPr>
                        <a:t>Nhập kho thiết bị ( mua về theo đơn mua hàng)</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200" b="0" i="0" u="none" strike="noStrike">
                          <a:solidFill>
                            <a:srgbClr val="000000"/>
                          </a:solidFill>
                          <a:effectLst/>
                          <a:latin typeface="Calibri" panose="020F0502020204030204" pitchFamily="34" charset="0"/>
                        </a:rPr>
                        <a:t>- Lấy thông tin đơn mua hàng từ AMIS</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Scan dữ liệu nhập kho thực tế </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Trả về AMIS</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Scan</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Xuất file</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excel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smtClean="0">
                          <a:solidFill>
                            <a:srgbClr val="000000"/>
                          </a:solidFill>
                          <a:effectLst/>
                          <a:latin typeface="Calibri" panose="020F0502020204030204" pitchFamily="34" charset="0"/>
                        </a:rPr>
                        <a:t>Giai</a:t>
                      </a:r>
                      <a:r>
                        <a:rPr lang="en-US" sz="1200" b="0" i="0" u="none" strike="noStrike" baseline="0" smtClean="0">
                          <a:solidFill>
                            <a:srgbClr val="000000"/>
                          </a:solidFill>
                          <a:effectLst/>
                          <a:latin typeface="Calibri" panose="020F0502020204030204" pitchFamily="34" charset="0"/>
                        </a:rPr>
                        <a:t> đoạn 1</a:t>
                      </a:r>
                      <a:endParaRPr lang="en-US" sz="1200" b="0" i="0" u="none" strike="noStrike">
                        <a:solidFill>
                          <a:srgbClr val="000000"/>
                        </a:solidFill>
                        <a:effectLst/>
                        <a:latin typeface="Calibri" panose="020F0502020204030204" pitchFamily="34" charset="0"/>
                      </a:endParaRP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18518">
                <a:tc>
                  <a:txBody>
                    <a:bodyPr/>
                    <a:lstStyle/>
                    <a:p>
                      <a:pPr algn="r" fontAlgn="ctr"/>
                      <a:r>
                        <a:rPr lang="en-US" sz="1200" b="0" i="0" u="none" strike="noStrike">
                          <a:solidFill>
                            <a:srgbClr val="000000"/>
                          </a:solidFill>
                          <a:effectLst/>
                          <a:latin typeface="Calibri" panose="020F0502020204030204" pitchFamily="34" charset="0"/>
                        </a:rPr>
                        <a:t>5</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Xuất nguyên vật liệu ( hóa chất ) sang sản xuất.</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200" b="0" i="0" u="none" strike="noStrike">
                          <a:solidFill>
                            <a:srgbClr val="000000"/>
                          </a:solidFill>
                          <a:effectLst/>
                          <a:latin typeface="Calibri" panose="020F0502020204030204" pitchFamily="34" charset="0"/>
                        </a:rPr>
                        <a:t>- Lấy thông tin đơn Xuất kho từ AMIS</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Scan dữ liệu nhập kho thực tế </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Trả về AMIS</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Scan</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Xuất file</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excel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smtClean="0">
                          <a:solidFill>
                            <a:srgbClr val="000000"/>
                          </a:solidFill>
                          <a:effectLst/>
                          <a:latin typeface="Calibri" panose="020F0502020204030204" pitchFamily="34" charset="0"/>
                        </a:rPr>
                        <a:t>Giai đoạn</a:t>
                      </a:r>
                      <a:r>
                        <a:rPr lang="en-US" sz="1200" b="0" i="0" u="none" strike="noStrike" baseline="0" smtClean="0">
                          <a:solidFill>
                            <a:srgbClr val="000000"/>
                          </a:solidFill>
                          <a:effectLst/>
                          <a:latin typeface="Calibri" panose="020F0502020204030204" pitchFamily="34" charset="0"/>
                        </a:rPr>
                        <a:t> 2</a:t>
                      </a:r>
                      <a:endParaRPr lang="en-US" sz="1200" b="0" i="0" u="none" strike="noStrike">
                        <a:solidFill>
                          <a:srgbClr val="000000"/>
                        </a:solidFill>
                        <a:effectLst/>
                        <a:latin typeface="Calibri" panose="020F0502020204030204" pitchFamily="34" charset="0"/>
                      </a:endParaRP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18518">
                <a:tc>
                  <a:txBody>
                    <a:bodyPr/>
                    <a:lstStyle/>
                    <a:p>
                      <a:pPr algn="r" fontAlgn="ctr"/>
                      <a:r>
                        <a:rPr lang="en-US" sz="1200" b="0" i="0" u="none" strike="noStrike">
                          <a:solidFill>
                            <a:srgbClr val="000000"/>
                          </a:solidFill>
                          <a:effectLst/>
                          <a:latin typeface="Calibri" panose="020F0502020204030204" pitchFamily="34" charset="0"/>
                        </a:rPr>
                        <a:t>6</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200" b="0" i="0" u="none" strike="noStrike">
                          <a:solidFill>
                            <a:srgbClr val="000000"/>
                          </a:solidFill>
                          <a:effectLst/>
                          <a:latin typeface="Calibri" panose="020F0502020204030204" pitchFamily="34" charset="0"/>
                        </a:rPr>
                        <a:t>Xuất bán hóa chất ( Bán đi theo đơn đặt hàng từ KH)</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200" b="0" i="0" u="none" strike="noStrike">
                          <a:solidFill>
                            <a:srgbClr val="000000"/>
                          </a:solidFill>
                          <a:effectLst/>
                          <a:latin typeface="Calibri" panose="020F0502020204030204" pitchFamily="34" charset="0"/>
                        </a:rPr>
                        <a:t>- Lấy thông tin đơn đặt hàng từ AMIS</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Scan dữ liệu nhập kho thực tế </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Trả về AMIS</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Scan</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Xuất file</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excel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smtClean="0">
                          <a:solidFill>
                            <a:srgbClr val="000000"/>
                          </a:solidFill>
                          <a:effectLst/>
                          <a:latin typeface="Calibri" panose="020F0502020204030204" pitchFamily="34" charset="0"/>
                        </a:rPr>
                        <a:t>Giai đoạn</a:t>
                      </a:r>
                      <a:r>
                        <a:rPr lang="en-US" sz="1200" b="0" i="0" u="none" strike="noStrike" baseline="0" smtClean="0">
                          <a:solidFill>
                            <a:srgbClr val="000000"/>
                          </a:solidFill>
                          <a:effectLst/>
                          <a:latin typeface="Calibri" panose="020F0502020204030204" pitchFamily="34" charset="0"/>
                        </a:rPr>
                        <a:t> 2</a:t>
                      </a:r>
                      <a:endParaRPr lang="en-US" sz="1200" b="0" i="0" u="none" strike="noStrike">
                        <a:solidFill>
                          <a:srgbClr val="000000"/>
                        </a:solidFill>
                        <a:effectLst/>
                        <a:latin typeface="Calibri" panose="020F0502020204030204" pitchFamily="34" charset="0"/>
                      </a:endParaRP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18518">
                <a:tc>
                  <a:txBody>
                    <a:bodyPr/>
                    <a:lstStyle/>
                    <a:p>
                      <a:pPr algn="r" fontAlgn="ctr"/>
                      <a:r>
                        <a:rPr lang="en-US" sz="1200" b="0" i="0" u="none" strike="noStrike">
                          <a:solidFill>
                            <a:srgbClr val="000000"/>
                          </a:solidFill>
                          <a:effectLst/>
                          <a:latin typeface="Calibri" panose="020F0502020204030204" pitchFamily="34" charset="0"/>
                        </a:rPr>
                        <a:t>7</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Xuất bán thiết bị</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200" b="0" i="0" u="none" strike="noStrike">
                          <a:solidFill>
                            <a:srgbClr val="000000"/>
                          </a:solidFill>
                          <a:effectLst/>
                          <a:latin typeface="Calibri" panose="020F0502020204030204" pitchFamily="34" charset="0"/>
                        </a:rPr>
                        <a:t>- Lấy thông tin đơn đặt hàng từ AMIS</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Scan dữ liệu nhập kho thực tế </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 Trả về AMIS</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Scan</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Xuất file</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excel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smtClean="0">
                          <a:solidFill>
                            <a:srgbClr val="000000"/>
                          </a:solidFill>
                          <a:effectLst/>
                          <a:latin typeface="Calibri" panose="020F0502020204030204" pitchFamily="34" charset="0"/>
                        </a:rPr>
                        <a:t>Giai</a:t>
                      </a:r>
                      <a:r>
                        <a:rPr lang="en-US" sz="1200" b="0" i="0" u="none" strike="noStrike" baseline="0" smtClean="0">
                          <a:solidFill>
                            <a:srgbClr val="000000"/>
                          </a:solidFill>
                          <a:effectLst/>
                          <a:latin typeface="Calibri" panose="020F0502020204030204" pitchFamily="34" charset="0"/>
                        </a:rPr>
                        <a:t> đoạn 1</a:t>
                      </a:r>
                      <a:endParaRPr lang="en-US" sz="1200" b="0" i="0" u="none" strike="noStrike">
                        <a:solidFill>
                          <a:srgbClr val="000000"/>
                        </a:solidFill>
                        <a:effectLst/>
                        <a:latin typeface="Calibri" panose="020F0502020204030204" pitchFamily="34" charset="0"/>
                      </a:endParaRP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2345">
                <a:tc>
                  <a:txBody>
                    <a:bodyPr/>
                    <a:lstStyle/>
                    <a:p>
                      <a:pPr algn="r" fontAlgn="ctr"/>
                      <a:r>
                        <a:rPr lang="en-US" sz="1200" b="0" i="0" u="none" strike="noStrike">
                          <a:solidFill>
                            <a:srgbClr val="000000"/>
                          </a:solidFill>
                          <a:effectLst/>
                          <a:latin typeface="Calibri" panose="020F0502020204030204" pitchFamily="34" charset="0"/>
                        </a:rPr>
                        <a:t>8</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Điều chuyển kho</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 Điều chuyển từ kho này sang kho khác</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 Trả dữ liệu về AMIS</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smtClean="0">
                          <a:solidFill>
                            <a:srgbClr val="000000"/>
                          </a:solidFill>
                          <a:effectLst/>
                          <a:latin typeface="Calibri" panose="020F0502020204030204" pitchFamily="34" charset="0"/>
                        </a:rPr>
                        <a:t>Giai đoạn</a:t>
                      </a:r>
                      <a:r>
                        <a:rPr lang="en-US" sz="1200" b="0" i="0" u="none" strike="noStrike" baseline="0" smtClean="0">
                          <a:solidFill>
                            <a:srgbClr val="000000"/>
                          </a:solidFill>
                          <a:effectLst/>
                          <a:latin typeface="Calibri" panose="020F0502020204030204" pitchFamily="34" charset="0"/>
                        </a:rPr>
                        <a:t> 2</a:t>
                      </a:r>
                      <a:endParaRPr lang="en-US" sz="1200" b="0" i="0" u="none" strike="noStrike">
                        <a:solidFill>
                          <a:srgbClr val="000000"/>
                        </a:solidFill>
                        <a:effectLst/>
                        <a:latin typeface="Calibri" panose="020F0502020204030204" pitchFamily="34" charset="0"/>
                      </a:endParaRP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2345">
                <a:tc>
                  <a:txBody>
                    <a:bodyPr/>
                    <a:lstStyle/>
                    <a:p>
                      <a:pPr algn="r" fontAlgn="ctr"/>
                      <a:r>
                        <a:rPr lang="en-US" sz="1200" b="0" i="0" u="none" strike="noStrike">
                          <a:solidFill>
                            <a:srgbClr val="000000"/>
                          </a:solidFill>
                          <a:effectLst/>
                          <a:latin typeface="Calibri" panose="020F0502020204030204" pitchFamily="34" charset="0"/>
                        </a:rPr>
                        <a:t>9</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Kiểm kê</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 Scan dữ liệu kiểm kê </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 Trả về AMIS</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Scan</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Xuất file</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excel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smtClean="0">
                          <a:solidFill>
                            <a:srgbClr val="000000"/>
                          </a:solidFill>
                          <a:effectLst/>
                          <a:latin typeface="Calibri" panose="020F0502020204030204" pitchFamily="34" charset="0"/>
                        </a:rPr>
                        <a:t>Giai</a:t>
                      </a:r>
                      <a:r>
                        <a:rPr lang="en-US" sz="1200" b="0" i="0" u="none" strike="noStrike" baseline="0" smtClean="0">
                          <a:solidFill>
                            <a:srgbClr val="000000"/>
                          </a:solidFill>
                          <a:effectLst/>
                          <a:latin typeface="Calibri" panose="020F0502020204030204" pitchFamily="34" charset="0"/>
                        </a:rPr>
                        <a:t> đoạn 1</a:t>
                      </a:r>
                      <a:endParaRPr lang="en-US" sz="1200" b="0" i="0" u="none" strike="noStrike">
                        <a:solidFill>
                          <a:srgbClr val="000000"/>
                        </a:solidFill>
                        <a:effectLst/>
                        <a:latin typeface="Calibri" panose="020F0502020204030204" pitchFamily="34" charset="0"/>
                      </a:endParaRP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173">
                <a:tc gridSpan="4">
                  <a:txBody>
                    <a:bodyPr/>
                    <a:lstStyle/>
                    <a:p>
                      <a:pPr algn="r" fontAlgn="ctr"/>
                      <a:r>
                        <a:rPr lang="en-US" sz="1200" b="0" i="0" u="none" strike="noStrike">
                          <a:solidFill>
                            <a:srgbClr val="000000"/>
                          </a:solidFill>
                          <a:effectLst/>
                          <a:latin typeface="Calibri" panose="020F0502020204030204" pitchFamily="34" charset="0"/>
                        </a:rPr>
                        <a:t>Tổng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ctr"/>
                      <a:r>
                        <a:rPr lang="en-US" sz="1200" b="1" i="0" u="none" strike="noStrike">
                          <a:solidFill>
                            <a:srgbClr val="FF0000"/>
                          </a:solidFill>
                          <a:effectLst/>
                          <a:latin typeface="Calibri" panose="020F0502020204030204" pitchFamily="34" charset="0"/>
                        </a:rPr>
                        <a:t>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r>
              <a:tr h="867642">
                <a:tc gridSpan="6">
                  <a:txBody>
                    <a:bodyPr/>
                    <a:lstStyle/>
                    <a:p>
                      <a:pPr algn="l" fontAlgn="ctr"/>
                      <a:r>
                        <a:rPr lang="vi-VN" sz="1200" b="0" i="0" u="none" strike="noStrike">
                          <a:solidFill>
                            <a:srgbClr val="000000"/>
                          </a:solidFill>
                          <a:effectLst/>
                          <a:latin typeface="Calibri" panose="020F0502020204030204" pitchFamily="34" charset="0"/>
                        </a:rPr>
                        <a:t>Ghi chú: </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Các chức năng này chỉ bao gồm duy nhất phần trung chuyển dữ liệu từ máy Keyence ra file Excel và trả lại AMIS. Không quản lý các dữ liệu tại hệ thống này.</a:t>
                      </a:r>
                      <a:br>
                        <a:rPr lang="vi-VN" sz="1200" b="0" i="0" u="none" strike="noStrike">
                          <a:solidFill>
                            <a:srgbClr val="000000"/>
                          </a:solidFill>
                          <a:effectLst/>
                          <a:latin typeface="Calibri" panose="020F0502020204030204" pitchFamily="34" charset="0"/>
                        </a:rPr>
                      </a:br>
                      <a:r>
                        <a:rPr lang="vi-VN" sz="1200" b="0" i="0" u="none" strike="noStrike">
                          <a:solidFill>
                            <a:srgbClr val="000000"/>
                          </a:solidFill>
                          <a:effectLst/>
                          <a:latin typeface="Calibri" panose="020F0502020204030204" pitchFamily="34" charset="0"/>
                        </a:rPr>
                        <a:t>Đào tạo 02 lần ( Mỗi lần 01 ngày tại hiện trường ). </a:t>
                      </a:r>
                    </a:p>
                  </a:txBody>
                  <a:tcPr marL="6207" marR="6207" marT="62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76401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0" y="0"/>
            <a:ext cx="12107008" cy="56934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kiến</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482654" y="774301"/>
            <a:ext cx="11141700" cy="5383430"/>
          </a:xfrm>
          <a:prstGeom prst="rect">
            <a:avLst/>
          </a:prstGeom>
        </p:spPr>
      </p:pic>
    </p:spTree>
    <p:extLst>
      <p:ext uri="{BB962C8B-B14F-4D97-AF65-F5344CB8AC3E}">
        <p14:creationId xmlns:p14="http://schemas.microsoft.com/office/powerpoint/2010/main" val="9386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17680" cy="772160"/>
          </a:xfrm>
        </p:spPr>
        <p:txBody>
          <a:bodyPr>
            <a:normAutofit/>
          </a:bodyPr>
          <a:lstStyle/>
          <a:p>
            <a:r>
              <a:rPr lang="en-US" sz="3600" b="1" dirty="0" err="1" smtClean="0">
                <a:latin typeface="Times New Roman" pitchFamily="18" charset="0"/>
                <a:cs typeface="Times New Roman" pitchFamily="18" charset="0"/>
              </a:rPr>
              <a:t>Hiện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trạng,vấn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bất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cập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trong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quản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hóa</a:t>
            </a:r>
            <a:endParaRPr lang="en-US" sz="3600" b="1" dirty="0">
              <a:latin typeface="Times New Roman" pitchFamily="18" charset="0"/>
              <a:cs typeface="Times New Roman" pitchFamily="18" charset="0"/>
            </a:endParaRPr>
          </a:p>
        </p:txBody>
      </p:sp>
      <p:sp>
        <p:nvSpPr>
          <p:cNvPr id="4" name="Rectangle 3"/>
          <p:cNvSpPr/>
          <p:nvPr/>
        </p:nvSpPr>
        <p:spPr>
          <a:xfrm>
            <a:off x="213360" y="772161"/>
            <a:ext cx="11704320" cy="6247864"/>
          </a:xfrm>
          <a:prstGeom prst="rect">
            <a:avLst/>
          </a:prstGeom>
        </p:spPr>
        <p:txBody>
          <a:bodyPr wrap="square">
            <a:spAutoFit/>
          </a:bodyPr>
          <a:lstStyle/>
          <a:p>
            <a:r>
              <a:rPr lang="en-US" sz="2000" b="1" dirty="0" err="1">
                <a:latin typeface="Times New Roman" pitchFamily="18" charset="0"/>
                <a:cs typeface="Times New Roman" pitchFamily="18" charset="0"/>
              </a:rPr>
              <a:t>Khó</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Không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Kiểm</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Soát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Được</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Thông</a:t>
            </a:r>
            <a:r>
              <a:rPr lang="en-US" sz="2000" b="1" dirty="0">
                <a:latin typeface="Times New Roman" pitchFamily="18" charset="0"/>
                <a:cs typeface="Times New Roman" pitchFamily="18" charset="0"/>
              </a:rPr>
              <a:t> Tin Theo Seri, </a:t>
            </a:r>
            <a:r>
              <a:rPr lang="en-US" sz="2000" b="1" dirty="0" err="1">
                <a:latin typeface="Times New Roman" pitchFamily="18" charset="0"/>
                <a:cs typeface="Times New Roman" pitchFamily="18" charset="0"/>
              </a:rPr>
              <a:t>Lô</a:t>
            </a:r>
            <a:r>
              <a:rPr lang="en-US" sz="2000" b="1" dirty="0">
                <a:latin typeface="Times New Roman" pitchFamily="18" charset="0"/>
                <a:cs typeface="Times New Roman" pitchFamily="18" charset="0"/>
              </a:rPr>
              <a:t> Lot </a:t>
            </a:r>
          </a:p>
          <a:p>
            <a:pPr marL="285750" indent="-285750">
              <a:buFont typeface="Arial" panose="020B0604020202020204"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Nhập</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snar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phẩm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từng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lệch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tin </a:t>
            </a:r>
            <a:r>
              <a:rPr lang="en-US" dirty="0" err="1">
                <a:latin typeface="Times New Roman" pitchFamily="18" charset="0"/>
                <a:cs typeface="Times New Roman" pitchFamily="18" charset="0"/>
              </a:rPr>
              <a:t>Lô</a:t>
            </a:r>
            <a:r>
              <a:rPr lang="en-US" dirty="0">
                <a:latin typeface="Times New Roman" pitchFamily="18" charset="0"/>
                <a:cs typeface="Times New Roman" pitchFamily="18" charset="0"/>
              </a:rPr>
              <a:t>/ Lot</a:t>
            </a:r>
          </a:p>
          <a:p>
            <a:pPr marL="285750" indent="-285750">
              <a:buFont typeface="Arial" panose="020B0604020202020204" pitchFamily="34" charset="0"/>
              <a:buChar char="•"/>
            </a:pPr>
            <a:r>
              <a:rPr lang="en-US" dirty="0" err="1"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phẩm</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xuất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đôi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chỉnh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tin </a:t>
            </a:r>
            <a:r>
              <a:rPr lang="en-US" dirty="0" err="1">
                <a:latin typeface="Times New Roman" pitchFamily="18" charset="0"/>
                <a:cs typeface="Times New Roman" pitchFamily="18" charset="0"/>
              </a:rPr>
              <a:t>Lô</a:t>
            </a:r>
            <a:r>
              <a:rPr lang="en-US" dirty="0">
                <a:latin typeface="Times New Roman" pitchFamily="18" charset="0"/>
                <a:cs typeface="Times New Roman" pitchFamily="18" charset="0"/>
              </a:rPr>
              <a:t>/ lot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tế</a:t>
            </a:r>
            <a:r>
              <a:rPr lang="en-US" dirty="0">
                <a:latin typeface="Times New Roman" pitchFamily="18" charset="0"/>
                <a:cs typeface="Times New Roman" pitchFamily="18" charset="0"/>
              </a:rPr>
              <a:t> do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lệch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phiếu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toán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tế</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Kiểm</a:t>
            </a:r>
            <a:r>
              <a:rPr lang="en-US" sz="2000" b="1" dirty="0" smtClean="0">
                <a:latin typeface="Times New Roman" pitchFamily="18" charset="0"/>
                <a:cs typeface="Times New Roman" pitchFamily="18" charset="0"/>
              </a:rPr>
              <a:t> </a:t>
            </a:r>
            <a:r>
              <a:rPr lang="en-US" sz="2000" b="1" dirty="0" err="1">
                <a:latin typeface="Times New Roman" pitchFamily="18" charset="0"/>
                <a:cs typeface="Times New Roman" pitchFamily="18" charset="0"/>
              </a:rPr>
              <a:t>Kê</a:t>
            </a:r>
            <a:endParaRPr lang="en-US" sz="2000" b="1" dirty="0">
              <a:latin typeface="Times New Roman" pitchFamily="18" charset="0"/>
              <a:cs typeface="Times New Roman" pitchFamily="18" charset="0"/>
            </a:endParaRPr>
          </a:p>
          <a:p>
            <a:pPr marL="285750" indent="-285750">
              <a:buFont typeface="Arial" panose="020B0604020202020204" pitchFamily="34" charset="0"/>
              <a:buChar char="•"/>
            </a:pP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cụ</a:t>
            </a: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en-US" dirty="0" err="1" smtClean="0">
                <a:latin typeface="Times New Roman" pitchFamily="18" charset="0"/>
                <a:cs typeface="Times New Roman" pitchFamily="18" charset="0"/>
              </a:rPr>
              <a:t>Tốn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kê</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tháng</a:t>
            </a: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chưa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nhật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chiếu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Lưu</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trữ</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cảnh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báo</a:t>
            </a:r>
            <a:endParaRPr lang="en-US" b="1" dirty="0">
              <a:latin typeface="Times New Roman" pitchFamily="18" charset="0"/>
              <a:cs typeface="Times New Roman" pitchFamily="18" charset="0"/>
            </a:endParaRPr>
          </a:p>
          <a:p>
            <a:pPr marL="285750" indent="-285750">
              <a:buFont typeface="Arial" panose="020B0604020202020204" pitchFamily="34" charset="0"/>
              <a:buChar char="•"/>
            </a:pP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FIFO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hoạch</a:t>
            </a: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lệnh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340264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17680" cy="772160"/>
          </a:xfrm>
        </p:spPr>
        <p:txBody>
          <a:bodyPr>
            <a:normAutofit/>
          </a:bodyPr>
          <a:lstStyle/>
          <a:p>
            <a:r>
              <a:rPr lang="en-US" sz="3600" b="1" dirty="0" err="1" smtClean="0">
                <a:latin typeface="Times New Roman" pitchFamily="18" charset="0"/>
                <a:cs typeface="Times New Roman" pitchFamily="18" charset="0"/>
              </a:rPr>
              <a:t>Giải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về</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thiết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bị</a:t>
            </a:r>
            <a:endParaRPr lang="en-US" sz="3600" b="1" dirty="0">
              <a:latin typeface="Times New Roman" pitchFamily="18" charset="0"/>
              <a:cs typeface="Times New Roman" pitchFamily="18" charset="0"/>
            </a:endParaRPr>
          </a:p>
        </p:txBody>
      </p:sp>
      <p:sp>
        <p:nvSpPr>
          <p:cNvPr id="4" name="Rectangle 3"/>
          <p:cNvSpPr/>
          <p:nvPr/>
        </p:nvSpPr>
        <p:spPr>
          <a:xfrm>
            <a:off x="213360" y="772161"/>
            <a:ext cx="11704320" cy="6217087"/>
          </a:xfrm>
          <a:prstGeom prst="rect">
            <a:avLst/>
          </a:prstGeom>
        </p:spPr>
        <p:txBody>
          <a:bodyPr wrap="square">
            <a:spAutoFit/>
          </a:bodyPr>
          <a:lstStyle/>
          <a:p>
            <a:r>
              <a:rPr lang="en-US" sz="2000" b="1" dirty="0" err="1" smtClean="0">
                <a:latin typeface="Times New Roman" pitchFamily="18" charset="0"/>
                <a:cs typeface="Times New Roman" pitchFamily="18" charset="0"/>
              </a:rPr>
              <a:t>Sử</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dụng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công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nghệ</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quản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lý</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bằng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mã</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vạch</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để</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số</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hóa</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toàn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bộ</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dữ</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liệu</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từ</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chữ</a:t>
            </a:r>
            <a:r>
              <a:rPr lang="en-US" sz="2000" b="1" dirty="0" smtClean="0">
                <a:latin typeface="Times New Roman" pitchFamily="18" charset="0"/>
                <a:cs typeface="Times New Roman" pitchFamily="18" charset="0"/>
              </a:rPr>
              <a:t> sang </a:t>
            </a:r>
            <a:r>
              <a:rPr lang="en-US" sz="2000" b="1" dirty="0" err="1" smtClean="0">
                <a:latin typeface="Times New Roman" pitchFamily="18" charset="0"/>
                <a:cs typeface="Times New Roman" pitchFamily="18" charset="0"/>
              </a:rPr>
              <a:t>dữ</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liệu</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số</a:t>
            </a:r>
            <a:r>
              <a:rPr lang="en-US" sz="2000" b="1"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KEYENCE </a:t>
            </a:r>
            <a:r>
              <a:rPr lang="vi-VN" dirty="0">
                <a:latin typeface="Times New Roman" pitchFamily="18" charset="0"/>
                <a:cs typeface="Times New Roman" pitchFamily="18" charset="0"/>
              </a:rPr>
              <a:t>Seri BT</a:t>
            </a:r>
          </a:p>
          <a:p>
            <a:r>
              <a:rPr lang="vi-VN" dirty="0">
                <a:latin typeface="Times New Roman" pitchFamily="18" charset="0"/>
                <a:cs typeface="Times New Roman" pitchFamily="18" charset="0"/>
              </a:rPr>
              <a:t>Thiết bị thông minh, có hệ điều hành Window, có thể cài đặt/ viết thêm ứng dụng và có khả nắng kết nối với Hệ thống phần mềm ERP qua ứng dụng nhúng</a:t>
            </a:r>
          </a:p>
          <a:p>
            <a:r>
              <a:rPr lang="vi-VN" dirty="0">
                <a:latin typeface="Times New Roman" pitchFamily="18" charset="0"/>
                <a:cs typeface="Times New Roman" pitchFamily="18" charset="0"/>
              </a:rPr>
              <a:t>Thiết bị không dây cầm tay, kết nối wifi linh hoạt sử dụng</a:t>
            </a:r>
          </a:p>
          <a:p>
            <a:r>
              <a:rPr lang="vi-VN" dirty="0">
                <a:latin typeface="Times New Roman" pitchFamily="18" charset="0"/>
                <a:cs typeface="Times New Roman" pitchFamily="18" charset="0"/>
              </a:rPr>
              <a:t>Tính năng nổi trội:</a:t>
            </a:r>
          </a:p>
          <a:p>
            <a:r>
              <a:rPr lang="vi-VN" dirty="0">
                <a:latin typeface="Times New Roman" pitchFamily="18" charset="0"/>
                <a:cs typeface="Times New Roman" pitchFamily="18" charset="0"/>
              </a:rPr>
              <a:t>+ Thiết bị là hệ thống thu thập dữ liệu hiệu quả để thực thi ngay lập tức</a:t>
            </a:r>
          </a:p>
          <a:p>
            <a:r>
              <a:rPr lang="vi-VN" dirty="0">
                <a:latin typeface="Times New Roman" pitchFamily="18" charset="0"/>
                <a:cs typeface="Times New Roman" pitchFamily="18" charset="0"/>
              </a:rPr>
              <a:t>+ Ngăn ngừa lỗi, xác nhận đơn giản và loại bỏ sai sót.</a:t>
            </a:r>
          </a:p>
          <a:p>
            <a:r>
              <a:rPr lang="vi-VN" dirty="0">
                <a:latin typeface="Times New Roman" pitchFamily="18" charset="0"/>
                <a:cs typeface="Times New Roman" pitchFamily="18" charset="0"/>
              </a:rPr>
              <a:t>+ Quản lý hàng tồn kho được thực hiện dễ dàng/ Loại bỏ tình trạng dư thừa, thiếu hàng tồn kho</a:t>
            </a:r>
          </a:p>
          <a:p>
            <a:r>
              <a:rPr lang="vi-VN" dirty="0">
                <a:latin typeface="Times New Roman" pitchFamily="18" charset="0"/>
                <a:cs typeface="Times New Roman" pitchFamily="18" charset="0"/>
              </a:rPr>
              <a:t>+ Cải tiến hoạt động kiểm </a:t>
            </a:r>
            <a:r>
              <a:rPr lang="vi-VN"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ê</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Giảm chi phí ( nhân lực và thời gian ) và tăng độ chính xác.</a:t>
            </a:r>
          </a:p>
          <a:p>
            <a:r>
              <a:rPr lang="vi-VN" dirty="0">
                <a:latin typeface="Times New Roman" pitchFamily="18" charset="0"/>
                <a:cs typeface="Times New Roman" pitchFamily="18" charset="0"/>
              </a:rPr>
              <a:t>+ Mở rộng các ứng dụng trong quản lý: </a:t>
            </a:r>
            <a:r>
              <a:rPr lang="en-US" dirty="0" smtClean="0">
                <a:latin typeface="Times New Roman" pitchFamily="18" charset="0"/>
                <a:cs typeface="Times New Roman" pitchFamily="18" charset="0"/>
              </a:rPr>
              <a:t>QL</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quy trình, truy xuất nguồn gốc</a:t>
            </a:r>
            <a:r>
              <a:rPr lang="vi-VN"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đọc</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mã </a:t>
            </a:r>
            <a:r>
              <a:rPr lang="vi-VN" dirty="0">
                <a:latin typeface="Times New Roman" pitchFamily="18" charset="0"/>
                <a:cs typeface="Times New Roman" pitchFamily="18" charset="0"/>
              </a:rPr>
              <a:t>vạch, đọc ký tự ảnh…</a:t>
            </a:r>
          </a:p>
          <a:p>
            <a:r>
              <a:rPr lang="vi-VN" dirty="0">
                <a:latin typeface="Times New Roman" pitchFamily="18" charset="0"/>
                <a:cs typeface="Times New Roman" pitchFamily="18" charset="0"/>
              </a:rPr>
              <a:t>+ Loại bỏ lỗi vận chuyển trong vận hành kho vận</a:t>
            </a:r>
          </a:p>
          <a:p>
            <a:r>
              <a:rPr lang="vi-VN" dirty="0">
                <a:latin typeface="Times New Roman" pitchFamily="18" charset="0"/>
                <a:cs typeface="Times New Roman" pitchFamily="18" charset="0"/>
              </a:rPr>
              <a:t>+ Quản lý thiết bị từ xa để hỗ trợ ngay lập tức: Mỗi thiết bị kết nối internet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server</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Thông số kỹ thuật thiết bị:</a:t>
            </a:r>
          </a:p>
          <a:p>
            <a:r>
              <a:rPr lang="vi-VN" dirty="0">
                <a:latin typeface="Times New Roman" pitchFamily="18" charset="0"/>
                <a:cs typeface="Times New Roman" pitchFamily="18" charset="0"/>
              </a:rPr>
              <a:t>+ Mà hình cảm ứng, có độ phân giải cao, hiện thị sắc nét, dễ dàng thao tác.</a:t>
            </a:r>
          </a:p>
          <a:p>
            <a:r>
              <a:rPr lang="vi-VN" dirty="0">
                <a:latin typeface="Times New Roman" pitchFamily="18" charset="0"/>
                <a:cs typeface="Times New Roman" pitchFamily="18" charset="0"/>
              </a:rPr>
              <a:t>+ Độ sâu đọc: khoảng cách đọc từ 25 mm - 2,300 mm</a:t>
            </a:r>
          </a:p>
          <a:p>
            <a:r>
              <a:rPr lang="vi-VN" dirty="0">
                <a:latin typeface="Times New Roman" pitchFamily="18" charset="0"/>
                <a:cs typeface="Times New Roman" pitchFamily="18" charset="0"/>
              </a:rPr>
              <a:t>+ Tốc độ đọc nhanh ngay lập tức khi đặt lên mã vạch</a:t>
            </a:r>
          </a:p>
          <a:p>
            <a:r>
              <a:rPr lang="vi-VN" dirty="0">
                <a:latin typeface="Times New Roman" pitchFamily="18" charset="0"/>
                <a:cs typeface="Times New Roman" pitchFamily="18" charset="0"/>
              </a:rPr>
              <a:t>+ Độ phân giải đọc cao: dễ dàng đọc mã cực nhỏ</a:t>
            </a:r>
          </a:p>
          <a:p>
            <a:r>
              <a:rPr lang="vi-VN" dirty="0">
                <a:latin typeface="Times New Roman" pitchFamily="18" charset="0"/>
                <a:cs typeface="Times New Roman" pitchFamily="18" charset="0"/>
              </a:rPr>
              <a:t>+ Lấy nét tự động cao, hiệu quả nhiều thao tác đọc, góc chéo…</a:t>
            </a:r>
          </a:p>
          <a:p>
            <a:r>
              <a:rPr lang="vi-VN" dirty="0">
                <a:latin typeface="Times New Roman" pitchFamily="18" charset="0"/>
                <a:cs typeface="Times New Roman" pitchFamily="18" charset="0"/>
              </a:rPr>
              <a:t>+ Chống chịu tác động lực mạnh</a:t>
            </a:r>
          </a:p>
          <a:p>
            <a:r>
              <a:rPr lang="vi-VN" dirty="0">
                <a:latin typeface="Times New Roman" pitchFamily="18" charset="0"/>
                <a:cs typeface="Times New Roman" pitchFamily="18" charset="0"/>
              </a:rPr>
              <a:t>+ Kiểm soát xuống cấp pin, thời lượng dài.</a:t>
            </a:r>
          </a:p>
          <a:p>
            <a:endParaRPr lang="en-US"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8378" t="4657" r="11713" b="3822"/>
          <a:stretch/>
        </p:blipFill>
        <p:spPr>
          <a:xfrm>
            <a:off x="9977120" y="1757681"/>
            <a:ext cx="1940560" cy="4846320"/>
          </a:xfrm>
          <a:prstGeom prst="rect">
            <a:avLst/>
          </a:prstGeom>
        </p:spPr>
      </p:pic>
    </p:spTree>
    <p:extLst>
      <p:ext uri="{BB962C8B-B14F-4D97-AF65-F5344CB8AC3E}">
        <p14:creationId xmlns:p14="http://schemas.microsoft.com/office/powerpoint/2010/main" val="230492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0"/>
            <a:ext cx="12107008" cy="569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Giải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về</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thống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endParaRPr lang="en-US" sz="3600" b="1" dirty="0">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1364301" y="772445"/>
            <a:ext cx="9804095" cy="5890840"/>
          </a:xfrm>
          <a:prstGeom prst="rect">
            <a:avLst/>
          </a:prstGeom>
        </p:spPr>
      </p:pic>
    </p:spTree>
    <p:extLst>
      <p:ext uri="{BB962C8B-B14F-4D97-AF65-F5344CB8AC3E}">
        <p14:creationId xmlns:p14="http://schemas.microsoft.com/office/powerpoint/2010/main" val="365688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07008" cy="569343"/>
          </a:xfrm>
        </p:spPr>
        <p:txBody>
          <a:bodyPr>
            <a:noAutofit/>
          </a:bodyPr>
          <a:lstStyle/>
          <a:p>
            <a:r>
              <a:rPr lang="en-US" sz="3600" b="1" dirty="0" err="1" smtClean="0">
                <a:latin typeface="Times New Roman" pitchFamily="18" charset="0"/>
                <a:cs typeface="Times New Roman" pitchFamily="18" charset="0"/>
              </a:rPr>
              <a:t>Giải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về</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thống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endParaRPr lang="en-US" sz="3600" b="1" dirty="0">
              <a:latin typeface="Times New Roman" pitchFamily="18" charset="0"/>
              <a:cs typeface="Times New Roman" pitchFamily="18" charset="0"/>
            </a:endParaRPr>
          </a:p>
        </p:txBody>
      </p:sp>
      <p:sp>
        <p:nvSpPr>
          <p:cNvPr id="20" name="Title 1"/>
          <p:cNvSpPr txBox="1">
            <a:spLocks/>
          </p:cNvSpPr>
          <p:nvPr/>
        </p:nvSpPr>
        <p:spPr>
          <a:xfrm>
            <a:off x="0" y="774792"/>
            <a:ext cx="12107008" cy="60833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200" dirty="0" err="1" smtClean="0">
                <a:latin typeface="Times New Roman" pitchFamily="18" charset="0"/>
                <a:cs typeface="Times New Roman" pitchFamily="18" charset="0"/>
              </a:rPr>
              <a:t>Nhập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kho</a:t>
            </a:r>
            <a:endParaRPr lang="en-US" sz="3200" dirty="0" smtClean="0">
              <a:latin typeface="Times New Roman" pitchFamily="18" charset="0"/>
              <a:cs typeface="Times New Roman" pitchFamily="18" charset="0"/>
            </a:endParaRPr>
          </a:p>
          <a:p>
            <a:pPr marL="1028700" lvl="1" indent="-571500">
              <a:buFont typeface="+mj-lt"/>
              <a:buAutoNum type="arabicPeriod"/>
            </a:pPr>
            <a:r>
              <a:rPr lang="en-US" sz="2000" dirty="0" err="1" smtClean="0">
                <a:latin typeface="Times New Roman" pitchFamily="18" charset="0"/>
                <a:cs typeface="Times New Roman" pitchFamily="18" charset="0"/>
              </a:rPr>
              <a:t>Nhập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nguyên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vật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hóa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chất</a:t>
            </a:r>
            <a:r>
              <a:rPr lang="en-US" sz="2000" dirty="0" smtClean="0">
                <a:latin typeface="Times New Roman" pitchFamily="18" charset="0"/>
                <a:cs typeface="Times New Roman" pitchFamily="18" charset="0"/>
              </a:rPr>
              <a:t>, NVL </a:t>
            </a:r>
            <a:r>
              <a:rPr lang="en-US" sz="2000" dirty="0" err="1" smtClean="0">
                <a:latin typeface="Times New Roman" pitchFamily="18" charset="0"/>
                <a:cs typeface="Times New Roman" pitchFamily="18" charset="0"/>
              </a:rPr>
              <a:t>phụ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kho</a:t>
            </a:r>
            <a:r>
              <a:rPr lang="en-US" sz="2000" dirty="0" smtClean="0">
                <a:latin typeface="Times New Roman" pitchFamily="18" charset="0"/>
                <a:cs typeface="Times New Roman" pitchFamily="18" charset="0"/>
              </a:rPr>
              <a:t> ( Theo </a:t>
            </a:r>
            <a:r>
              <a:rPr lang="en-US" sz="2000" dirty="0" err="1" smtClean="0">
                <a:latin typeface="Times New Roman" pitchFamily="18" charset="0"/>
                <a:cs typeface="Times New Roman" pitchFamily="18" charset="0"/>
              </a:rPr>
              <a:t>đơn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hàng</a:t>
            </a:r>
            <a:r>
              <a:rPr lang="en-US" sz="2000" dirty="0" smtClean="0">
                <a:latin typeface="Times New Roman" pitchFamily="18" charset="0"/>
                <a:cs typeface="Times New Roman" pitchFamily="18" charset="0"/>
              </a:rPr>
              <a:t> )</a:t>
            </a:r>
          </a:p>
          <a:p>
            <a:pPr marL="1028700" lvl="1" indent="-571500">
              <a:buFont typeface="+mj-lt"/>
              <a:buAutoNum type="arabicPeriod"/>
            </a:pPr>
            <a:r>
              <a:rPr lang="en-US" sz="2000" dirty="0" err="1" smtClean="0">
                <a:latin typeface="Times New Roman" pitchFamily="18" charset="0"/>
                <a:cs typeface="Times New Roman" pitchFamily="18" charset="0"/>
              </a:rPr>
              <a:t>Nhập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phẩm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hóa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chất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về</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kho</a:t>
            </a:r>
            <a:endParaRPr lang="en-US" sz="2000" dirty="0" smtClean="0">
              <a:latin typeface="Times New Roman" pitchFamily="18" charset="0"/>
              <a:cs typeface="Times New Roman" pitchFamily="18" charset="0"/>
            </a:endParaRPr>
          </a:p>
          <a:p>
            <a:pPr marL="1028700" lvl="1" indent="-571500">
              <a:buFont typeface="+mj-lt"/>
              <a:buAutoNum type="arabicPeriod"/>
            </a:pPr>
            <a:r>
              <a:rPr lang="en-US" sz="2000" dirty="0" err="1" smtClean="0">
                <a:latin typeface="Times New Roman" pitchFamily="18" charset="0"/>
                <a:cs typeface="Times New Roman" pitchFamily="18" charset="0"/>
              </a:rPr>
              <a:t>Nhập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bị</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mua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về</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hàng</a:t>
            </a:r>
            <a:r>
              <a:rPr lang="en-US" sz="2000" dirty="0" smtClean="0">
                <a:latin typeface="Times New Roman" pitchFamily="18" charset="0"/>
                <a:cs typeface="Times New Roman" pitchFamily="18" charset="0"/>
              </a:rPr>
              <a:t>)</a:t>
            </a:r>
          </a:p>
          <a:p>
            <a:pPr lvl="2"/>
            <a:r>
              <a:rPr lang="en-US" dirty="0" smtClean="0">
                <a:latin typeface="Times New Roman" pitchFamily="18" charset="0"/>
                <a:cs typeface="Times New Roman" pitchFamily="18" charset="0"/>
              </a:rPr>
              <a:t>3.1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barcode (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SP + Serial ). </a:t>
            </a:r>
          </a:p>
          <a:p>
            <a:pPr lvl="2"/>
            <a:r>
              <a:rPr lang="en-US" dirty="0" smtClean="0">
                <a:latin typeface="Times New Roman" pitchFamily="18" charset="0"/>
                <a:cs typeface="Times New Roman" pitchFamily="18" charset="0"/>
              </a:rPr>
              <a:t>3.2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barcode. </a:t>
            </a:r>
          </a:p>
          <a:p>
            <a:pPr marL="571500" indent="-571500">
              <a:buFont typeface="Arial" panose="020B0604020202020204" pitchFamily="34" charset="0"/>
              <a:buChar char="•"/>
            </a:pPr>
            <a:r>
              <a:rPr lang="en-US" sz="3200" dirty="0" err="1" smtClean="0">
                <a:latin typeface="Times New Roman" pitchFamily="18" charset="0"/>
                <a:cs typeface="Times New Roman" pitchFamily="18" charset="0"/>
              </a:rPr>
              <a:t>Xuất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kho</a:t>
            </a:r>
            <a:endParaRPr lang="en-US" sz="32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4. </a:t>
            </a:r>
            <a:r>
              <a:rPr lang="en-US" sz="2000" dirty="0" err="1" smtClean="0">
                <a:latin typeface="Times New Roman" pitchFamily="18" charset="0"/>
                <a:cs typeface="Times New Roman" pitchFamily="18" charset="0"/>
              </a:rPr>
              <a:t>Xuất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nguyên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vật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hóa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chất</a:t>
            </a:r>
            <a:r>
              <a:rPr lang="en-US" sz="2000" dirty="0" smtClean="0">
                <a:latin typeface="Times New Roman" pitchFamily="18" charset="0"/>
                <a:cs typeface="Times New Roman" pitchFamily="18" charset="0"/>
              </a:rPr>
              <a:t>, NVL </a:t>
            </a:r>
            <a:r>
              <a:rPr lang="en-US" sz="2000" dirty="0" err="1" smtClean="0">
                <a:latin typeface="Times New Roman" pitchFamily="18" charset="0"/>
                <a:cs typeface="Times New Roman" pitchFamily="18" charset="0"/>
              </a:rPr>
              <a:t>phụ</a:t>
            </a:r>
            <a:r>
              <a:rPr lang="en-US" sz="2000" dirty="0" smtClean="0">
                <a:latin typeface="Times New Roman" pitchFamily="18" charset="0"/>
                <a:cs typeface="Times New Roman" pitchFamily="18" charset="0"/>
              </a:rPr>
              <a:t> ) sang </a:t>
            </a:r>
            <a:r>
              <a:rPr lang="en-US" sz="2000" dirty="0" err="1" smtClean="0">
                <a:latin typeface="Times New Roman" pitchFamily="18" charset="0"/>
                <a:cs typeface="Times New Roman" pitchFamily="18" charset="0"/>
              </a:rPr>
              <a:t>sản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xuất</a:t>
            </a:r>
            <a:r>
              <a:rPr lang="en-US" sz="2000" dirty="0" smtClean="0">
                <a:latin typeface="Times New Roman" pitchFamily="18" charset="0"/>
                <a:cs typeface="Times New Roman" pitchFamily="18" charset="0"/>
              </a:rPr>
              <a:t>.</a:t>
            </a:r>
          </a:p>
          <a:p>
            <a:pPr marL="571500" indent="-571500">
              <a:buFont typeface="Arial" panose="020B0604020202020204" pitchFamily="34" charset="0"/>
              <a:buChar char="•"/>
            </a:pPr>
            <a:r>
              <a:rPr lang="en-US" sz="3200" dirty="0" err="1" smtClean="0">
                <a:latin typeface="Times New Roman" pitchFamily="18" charset="0"/>
                <a:cs typeface="Times New Roman" pitchFamily="18" charset="0"/>
              </a:rPr>
              <a:t>Xuất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hàng</a:t>
            </a:r>
            <a:r>
              <a:rPr lang="en-US" sz="3200" dirty="0" smtClean="0">
                <a:latin typeface="Times New Roman" pitchFamily="18" charset="0"/>
                <a:cs typeface="Times New Roman" pitchFamily="18" charset="0"/>
              </a:rPr>
              <a:t> </a:t>
            </a:r>
          </a:p>
          <a:p>
            <a:pPr lvl="1"/>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Xuất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hóa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chất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Bán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đặt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a:t>
            </a:r>
            <a:r>
              <a:rPr lang="en-US" sz="2000" dirty="0" smtClean="0">
                <a:latin typeface="Times New Roman" pitchFamily="18" charset="0"/>
                <a:cs typeface="Times New Roman" pitchFamily="18" charset="0"/>
              </a:rPr>
              <a:t> KH)</a:t>
            </a:r>
          </a:p>
          <a:p>
            <a:pPr lvl="1"/>
            <a:r>
              <a:rPr lang="en-US" sz="2000" dirty="0" smtClean="0">
                <a:latin typeface="Times New Roman" pitchFamily="18" charset="0"/>
                <a:cs typeface="Times New Roman" pitchFamily="18" charset="0"/>
              </a:rPr>
              <a:t>6. </a:t>
            </a:r>
            <a:r>
              <a:rPr lang="en-US" sz="2000" dirty="0" err="1" smtClean="0">
                <a:latin typeface="Times New Roman" pitchFamily="18" charset="0"/>
                <a:cs typeface="Times New Roman" pitchFamily="18" charset="0"/>
              </a:rPr>
              <a:t>Xuất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bị</a:t>
            </a:r>
            <a:endParaRPr lang="en-US" sz="2000" dirty="0" smtClean="0">
              <a:latin typeface="Times New Roman" pitchFamily="18" charset="0"/>
              <a:cs typeface="Times New Roman" pitchFamily="18" charset="0"/>
            </a:endParaRPr>
          </a:p>
          <a:p>
            <a:pPr marL="457200" indent="-457200">
              <a:buFont typeface="Arial" panose="020B0604020202020204" pitchFamily="34" charset="0"/>
              <a:buChar char="•"/>
            </a:pPr>
            <a:r>
              <a:rPr lang="en-US" sz="3200" dirty="0" err="1" smtClean="0">
                <a:latin typeface="Times New Roman" pitchFamily="18" charset="0"/>
                <a:cs typeface="Times New Roman" pitchFamily="18" charset="0"/>
              </a:rPr>
              <a:t>Điều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chuyển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kho</a:t>
            </a:r>
            <a:endParaRPr lang="en-US" sz="32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7.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chuyển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AMIS</a:t>
            </a:r>
          </a:p>
          <a:p>
            <a:pPr lvl="1"/>
            <a:endParaRPr lang="en-US" sz="2000" dirty="0">
              <a:latin typeface="Times New Roman" pitchFamily="18" charset="0"/>
              <a:cs typeface="Times New Roman" pitchFamily="18" charset="0"/>
            </a:endParaRPr>
          </a:p>
          <a:p>
            <a:pPr marL="457200" indent="-457200">
              <a:buFont typeface="Arial" panose="020B0604020202020204" pitchFamily="34" charset="0"/>
              <a:buChar char="•"/>
            </a:pPr>
            <a:r>
              <a:rPr lang="en-US" sz="3200" dirty="0" err="1" smtClean="0">
                <a:latin typeface="Times New Roman" pitchFamily="18" charset="0"/>
                <a:cs typeface="Times New Roman" pitchFamily="18" charset="0"/>
              </a:rPr>
              <a:t>Kiểm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kê</a:t>
            </a:r>
            <a:endParaRPr lang="en-US" sz="3200" dirty="0" smtClean="0">
              <a:latin typeface="Times New Roman" pitchFamily="18" charset="0"/>
              <a:cs typeface="Times New Roman" pitchFamily="18" charset="0"/>
            </a:endParaRPr>
          </a:p>
          <a:p>
            <a:pPr lvl="1"/>
            <a:r>
              <a:rPr lang="en-US" sz="2000" dirty="0">
                <a:latin typeface="Times New Roman" pitchFamily="18" charset="0"/>
                <a:cs typeface="Times New Roman" pitchFamily="18" charset="0"/>
              </a:rPr>
              <a:t>8</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Kiểm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kê</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đến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từng</a:t>
            </a:r>
            <a:r>
              <a:rPr lang="en-US" sz="2000" dirty="0" smtClean="0">
                <a:latin typeface="Times New Roman" pitchFamily="18" charset="0"/>
                <a:cs typeface="Times New Roman" pitchFamily="18" charset="0"/>
              </a:rPr>
              <a:t> Lot </a:t>
            </a:r>
            <a:r>
              <a:rPr lang="en-US" sz="2000" dirty="0" err="1" smtClean="0">
                <a:latin typeface="Times New Roman" pitchFamily="18" charset="0"/>
                <a:cs typeface="Times New Roman" pitchFamily="18" charset="0"/>
              </a:rPr>
              <a:t>hoặc</a:t>
            </a:r>
            <a:r>
              <a:rPr lang="en-US" sz="2000" dirty="0" smtClean="0">
                <a:latin typeface="Times New Roman" pitchFamily="18" charset="0"/>
                <a:cs typeface="Times New Roman" pitchFamily="18" charset="0"/>
              </a:rPr>
              <a:t> Serial</a:t>
            </a:r>
          </a:p>
          <a:p>
            <a:pPr lvl="1"/>
            <a:endParaRPr lang="en-US" sz="2000" dirty="0" smtClean="0"/>
          </a:p>
        </p:txBody>
      </p:sp>
    </p:spTree>
    <p:extLst>
      <p:ext uri="{BB962C8B-B14F-4D97-AF65-F5344CB8AC3E}">
        <p14:creationId xmlns:p14="http://schemas.microsoft.com/office/powerpoint/2010/main" val="53021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07008" cy="569343"/>
          </a:xfrm>
        </p:spPr>
        <p:txBody>
          <a:bodyPr>
            <a:noAutofit/>
          </a:bodyPr>
          <a:lstStyle/>
          <a:p>
            <a:r>
              <a:rPr lang="en-US" sz="3600" b="1" dirty="0" err="1" smtClean="0">
                <a:latin typeface="Times New Roman" pitchFamily="18" charset="0"/>
                <a:cs typeface="Times New Roman" pitchFamily="18" charset="0"/>
              </a:rPr>
              <a:t>Giải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thích</a:t>
            </a:r>
            <a:r>
              <a:rPr lang="en-US" sz="3600" b="1" dirty="0" smtClean="0">
                <a:latin typeface="Times New Roman" pitchFamily="18" charset="0"/>
                <a:cs typeface="Times New Roman" pitchFamily="18" charset="0"/>
              </a:rPr>
              <a:t> chi </a:t>
            </a:r>
            <a:r>
              <a:rPr lang="en-US" sz="3600" b="1" dirty="0" err="1" smtClean="0">
                <a:latin typeface="Times New Roman" pitchFamily="18" charset="0"/>
                <a:cs typeface="Times New Roman" pitchFamily="18" charset="0"/>
              </a:rPr>
              <a:t>tiết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endParaRPr lang="en-US" sz="3600" b="1" dirty="0">
              <a:latin typeface="Times New Roman" pitchFamily="18" charset="0"/>
              <a:cs typeface="Times New Roman" pitchFamily="18" charset="0"/>
            </a:endParaRPr>
          </a:p>
        </p:txBody>
      </p:sp>
      <p:sp>
        <p:nvSpPr>
          <p:cNvPr id="20" name="Title 1"/>
          <p:cNvSpPr txBox="1">
            <a:spLocks/>
          </p:cNvSpPr>
          <p:nvPr/>
        </p:nvSpPr>
        <p:spPr>
          <a:xfrm>
            <a:off x="0" y="774792"/>
            <a:ext cx="12107008" cy="49417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2900" dirty="0" smtClean="0">
                <a:latin typeface="Times New Roman" pitchFamily="18" charset="0"/>
                <a:cs typeface="Times New Roman" pitchFamily="18" charset="0"/>
              </a:rPr>
              <a:t>1. </a:t>
            </a:r>
            <a:r>
              <a:rPr lang="en-US" sz="2900" dirty="0" err="1" smtClean="0">
                <a:latin typeface="Times New Roman" pitchFamily="18" charset="0"/>
                <a:cs typeface="Times New Roman" pitchFamily="18" charset="0"/>
              </a:rPr>
              <a:t>Nhập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nguyên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vật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hóa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chất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kho</a:t>
            </a:r>
            <a:r>
              <a:rPr lang="en-US" sz="2900" dirty="0" smtClean="0">
                <a:latin typeface="Times New Roman" pitchFamily="18" charset="0"/>
                <a:cs typeface="Times New Roman" pitchFamily="18" charset="0"/>
              </a:rPr>
              <a:t> ( Theo </a:t>
            </a:r>
            <a:r>
              <a:rPr lang="en-US" sz="2900" dirty="0" err="1" smtClean="0">
                <a:latin typeface="Times New Roman" pitchFamily="18" charset="0"/>
                <a:cs typeface="Times New Roman" pitchFamily="18" charset="0"/>
              </a:rPr>
              <a:t>đơn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mua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hàng</a:t>
            </a:r>
            <a:r>
              <a:rPr lang="en-US" sz="2900" dirty="0" smtClean="0">
                <a:latin typeface="Times New Roman" pitchFamily="18" charset="0"/>
                <a:cs typeface="Times New Roman" pitchFamily="18" charset="0"/>
              </a:rPr>
              <a:t> )</a:t>
            </a:r>
          </a:p>
        </p:txBody>
      </p:sp>
      <p:sp>
        <p:nvSpPr>
          <p:cNvPr id="5" name="ホームベース 126"/>
          <p:cNvSpPr/>
          <p:nvPr/>
        </p:nvSpPr>
        <p:spPr>
          <a:xfrm>
            <a:off x="3346451" y="1474412"/>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dirty="0">
                <a:solidFill>
                  <a:schemeClr val="tx1"/>
                </a:solidFill>
                <a:latin typeface="Times New Roman" pitchFamily="18" charset="0"/>
                <a:ea typeface="メイリオ" pitchFamily="50" charset="-128"/>
                <a:cs typeface="Times New Roman" pitchFamily="18" charset="0"/>
              </a:rPr>
              <a:t>In </a:t>
            </a:r>
            <a:r>
              <a:rPr lang="en-US" altLang="ja-JP" sz="1400" dirty="0" err="1">
                <a:solidFill>
                  <a:schemeClr val="tx1"/>
                </a:solidFill>
                <a:latin typeface="Times New Roman" pitchFamily="18" charset="0"/>
                <a:ea typeface="メイリオ" pitchFamily="50" charset="-128"/>
                <a:cs typeface="Times New Roman" pitchFamily="18" charset="0"/>
              </a:rPr>
              <a:t>nhãn</a:t>
            </a:r>
            <a:endParaRPr lang="ja-JP" altLang="en-US" sz="1400" dirty="0">
              <a:solidFill>
                <a:schemeClr val="tx1"/>
              </a:solidFill>
              <a:latin typeface="Times New Roman" pitchFamily="18" charset="0"/>
              <a:ea typeface="メイリオ" pitchFamily="50" charset="-128"/>
              <a:cs typeface="Times New Roman" pitchFamily="18" charset="0"/>
            </a:endParaRPr>
          </a:p>
        </p:txBody>
      </p:sp>
      <p:sp>
        <p:nvSpPr>
          <p:cNvPr id="6" name="ホームベース 128"/>
          <p:cNvSpPr/>
          <p:nvPr/>
        </p:nvSpPr>
        <p:spPr>
          <a:xfrm>
            <a:off x="9033511" y="1474412"/>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r>
              <a:rPr lang="en-US" altLang="ja-JP" sz="1400" dirty="0">
                <a:solidFill>
                  <a:schemeClr val="tx1"/>
                </a:solidFill>
                <a:latin typeface="Times New Roman" pitchFamily="18" charset="0"/>
                <a:ea typeface="メイリオ" pitchFamily="50" charset="-128"/>
                <a:cs typeface="Times New Roman" pitchFamily="18" charset="0"/>
              </a:rPr>
              <a:t>Import </a:t>
            </a:r>
            <a:r>
              <a:rPr lang="en-US" altLang="ja-JP" sz="1400" dirty="0" err="1">
                <a:solidFill>
                  <a:schemeClr val="tx1"/>
                </a:solidFill>
                <a:latin typeface="Times New Roman" pitchFamily="18" charset="0"/>
                <a:ea typeface="メイリオ" pitchFamily="50" charset="-128"/>
                <a:cs typeface="Times New Roman" pitchFamily="18" charset="0"/>
              </a:rPr>
              <a:t>dữ</a:t>
            </a:r>
            <a:r>
              <a:rPr lang="en-US" altLang="ja-JP" sz="1400" dirty="0">
                <a:solidFill>
                  <a:schemeClr val="tx1"/>
                </a:solidFill>
                <a:latin typeface="Times New Roman" pitchFamily="18" charset="0"/>
                <a:ea typeface="メイリオ" pitchFamily="50" charset="-128"/>
                <a:cs typeface="Times New Roman" pitchFamily="18" charset="0"/>
              </a:rPr>
              <a:t> </a:t>
            </a:r>
            <a:r>
              <a:rPr lang="en-US" altLang="ja-JP" sz="1400" dirty="0" err="1">
                <a:solidFill>
                  <a:schemeClr val="tx1"/>
                </a:solidFill>
                <a:latin typeface="Times New Roman" pitchFamily="18" charset="0"/>
                <a:ea typeface="メイリオ" pitchFamily="50" charset="-128"/>
                <a:cs typeface="Times New Roman" pitchFamily="18" charset="0"/>
              </a:rPr>
              <a:t>liệu</a:t>
            </a:r>
            <a:r>
              <a:rPr lang="en-US" altLang="ja-JP" sz="1400" dirty="0">
                <a:solidFill>
                  <a:schemeClr val="tx1"/>
                </a:solidFill>
                <a:latin typeface="Times New Roman" pitchFamily="18" charset="0"/>
                <a:ea typeface="メイリオ" pitchFamily="50" charset="-128"/>
                <a:cs typeface="Times New Roman" pitchFamily="18" charset="0"/>
              </a:rPr>
              <a:t> </a:t>
            </a:r>
            <a:r>
              <a:rPr lang="en-US" altLang="ja-JP" sz="1400" dirty="0" err="1">
                <a:solidFill>
                  <a:schemeClr val="tx1"/>
                </a:solidFill>
                <a:latin typeface="Times New Roman" pitchFamily="18" charset="0"/>
                <a:ea typeface="メイリオ" pitchFamily="50" charset="-128"/>
                <a:cs typeface="Times New Roman" pitchFamily="18" charset="0"/>
              </a:rPr>
              <a:t>vào</a:t>
            </a:r>
            <a:r>
              <a:rPr lang="en-US" altLang="ja-JP" sz="1400" dirty="0">
                <a:solidFill>
                  <a:schemeClr val="tx1"/>
                </a:solidFill>
                <a:latin typeface="Times New Roman" pitchFamily="18" charset="0"/>
                <a:ea typeface="メイリオ" pitchFamily="50" charset="-128"/>
                <a:cs typeface="Times New Roman" pitchFamily="18" charset="0"/>
              </a:rPr>
              <a:t> AMIS</a:t>
            </a:r>
            <a:endParaRPr lang="ja-JP" altLang="en-US" sz="1400" dirty="0">
              <a:solidFill>
                <a:schemeClr val="tx1"/>
              </a:solidFill>
              <a:latin typeface="Times New Roman" pitchFamily="18" charset="0"/>
              <a:ea typeface="メイリオ" pitchFamily="50" charset="-128"/>
              <a:cs typeface="Times New Roman" pitchFamily="18" charset="0"/>
            </a:endParaRPr>
          </a:p>
        </p:txBody>
      </p:sp>
      <p:sp>
        <p:nvSpPr>
          <p:cNvPr id="8" name="テキスト ボックス 130"/>
          <p:cNvSpPr txBox="1">
            <a:spLocks noChangeArrowheads="1"/>
          </p:cNvSpPr>
          <p:nvPr/>
        </p:nvSpPr>
        <p:spPr bwMode="auto">
          <a:xfrm>
            <a:off x="3269298" y="2860617"/>
            <a:ext cx="28321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smtClean="0">
                <a:latin typeface="Times New Roman" pitchFamily="18" charset="0"/>
                <a:cs typeface="Times New Roman" pitchFamily="18" charset="0"/>
              </a:rPr>
              <a:t>3. In </a:t>
            </a:r>
            <a:r>
              <a:rPr lang="en-US" altLang="ja-JP" dirty="0" err="1" smtClean="0">
                <a:latin typeface="Times New Roman" pitchFamily="18" charset="0"/>
                <a:cs typeface="Times New Roman" pitchFamily="18" charset="0"/>
              </a:rPr>
              <a:t>nhãn</a:t>
            </a:r>
            <a:r>
              <a:rPr lang="en-US" altLang="ja-JP" dirty="0" smtClean="0">
                <a:latin typeface="Times New Roman" pitchFamily="18" charset="0"/>
                <a:cs typeface="Times New Roman" pitchFamily="18" charset="0"/>
              </a:rPr>
              <a:t> barcode </a:t>
            </a:r>
            <a:r>
              <a:rPr lang="en-US" altLang="ja-JP" dirty="0" err="1" smtClean="0">
                <a:latin typeface="Times New Roman" pitchFamily="18" charset="0"/>
                <a:cs typeface="Times New Roman" pitchFamily="18" charset="0"/>
              </a:rPr>
              <a:t>và</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thùng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hóa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chất</a:t>
            </a:r>
            <a:endParaRPr lang="en-US" altLang="ja-JP" dirty="0">
              <a:latin typeface="Times New Roman" pitchFamily="18" charset="0"/>
              <a:cs typeface="Times New Roman" pitchFamily="18" charset="0"/>
            </a:endParaRPr>
          </a:p>
        </p:txBody>
      </p:sp>
      <p:sp>
        <p:nvSpPr>
          <p:cNvPr id="11" name="角丸四角形 143"/>
          <p:cNvSpPr/>
          <p:nvPr/>
        </p:nvSpPr>
        <p:spPr>
          <a:xfrm>
            <a:off x="139066" y="1474412"/>
            <a:ext cx="334963" cy="19383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spcBef>
                <a:spcPct val="50000"/>
              </a:spcBef>
              <a:defRPr/>
            </a:pPr>
            <a:r>
              <a:rPr lang="en-US" altLang="ja-JP" sz="1400" dirty="0" err="1">
                <a:latin typeface="Times" pitchFamily="18" charset="0"/>
                <a:ea typeface="メイリオ" pitchFamily="50" charset="-128"/>
                <a:cs typeface="メイリオ" pitchFamily="50" charset="-128"/>
              </a:rPr>
              <a:t>Nhập</a:t>
            </a:r>
            <a:r>
              <a:rPr lang="en-US" altLang="ja-JP" sz="1400" dirty="0">
                <a:latin typeface="Times" pitchFamily="18" charset="0"/>
                <a:ea typeface="メイリオ" pitchFamily="50" charset="-128"/>
                <a:cs typeface="メイリオ" pitchFamily="50" charset="-128"/>
              </a:rPr>
              <a:t> </a:t>
            </a:r>
            <a:r>
              <a:rPr lang="en-US" altLang="ja-JP" sz="1400" dirty="0" err="1">
                <a:latin typeface="Times" pitchFamily="18" charset="0"/>
                <a:ea typeface="メイリオ" pitchFamily="50" charset="-128"/>
                <a:cs typeface="メイリオ" pitchFamily="50" charset="-128"/>
              </a:rPr>
              <a:t>kho</a:t>
            </a:r>
            <a:endParaRPr lang="ja-JP" altLang="en-US" sz="1400" dirty="0">
              <a:latin typeface="Times" pitchFamily="18" charset="0"/>
              <a:ea typeface="メイリオ" pitchFamily="50" charset="-128"/>
              <a:cs typeface="メイリオ" pitchFamily="50" charset="-128"/>
            </a:endParaRPr>
          </a:p>
        </p:txBody>
      </p:sp>
      <p:sp>
        <p:nvSpPr>
          <p:cNvPr id="12" name="テキスト ボックス 146"/>
          <p:cNvSpPr txBox="1">
            <a:spLocks noChangeArrowheads="1"/>
          </p:cNvSpPr>
          <p:nvPr/>
        </p:nvSpPr>
        <p:spPr bwMode="auto">
          <a:xfrm>
            <a:off x="8960485" y="2844480"/>
            <a:ext cx="2830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smtClean="0">
                <a:latin typeface="Times New Roman" pitchFamily="18" charset="0"/>
                <a:cs typeface="Times New Roman" pitchFamily="18" charset="0"/>
              </a:rPr>
              <a:t>6.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ra</a:t>
            </a:r>
            <a:r>
              <a:rPr lang="en-US" altLang="ja-JP" dirty="0" smtClean="0">
                <a:latin typeface="Times New Roman" pitchFamily="18" charset="0"/>
                <a:cs typeface="Times New Roman" pitchFamily="18" charset="0"/>
              </a:rPr>
              <a:t> file excel </a:t>
            </a:r>
          </a:p>
          <a:p>
            <a:pPr algn="just" eaLnBrk="1" hangingPunct="1">
              <a:defRPr/>
            </a:pPr>
            <a:r>
              <a:rPr lang="en-US" altLang="ja-JP" dirty="0" smtClean="0">
                <a:latin typeface="Times New Roman" pitchFamily="18" charset="0"/>
                <a:cs typeface="Times New Roman" pitchFamily="18" charset="0"/>
              </a:rPr>
              <a:t>7. Import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AMIS</a:t>
            </a:r>
            <a:endParaRPr lang="en-US" altLang="ja-JP" dirty="0">
              <a:latin typeface="Times New Roman" pitchFamily="18" charset="0"/>
              <a:cs typeface="Times New Roman" pitchFamily="18" charset="0"/>
            </a:endParaRPr>
          </a:p>
        </p:txBody>
      </p:sp>
      <p:pic>
        <p:nvPicPr>
          <p:cNvPr id="13" name="Picture 193" descr="3-1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548" y="1957328"/>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フローチャート : 書類 132"/>
          <p:cNvSpPr/>
          <p:nvPr/>
        </p:nvSpPr>
        <p:spPr>
          <a:xfrm>
            <a:off x="4787581" y="1877278"/>
            <a:ext cx="1069662" cy="409339"/>
          </a:xfrm>
          <a:prstGeom prst="flowChartDocumen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eaLnBrk="1" hangingPunct="1">
              <a:spcBef>
                <a:spcPct val="50000"/>
              </a:spcBef>
              <a:defRPr/>
            </a:pPr>
            <a:r>
              <a:rPr lang="en-US" altLang="ja-JP" sz="900" err="1">
                <a:solidFill>
                  <a:schemeClr val="tx1"/>
                </a:solidFill>
                <a:latin typeface="Times" pitchFamily="18" charset="0"/>
                <a:ea typeface="メイリオ" pitchFamily="50" charset="-128"/>
                <a:cs typeface="メイリオ" pitchFamily="50" charset="-128"/>
              </a:rPr>
              <a:t>Nhãn</a:t>
            </a:r>
            <a:r>
              <a:rPr lang="en-US" altLang="ja-JP" sz="900">
                <a:solidFill>
                  <a:schemeClr val="tx1"/>
                </a:solidFill>
                <a:latin typeface="Times" pitchFamily="18" charset="0"/>
                <a:ea typeface="メイリオ" pitchFamily="50" charset="-128"/>
                <a:cs typeface="メイリオ" pitchFamily="50" charset="-128"/>
              </a:rPr>
              <a:t> </a:t>
            </a:r>
            <a:r>
              <a:rPr lang="en-US" altLang="ja-JP" sz="900" smtClean="0">
                <a:solidFill>
                  <a:schemeClr val="tx1"/>
                </a:solidFill>
                <a:latin typeface="Times" pitchFamily="18" charset="0"/>
                <a:ea typeface="メイリオ" pitchFamily="50" charset="-128"/>
                <a:cs typeface="メイリオ" pitchFamily="50" charset="-128"/>
              </a:rPr>
              <a:t>barcode</a:t>
            </a:r>
          </a:p>
          <a:p>
            <a:pPr algn="ctr" eaLnBrk="1" hangingPunct="1">
              <a:spcBef>
                <a:spcPct val="50000"/>
              </a:spcBef>
              <a:defRPr/>
            </a:pPr>
            <a:r>
              <a:rPr lang="en-US" altLang="ja-JP" sz="900" smtClean="0">
                <a:solidFill>
                  <a:schemeClr val="tx1"/>
                </a:solidFill>
                <a:latin typeface="Times" pitchFamily="18" charset="0"/>
                <a:ea typeface="メイリオ" pitchFamily="50" charset="-128"/>
                <a:cs typeface="メイリオ" pitchFamily="50" charset="-128"/>
              </a:rPr>
              <a:t>||||||| ||||||||||||||</a:t>
            </a:r>
          </a:p>
        </p:txBody>
      </p:sp>
      <p:graphicFrame>
        <p:nvGraphicFramePr>
          <p:cNvPr id="17" name="Object 2"/>
          <p:cNvGraphicFramePr>
            <a:graphicFrameLocks noChangeAspect="1"/>
          </p:cNvGraphicFramePr>
          <p:nvPr>
            <p:extLst>
              <p:ext uri="{D42A27DB-BD31-4B8C-83A1-F6EECF244321}">
                <p14:modId xmlns:p14="http://schemas.microsoft.com/office/powerpoint/2010/main" val="1582220468"/>
              </p:ext>
            </p:extLst>
          </p:nvPr>
        </p:nvGraphicFramePr>
        <p:xfrm>
          <a:off x="4764723" y="2317692"/>
          <a:ext cx="615950" cy="568325"/>
        </p:xfrm>
        <a:graphic>
          <a:graphicData uri="http://schemas.openxmlformats.org/presentationml/2006/ole">
            <mc:AlternateContent xmlns:mc="http://schemas.openxmlformats.org/markup-compatibility/2006">
              <mc:Choice xmlns:v="urn:schemas-microsoft-com:vml" Requires="v">
                <p:oleObj spid="_x0000_s1083" name="Photo Editor 写真" r:id="rId5" imgW="2219635" imgH="2048161" progId="">
                  <p:embed/>
                </p:oleObj>
              </mc:Choice>
              <mc:Fallback>
                <p:oleObj name="Photo Editor 写真" r:id="rId5" imgW="2219635" imgH="204816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4723" y="2317692"/>
                        <a:ext cx="6159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 name="図 8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56710" y="1885891"/>
            <a:ext cx="6238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ホームベース 128"/>
          <p:cNvSpPr/>
          <p:nvPr/>
        </p:nvSpPr>
        <p:spPr>
          <a:xfrm>
            <a:off x="6197919" y="1474412"/>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dirty="0" smtClean="0">
                <a:solidFill>
                  <a:schemeClr val="tx1"/>
                </a:solidFill>
                <a:latin typeface="Times New Roman" pitchFamily="18" charset="0"/>
                <a:ea typeface="メイリオ" pitchFamily="50" charset="-128"/>
                <a:cs typeface="Times New Roman" pitchFamily="18" charset="0"/>
              </a:rPr>
              <a:t>Scan </a:t>
            </a:r>
            <a:r>
              <a:rPr lang="en-US" altLang="ja-JP" sz="1400" dirty="0" err="1" smtClean="0">
                <a:solidFill>
                  <a:schemeClr val="tx1"/>
                </a:solidFill>
                <a:latin typeface="Times New Roman" pitchFamily="18" charset="0"/>
                <a:ea typeface="メイリオ" pitchFamily="50" charset="-128"/>
                <a:cs typeface="Times New Roman" pitchFamily="18" charset="0"/>
              </a:rPr>
              <a:t>nhập</a:t>
            </a:r>
            <a:r>
              <a:rPr lang="en-US" altLang="ja-JP" sz="1400" dirty="0" smtClean="0">
                <a:solidFill>
                  <a:schemeClr val="tx1"/>
                </a:solidFill>
                <a:latin typeface="Times New Roman" pitchFamily="18" charset="0"/>
                <a:ea typeface="メイリオ" pitchFamily="50" charset="-128"/>
                <a:cs typeface="Times New Roman" pitchFamily="18" charset="0"/>
              </a:rPr>
              <a:t> </a:t>
            </a:r>
            <a:r>
              <a:rPr lang="en-US" altLang="ja-JP" sz="1400" dirty="0" err="1" smtClean="0">
                <a:solidFill>
                  <a:schemeClr val="tx1"/>
                </a:solidFill>
                <a:latin typeface="Times New Roman" pitchFamily="18" charset="0"/>
                <a:ea typeface="メイリオ" pitchFamily="50" charset="-128"/>
                <a:cs typeface="Times New Roman" pitchFamily="18" charset="0"/>
              </a:rPr>
              <a:t>kho</a:t>
            </a:r>
            <a:endParaRPr lang="ja-JP" altLang="en-US" sz="1400" dirty="0">
              <a:solidFill>
                <a:schemeClr val="tx1"/>
              </a:solidFill>
              <a:latin typeface="Times New Roman" pitchFamily="18" charset="0"/>
              <a:ea typeface="メイリオ" pitchFamily="50" charset="-128"/>
              <a:cs typeface="Times New Roman" pitchFamily="18" charset="0"/>
            </a:endParaRPr>
          </a:p>
        </p:txBody>
      </p:sp>
      <p:pic>
        <p:nvPicPr>
          <p:cNvPr id="23" name="Picture 10" descr="物流倉庫１"/>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18935" y="1843029"/>
            <a:ext cx="13223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テキスト ボックス 146"/>
          <p:cNvSpPr txBox="1">
            <a:spLocks noChangeArrowheads="1"/>
          </p:cNvSpPr>
          <p:nvPr/>
        </p:nvSpPr>
        <p:spPr bwMode="auto">
          <a:xfrm>
            <a:off x="6129973" y="2862204"/>
            <a:ext cx="2830512" cy="76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smtClean="0">
                <a:latin typeface="Times New Roman" pitchFamily="18" charset="0"/>
                <a:cs typeface="Times New Roman" pitchFamily="18" charset="0"/>
              </a:rPr>
              <a:t>4. </a:t>
            </a: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mua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a:t>
            </a:r>
            <a:r>
              <a:rPr lang="en-US" altLang="ja-JP" dirty="0" smtClean="0">
                <a:latin typeface="Times New Roman" pitchFamily="18" charset="0"/>
                <a:cs typeface="Times New Roman" pitchFamily="18" charset="0"/>
              </a:rPr>
              <a:t> AMIS</a:t>
            </a:r>
          </a:p>
          <a:p>
            <a:pPr algn="just" eaLnBrk="1" hangingPunct="1">
              <a:defRPr/>
            </a:pPr>
            <a:r>
              <a:rPr lang="en-US" altLang="ja-JP" dirty="0" smtClean="0">
                <a:latin typeface="Times New Roman" pitchFamily="18" charset="0"/>
                <a:cs typeface="Times New Roman" pitchFamily="18" charset="0"/>
              </a:rPr>
              <a:t>5. Scan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theo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No). </a:t>
            </a:r>
            <a:r>
              <a:rPr lang="en-US" altLang="ja-JP" dirty="0" err="1" smtClean="0">
                <a:latin typeface="Times New Roman" pitchFamily="18" charset="0"/>
                <a:cs typeface="Times New Roman" pitchFamily="18" charset="0"/>
              </a:rPr>
              <a:t>Đối</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chiếu</a:t>
            </a:r>
            <a:r>
              <a:rPr lang="en-US" altLang="ja-JP" dirty="0" smtClean="0">
                <a:latin typeface="Times New Roman" pitchFamily="18" charset="0"/>
                <a:cs typeface="Times New Roman" pitchFamily="18" charset="0"/>
              </a:rPr>
              <a:t> item </a:t>
            </a:r>
            <a:r>
              <a:rPr lang="en-US" altLang="ja-JP" dirty="0" err="1" smtClean="0">
                <a:latin typeface="Times New Roman" pitchFamily="18" charset="0"/>
                <a:cs typeface="Times New Roman" pitchFamily="18" charset="0"/>
              </a:rPr>
              <a:t>và</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với</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mua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endParaRPr lang="en-US" altLang="ja-JP" dirty="0">
              <a:latin typeface="Times New Roman" pitchFamily="18" charset="0"/>
              <a:cs typeface="Times New Roman" pitchFamily="18" charset="0"/>
            </a:endParaRPr>
          </a:p>
        </p:txBody>
      </p:sp>
      <p:pic>
        <p:nvPicPr>
          <p:cNvPr id="25" name="Picture 1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9090">
            <a:off x="6463349" y="1949391"/>
            <a:ext cx="346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ホームベース 126"/>
          <p:cNvSpPr/>
          <p:nvPr/>
        </p:nvSpPr>
        <p:spPr>
          <a:xfrm>
            <a:off x="494349" y="1474412"/>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Tổng hợp dữ liệu</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27" name="テキスト ボックス 130"/>
          <p:cNvSpPr txBox="1">
            <a:spLocks noChangeArrowheads="1"/>
          </p:cNvSpPr>
          <p:nvPr/>
        </p:nvSpPr>
        <p:spPr bwMode="auto">
          <a:xfrm>
            <a:off x="432436" y="2855536"/>
            <a:ext cx="28321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marL="228600" indent="-228600" algn="just" eaLnBrk="1" hangingPunct="1">
              <a:buAutoNum type="arabicPeriod"/>
              <a:defRPr/>
            </a:pP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a:t>
            </a:r>
            <a:r>
              <a:rPr lang="en-US" altLang="ja-JP" dirty="0" err="1" smtClean="0">
                <a:latin typeface="Times New Roman" pitchFamily="18" charset="0"/>
                <a:cs typeface="Times New Roman" pitchFamily="18" charset="0"/>
              </a:rPr>
              <a:t>đưa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mua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a:t>
            </a:r>
            <a:r>
              <a:rPr lang="en-US" altLang="ja-JP" dirty="0" smtClean="0">
                <a:latin typeface="Times New Roman" pitchFamily="18" charset="0"/>
                <a:cs typeface="Times New Roman" pitchFamily="18" charset="0"/>
              </a:rPr>
              <a:t> AMIS</a:t>
            </a:r>
          </a:p>
          <a:p>
            <a:pPr marL="228600" indent="-228600" algn="just" eaLnBrk="1" hangingPunct="1">
              <a:buAutoNum type="arabicPeriod"/>
              <a:defRPr/>
            </a:pP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lot no </a:t>
            </a:r>
            <a:r>
              <a:rPr lang="en-US" altLang="ja-JP" dirty="0" err="1" smtClean="0">
                <a:latin typeface="Times New Roman" pitchFamily="18" charset="0"/>
                <a:cs typeface="Times New Roman" pitchFamily="18" charset="0"/>
              </a:rPr>
              <a:t>thực</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tế</a:t>
            </a:r>
            <a:r>
              <a:rPr lang="en-US" altLang="ja-JP" dirty="0" smtClean="0">
                <a:latin typeface="Times New Roman" pitchFamily="18" charset="0"/>
                <a:cs typeface="Times New Roman" pitchFamily="18" charset="0"/>
              </a:rPr>
              <a:t> (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bằng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tay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t>
            </a:r>
          </a:p>
          <a:p>
            <a:pPr marL="228600" indent="-228600" algn="just" eaLnBrk="1" hangingPunct="1">
              <a:buAutoNum type="arabicPeriod"/>
              <a:defRPr/>
            </a:pPr>
            <a:endParaRPr lang="en-US" altLang="ja-JP" sz="1050" dirty="0">
              <a:latin typeface="Times" pitchFamily="18" charset="0"/>
            </a:endParaRPr>
          </a:p>
        </p:txBody>
      </p:sp>
      <p:pic>
        <p:nvPicPr>
          <p:cNvPr id="28" name="Picture 193" descr="3-1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86" y="1952247"/>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93" descr="3-1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3511" y="1993205"/>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430" y="3653463"/>
            <a:ext cx="8961120" cy="538609"/>
          </a:xfrm>
          <a:prstGeom prst="rect">
            <a:avLst/>
          </a:prstGeom>
        </p:spPr>
        <p:txBody>
          <a:bodyPr wrap="square">
            <a:spAutoFit/>
          </a:bodyPr>
          <a:lstStyle/>
          <a:p>
            <a:pPr lvl="1"/>
            <a:r>
              <a:rPr lang="en-US" sz="2900" dirty="0" smtClean="0">
                <a:latin typeface="Times New Roman" pitchFamily="18" charset="0"/>
                <a:cs typeface="Times New Roman" pitchFamily="18" charset="0"/>
              </a:rPr>
              <a:t>2.   </a:t>
            </a:r>
            <a:r>
              <a:rPr lang="en-US" sz="2900" dirty="0" err="1" smtClean="0">
                <a:latin typeface="Times New Roman" pitchFamily="18" charset="0"/>
                <a:cs typeface="Times New Roman" pitchFamily="18" charset="0"/>
              </a:rPr>
              <a:t>Nhập</a:t>
            </a:r>
            <a:r>
              <a:rPr lang="en-US" sz="2900" dirty="0" smtClean="0">
                <a:latin typeface="Times New Roman" pitchFamily="18" charset="0"/>
                <a:cs typeface="Times New Roman" pitchFamily="18" charset="0"/>
              </a:rPr>
              <a:t> </a:t>
            </a:r>
            <a:r>
              <a:rPr lang="en-US" sz="2900" dirty="0" err="1">
                <a:latin typeface="Times New Roman" pitchFamily="18" charset="0"/>
                <a:cs typeface="Times New Roman" pitchFamily="18" charset="0"/>
              </a:rPr>
              <a:t>thành</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phẩm</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là</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hóa</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chất</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về</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lại</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kho</a:t>
            </a:r>
            <a:endParaRPr lang="en-US" sz="2900" dirty="0">
              <a:latin typeface="Times New Roman" pitchFamily="18" charset="0"/>
              <a:cs typeface="Times New Roman" pitchFamily="18" charset="0"/>
            </a:endParaRPr>
          </a:p>
        </p:txBody>
      </p:sp>
      <p:sp>
        <p:nvSpPr>
          <p:cNvPr id="34" name="ホームベース 126"/>
          <p:cNvSpPr/>
          <p:nvPr/>
        </p:nvSpPr>
        <p:spPr>
          <a:xfrm>
            <a:off x="3346451" y="4194676"/>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dirty="0">
                <a:solidFill>
                  <a:schemeClr val="tx1"/>
                </a:solidFill>
                <a:latin typeface="Times" pitchFamily="18" charset="0"/>
                <a:ea typeface="メイリオ" pitchFamily="50" charset="-128"/>
                <a:cs typeface="メイリオ" pitchFamily="50" charset="-128"/>
              </a:rPr>
              <a:t>In </a:t>
            </a:r>
            <a:r>
              <a:rPr lang="en-US" altLang="ja-JP" sz="1400" dirty="0" err="1">
                <a:solidFill>
                  <a:schemeClr val="tx1"/>
                </a:solidFill>
                <a:latin typeface="Times" pitchFamily="18" charset="0"/>
                <a:ea typeface="メイリオ" pitchFamily="50" charset="-128"/>
                <a:cs typeface="メイリオ" pitchFamily="50" charset="-128"/>
              </a:rPr>
              <a:t>nhãn</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35" name="ホームベース 128"/>
          <p:cNvSpPr/>
          <p:nvPr/>
        </p:nvSpPr>
        <p:spPr>
          <a:xfrm>
            <a:off x="9033511" y="4194676"/>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r>
              <a:rPr lang="en-US" altLang="ja-JP" sz="1400">
                <a:solidFill>
                  <a:schemeClr val="tx1"/>
                </a:solidFill>
                <a:latin typeface="Times" pitchFamily="18" charset="0"/>
                <a:ea typeface="メイリオ" pitchFamily="50" charset="-128"/>
                <a:cs typeface="メイリオ" pitchFamily="50" charset="-128"/>
              </a:rPr>
              <a:t>Import dữ liệu vào AMIS</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36" name="テキスト ボックス 130"/>
          <p:cNvSpPr txBox="1">
            <a:spLocks noChangeArrowheads="1"/>
          </p:cNvSpPr>
          <p:nvPr/>
        </p:nvSpPr>
        <p:spPr bwMode="auto">
          <a:xfrm>
            <a:off x="3269298" y="5580881"/>
            <a:ext cx="28321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smtClean="0">
                <a:latin typeface="Times New Roman" pitchFamily="18" charset="0"/>
                <a:cs typeface="Times New Roman" pitchFamily="18" charset="0"/>
              </a:rPr>
              <a:t>3. In </a:t>
            </a:r>
            <a:r>
              <a:rPr lang="en-US" altLang="ja-JP" dirty="0" err="1" smtClean="0">
                <a:latin typeface="Times New Roman" pitchFamily="18" charset="0"/>
                <a:cs typeface="Times New Roman" pitchFamily="18" charset="0"/>
              </a:rPr>
              <a:t>nhãn</a:t>
            </a:r>
            <a:r>
              <a:rPr lang="en-US" altLang="ja-JP" dirty="0" smtClean="0">
                <a:latin typeface="Times New Roman" pitchFamily="18" charset="0"/>
                <a:cs typeface="Times New Roman" pitchFamily="18" charset="0"/>
              </a:rPr>
              <a:t> barcode </a:t>
            </a:r>
            <a:r>
              <a:rPr lang="en-US" altLang="ja-JP" dirty="0" err="1" smtClean="0">
                <a:latin typeface="Times New Roman" pitchFamily="18" charset="0"/>
                <a:cs typeface="Times New Roman" pitchFamily="18" charset="0"/>
              </a:rPr>
              <a:t>và</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thùng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hóa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chất</a:t>
            </a:r>
            <a:endParaRPr lang="en-US" altLang="ja-JP" dirty="0">
              <a:latin typeface="Times New Roman" pitchFamily="18" charset="0"/>
              <a:cs typeface="Times New Roman" pitchFamily="18" charset="0"/>
            </a:endParaRPr>
          </a:p>
        </p:txBody>
      </p:sp>
      <p:sp>
        <p:nvSpPr>
          <p:cNvPr id="37" name="角丸四角形 143"/>
          <p:cNvSpPr/>
          <p:nvPr/>
        </p:nvSpPr>
        <p:spPr>
          <a:xfrm>
            <a:off x="139066" y="4194676"/>
            <a:ext cx="334963" cy="19383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spcBef>
                <a:spcPct val="50000"/>
              </a:spcBef>
              <a:defRPr/>
            </a:pPr>
            <a:r>
              <a:rPr lang="en-US" altLang="ja-JP" sz="1400" dirty="0" err="1">
                <a:latin typeface="Times" pitchFamily="18" charset="0"/>
                <a:ea typeface="メイリオ" pitchFamily="50" charset="-128"/>
                <a:cs typeface="メイリオ" pitchFamily="50" charset="-128"/>
              </a:rPr>
              <a:t>Nhập</a:t>
            </a:r>
            <a:r>
              <a:rPr lang="en-US" altLang="ja-JP" sz="1400" dirty="0">
                <a:latin typeface="Times" pitchFamily="18" charset="0"/>
                <a:ea typeface="メイリオ" pitchFamily="50" charset="-128"/>
                <a:cs typeface="メイリオ" pitchFamily="50" charset="-128"/>
              </a:rPr>
              <a:t> </a:t>
            </a:r>
            <a:r>
              <a:rPr lang="en-US" altLang="ja-JP" sz="1400" dirty="0" err="1">
                <a:latin typeface="Times" pitchFamily="18" charset="0"/>
                <a:ea typeface="メイリオ" pitchFamily="50" charset="-128"/>
                <a:cs typeface="メイリオ" pitchFamily="50" charset="-128"/>
              </a:rPr>
              <a:t>kho</a:t>
            </a:r>
            <a:endParaRPr lang="ja-JP" altLang="en-US" sz="1400" dirty="0">
              <a:latin typeface="Times" pitchFamily="18" charset="0"/>
              <a:ea typeface="メイリオ" pitchFamily="50" charset="-128"/>
              <a:cs typeface="メイリオ" pitchFamily="50" charset="-128"/>
            </a:endParaRPr>
          </a:p>
        </p:txBody>
      </p:sp>
      <p:sp>
        <p:nvSpPr>
          <p:cNvPr id="38" name="テキスト ボックス 146"/>
          <p:cNvSpPr txBox="1">
            <a:spLocks noChangeArrowheads="1"/>
          </p:cNvSpPr>
          <p:nvPr/>
        </p:nvSpPr>
        <p:spPr bwMode="auto">
          <a:xfrm>
            <a:off x="9011286" y="5580881"/>
            <a:ext cx="2830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a:latin typeface="Times New Roman" pitchFamily="18" charset="0"/>
                <a:cs typeface="Times New Roman" pitchFamily="18" charset="0"/>
              </a:rPr>
              <a:t>5</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ra</a:t>
            </a:r>
            <a:r>
              <a:rPr lang="en-US" altLang="ja-JP" dirty="0" smtClean="0">
                <a:latin typeface="Times New Roman" pitchFamily="18" charset="0"/>
                <a:cs typeface="Times New Roman" pitchFamily="18" charset="0"/>
              </a:rPr>
              <a:t> file excel </a:t>
            </a:r>
          </a:p>
          <a:p>
            <a:pPr algn="just" eaLnBrk="1" hangingPunct="1">
              <a:defRPr/>
            </a:pPr>
            <a:r>
              <a:rPr lang="en-US" altLang="ja-JP" dirty="0" smtClean="0">
                <a:latin typeface="Times New Roman" pitchFamily="18" charset="0"/>
                <a:cs typeface="Times New Roman" pitchFamily="18" charset="0"/>
              </a:rPr>
              <a:t>6. Import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AMIS</a:t>
            </a:r>
            <a:endParaRPr lang="en-US" altLang="ja-JP" dirty="0">
              <a:latin typeface="Times New Roman" pitchFamily="18" charset="0"/>
              <a:cs typeface="Times New Roman" pitchFamily="18" charset="0"/>
            </a:endParaRPr>
          </a:p>
        </p:txBody>
      </p:sp>
      <p:pic>
        <p:nvPicPr>
          <p:cNvPr id="39" name="Picture 193" descr="3-1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548" y="4677592"/>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フローチャート : 書類 132"/>
          <p:cNvSpPr/>
          <p:nvPr/>
        </p:nvSpPr>
        <p:spPr>
          <a:xfrm>
            <a:off x="4787581" y="4597542"/>
            <a:ext cx="1069662" cy="409339"/>
          </a:xfrm>
          <a:prstGeom prst="flowChartDocumen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eaLnBrk="1" hangingPunct="1">
              <a:spcBef>
                <a:spcPct val="50000"/>
              </a:spcBef>
              <a:defRPr/>
            </a:pPr>
            <a:r>
              <a:rPr lang="en-US" altLang="ja-JP" sz="900" err="1">
                <a:solidFill>
                  <a:schemeClr val="tx1"/>
                </a:solidFill>
                <a:latin typeface="Times" pitchFamily="18" charset="0"/>
                <a:ea typeface="メイリオ" pitchFamily="50" charset="-128"/>
                <a:cs typeface="メイリオ" pitchFamily="50" charset="-128"/>
              </a:rPr>
              <a:t>Nhãn</a:t>
            </a:r>
            <a:r>
              <a:rPr lang="en-US" altLang="ja-JP" sz="900">
                <a:solidFill>
                  <a:schemeClr val="tx1"/>
                </a:solidFill>
                <a:latin typeface="Times" pitchFamily="18" charset="0"/>
                <a:ea typeface="メイリオ" pitchFamily="50" charset="-128"/>
                <a:cs typeface="メイリオ" pitchFamily="50" charset="-128"/>
              </a:rPr>
              <a:t> </a:t>
            </a:r>
            <a:r>
              <a:rPr lang="en-US" altLang="ja-JP" sz="900" smtClean="0">
                <a:solidFill>
                  <a:schemeClr val="tx1"/>
                </a:solidFill>
                <a:latin typeface="Times" pitchFamily="18" charset="0"/>
                <a:ea typeface="メイリオ" pitchFamily="50" charset="-128"/>
                <a:cs typeface="メイリオ" pitchFamily="50" charset="-128"/>
              </a:rPr>
              <a:t>barcode</a:t>
            </a:r>
          </a:p>
          <a:p>
            <a:pPr algn="ctr" eaLnBrk="1" hangingPunct="1">
              <a:spcBef>
                <a:spcPct val="50000"/>
              </a:spcBef>
              <a:defRPr/>
            </a:pPr>
            <a:r>
              <a:rPr lang="en-US" altLang="ja-JP" sz="900" smtClean="0">
                <a:solidFill>
                  <a:schemeClr val="tx1"/>
                </a:solidFill>
                <a:latin typeface="Times" pitchFamily="18" charset="0"/>
                <a:ea typeface="メイリオ" pitchFamily="50" charset="-128"/>
                <a:cs typeface="メイリオ" pitchFamily="50" charset="-128"/>
              </a:rPr>
              <a:t>||||||| ||||||||||||||</a:t>
            </a:r>
          </a:p>
        </p:txBody>
      </p:sp>
      <p:graphicFrame>
        <p:nvGraphicFramePr>
          <p:cNvPr id="41" name="Object 2"/>
          <p:cNvGraphicFramePr>
            <a:graphicFrameLocks noChangeAspect="1"/>
          </p:cNvGraphicFramePr>
          <p:nvPr>
            <p:extLst>
              <p:ext uri="{D42A27DB-BD31-4B8C-83A1-F6EECF244321}">
                <p14:modId xmlns:p14="http://schemas.microsoft.com/office/powerpoint/2010/main" val="3912582261"/>
              </p:ext>
            </p:extLst>
          </p:nvPr>
        </p:nvGraphicFramePr>
        <p:xfrm>
          <a:off x="4764723" y="5037956"/>
          <a:ext cx="615950" cy="568325"/>
        </p:xfrm>
        <a:graphic>
          <a:graphicData uri="http://schemas.openxmlformats.org/presentationml/2006/ole">
            <mc:AlternateContent xmlns:mc="http://schemas.openxmlformats.org/markup-compatibility/2006">
              <mc:Choice xmlns:v="urn:schemas-microsoft-com:vml" Requires="v">
                <p:oleObj spid="_x0000_s1084" name="Photo Editor 写真" r:id="rId10" imgW="2219635" imgH="2048161" progId="">
                  <p:embed/>
                </p:oleObj>
              </mc:Choice>
              <mc:Fallback>
                <p:oleObj name="Photo Editor 写真" r:id="rId10" imgW="2219635" imgH="204816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4723" y="5037956"/>
                        <a:ext cx="6159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2" name="図 8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56710" y="4606155"/>
            <a:ext cx="6238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ホームベース 128"/>
          <p:cNvSpPr/>
          <p:nvPr/>
        </p:nvSpPr>
        <p:spPr>
          <a:xfrm>
            <a:off x="6197919" y="4194676"/>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Scan nhập kho</a:t>
            </a:r>
            <a:endParaRPr lang="ja-JP" altLang="en-US" sz="1400" dirty="0">
              <a:solidFill>
                <a:schemeClr val="tx1"/>
              </a:solidFill>
              <a:latin typeface="Times" pitchFamily="18" charset="0"/>
              <a:ea typeface="メイリオ" pitchFamily="50" charset="-128"/>
              <a:cs typeface="メイリオ" pitchFamily="50" charset="-128"/>
            </a:endParaRPr>
          </a:p>
        </p:txBody>
      </p:sp>
      <p:pic>
        <p:nvPicPr>
          <p:cNvPr id="44" name="Picture 10" descr="物流倉庫１"/>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18935" y="4563293"/>
            <a:ext cx="13223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テキスト ボックス 146"/>
          <p:cNvSpPr txBox="1">
            <a:spLocks noChangeArrowheads="1"/>
          </p:cNvSpPr>
          <p:nvPr/>
        </p:nvSpPr>
        <p:spPr bwMode="auto">
          <a:xfrm>
            <a:off x="6129973" y="5582468"/>
            <a:ext cx="2830512" cy="76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a:latin typeface="Times New Roman" pitchFamily="18" charset="0"/>
                <a:cs typeface="Times New Roman" pitchFamily="18" charset="0"/>
              </a:rPr>
              <a:t>4</a:t>
            </a:r>
            <a:r>
              <a:rPr lang="en-US" altLang="ja-JP" dirty="0" smtClean="0">
                <a:latin typeface="Times New Roman" pitchFamily="18" charset="0"/>
                <a:cs typeface="Times New Roman" pitchFamily="18" charset="0"/>
              </a:rPr>
              <a:t>. Scan </a:t>
            </a:r>
            <a:r>
              <a:rPr lang="en-US" altLang="ja-JP" dirty="0" err="1" smtClean="0">
                <a:latin typeface="Times New Roman" pitchFamily="18" charset="0"/>
                <a:cs typeface="Times New Roman" pitchFamily="18" charset="0"/>
              </a:rPr>
              <a:t>để</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No). </a:t>
            </a:r>
            <a:endParaRPr lang="en-US" altLang="ja-JP" dirty="0">
              <a:latin typeface="Times New Roman" pitchFamily="18" charset="0"/>
              <a:cs typeface="Times New Roman" pitchFamily="18" charset="0"/>
            </a:endParaRPr>
          </a:p>
        </p:txBody>
      </p:sp>
      <p:pic>
        <p:nvPicPr>
          <p:cNvPr id="46" name="Picture 1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9090">
            <a:off x="6463349" y="4669655"/>
            <a:ext cx="346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ホームベース 126"/>
          <p:cNvSpPr/>
          <p:nvPr/>
        </p:nvSpPr>
        <p:spPr>
          <a:xfrm>
            <a:off x="494349" y="4194676"/>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dirty="0" err="1" smtClean="0">
                <a:solidFill>
                  <a:schemeClr val="tx1"/>
                </a:solidFill>
                <a:latin typeface="Times New Roman" pitchFamily="18" charset="0"/>
                <a:ea typeface="メイリオ" pitchFamily="50" charset="-128"/>
                <a:cs typeface="Times New Roman" pitchFamily="18" charset="0"/>
              </a:rPr>
              <a:t>Tổng</a:t>
            </a:r>
            <a:r>
              <a:rPr lang="en-US" altLang="ja-JP" sz="1400" dirty="0" smtClean="0">
                <a:solidFill>
                  <a:schemeClr val="tx1"/>
                </a:solidFill>
                <a:latin typeface="Times New Roman" pitchFamily="18" charset="0"/>
                <a:ea typeface="メイリオ" pitchFamily="50" charset="-128"/>
                <a:cs typeface="Times New Roman" pitchFamily="18" charset="0"/>
              </a:rPr>
              <a:t> </a:t>
            </a:r>
            <a:r>
              <a:rPr lang="en-US" altLang="ja-JP" sz="1400" dirty="0" err="1" smtClean="0">
                <a:solidFill>
                  <a:schemeClr val="tx1"/>
                </a:solidFill>
                <a:latin typeface="Times New Roman" pitchFamily="18" charset="0"/>
                <a:ea typeface="メイリオ" pitchFamily="50" charset="-128"/>
                <a:cs typeface="Times New Roman" pitchFamily="18" charset="0"/>
              </a:rPr>
              <a:t>hợp</a:t>
            </a:r>
            <a:r>
              <a:rPr lang="en-US" altLang="ja-JP" sz="1400" dirty="0" smtClean="0">
                <a:solidFill>
                  <a:schemeClr val="tx1"/>
                </a:solidFill>
                <a:latin typeface="Times New Roman" pitchFamily="18" charset="0"/>
                <a:ea typeface="メイリオ" pitchFamily="50" charset="-128"/>
                <a:cs typeface="Times New Roman" pitchFamily="18" charset="0"/>
              </a:rPr>
              <a:t> </a:t>
            </a:r>
            <a:r>
              <a:rPr lang="en-US" altLang="ja-JP" sz="1400" dirty="0" err="1" smtClean="0">
                <a:solidFill>
                  <a:schemeClr val="tx1"/>
                </a:solidFill>
                <a:latin typeface="Times New Roman" pitchFamily="18" charset="0"/>
                <a:ea typeface="メイリオ" pitchFamily="50" charset="-128"/>
                <a:cs typeface="Times New Roman" pitchFamily="18" charset="0"/>
              </a:rPr>
              <a:t>dữ</a:t>
            </a:r>
            <a:r>
              <a:rPr lang="en-US" altLang="ja-JP" sz="1400" dirty="0" smtClean="0">
                <a:solidFill>
                  <a:schemeClr val="tx1"/>
                </a:solidFill>
                <a:latin typeface="Times New Roman" pitchFamily="18" charset="0"/>
                <a:ea typeface="メイリオ" pitchFamily="50" charset="-128"/>
                <a:cs typeface="Times New Roman" pitchFamily="18" charset="0"/>
              </a:rPr>
              <a:t> </a:t>
            </a:r>
            <a:r>
              <a:rPr lang="en-US" altLang="ja-JP" sz="1400" dirty="0" err="1" smtClean="0">
                <a:solidFill>
                  <a:schemeClr val="tx1"/>
                </a:solidFill>
                <a:latin typeface="Times New Roman" pitchFamily="18" charset="0"/>
                <a:ea typeface="メイリオ" pitchFamily="50" charset="-128"/>
                <a:cs typeface="Times New Roman" pitchFamily="18" charset="0"/>
              </a:rPr>
              <a:t>liệu</a:t>
            </a:r>
            <a:endParaRPr lang="ja-JP" altLang="en-US" sz="1400" dirty="0">
              <a:solidFill>
                <a:schemeClr val="tx1"/>
              </a:solidFill>
              <a:latin typeface="Times New Roman" pitchFamily="18" charset="0"/>
              <a:ea typeface="メイリオ" pitchFamily="50" charset="-128"/>
              <a:cs typeface="Times New Roman" pitchFamily="18" charset="0"/>
            </a:endParaRPr>
          </a:p>
        </p:txBody>
      </p:sp>
      <p:sp>
        <p:nvSpPr>
          <p:cNvPr id="48" name="テキスト ボックス 130"/>
          <p:cNvSpPr txBox="1">
            <a:spLocks noChangeArrowheads="1"/>
          </p:cNvSpPr>
          <p:nvPr/>
        </p:nvSpPr>
        <p:spPr bwMode="auto">
          <a:xfrm>
            <a:off x="432436" y="5575800"/>
            <a:ext cx="28321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marL="228600" indent="-228600" algn="just" eaLnBrk="1" hangingPunct="1">
              <a:buAutoNum type="arabicPeriod"/>
              <a:defRPr/>
            </a:pP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a:t>
            </a:r>
            <a:r>
              <a:rPr lang="en-US" altLang="ja-JP" dirty="0" err="1" smtClean="0">
                <a:latin typeface="Times New Roman" pitchFamily="18" charset="0"/>
                <a:cs typeface="Times New Roman" pitchFamily="18" charset="0"/>
              </a:rPr>
              <a:t>thực</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tế</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sản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endParaRPr lang="en-US" altLang="ja-JP" dirty="0" smtClean="0">
              <a:latin typeface="Times New Roman" pitchFamily="18" charset="0"/>
              <a:cs typeface="Times New Roman" pitchFamily="18" charset="0"/>
            </a:endParaRPr>
          </a:p>
          <a:p>
            <a:pPr marL="228600" indent="-228600" algn="just" eaLnBrk="1" hangingPunct="1">
              <a:buAutoNum type="arabicPeriod"/>
              <a:defRPr/>
            </a:pP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lot no </a:t>
            </a:r>
            <a:r>
              <a:rPr lang="en-US" altLang="ja-JP" dirty="0" err="1" smtClean="0">
                <a:latin typeface="Times New Roman" pitchFamily="18" charset="0"/>
                <a:cs typeface="Times New Roman" pitchFamily="18" charset="0"/>
              </a:rPr>
              <a:t>thành</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phẩm</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thực</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tế</a:t>
            </a:r>
            <a:r>
              <a:rPr lang="en-US" altLang="ja-JP" dirty="0" smtClean="0">
                <a:latin typeface="Times New Roman" pitchFamily="18" charset="0"/>
                <a:cs typeface="Times New Roman" pitchFamily="18" charset="0"/>
              </a:rPr>
              <a:t> (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bằng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tay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t>
            </a:r>
          </a:p>
          <a:p>
            <a:pPr marL="228600" indent="-228600" algn="just" eaLnBrk="1" hangingPunct="1">
              <a:buAutoNum type="arabicPeriod"/>
              <a:defRPr/>
            </a:pPr>
            <a:endParaRPr lang="en-US" altLang="ja-JP" sz="1050" dirty="0">
              <a:latin typeface="Times" pitchFamily="18" charset="0"/>
            </a:endParaRPr>
          </a:p>
        </p:txBody>
      </p:sp>
      <p:pic>
        <p:nvPicPr>
          <p:cNvPr id="49" name="Picture 193" descr="3-1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86" y="4672511"/>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93" descr="3-1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3511" y="4713469"/>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1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a:xfrm>
            <a:off x="0" y="774792"/>
            <a:ext cx="12107008" cy="49417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2900" dirty="0">
                <a:latin typeface="Times New Roman" pitchFamily="18" charset="0"/>
                <a:cs typeface="Times New Roman" pitchFamily="18" charset="0"/>
              </a:rPr>
              <a:t>3</a:t>
            </a:r>
            <a:r>
              <a:rPr lang="en-US" sz="2900" dirty="0" smtClean="0">
                <a:latin typeface="Times New Roman" pitchFamily="18" charset="0"/>
                <a:cs typeface="Times New Roman" pitchFamily="18" charset="0"/>
              </a:rPr>
              <a:t>. </a:t>
            </a:r>
            <a:r>
              <a:rPr lang="en-US" sz="2900" dirty="0" err="1">
                <a:latin typeface="Times New Roman" pitchFamily="18" charset="0"/>
                <a:cs typeface="Times New Roman" pitchFamily="18" charset="0"/>
              </a:rPr>
              <a:t>Nhập</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kho</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thiết</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bị</a:t>
            </a: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-&gt; </a:t>
            </a:r>
            <a:r>
              <a:rPr lang="en-US" sz="2500" dirty="0" smtClean="0">
                <a:latin typeface="Times New Roman" pitchFamily="18" charset="0"/>
                <a:cs typeface="Times New Roman" pitchFamily="18" charset="0"/>
              </a:rPr>
              <a:t>3.1   </a:t>
            </a:r>
            <a:r>
              <a:rPr lang="en-US" sz="2500" dirty="0" err="1">
                <a:latin typeface="Times New Roman" pitchFamily="18" charset="0"/>
                <a:cs typeface="Times New Roman" pitchFamily="18" charset="0"/>
              </a:rPr>
              <a:t>Có</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sẵn</a:t>
            </a:r>
            <a:r>
              <a:rPr lang="en-US" sz="2500" dirty="0">
                <a:latin typeface="Times New Roman" pitchFamily="18" charset="0"/>
                <a:cs typeface="Times New Roman" pitchFamily="18" charset="0"/>
              </a:rPr>
              <a:t> barcode ( </a:t>
            </a:r>
            <a:r>
              <a:rPr lang="en-US" sz="2500" dirty="0" err="1">
                <a:latin typeface="Times New Roman" pitchFamily="18" charset="0"/>
                <a:cs typeface="Times New Roman" pitchFamily="18" charset="0"/>
              </a:rPr>
              <a:t>Đủ</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cả</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Mã</a:t>
            </a:r>
            <a:r>
              <a:rPr lang="en-US" sz="2500" dirty="0">
                <a:latin typeface="Times New Roman" pitchFamily="18" charset="0"/>
                <a:cs typeface="Times New Roman" pitchFamily="18" charset="0"/>
              </a:rPr>
              <a:t> SP + Serial ). </a:t>
            </a:r>
          </a:p>
        </p:txBody>
      </p:sp>
      <p:sp>
        <p:nvSpPr>
          <p:cNvPr id="6" name="ホームベース 128"/>
          <p:cNvSpPr/>
          <p:nvPr/>
        </p:nvSpPr>
        <p:spPr>
          <a:xfrm>
            <a:off x="3331463" y="1474412"/>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r>
              <a:rPr lang="en-US" altLang="ja-JP" sz="1400">
                <a:solidFill>
                  <a:schemeClr val="tx1"/>
                </a:solidFill>
                <a:latin typeface="Times" pitchFamily="18" charset="0"/>
                <a:ea typeface="メイリオ" pitchFamily="50" charset="-128"/>
                <a:cs typeface="メイリオ" pitchFamily="50" charset="-128"/>
              </a:rPr>
              <a:t>Import dữ liệu vào AMIS</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11" name="角丸四角形 143"/>
          <p:cNvSpPr/>
          <p:nvPr/>
        </p:nvSpPr>
        <p:spPr>
          <a:xfrm>
            <a:off x="139066" y="1474412"/>
            <a:ext cx="334963" cy="19383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spcBef>
                <a:spcPct val="50000"/>
              </a:spcBef>
              <a:defRPr/>
            </a:pPr>
            <a:r>
              <a:rPr lang="en-US" altLang="ja-JP" sz="1400" dirty="0" err="1">
                <a:latin typeface="Times" pitchFamily="18" charset="0"/>
                <a:ea typeface="メイリオ" pitchFamily="50" charset="-128"/>
                <a:cs typeface="メイリオ" pitchFamily="50" charset="-128"/>
              </a:rPr>
              <a:t>Nhập</a:t>
            </a:r>
            <a:r>
              <a:rPr lang="en-US" altLang="ja-JP" sz="1400" dirty="0">
                <a:latin typeface="Times" pitchFamily="18" charset="0"/>
                <a:ea typeface="メイリオ" pitchFamily="50" charset="-128"/>
                <a:cs typeface="メイリオ" pitchFamily="50" charset="-128"/>
              </a:rPr>
              <a:t> </a:t>
            </a:r>
            <a:r>
              <a:rPr lang="en-US" altLang="ja-JP" sz="1400" dirty="0" err="1">
                <a:latin typeface="Times" pitchFamily="18" charset="0"/>
                <a:ea typeface="メイリオ" pitchFamily="50" charset="-128"/>
                <a:cs typeface="メイリオ" pitchFamily="50" charset="-128"/>
              </a:rPr>
              <a:t>kho</a:t>
            </a:r>
            <a:endParaRPr lang="ja-JP" altLang="en-US" sz="1400" dirty="0">
              <a:latin typeface="Times" pitchFamily="18" charset="0"/>
              <a:ea typeface="メイリオ" pitchFamily="50" charset="-128"/>
              <a:cs typeface="メイリオ" pitchFamily="50" charset="-128"/>
            </a:endParaRPr>
          </a:p>
        </p:txBody>
      </p:sp>
      <p:sp>
        <p:nvSpPr>
          <p:cNvPr id="12" name="テキスト ボックス 146"/>
          <p:cNvSpPr txBox="1">
            <a:spLocks noChangeArrowheads="1"/>
          </p:cNvSpPr>
          <p:nvPr/>
        </p:nvSpPr>
        <p:spPr bwMode="auto">
          <a:xfrm>
            <a:off x="3309238" y="2860617"/>
            <a:ext cx="2830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a:latin typeface="Times New Roman" pitchFamily="18" charset="0"/>
                <a:cs typeface="Times New Roman" pitchFamily="18" charset="0"/>
              </a:rPr>
              <a:t>3</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ra</a:t>
            </a:r>
            <a:r>
              <a:rPr lang="en-US" altLang="ja-JP" dirty="0" smtClean="0">
                <a:latin typeface="Times New Roman" pitchFamily="18" charset="0"/>
                <a:cs typeface="Times New Roman" pitchFamily="18" charset="0"/>
              </a:rPr>
              <a:t> file excel </a:t>
            </a:r>
          </a:p>
          <a:p>
            <a:pPr algn="just" eaLnBrk="1" hangingPunct="1">
              <a:defRPr/>
            </a:pPr>
            <a:r>
              <a:rPr lang="en-US" altLang="ja-JP" dirty="0">
                <a:latin typeface="Times New Roman" pitchFamily="18" charset="0"/>
                <a:cs typeface="Times New Roman" pitchFamily="18" charset="0"/>
              </a:rPr>
              <a:t>4</a:t>
            </a:r>
            <a:r>
              <a:rPr lang="en-US" altLang="ja-JP" dirty="0" smtClean="0">
                <a:latin typeface="Times New Roman" pitchFamily="18" charset="0"/>
                <a:cs typeface="Times New Roman" pitchFamily="18" charset="0"/>
              </a:rPr>
              <a:t>. Import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AMIS</a:t>
            </a:r>
            <a:endParaRPr lang="en-US" altLang="ja-JP" dirty="0">
              <a:latin typeface="Times New Roman" pitchFamily="18" charset="0"/>
              <a:cs typeface="Times New Roman" pitchFamily="18" charset="0"/>
            </a:endParaRPr>
          </a:p>
        </p:txBody>
      </p:sp>
      <p:sp>
        <p:nvSpPr>
          <p:cNvPr id="19" name="ホームベース 128"/>
          <p:cNvSpPr/>
          <p:nvPr/>
        </p:nvSpPr>
        <p:spPr>
          <a:xfrm>
            <a:off x="495871" y="1474412"/>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Scan nhập kho</a:t>
            </a:r>
            <a:endParaRPr lang="ja-JP" altLang="en-US" sz="1400" dirty="0">
              <a:solidFill>
                <a:schemeClr val="tx1"/>
              </a:solidFill>
              <a:latin typeface="Times" pitchFamily="18" charset="0"/>
              <a:ea typeface="メイリオ" pitchFamily="50" charset="-128"/>
              <a:cs typeface="メイリオ" pitchFamily="50" charset="-128"/>
            </a:endParaRPr>
          </a:p>
        </p:txBody>
      </p:sp>
      <p:pic>
        <p:nvPicPr>
          <p:cNvPr id="23" name="Picture 10" descr="物流倉庫１"/>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6887" y="1843029"/>
            <a:ext cx="13223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テキスト ボックス 146"/>
          <p:cNvSpPr txBox="1">
            <a:spLocks noChangeArrowheads="1"/>
          </p:cNvSpPr>
          <p:nvPr/>
        </p:nvSpPr>
        <p:spPr bwMode="auto">
          <a:xfrm>
            <a:off x="427925" y="2862204"/>
            <a:ext cx="2830512" cy="76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a:latin typeface="Times New Roman" pitchFamily="18" charset="0"/>
                <a:cs typeface="Times New Roman" pitchFamily="18" charset="0"/>
              </a:rPr>
              <a:t>1</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mua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a:t>
            </a:r>
            <a:r>
              <a:rPr lang="en-US" altLang="ja-JP" dirty="0" smtClean="0">
                <a:latin typeface="Times New Roman" pitchFamily="18" charset="0"/>
                <a:cs typeface="Times New Roman" pitchFamily="18" charset="0"/>
              </a:rPr>
              <a:t> AMIS</a:t>
            </a:r>
          </a:p>
          <a:p>
            <a:pPr algn="just" eaLnBrk="1" hangingPunct="1">
              <a:defRPr/>
            </a:pPr>
            <a:r>
              <a:rPr lang="en-US" altLang="ja-JP" dirty="0">
                <a:latin typeface="Times New Roman" pitchFamily="18" charset="0"/>
                <a:cs typeface="Times New Roman" pitchFamily="18" charset="0"/>
              </a:rPr>
              <a:t>2</a:t>
            </a:r>
            <a:r>
              <a:rPr lang="en-US" altLang="ja-JP" dirty="0" smtClean="0">
                <a:latin typeface="Times New Roman" pitchFamily="18" charset="0"/>
                <a:cs typeface="Times New Roman" pitchFamily="18" charset="0"/>
              </a:rPr>
              <a:t>. Scan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theo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serial ). </a:t>
            </a:r>
            <a:r>
              <a:rPr lang="en-US" altLang="ja-JP" dirty="0" err="1" smtClean="0">
                <a:latin typeface="Times New Roman" pitchFamily="18" charset="0"/>
                <a:cs typeface="Times New Roman" pitchFamily="18" charset="0"/>
              </a:rPr>
              <a:t>Đối</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chiếu</a:t>
            </a:r>
            <a:r>
              <a:rPr lang="en-US" altLang="ja-JP" dirty="0" smtClean="0">
                <a:latin typeface="Times New Roman" pitchFamily="18" charset="0"/>
                <a:cs typeface="Times New Roman" pitchFamily="18" charset="0"/>
              </a:rPr>
              <a:t> item </a:t>
            </a:r>
            <a:r>
              <a:rPr lang="en-US" altLang="ja-JP" dirty="0" err="1" smtClean="0">
                <a:latin typeface="Times New Roman" pitchFamily="18" charset="0"/>
                <a:cs typeface="Times New Roman" pitchFamily="18" charset="0"/>
              </a:rPr>
              <a:t>và</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với</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mua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endParaRPr lang="en-US" altLang="ja-JP" dirty="0">
              <a:latin typeface="Times New Roman" pitchFamily="18" charset="0"/>
              <a:cs typeface="Times New Roman" pitchFamily="18" charset="0"/>
            </a:endParaRPr>
          </a:p>
        </p:txBody>
      </p:sp>
      <p:pic>
        <p:nvPicPr>
          <p:cNvPr id="25"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9090">
            <a:off x="761301" y="1949391"/>
            <a:ext cx="346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93" descr="3-14">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1463" y="1993205"/>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430" y="3653463"/>
            <a:ext cx="8961120" cy="523220"/>
          </a:xfrm>
          <a:prstGeom prst="rect">
            <a:avLst/>
          </a:prstGeom>
        </p:spPr>
        <p:txBody>
          <a:bodyPr wrap="square">
            <a:spAutoFit/>
          </a:bodyPr>
          <a:lstStyle/>
          <a:p>
            <a:pPr lvl="1"/>
            <a:r>
              <a:rPr lang="en-US" sz="2800" dirty="0" smtClean="0">
                <a:latin typeface="Times New Roman" pitchFamily="18" charset="0"/>
                <a:cs typeface="Times New Roman" pitchFamily="18" charset="0"/>
              </a:rPr>
              <a:t>3. </a:t>
            </a:r>
            <a:r>
              <a:rPr lang="en-US" sz="2800" dirty="0" err="1" smtClean="0">
                <a:latin typeface="Times New Roman" pitchFamily="18" charset="0"/>
                <a:cs typeface="Times New Roman" pitchFamily="18" charset="0"/>
              </a:rPr>
              <a:t>Nhập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bị</a:t>
            </a:r>
            <a:r>
              <a:rPr lang="en-US" sz="2800" dirty="0" smtClean="0">
                <a:latin typeface="Times New Roman" pitchFamily="18" charset="0"/>
                <a:cs typeface="Times New Roman" pitchFamily="18" charset="0"/>
              </a:rPr>
              <a:t> -&gt; 3.2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sẵn</a:t>
            </a:r>
            <a:r>
              <a:rPr lang="en-US" sz="2800" dirty="0" smtClean="0">
                <a:latin typeface="Times New Roman" pitchFamily="18" charset="0"/>
                <a:cs typeface="Times New Roman" pitchFamily="18" charset="0"/>
              </a:rPr>
              <a:t> barcode </a:t>
            </a:r>
            <a:r>
              <a:rPr lang="en-US" sz="2800" dirty="0" err="1" smtClean="0">
                <a:latin typeface="Times New Roman" pitchFamily="18" charset="0"/>
                <a:cs typeface="Times New Roman" pitchFamily="18" charset="0"/>
              </a:rPr>
              <a:t>kho</a:t>
            </a:r>
            <a:endParaRPr lang="en-US" sz="2800" dirty="0">
              <a:latin typeface="Times New Roman" pitchFamily="18" charset="0"/>
              <a:cs typeface="Times New Roman" pitchFamily="18" charset="0"/>
            </a:endParaRPr>
          </a:p>
        </p:txBody>
      </p:sp>
      <p:sp>
        <p:nvSpPr>
          <p:cNvPr id="51" name="ホームベース 126"/>
          <p:cNvSpPr/>
          <p:nvPr/>
        </p:nvSpPr>
        <p:spPr>
          <a:xfrm>
            <a:off x="3388360" y="4374483"/>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dirty="0">
                <a:solidFill>
                  <a:schemeClr val="tx1"/>
                </a:solidFill>
                <a:latin typeface="Times" pitchFamily="18" charset="0"/>
                <a:ea typeface="メイリオ" pitchFamily="50" charset="-128"/>
                <a:cs typeface="メイリオ" pitchFamily="50" charset="-128"/>
              </a:rPr>
              <a:t>In </a:t>
            </a:r>
            <a:r>
              <a:rPr lang="en-US" altLang="ja-JP" sz="1400" dirty="0" err="1">
                <a:solidFill>
                  <a:schemeClr val="tx1"/>
                </a:solidFill>
                <a:latin typeface="Times" pitchFamily="18" charset="0"/>
                <a:ea typeface="メイリオ" pitchFamily="50" charset="-128"/>
                <a:cs typeface="メイリオ" pitchFamily="50" charset="-128"/>
              </a:rPr>
              <a:t>nhãn</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52" name="ホームベース 128"/>
          <p:cNvSpPr/>
          <p:nvPr/>
        </p:nvSpPr>
        <p:spPr>
          <a:xfrm>
            <a:off x="9075420" y="4374483"/>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r>
              <a:rPr lang="en-US" altLang="ja-JP" sz="1400">
                <a:solidFill>
                  <a:schemeClr val="tx1"/>
                </a:solidFill>
                <a:latin typeface="Times" pitchFamily="18" charset="0"/>
                <a:ea typeface="メイリオ" pitchFamily="50" charset="-128"/>
                <a:cs typeface="メイリオ" pitchFamily="50" charset="-128"/>
              </a:rPr>
              <a:t>Import dữ liệu vào AMIS</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53" name="テキスト ボックス 130"/>
          <p:cNvSpPr txBox="1">
            <a:spLocks noChangeArrowheads="1"/>
          </p:cNvSpPr>
          <p:nvPr/>
        </p:nvSpPr>
        <p:spPr bwMode="auto">
          <a:xfrm>
            <a:off x="3311207" y="5760688"/>
            <a:ext cx="28321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smtClean="0">
                <a:latin typeface="Times New Roman" pitchFamily="18" charset="0"/>
                <a:cs typeface="Times New Roman" pitchFamily="18" charset="0"/>
              </a:rPr>
              <a:t>3. In </a:t>
            </a:r>
            <a:r>
              <a:rPr lang="en-US" altLang="ja-JP" dirty="0" err="1" smtClean="0">
                <a:latin typeface="Times New Roman" pitchFamily="18" charset="0"/>
                <a:cs typeface="Times New Roman" pitchFamily="18" charset="0"/>
              </a:rPr>
              <a:t>nhãn</a:t>
            </a:r>
            <a:r>
              <a:rPr lang="en-US" altLang="ja-JP" dirty="0" smtClean="0">
                <a:latin typeface="Times New Roman" pitchFamily="18" charset="0"/>
                <a:cs typeface="Times New Roman" pitchFamily="18" charset="0"/>
              </a:rPr>
              <a:t> barcode </a:t>
            </a:r>
            <a:r>
              <a:rPr lang="en-US" altLang="ja-JP" dirty="0" err="1" smtClean="0">
                <a:latin typeface="Times New Roman" pitchFamily="18" charset="0"/>
                <a:cs typeface="Times New Roman" pitchFamily="18" charset="0"/>
              </a:rPr>
              <a:t>và</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thiết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bị</a:t>
            </a:r>
            <a:endParaRPr lang="en-US" altLang="ja-JP" dirty="0">
              <a:latin typeface="Times New Roman" pitchFamily="18" charset="0"/>
              <a:cs typeface="Times New Roman" pitchFamily="18" charset="0"/>
            </a:endParaRPr>
          </a:p>
        </p:txBody>
      </p:sp>
      <p:sp>
        <p:nvSpPr>
          <p:cNvPr id="54" name="角丸四角形 143"/>
          <p:cNvSpPr/>
          <p:nvPr/>
        </p:nvSpPr>
        <p:spPr>
          <a:xfrm>
            <a:off x="180975" y="4374483"/>
            <a:ext cx="334963" cy="19383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spcBef>
                <a:spcPct val="50000"/>
              </a:spcBef>
              <a:defRPr/>
            </a:pPr>
            <a:r>
              <a:rPr lang="en-US" altLang="ja-JP" sz="1400" dirty="0" err="1">
                <a:latin typeface="Times" pitchFamily="18" charset="0"/>
                <a:ea typeface="メイリオ" pitchFamily="50" charset="-128"/>
                <a:cs typeface="メイリオ" pitchFamily="50" charset="-128"/>
              </a:rPr>
              <a:t>Nhập</a:t>
            </a:r>
            <a:r>
              <a:rPr lang="en-US" altLang="ja-JP" sz="1400" dirty="0">
                <a:latin typeface="Times" pitchFamily="18" charset="0"/>
                <a:ea typeface="メイリオ" pitchFamily="50" charset="-128"/>
                <a:cs typeface="メイリオ" pitchFamily="50" charset="-128"/>
              </a:rPr>
              <a:t> </a:t>
            </a:r>
            <a:r>
              <a:rPr lang="en-US" altLang="ja-JP" sz="1400" dirty="0" err="1">
                <a:latin typeface="Times" pitchFamily="18" charset="0"/>
                <a:ea typeface="メイリオ" pitchFamily="50" charset="-128"/>
                <a:cs typeface="メイリオ" pitchFamily="50" charset="-128"/>
              </a:rPr>
              <a:t>kho</a:t>
            </a:r>
            <a:endParaRPr lang="ja-JP" altLang="en-US" sz="1400" dirty="0">
              <a:latin typeface="Times" pitchFamily="18" charset="0"/>
              <a:ea typeface="メイリオ" pitchFamily="50" charset="-128"/>
              <a:cs typeface="メイリオ" pitchFamily="50" charset="-128"/>
            </a:endParaRPr>
          </a:p>
        </p:txBody>
      </p:sp>
      <p:sp>
        <p:nvSpPr>
          <p:cNvPr id="55" name="テキスト ボックス 146"/>
          <p:cNvSpPr txBox="1">
            <a:spLocks noChangeArrowheads="1"/>
          </p:cNvSpPr>
          <p:nvPr/>
        </p:nvSpPr>
        <p:spPr bwMode="auto">
          <a:xfrm>
            <a:off x="9053195" y="5760688"/>
            <a:ext cx="2830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smtClean="0">
                <a:latin typeface="Times New Roman" pitchFamily="18" charset="0"/>
                <a:cs typeface="Times New Roman" pitchFamily="18" charset="0"/>
              </a:rPr>
              <a:t>6.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ra</a:t>
            </a:r>
            <a:r>
              <a:rPr lang="en-US" altLang="ja-JP" dirty="0" smtClean="0">
                <a:latin typeface="Times New Roman" pitchFamily="18" charset="0"/>
                <a:cs typeface="Times New Roman" pitchFamily="18" charset="0"/>
              </a:rPr>
              <a:t> file excel </a:t>
            </a:r>
          </a:p>
          <a:p>
            <a:pPr algn="just" eaLnBrk="1" hangingPunct="1">
              <a:defRPr/>
            </a:pPr>
            <a:r>
              <a:rPr lang="en-US" altLang="ja-JP" dirty="0" smtClean="0">
                <a:latin typeface="Times New Roman" pitchFamily="18" charset="0"/>
                <a:cs typeface="Times New Roman" pitchFamily="18" charset="0"/>
              </a:rPr>
              <a:t>7. Import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AMIS</a:t>
            </a:r>
            <a:endParaRPr lang="en-US" altLang="ja-JP" dirty="0">
              <a:latin typeface="Times New Roman" pitchFamily="18" charset="0"/>
              <a:cs typeface="Times New Roman" pitchFamily="18" charset="0"/>
            </a:endParaRPr>
          </a:p>
        </p:txBody>
      </p:sp>
      <p:pic>
        <p:nvPicPr>
          <p:cNvPr id="56" name="Picture 193" descr="3-14">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6457" y="4857399"/>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フローチャート : 書類 132"/>
          <p:cNvSpPr/>
          <p:nvPr/>
        </p:nvSpPr>
        <p:spPr>
          <a:xfrm>
            <a:off x="4829490" y="4777349"/>
            <a:ext cx="1069662" cy="409339"/>
          </a:xfrm>
          <a:prstGeom prst="flowChartDocumen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eaLnBrk="1" hangingPunct="1">
              <a:spcBef>
                <a:spcPct val="50000"/>
              </a:spcBef>
              <a:defRPr/>
            </a:pPr>
            <a:r>
              <a:rPr lang="en-US" altLang="ja-JP" sz="900" err="1">
                <a:solidFill>
                  <a:schemeClr val="tx1"/>
                </a:solidFill>
                <a:latin typeface="Times" pitchFamily="18" charset="0"/>
                <a:ea typeface="メイリオ" pitchFamily="50" charset="-128"/>
                <a:cs typeface="メイリオ" pitchFamily="50" charset="-128"/>
              </a:rPr>
              <a:t>Nhãn</a:t>
            </a:r>
            <a:r>
              <a:rPr lang="en-US" altLang="ja-JP" sz="900">
                <a:solidFill>
                  <a:schemeClr val="tx1"/>
                </a:solidFill>
                <a:latin typeface="Times" pitchFamily="18" charset="0"/>
                <a:ea typeface="メイリオ" pitchFamily="50" charset="-128"/>
                <a:cs typeface="メイリオ" pitchFamily="50" charset="-128"/>
              </a:rPr>
              <a:t> </a:t>
            </a:r>
            <a:r>
              <a:rPr lang="en-US" altLang="ja-JP" sz="900" smtClean="0">
                <a:solidFill>
                  <a:schemeClr val="tx1"/>
                </a:solidFill>
                <a:latin typeface="Times" pitchFamily="18" charset="0"/>
                <a:ea typeface="メイリオ" pitchFamily="50" charset="-128"/>
                <a:cs typeface="メイリオ" pitchFamily="50" charset="-128"/>
              </a:rPr>
              <a:t>barcode</a:t>
            </a:r>
          </a:p>
          <a:p>
            <a:pPr algn="ctr" eaLnBrk="1" hangingPunct="1">
              <a:spcBef>
                <a:spcPct val="50000"/>
              </a:spcBef>
              <a:defRPr/>
            </a:pPr>
            <a:r>
              <a:rPr lang="en-US" altLang="ja-JP" sz="900" smtClean="0">
                <a:solidFill>
                  <a:schemeClr val="tx1"/>
                </a:solidFill>
                <a:latin typeface="Times" pitchFamily="18" charset="0"/>
                <a:ea typeface="メイリオ" pitchFamily="50" charset="-128"/>
                <a:cs typeface="メイリオ" pitchFamily="50" charset="-128"/>
              </a:rPr>
              <a:t>||||||| ||||||||||||||</a:t>
            </a:r>
          </a:p>
        </p:txBody>
      </p:sp>
      <p:graphicFrame>
        <p:nvGraphicFramePr>
          <p:cNvPr id="58" name="Object 2"/>
          <p:cNvGraphicFramePr>
            <a:graphicFrameLocks noChangeAspect="1"/>
          </p:cNvGraphicFramePr>
          <p:nvPr>
            <p:extLst>
              <p:ext uri="{D42A27DB-BD31-4B8C-83A1-F6EECF244321}">
                <p14:modId xmlns:p14="http://schemas.microsoft.com/office/powerpoint/2010/main" val="1228857134"/>
              </p:ext>
            </p:extLst>
          </p:nvPr>
        </p:nvGraphicFramePr>
        <p:xfrm>
          <a:off x="4806632" y="5217763"/>
          <a:ext cx="615950" cy="568325"/>
        </p:xfrm>
        <a:graphic>
          <a:graphicData uri="http://schemas.openxmlformats.org/presentationml/2006/ole">
            <mc:AlternateContent xmlns:mc="http://schemas.openxmlformats.org/markup-compatibility/2006">
              <mc:Choice xmlns:v="urn:schemas-microsoft-com:vml" Requires="v">
                <p:oleObj spid="_x0000_s2077" name="Photo Editor 写真" r:id="rId7" imgW="2219635" imgH="2048161" progId="">
                  <p:embed/>
                </p:oleObj>
              </mc:Choice>
              <mc:Fallback>
                <p:oleObj name="Photo Editor 写真" r:id="rId7" imgW="2219635" imgH="2048161"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6632" y="5217763"/>
                        <a:ext cx="6159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9" name="図 8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198619" y="4785962"/>
            <a:ext cx="6238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ホームベース 128"/>
          <p:cNvSpPr/>
          <p:nvPr/>
        </p:nvSpPr>
        <p:spPr>
          <a:xfrm>
            <a:off x="6239828" y="4374483"/>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Scan nhập kho</a:t>
            </a:r>
            <a:endParaRPr lang="ja-JP" altLang="en-US" sz="1400" dirty="0">
              <a:solidFill>
                <a:schemeClr val="tx1"/>
              </a:solidFill>
              <a:latin typeface="Times" pitchFamily="18" charset="0"/>
              <a:ea typeface="メイリオ" pitchFamily="50" charset="-128"/>
              <a:cs typeface="メイリオ" pitchFamily="50" charset="-128"/>
            </a:endParaRPr>
          </a:p>
        </p:txBody>
      </p:sp>
      <p:pic>
        <p:nvPicPr>
          <p:cNvPr id="61" name="Picture 10" descr="物流倉庫１"/>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60844" y="4743100"/>
            <a:ext cx="13223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9090">
            <a:off x="6505258" y="4849462"/>
            <a:ext cx="346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ホームベース 126"/>
          <p:cNvSpPr/>
          <p:nvPr/>
        </p:nvSpPr>
        <p:spPr>
          <a:xfrm>
            <a:off x="536258" y="4374483"/>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Tổng hợp dữ liệu</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64" name="テキスト ボックス 130"/>
          <p:cNvSpPr txBox="1">
            <a:spLocks noChangeArrowheads="1"/>
          </p:cNvSpPr>
          <p:nvPr/>
        </p:nvSpPr>
        <p:spPr bwMode="auto">
          <a:xfrm>
            <a:off x="474345" y="5755607"/>
            <a:ext cx="28321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marL="228600" indent="-228600" algn="just" eaLnBrk="1" hangingPunct="1">
              <a:buAutoNum type="arabicPeriod"/>
              <a:defRPr/>
            </a:pP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a:t>
            </a:r>
            <a:r>
              <a:rPr lang="en-US" altLang="ja-JP" dirty="0" err="1" smtClean="0">
                <a:latin typeface="Times New Roman" pitchFamily="18" charset="0"/>
                <a:cs typeface="Times New Roman" pitchFamily="18" charset="0"/>
              </a:rPr>
              <a:t>đưa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mua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a:t>
            </a:r>
            <a:r>
              <a:rPr lang="en-US" altLang="ja-JP" dirty="0" smtClean="0">
                <a:latin typeface="Times New Roman" pitchFamily="18" charset="0"/>
                <a:cs typeface="Times New Roman" pitchFamily="18" charset="0"/>
              </a:rPr>
              <a:t> AMIS</a:t>
            </a:r>
          </a:p>
          <a:p>
            <a:pPr marL="228600" indent="-228600" algn="just" eaLnBrk="1" hangingPunct="1">
              <a:buAutoNum type="arabicPeriod"/>
              <a:defRPr/>
            </a:pP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serial </a:t>
            </a:r>
            <a:r>
              <a:rPr lang="en-US" altLang="ja-JP" dirty="0" err="1" smtClean="0">
                <a:latin typeface="Times New Roman" pitchFamily="18" charset="0"/>
                <a:cs typeface="Times New Roman" pitchFamily="18" charset="0"/>
              </a:rPr>
              <a:t>thực</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tế</a:t>
            </a:r>
            <a:r>
              <a:rPr lang="en-US" altLang="ja-JP" dirty="0" smtClean="0">
                <a:latin typeface="Times New Roman" pitchFamily="18" charset="0"/>
                <a:cs typeface="Times New Roman" pitchFamily="18" charset="0"/>
              </a:rPr>
              <a:t> (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bằng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tay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t>
            </a:r>
          </a:p>
          <a:p>
            <a:pPr marL="228600" indent="-228600" algn="just" eaLnBrk="1" hangingPunct="1">
              <a:buAutoNum type="arabicPeriod"/>
              <a:defRPr/>
            </a:pPr>
            <a:endParaRPr lang="en-US" altLang="ja-JP" sz="1050" dirty="0">
              <a:latin typeface="Times" pitchFamily="18" charset="0"/>
            </a:endParaRPr>
          </a:p>
        </p:txBody>
      </p:sp>
      <p:pic>
        <p:nvPicPr>
          <p:cNvPr id="65" name="Picture 193" descr="3-14">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595" y="4852318"/>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93" descr="3-14">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5420" y="4893276"/>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テキスト ボックス 146"/>
          <p:cNvSpPr txBox="1">
            <a:spLocks noChangeArrowheads="1"/>
          </p:cNvSpPr>
          <p:nvPr/>
        </p:nvSpPr>
        <p:spPr bwMode="auto">
          <a:xfrm>
            <a:off x="6129973" y="5824479"/>
            <a:ext cx="2830512" cy="76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smtClean="0">
                <a:latin typeface="Times New Roman" pitchFamily="18" charset="0"/>
                <a:cs typeface="Times New Roman" pitchFamily="18" charset="0"/>
              </a:rPr>
              <a:t>4. </a:t>
            </a: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mua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a:t>
            </a:r>
            <a:r>
              <a:rPr lang="en-US" altLang="ja-JP" dirty="0" smtClean="0">
                <a:latin typeface="Times New Roman" pitchFamily="18" charset="0"/>
                <a:cs typeface="Times New Roman" pitchFamily="18" charset="0"/>
              </a:rPr>
              <a:t> AMIS</a:t>
            </a:r>
          </a:p>
          <a:p>
            <a:pPr algn="just" eaLnBrk="1" hangingPunct="1">
              <a:defRPr/>
            </a:pPr>
            <a:r>
              <a:rPr lang="en-US" altLang="ja-JP" dirty="0" smtClean="0">
                <a:latin typeface="Times New Roman" pitchFamily="18" charset="0"/>
                <a:cs typeface="Times New Roman" pitchFamily="18" charset="0"/>
              </a:rPr>
              <a:t>5. Scan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theo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 item, serial ). </a:t>
            </a:r>
            <a:r>
              <a:rPr lang="en-US" altLang="ja-JP" dirty="0" err="1" smtClean="0">
                <a:latin typeface="Times New Roman" pitchFamily="18" charset="0"/>
                <a:cs typeface="Times New Roman" pitchFamily="18" charset="0"/>
              </a:rPr>
              <a:t>Đối</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chiếu</a:t>
            </a:r>
            <a:r>
              <a:rPr lang="en-US" altLang="ja-JP" dirty="0" smtClean="0">
                <a:latin typeface="Times New Roman" pitchFamily="18" charset="0"/>
                <a:cs typeface="Times New Roman" pitchFamily="18" charset="0"/>
              </a:rPr>
              <a:t> item </a:t>
            </a:r>
            <a:r>
              <a:rPr lang="en-US" altLang="ja-JP" dirty="0" err="1" smtClean="0">
                <a:latin typeface="Times New Roman" pitchFamily="18" charset="0"/>
                <a:cs typeface="Times New Roman" pitchFamily="18" charset="0"/>
              </a:rPr>
              <a:t>và</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với</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mua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endParaRPr lang="en-US" altLang="ja-JP" dirty="0">
              <a:latin typeface="Times New Roman" pitchFamily="18" charset="0"/>
              <a:cs typeface="Times New Roman" pitchFamily="18" charset="0"/>
            </a:endParaRPr>
          </a:p>
        </p:txBody>
      </p:sp>
      <p:sp>
        <p:nvSpPr>
          <p:cNvPr id="31" name="Title 1"/>
          <p:cNvSpPr txBox="1">
            <a:spLocks/>
          </p:cNvSpPr>
          <p:nvPr/>
        </p:nvSpPr>
        <p:spPr>
          <a:xfrm>
            <a:off x="0" y="0"/>
            <a:ext cx="12107008" cy="569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Giải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thích</a:t>
            </a:r>
            <a:r>
              <a:rPr lang="en-US" sz="3600" b="1" dirty="0" smtClean="0">
                <a:latin typeface="Times New Roman" pitchFamily="18" charset="0"/>
                <a:cs typeface="Times New Roman" pitchFamily="18" charset="0"/>
              </a:rPr>
              <a:t> chi </a:t>
            </a:r>
            <a:r>
              <a:rPr lang="en-US" sz="3600" b="1" dirty="0" err="1" smtClean="0">
                <a:latin typeface="Times New Roman" pitchFamily="18" charset="0"/>
                <a:cs typeface="Times New Roman" pitchFamily="18" charset="0"/>
              </a:rPr>
              <a:t>tiết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41020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a:xfrm>
            <a:off x="0" y="774792"/>
            <a:ext cx="12107008" cy="49417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2900" dirty="0" smtClean="0">
                <a:latin typeface="Times New Roman" pitchFamily="18" charset="0"/>
                <a:cs typeface="Times New Roman" pitchFamily="18" charset="0"/>
              </a:rPr>
              <a:t>4. </a:t>
            </a:r>
            <a:r>
              <a:rPr lang="en-US" sz="2900" dirty="0" err="1" smtClean="0">
                <a:latin typeface="Times New Roman" pitchFamily="18" charset="0"/>
                <a:cs typeface="Times New Roman" pitchFamily="18" charset="0"/>
              </a:rPr>
              <a:t>Xuất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nguyên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vật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 </a:t>
            </a:r>
            <a:r>
              <a:rPr lang="en-US" sz="2900" dirty="0" err="1" smtClean="0">
                <a:latin typeface="Times New Roman" pitchFamily="18" charset="0"/>
                <a:cs typeface="Times New Roman" pitchFamily="18" charset="0"/>
              </a:rPr>
              <a:t>Hóa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chất</a:t>
            </a:r>
            <a:r>
              <a:rPr lang="en-US" sz="2900" dirty="0" smtClean="0">
                <a:latin typeface="Times New Roman" pitchFamily="18" charset="0"/>
                <a:cs typeface="Times New Roman" pitchFamily="18" charset="0"/>
              </a:rPr>
              <a:t>, NVL </a:t>
            </a:r>
            <a:r>
              <a:rPr lang="en-US" sz="2900" dirty="0" err="1" smtClean="0">
                <a:latin typeface="Times New Roman" pitchFamily="18" charset="0"/>
                <a:cs typeface="Times New Roman" pitchFamily="18" charset="0"/>
              </a:rPr>
              <a:t>phụ</a:t>
            </a:r>
            <a:r>
              <a:rPr lang="en-US" sz="2900" dirty="0" smtClean="0">
                <a:latin typeface="Times New Roman" pitchFamily="18" charset="0"/>
                <a:cs typeface="Times New Roman" pitchFamily="18" charset="0"/>
              </a:rPr>
              <a:t> ) sang </a:t>
            </a:r>
            <a:r>
              <a:rPr lang="en-US" sz="2900" dirty="0" err="1" smtClean="0">
                <a:latin typeface="Times New Roman" pitchFamily="18" charset="0"/>
                <a:cs typeface="Times New Roman" pitchFamily="18" charset="0"/>
              </a:rPr>
              <a:t>sản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xuất</a:t>
            </a:r>
            <a:endParaRPr lang="en-US" sz="2500" dirty="0">
              <a:latin typeface="Times New Roman" pitchFamily="18" charset="0"/>
              <a:cs typeface="Times New Roman" pitchFamily="18" charset="0"/>
            </a:endParaRPr>
          </a:p>
        </p:txBody>
      </p:sp>
      <p:sp>
        <p:nvSpPr>
          <p:cNvPr id="6" name="ホームベース 128"/>
          <p:cNvSpPr/>
          <p:nvPr/>
        </p:nvSpPr>
        <p:spPr>
          <a:xfrm>
            <a:off x="4036313" y="1474412"/>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Import dữ liệu vào AMIS</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11" name="角丸四角形 143"/>
          <p:cNvSpPr/>
          <p:nvPr/>
        </p:nvSpPr>
        <p:spPr>
          <a:xfrm>
            <a:off x="139066" y="1474412"/>
            <a:ext cx="334963" cy="19383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spcBef>
                <a:spcPct val="50000"/>
              </a:spcBef>
              <a:defRPr/>
            </a:pPr>
            <a:r>
              <a:rPr lang="en-US" altLang="ja-JP" sz="1400" smtClean="0">
                <a:latin typeface="Times" pitchFamily="18" charset="0"/>
                <a:ea typeface="メイリオ" pitchFamily="50" charset="-128"/>
                <a:cs typeface="メイリオ" pitchFamily="50" charset="-128"/>
              </a:rPr>
              <a:t>Xuất kho</a:t>
            </a:r>
            <a:endParaRPr lang="ja-JP" altLang="en-US" sz="1400" dirty="0">
              <a:latin typeface="Times" pitchFamily="18" charset="0"/>
              <a:ea typeface="メイリオ" pitchFamily="50" charset="-128"/>
              <a:cs typeface="メイリオ" pitchFamily="50" charset="-128"/>
            </a:endParaRPr>
          </a:p>
        </p:txBody>
      </p:sp>
      <p:sp>
        <p:nvSpPr>
          <p:cNvPr id="12" name="テキスト ボックス 146"/>
          <p:cNvSpPr txBox="1">
            <a:spLocks noChangeArrowheads="1"/>
          </p:cNvSpPr>
          <p:nvPr/>
        </p:nvSpPr>
        <p:spPr bwMode="auto">
          <a:xfrm>
            <a:off x="4014088" y="2860617"/>
            <a:ext cx="35678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a:latin typeface="Times New Roman" pitchFamily="18" charset="0"/>
                <a:cs typeface="Times New Roman" pitchFamily="18" charset="0"/>
              </a:rPr>
              <a:t>3</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ra</a:t>
            </a:r>
            <a:r>
              <a:rPr lang="en-US" altLang="ja-JP" dirty="0" smtClean="0">
                <a:latin typeface="Times New Roman" pitchFamily="18" charset="0"/>
                <a:cs typeface="Times New Roman" pitchFamily="18" charset="0"/>
              </a:rPr>
              <a:t> file excel (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No)</a:t>
            </a:r>
          </a:p>
          <a:p>
            <a:pPr algn="just" eaLnBrk="1" hangingPunct="1">
              <a:defRPr/>
            </a:pPr>
            <a:r>
              <a:rPr lang="en-US" altLang="ja-JP" dirty="0">
                <a:latin typeface="Times New Roman" pitchFamily="18" charset="0"/>
                <a:cs typeface="Times New Roman" pitchFamily="18" charset="0"/>
              </a:rPr>
              <a:t>4</a:t>
            </a:r>
            <a:r>
              <a:rPr lang="en-US" altLang="ja-JP" dirty="0" smtClean="0">
                <a:latin typeface="Times New Roman" pitchFamily="18" charset="0"/>
                <a:cs typeface="Times New Roman" pitchFamily="18" charset="0"/>
              </a:rPr>
              <a:t>. Import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AMIS</a:t>
            </a:r>
            <a:endParaRPr lang="en-US" altLang="ja-JP" dirty="0">
              <a:latin typeface="Times New Roman" pitchFamily="18" charset="0"/>
              <a:cs typeface="Times New Roman" pitchFamily="18" charset="0"/>
            </a:endParaRPr>
          </a:p>
        </p:txBody>
      </p:sp>
      <p:sp>
        <p:nvSpPr>
          <p:cNvPr id="19" name="ホームベース 128"/>
          <p:cNvSpPr/>
          <p:nvPr/>
        </p:nvSpPr>
        <p:spPr>
          <a:xfrm>
            <a:off x="485776" y="1474412"/>
            <a:ext cx="3531488"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Scan xuất kho</a:t>
            </a:r>
            <a:endParaRPr lang="ja-JP" altLang="en-US" sz="1400" dirty="0">
              <a:solidFill>
                <a:schemeClr val="tx1"/>
              </a:solidFill>
              <a:latin typeface="Times" pitchFamily="18" charset="0"/>
              <a:ea typeface="メイリオ" pitchFamily="50" charset="-128"/>
              <a:cs typeface="メイリオ" pitchFamily="50" charset="-128"/>
            </a:endParaRPr>
          </a:p>
        </p:txBody>
      </p:sp>
      <p:pic>
        <p:nvPicPr>
          <p:cNvPr id="23" name="Picture 10" descr="物流倉庫１"/>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6887" y="1843029"/>
            <a:ext cx="13223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テキスト ボックス 146"/>
          <p:cNvSpPr txBox="1">
            <a:spLocks noChangeArrowheads="1"/>
          </p:cNvSpPr>
          <p:nvPr/>
        </p:nvSpPr>
        <p:spPr bwMode="auto">
          <a:xfrm>
            <a:off x="427925" y="2862204"/>
            <a:ext cx="3557588" cy="105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a:latin typeface="Times New Roman" pitchFamily="18" charset="0"/>
                <a:cs typeface="Times New Roman" pitchFamily="18" charset="0"/>
              </a:rPr>
              <a:t>1</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a:t>
            </a:r>
            <a:r>
              <a:rPr lang="en-US" altLang="ja-JP" dirty="0" err="1" smtClean="0">
                <a:latin typeface="Times New Roman" pitchFamily="18" charset="0"/>
                <a:cs typeface="Times New Roman" pitchFamily="18" charset="0"/>
              </a:rPr>
              <a:t>chỉ</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thị</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a:t>
            </a:r>
            <a:r>
              <a:rPr lang="en-US" altLang="ja-JP" dirty="0" smtClean="0">
                <a:latin typeface="Times New Roman" pitchFamily="18" charset="0"/>
                <a:cs typeface="Times New Roman" pitchFamily="18" charset="0"/>
              </a:rPr>
              <a:t> AMIS ( </a:t>
            </a: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no </a:t>
            </a:r>
            <a:r>
              <a:rPr lang="en-US" altLang="ja-JP" dirty="0" err="1" smtClean="0">
                <a:latin typeface="Times New Roman" pitchFamily="18" charset="0"/>
                <a:cs typeface="Times New Roman" pitchFamily="18" charset="0"/>
              </a:rPr>
              <a:t>đã</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được</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chỉ</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định</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theo</a:t>
            </a:r>
            <a:r>
              <a:rPr lang="en-US" altLang="ja-JP" dirty="0" smtClean="0">
                <a:latin typeface="Times New Roman" pitchFamily="18" charset="0"/>
                <a:cs typeface="Times New Roman" pitchFamily="18" charset="0"/>
              </a:rPr>
              <a:t> FIFO)</a:t>
            </a:r>
          </a:p>
          <a:p>
            <a:pPr algn="just" eaLnBrk="1" hangingPunct="1">
              <a:defRPr/>
            </a:pPr>
            <a:r>
              <a:rPr lang="en-US" altLang="ja-JP" dirty="0">
                <a:latin typeface="Times New Roman" pitchFamily="18" charset="0"/>
                <a:cs typeface="Times New Roman" pitchFamily="18" charset="0"/>
              </a:rPr>
              <a:t>2</a:t>
            </a:r>
            <a:r>
              <a:rPr lang="en-US" altLang="ja-JP" dirty="0" smtClean="0">
                <a:latin typeface="Times New Roman" pitchFamily="18" charset="0"/>
                <a:cs typeface="Times New Roman" pitchFamily="18" charset="0"/>
              </a:rPr>
              <a:t>. Scan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theo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chỉ</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thị</a:t>
            </a:r>
            <a:r>
              <a:rPr lang="en-US" altLang="ja-JP" dirty="0" smtClean="0">
                <a:latin typeface="Times New Roman" pitchFamily="18" charset="0"/>
                <a:cs typeface="Times New Roman" pitchFamily="18" charset="0"/>
              </a:rPr>
              <a:t> (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No ). </a:t>
            </a:r>
            <a:r>
              <a:rPr lang="en-US" altLang="ja-JP" dirty="0" err="1" smtClean="0">
                <a:latin typeface="Times New Roman" pitchFamily="18" charset="0"/>
                <a:cs typeface="Times New Roman" pitchFamily="18" charset="0"/>
              </a:rPr>
              <a:t>Đối</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chiếu</a:t>
            </a:r>
            <a:r>
              <a:rPr lang="en-US" altLang="ja-JP" dirty="0" smtClean="0">
                <a:latin typeface="Times New Roman" pitchFamily="18" charset="0"/>
                <a:cs typeface="Times New Roman" pitchFamily="18" charset="0"/>
              </a:rPr>
              <a:t> item </a:t>
            </a:r>
            <a:r>
              <a:rPr lang="en-US" altLang="ja-JP" dirty="0" err="1" smtClean="0">
                <a:latin typeface="Times New Roman" pitchFamily="18" charset="0"/>
                <a:cs typeface="Times New Roman" pitchFamily="18" charset="0"/>
              </a:rPr>
              <a:t>và</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với</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mua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endParaRPr lang="en-US" altLang="ja-JP" dirty="0">
              <a:latin typeface="Times New Roman" pitchFamily="18" charset="0"/>
              <a:cs typeface="Times New Roman" pitchFamily="18" charset="0"/>
            </a:endParaRPr>
          </a:p>
        </p:txBody>
      </p:sp>
      <p:pic>
        <p:nvPicPr>
          <p:cNvPr id="25"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9090">
            <a:off x="761301" y="1949391"/>
            <a:ext cx="346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93" descr="3-14">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6313" y="1993205"/>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430" y="3824913"/>
            <a:ext cx="8961120" cy="523220"/>
          </a:xfrm>
          <a:prstGeom prst="rect">
            <a:avLst/>
          </a:prstGeom>
        </p:spPr>
        <p:txBody>
          <a:bodyPr wrap="square">
            <a:spAutoFit/>
          </a:bodyPr>
          <a:lstStyle/>
          <a:p>
            <a:pPr lvl="1"/>
            <a:r>
              <a:rPr lang="en-US" sz="2800" dirty="0">
                <a:latin typeface="Times New Roman" pitchFamily="18" charset="0"/>
                <a:cs typeface="Times New Roman" pitchFamily="18" charset="0"/>
              </a:rPr>
              <a:t>5</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Bán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đặt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KH )</a:t>
            </a:r>
            <a:endParaRPr lang="en-US" sz="2800" dirty="0">
              <a:latin typeface="Times New Roman" pitchFamily="18" charset="0"/>
              <a:cs typeface="Times New Roman" pitchFamily="18" charset="0"/>
            </a:endParaRPr>
          </a:p>
        </p:txBody>
      </p:sp>
      <p:sp>
        <p:nvSpPr>
          <p:cNvPr id="52" name="ホームベース 128"/>
          <p:cNvSpPr/>
          <p:nvPr/>
        </p:nvSpPr>
        <p:spPr>
          <a:xfrm>
            <a:off x="4074795" y="4545933"/>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r>
              <a:rPr lang="en-US" altLang="ja-JP" sz="1400">
                <a:solidFill>
                  <a:schemeClr val="tx1"/>
                </a:solidFill>
                <a:latin typeface="Times" pitchFamily="18" charset="0"/>
                <a:ea typeface="メイリオ" pitchFamily="50" charset="-128"/>
                <a:cs typeface="メイリオ" pitchFamily="50" charset="-128"/>
              </a:rPr>
              <a:t>Import dữ liệu vào AMIS</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54" name="角丸四角形 143"/>
          <p:cNvSpPr/>
          <p:nvPr/>
        </p:nvSpPr>
        <p:spPr>
          <a:xfrm>
            <a:off x="180975" y="4545933"/>
            <a:ext cx="334963" cy="19383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spcBef>
                <a:spcPct val="50000"/>
              </a:spcBef>
              <a:defRPr/>
            </a:pPr>
            <a:r>
              <a:rPr lang="en-US" altLang="ja-JP" sz="1400" smtClean="0">
                <a:latin typeface="Times" pitchFamily="18" charset="0"/>
                <a:ea typeface="メイリオ" pitchFamily="50" charset="-128"/>
                <a:cs typeface="メイリオ" pitchFamily="50" charset="-128"/>
              </a:rPr>
              <a:t>Xuất hàng</a:t>
            </a:r>
            <a:endParaRPr lang="ja-JP" altLang="en-US" sz="1400" dirty="0">
              <a:latin typeface="Times" pitchFamily="18" charset="0"/>
              <a:ea typeface="メイリオ" pitchFamily="50" charset="-128"/>
              <a:cs typeface="メイリオ" pitchFamily="50" charset="-128"/>
            </a:endParaRPr>
          </a:p>
        </p:txBody>
      </p:sp>
      <p:sp>
        <p:nvSpPr>
          <p:cNvPr id="55" name="テキスト ボックス 146"/>
          <p:cNvSpPr txBox="1">
            <a:spLocks noChangeArrowheads="1"/>
          </p:cNvSpPr>
          <p:nvPr/>
        </p:nvSpPr>
        <p:spPr bwMode="auto">
          <a:xfrm>
            <a:off x="4071620" y="5932138"/>
            <a:ext cx="377698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a:latin typeface="Times New Roman" pitchFamily="18" charset="0"/>
                <a:cs typeface="Times New Roman" pitchFamily="18" charset="0"/>
              </a:rPr>
              <a:t>3</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file excel (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No) </a:t>
            </a:r>
          </a:p>
          <a:p>
            <a:pPr algn="just" eaLnBrk="1" hangingPunct="1">
              <a:defRPr/>
            </a:pPr>
            <a:r>
              <a:rPr lang="en-US" altLang="ja-JP" dirty="0">
                <a:latin typeface="Times New Roman" pitchFamily="18" charset="0"/>
                <a:cs typeface="Times New Roman" pitchFamily="18" charset="0"/>
              </a:rPr>
              <a:t>4</a:t>
            </a:r>
            <a:r>
              <a:rPr lang="en-US" altLang="ja-JP" dirty="0" smtClean="0">
                <a:latin typeface="Times New Roman" pitchFamily="18" charset="0"/>
                <a:cs typeface="Times New Roman" pitchFamily="18" charset="0"/>
              </a:rPr>
              <a:t>. Import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AMIS</a:t>
            </a:r>
            <a:endParaRPr lang="en-US" altLang="ja-JP" dirty="0">
              <a:latin typeface="Times New Roman" pitchFamily="18" charset="0"/>
              <a:cs typeface="Times New Roman" pitchFamily="18" charset="0"/>
            </a:endParaRPr>
          </a:p>
        </p:txBody>
      </p:sp>
      <p:pic>
        <p:nvPicPr>
          <p:cNvPr id="61" name="Picture 10" descr="物流倉庫１"/>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1569" y="4914550"/>
            <a:ext cx="13223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9090">
            <a:off x="875982" y="5020913"/>
            <a:ext cx="346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ホームベース 126"/>
          <p:cNvSpPr/>
          <p:nvPr/>
        </p:nvSpPr>
        <p:spPr>
          <a:xfrm>
            <a:off x="536258" y="4545933"/>
            <a:ext cx="350005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Scan xuất hàng</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64" name="テキスト ボックス 130"/>
          <p:cNvSpPr txBox="1">
            <a:spLocks noChangeArrowheads="1"/>
          </p:cNvSpPr>
          <p:nvPr/>
        </p:nvSpPr>
        <p:spPr bwMode="auto">
          <a:xfrm>
            <a:off x="474345" y="5927057"/>
            <a:ext cx="3511168" cy="93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marL="228600" indent="-228600" algn="just" eaLnBrk="1" hangingPunct="1">
              <a:buAutoNum type="arabicPeriod"/>
              <a:defRPr/>
            </a:pP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a:t>
            </a:r>
            <a:r>
              <a:rPr lang="en-US" altLang="ja-JP" dirty="0" err="1" smtClean="0">
                <a:latin typeface="Times New Roman" pitchFamily="18" charset="0"/>
                <a:cs typeface="Times New Roman" pitchFamily="18" charset="0"/>
              </a:rPr>
              <a:t>chỉ</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thị</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a:t>
            </a:r>
            <a:r>
              <a:rPr lang="en-US" altLang="ja-JP" dirty="0" smtClean="0">
                <a:latin typeface="Times New Roman" pitchFamily="18" charset="0"/>
                <a:cs typeface="Times New Roman" pitchFamily="18" charset="0"/>
              </a:rPr>
              <a:t> AMIS (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No </a:t>
            </a:r>
            <a:r>
              <a:rPr lang="en-US" altLang="ja-JP" dirty="0" err="1" smtClean="0">
                <a:latin typeface="Times New Roman" pitchFamily="18" charset="0"/>
                <a:cs typeface="Times New Roman" pitchFamily="18" charset="0"/>
              </a:rPr>
              <a:t>đã</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được</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chỉ</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định</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theo</a:t>
            </a:r>
            <a:r>
              <a:rPr lang="en-US" altLang="ja-JP" dirty="0" smtClean="0">
                <a:latin typeface="Times New Roman" pitchFamily="18" charset="0"/>
                <a:cs typeface="Times New Roman" pitchFamily="18" charset="0"/>
              </a:rPr>
              <a:t> FIFO)</a:t>
            </a:r>
          </a:p>
          <a:p>
            <a:pPr marL="228600" indent="-228600" algn="just" eaLnBrk="1" hangingPunct="1">
              <a:buAutoNum type="arabicPeriod"/>
              <a:defRPr/>
            </a:pPr>
            <a:r>
              <a:rPr lang="en-US" altLang="ja-JP" dirty="0" smtClean="0">
                <a:latin typeface="Times New Roman" pitchFamily="18" charset="0"/>
                <a:cs typeface="Times New Roman" pitchFamily="18" charset="0"/>
              </a:rPr>
              <a:t>Scan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theo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đặt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Kiểm</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tra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xem</a:t>
            </a:r>
            <a:r>
              <a:rPr lang="en-US" altLang="ja-JP" dirty="0" smtClean="0">
                <a:latin typeface="Times New Roman" pitchFamily="18" charset="0"/>
                <a:cs typeface="Times New Roman" pitchFamily="18" charset="0"/>
              </a:rPr>
              <a:t>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No </a:t>
            </a:r>
            <a:r>
              <a:rPr lang="en-US" altLang="ja-JP" dirty="0" err="1" smtClean="0">
                <a:latin typeface="Times New Roman" pitchFamily="18" charset="0"/>
                <a:cs typeface="Times New Roman" pitchFamily="18" charset="0"/>
              </a:rPr>
              <a:t>có</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đúng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chỉ</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thị</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đã</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đưa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ra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không</a:t>
            </a:r>
            <a:endParaRPr lang="en-US" altLang="ja-JP" dirty="0" smtClean="0">
              <a:latin typeface="Times New Roman" pitchFamily="18" charset="0"/>
              <a:cs typeface="Times New Roman" pitchFamily="18" charset="0"/>
            </a:endParaRPr>
          </a:p>
        </p:txBody>
      </p:sp>
      <p:pic>
        <p:nvPicPr>
          <p:cNvPr id="66" name="Picture 193" descr="3-14">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845" y="5064726"/>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itle 1"/>
          <p:cNvSpPr>
            <a:spLocks noGrp="1"/>
          </p:cNvSpPr>
          <p:nvPr>
            <p:ph type="title"/>
          </p:nvPr>
        </p:nvSpPr>
        <p:spPr>
          <a:xfrm>
            <a:off x="0" y="0"/>
            <a:ext cx="12107008" cy="569343"/>
          </a:xfrm>
        </p:spPr>
        <p:txBody>
          <a:bodyPr>
            <a:noAutofit/>
          </a:bodyPr>
          <a:lstStyle/>
          <a:p>
            <a:r>
              <a:rPr lang="en-US" sz="3600" b="1" dirty="0" err="1" smtClean="0">
                <a:latin typeface="Times New Roman" pitchFamily="18" charset="0"/>
                <a:cs typeface="Times New Roman" pitchFamily="18" charset="0"/>
              </a:rPr>
              <a:t>Giải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thích</a:t>
            </a:r>
            <a:r>
              <a:rPr lang="en-US" sz="3600" b="1" dirty="0" smtClean="0">
                <a:latin typeface="Times New Roman" pitchFamily="18" charset="0"/>
                <a:cs typeface="Times New Roman" pitchFamily="18" charset="0"/>
              </a:rPr>
              <a:t> chi </a:t>
            </a:r>
            <a:r>
              <a:rPr lang="en-US" sz="3600" b="1" dirty="0" err="1" smtClean="0">
                <a:latin typeface="Times New Roman" pitchFamily="18" charset="0"/>
                <a:cs typeface="Times New Roman" pitchFamily="18" charset="0"/>
              </a:rPr>
              <a:t>tiết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90541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 y="729288"/>
            <a:ext cx="8961120" cy="523220"/>
          </a:xfrm>
          <a:prstGeom prst="rect">
            <a:avLst/>
          </a:prstGeom>
        </p:spPr>
        <p:txBody>
          <a:bodyPr wrap="square">
            <a:spAutoFit/>
          </a:bodyPr>
          <a:lstStyle/>
          <a:p>
            <a:pPr lvl="1"/>
            <a:r>
              <a:rPr lang="en-US" sz="2800" dirty="0" smtClean="0">
                <a:latin typeface="Times New Roman" pitchFamily="18" charset="0"/>
                <a:cs typeface="Times New Roman" pitchFamily="18" charset="0"/>
              </a:rPr>
              <a:t>6. </a:t>
            </a:r>
            <a:r>
              <a:rPr lang="en-US" sz="2800" dirty="0" err="1" smtClean="0">
                <a:latin typeface="Times New Roman" pitchFamily="18" charset="0"/>
                <a:cs typeface="Times New Roman" pitchFamily="18" charset="0"/>
              </a:rPr>
              <a:t>Xuất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bị</a:t>
            </a:r>
            <a:endParaRPr lang="en-US" sz="2800" dirty="0">
              <a:latin typeface="Times New Roman" pitchFamily="18" charset="0"/>
              <a:cs typeface="Times New Roman" pitchFamily="18" charset="0"/>
            </a:endParaRPr>
          </a:p>
        </p:txBody>
      </p:sp>
      <p:sp>
        <p:nvSpPr>
          <p:cNvPr id="52" name="ホームベース 128"/>
          <p:cNvSpPr/>
          <p:nvPr/>
        </p:nvSpPr>
        <p:spPr>
          <a:xfrm>
            <a:off x="3379470" y="1450308"/>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r>
              <a:rPr lang="en-US" altLang="ja-JP" sz="1400">
                <a:solidFill>
                  <a:schemeClr val="tx1"/>
                </a:solidFill>
                <a:latin typeface="Times" pitchFamily="18" charset="0"/>
                <a:ea typeface="メイリオ" pitchFamily="50" charset="-128"/>
                <a:cs typeface="メイリオ" pitchFamily="50" charset="-128"/>
              </a:rPr>
              <a:t>Import dữ liệu vào AMIS</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54" name="角丸四角形 143"/>
          <p:cNvSpPr/>
          <p:nvPr/>
        </p:nvSpPr>
        <p:spPr>
          <a:xfrm>
            <a:off x="171450" y="1450308"/>
            <a:ext cx="334963" cy="19383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spcBef>
                <a:spcPct val="50000"/>
              </a:spcBef>
              <a:defRPr/>
            </a:pPr>
            <a:r>
              <a:rPr lang="en-US" altLang="ja-JP" sz="1400" smtClean="0">
                <a:latin typeface="Times" pitchFamily="18" charset="0"/>
                <a:ea typeface="メイリオ" pitchFamily="50" charset="-128"/>
                <a:cs typeface="メイリオ" pitchFamily="50" charset="-128"/>
              </a:rPr>
              <a:t>Xuất hàng</a:t>
            </a:r>
            <a:endParaRPr lang="ja-JP" altLang="en-US" sz="1400" dirty="0">
              <a:latin typeface="Times" pitchFamily="18" charset="0"/>
              <a:ea typeface="メイリオ" pitchFamily="50" charset="-128"/>
              <a:cs typeface="メイリオ" pitchFamily="50" charset="-128"/>
            </a:endParaRPr>
          </a:p>
        </p:txBody>
      </p:sp>
      <p:sp>
        <p:nvSpPr>
          <p:cNvPr id="55" name="テキスト ボックス 146"/>
          <p:cNvSpPr txBox="1">
            <a:spLocks noChangeArrowheads="1"/>
          </p:cNvSpPr>
          <p:nvPr/>
        </p:nvSpPr>
        <p:spPr bwMode="auto">
          <a:xfrm>
            <a:off x="3357245" y="2836513"/>
            <a:ext cx="372935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a:latin typeface="Times New Roman" pitchFamily="18" charset="0"/>
                <a:cs typeface="Times New Roman" pitchFamily="18" charset="0"/>
              </a:rPr>
              <a:t>3</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nhập</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ra</a:t>
            </a:r>
            <a:r>
              <a:rPr lang="en-US" altLang="ja-JP" dirty="0" smtClean="0">
                <a:latin typeface="Times New Roman" pitchFamily="18" charset="0"/>
                <a:cs typeface="Times New Roman" pitchFamily="18" charset="0"/>
              </a:rPr>
              <a:t> file excel Item, Serial  </a:t>
            </a:r>
            <a:r>
              <a:rPr lang="en-US" altLang="ja-JP" dirty="0" err="1" smtClean="0">
                <a:latin typeface="Times New Roman" pitchFamily="18" charset="0"/>
                <a:cs typeface="Times New Roman" pitchFamily="18" charset="0"/>
              </a:rPr>
              <a:t>từng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thiết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bị</a:t>
            </a:r>
            <a:r>
              <a:rPr lang="en-US" altLang="ja-JP" dirty="0" smtClean="0">
                <a:latin typeface="Times New Roman" pitchFamily="18" charset="0"/>
                <a:cs typeface="Times New Roman" pitchFamily="18" charset="0"/>
              </a:rPr>
              <a:t>  </a:t>
            </a:r>
          </a:p>
          <a:p>
            <a:pPr algn="just" eaLnBrk="1" hangingPunct="1">
              <a:defRPr/>
            </a:pPr>
            <a:r>
              <a:rPr lang="en-US" altLang="ja-JP" dirty="0">
                <a:latin typeface="Times New Roman" pitchFamily="18" charset="0"/>
                <a:cs typeface="Times New Roman" pitchFamily="18" charset="0"/>
              </a:rPr>
              <a:t>4</a:t>
            </a:r>
            <a:r>
              <a:rPr lang="en-US" altLang="ja-JP" dirty="0" smtClean="0">
                <a:latin typeface="Times New Roman" pitchFamily="18" charset="0"/>
                <a:cs typeface="Times New Roman" pitchFamily="18" charset="0"/>
              </a:rPr>
              <a:t>. Import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AMIS</a:t>
            </a:r>
            <a:endParaRPr lang="en-US" altLang="ja-JP" dirty="0">
              <a:latin typeface="Times New Roman" pitchFamily="18" charset="0"/>
              <a:cs typeface="Times New Roman" pitchFamily="18" charset="0"/>
            </a:endParaRPr>
          </a:p>
        </p:txBody>
      </p:sp>
      <p:pic>
        <p:nvPicPr>
          <p:cNvPr id="61" name="Picture 10" descr="物流倉庫１"/>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2044" y="1818925"/>
            <a:ext cx="13223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9090">
            <a:off x="866457" y="1925288"/>
            <a:ext cx="346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ホームベース 126"/>
          <p:cNvSpPr/>
          <p:nvPr/>
        </p:nvSpPr>
        <p:spPr>
          <a:xfrm>
            <a:off x="526733" y="1450308"/>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Scan xuất hàng</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64" name="テキスト ボックス 130"/>
          <p:cNvSpPr txBox="1">
            <a:spLocks noChangeArrowheads="1"/>
          </p:cNvSpPr>
          <p:nvPr/>
        </p:nvSpPr>
        <p:spPr bwMode="auto">
          <a:xfrm>
            <a:off x="464820" y="2831432"/>
            <a:ext cx="2832100" cy="93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marL="228600" indent="-228600" algn="just" eaLnBrk="1" hangingPunct="1">
              <a:buAutoNum type="arabicPeriod"/>
              <a:defRPr/>
            </a:pPr>
            <a:r>
              <a:rPr lang="en-US" altLang="ja-JP" dirty="0" err="1" smtClean="0">
                <a:latin typeface="Times New Roman" pitchFamily="18" charset="0"/>
                <a:cs typeface="Times New Roman" pitchFamily="18" charset="0"/>
              </a:rPr>
              <a:t>Lấy</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thông</a:t>
            </a:r>
            <a:r>
              <a:rPr lang="en-US" altLang="ja-JP" dirty="0" smtClean="0">
                <a:latin typeface="Times New Roman" pitchFamily="18" charset="0"/>
                <a:cs typeface="Times New Roman" pitchFamily="18" charset="0"/>
              </a:rPr>
              <a:t> tin </a:t>
            </a:r>
            <a:r>
              <a:rPr lang="en-US" altLang="ja-JP" dirty="0" err="1" smtClean="0">
                <a:latin typeface="Times New Roman" pitchFamily="18" charset="0"/>
                <a:cs typeface="Times New Roman" pitchFamily="18" charset="0"/>
              </a:rPr>
              <a:t>chỉ</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thị</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từ</a:t>
            </a:r>
            <a:r>
              <a:rPr lang="en-US" altLang="ja-JP" dirty="0" smtClean="0">
                <a:latin typeface="Times New Roman" pitchFamily="18" charset="0"/>
                <a:cs typeface="Times New Roman" pitchFamily="18" charset="0"/>
              </a:rPr>
              <a:t> AMIS (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a:t>
            </a:r>
          </a:p>
          <a:p>
            <a:pPr marL="228600" indent="-228600" algn="just" eaLnBrk="1" hangingPunct="1">
              <a:buAutoNum type="arabicPeriod"/>
              <a:defRPr/>
            </a:pPr>
            <a:r>
              <a:rPr lang="en-US" altLang="ja-JP" dirty="0" smtClean="0">
                <a:latin typeface="Times New Roman" pitchFamily="18" charset="0"/>
                <a:cs typeface="Times New Roman" pitchFamily="18" charset="0"/>
              </a:rPr>
              <a:t>Scan </a:t>
            </a:r>
            <a:r>
              <a:rPr lang="en-US" altLang="ja-JP" dirty="0" err="1" smtClean="0">
                <a:latin typeface="Times New Roman" pitchFamily="18" charset="0"/>
                <a:cs typeface="Times New Roman" pitchFamily="18" charset="0"/>
              </a:rPr>
              <a:t>xuất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theo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đơn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đặt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hàng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Kiểm</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tra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xem</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có</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đủ</a:t>
            </a:r>
            <a:r>
              <a:rPr lang="en-US" altLang="ja-JP" dirty="0" smtClean="0">
                <a:latin typeface="Times New Roman" pitchFamily="18" charset="0"/>
                <a:cs typeface="Times New Roman" pitchFamily="18" charset="0"/>
              </a:rPr>
              <a:t>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có</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đúng</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chỉ</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thị</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đã</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đưa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ra</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không</a:t>
            </a:r>
            <a:endParaRPr lang="en-US" altLang="ja-JP" dirty="0" smtClean="0">
              <a:latin typeface="Times New Roman" pitchFamily="18" charset="0"/>
              <a:cs typeface="Times New Roman" pitchFamily="18" charset="0"/>
            </a:endParaRPr>
          </a:p>
        </p:txBody>
      </p:sp>
      <p:pic>
        <p:nvPicPr>
          <p:cNvPr id="66" name="Picture 193" descr="3-14">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470" y="1969101"/>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0" y="3768398"/>
            <a:ext cx="8961120" cy="523220"/>
          </a:xfrm>
          <a:prstGeom prst="rect">
            <a:avLst/>
          </a:prstGeom>
        </p:spPr>
        <p:txBody>
          <a:bodyPr wrap="square">
            <a:spAutoFit/>
          </a:bodyPr>
          <a:lstStyle/>
          <a:p>
            <a:pPr lvl="1"/>
            <a:r>
              <a:rPr lang="en-US" sz="2800" dirty="0">
                <a:latin typeface="Times New Roman" pitchFamily="18" charset="0"/>
                <a:cs typeface="Times New Roman" pitchFamily="18" charset="0"/>
              </a:rPr>
              <a:t>7. </a:t>
            </a:r>
            <a:r>
              <a:rPr lang="en-US" sz="2800" dirty="0" err="1">
                <a:latin typeface="Times New Roman" pitchFamily="18" charset="0"/>
                <a:cs typeface="Times New Roman" pitchFamily="18" charset="0"/>
              </a:rPr>
              <a:t>Điều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sinh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ngoài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AMIS</a:t>
            </a:r>
          </a:p>
        </p:txBody>
      </p:sp>
      <p:sp>
        <p:nvSpPr>
          <p:cNvPr id="22" name="ホームベース 128"/>
          <p:cNvSpPr/>
          <p:nvPr/>
        </p:nvSpPr>
        <p:spPr>
          <a:xfrm>
            <a:off x="3377565" y="4489418"/>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r>
              <a:rPr lang="en-US" altLang="ja-JP" sz="1400">
                <a:solidFill>
                  <a:schemeClr val="tx1"/>
                </a:solidFill>
                <a:latin typeface="Times" pitchFamily="18" charset="0"/>
                <a:ea typeface="メイリオ" pitchFamily="50" charset="-128"/>
                <a:cs typeface="メイリオ" pitchFamily="50" charset="-128"/>
              </a:rPr>
              <a:t>Import dữ liệu vào AMIS</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26" name="角丸四角形 143"/>
          <p:cNvSpPr/>
          <p:nvPr/>
        </p:nvSpPr>
        <p:spPr>
          <a:xfrm>
            <a:off x="169545" y="4489418"/>
            <a:ext cx="334963" cy="19383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spcBef>
                <a:spcPct val="50000"/>
              </a:spcBef>
              <a:defRPr/>
            </a:pPr>
            <a:r>
              <a:rPr lang="en-US" altLang="ja-JP" sz="1400" smtClean="0">
                <a:latin typeface="Times" pitchFamily="18" charset="0"/>
                <a:ea typeface="メイリオ" pitchFamily="50" charset="-128"/>
                <a:cs typeface="メイリオ" pitchFamily="50" charset="-128"/>
              </a:rPr>
              <a:t>Xuất hàng</a:t>
            </a:r>
            <a:endParaRPr lang="ja-JP" altLang="en-US" sz="1400" dirty="0">
              <a:latin typeface="Times" pitchFamily="18" charset="0"/>
              <a:ea typeface="メイリオ" pitchFamily="50" charset="-128"/>
              <a:cs typeface="メイリオ" pitchFamily="50" charset="-128"/>
            </a:endParaRPr>
          </a:p>
        </p:txBody>
      </p:sp>
      <p:sp>
        <p:nvSpPr>
          <p:cNvPr id="27" name="テキスト ボックス 146"/>
          <p:cNvSpPr txBox="1">
            <a:spLocks noChangeArrowheads="1"/>
          </p:cNvSpPr>
          <p:nvPr/>
        </p:nvSpPr>
        <p:spPr bwMode="auto">
          <a:xfrm>
            <a:off x="3355340" y="5875623"/>
            <a:ext cx="372935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algn="just" eaLnBrk="1" hangingPunct="1">
              <a:defRPr/>
            </a:pPr>
            <a:r>
              <a:rPr lang="en-US" altLang="ja-JP" dirty="0" smtClean="0">
                <a:latin typeface="Times New Roman" pitchFamily="18" charset="0"/>
                <a:cs typeface="Times New Roman" pitchFamily="18" charset="0"/>
              </a:rPr>
              <a:t>2. Import </a:t>
            </a:r>
            <a:r>
              <a:rPr lang="en-US" altLang="ja-JP" dirty="0" err="1" smtClean="0">
                <a:latin typeface="Times New Roman" pitchFamily="18" charset="0"/>
                <a:cs typeface="Times New Roman" pitchFamily="18" charset="0"/>
              </a:rPr>
              <a:t>dữ</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liệu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vào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hệ</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thống</a:t>
            </a:r>
            <a:r>
              <a:rPr lang="en-US" altLang="ja-JP" dirty="0" smtClean="0">
                <a:latin typeface="Times New Roman" pitchFamily="18" charset="0"/>
                <a:cs typeface="Times New Roman" pitchFamily="18" charset="0"/>
              </a:rPr>
              <a:t> AMIS</a:t>
            </a:r>
            <a:endParaRPr lang="en-US" altLang="ja-JP" dirty="0">
              <a:latin typeface="Times New Roman" pitchFamily="18" charset="0"/>
              <a:cs typeface="Times New Roman" pitchFamily="18" charset="0"/>
            </a:endParaRPr>
          </a:p>
        </p:txBody>
      </p:sp>
      <p:pic>
        <p:nvPicPr>
          <p:cNvPr id="28" name="Picture 10" descr="物流倉庫１"/>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139" y="4858035"/>
            <a:ext cx="13223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9090">
            <a:off x="864552" y="4964398"/>
            <a:ext cx="3460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ホームベース 126"/>
          <p:cNvSpPr/>
          <p:nvPr/>
        </p:nvSpPr>
        <p:spPr>
          <a:xfrm>
            <a:off x="524828" y="4489418"/>
            <a:ext cx="2828925" cy="339725"/>
          </a:xfrm>
          <a:prstGeom prst="homePlat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spcBef>
                <a:spcPct val="50000"/>
              </a:spcBef>
              <a:defRPr/>
            </a:pPr>
            <a:r>
              <a:rPr lang="en-US" altLang="ja-JP" sz="1400" smtClean="0">
                <a:solidFill>
                  <a:schemeClr val="tx1"/>
                </a:solidFill>
                <a:latin typeface="Times" pitchFamily="18" charset="0"/>
                <a:ea typeface="メイリオ" pitchFamily="50" charset="-128"/>
                <a:cs typeface="メイリオ" pitchFamily="50" charset="-128"/>
              </a:rPr>
              <a:t>Scan điều chuyển</a:t>
            </a:r>
            <a:endParaRPr lang="ja-JP" altLang="en-US" sz="1400" dirty="0">
              <a:solidFill>
                <a:schemeClr val="tx1"/>
              </a:solidFill>
              <a:latin typeface="Times" pitchFamily="18" charset="0"/>
              <a:ea typeface="メイリオ" pitchFamily="50" charset="-128"/>
              <a:cs typeface="メイリオ" pitchFamily="50" charset="-128"/>
            </a:endParaRPr>
          </a:p>
        </p:txBody>
      </p:sp>
      <p:sp>
        <p:nvSpPr>
          <p:cNvPr id="31" name="テキスト ボックス 130"/>
          <p:cNvSpPr txBox="1">
            <a:spLocks noChangeArrowheads="1"/>
          </p:cNvSpPr>
          <p:nvPr/>
        </p:nvSpPr>
        <p:spPr bwMode="auto">
          <a:xfrm>
            <a:off x="462915" y="5870542"/>
            <a:ext cx="2832100" cy="832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charset="0"/>
                <a:ea typeface="ＭＳ Ｐゴシック" charset="-128"/>
              </a:defRPr>
            </a:lvl1pPr>
            <a:lvl2pPr marL="742950" indent="-285750" eaLnBrk="0" hangingPunct="0">
              <a:defRPr kumimoji="1" sz="1200">
                <a:solidFill>
                  <a:schemeClr val="tx1"/>
                </a:solidFill>
                <a:latin typeface="Arial" charset="0"/>
                <a:ea typeface="ＭＳ Ｐゴシック" charset="-128"/>
              </a:defRPr>
            </a:lvl2pPr>
            <a:lvl3pPr marL="1143000" indent="-228600" eaLnBrk="0" hangingPunct="0">
              <a:defRPr kumimoji="1" sz="1200">
                <a:solidFill>
                  <a:schemeClr val="tx1"/>
                </a:solidFill>
                <a:latin typeface="Arial" charset="0"/>
                <a:ea typeface="ＭＳ Ｐゴシック" charset="-128"/>
              </a:defRPr>
            </a:lvl3pPr>
            <a:lvl4pPr marL="1600200" indent="-228600" eaLnBrk="0" hangingPunct="0">
              <a:defRPr kumimoji="1" sz="1200">
                <a:solidFill>
                  <a:schemeClr val="tx1"/>
                </a:solidFill>
                <a:latin typeface="Arial" charset="0"/>
                <a:ea typeface="ＭＳ Ｐゴシック" charset="-128"/>
              </a:defRPr>
            </a:lvl4pPr>
            <a:lvl5pPr marL="2057400" indent="-228600" eaLnBrk="0" hangingPunct="0">
              <a:defRPr kumimoji="1" sz="12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kumimoji="1" sz="1200">
                <a:solidFill>
                  <a:schemeClr val="tx1"/>
                </a:solidFill>
                <a:latin typeface="Arial" charset="0"/>
                <a:ea typeface="ＭＳ Ｐゴシック" charset="-128"/>
              </a:defRPr>
            </a:lvl9pPr>
          </a:lstStyle>
          <a:p>
            <a:pPr marL="228600" indent="-228600" algn="just" eaLnBrk="1" hangingPunct="1">
              <a:buAutoNum type="arabicPeriod"/>
              <a:defRPr/>
            </a:pPr>
            <a:r>
              <a:rPr lang="en-US" altLang="ja-JP" dirty="0" err="1" smtClean="0">
                <a:latin typeface="Times New Roman" pitchFamily="18" charset="0"/>
                <a:cs typeface="Times New Roman" pitchFamily="18" charset="0"/>
              </a:rPr>
              <a:t>Thực</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hiện</a:t>
            </a:r>
            <a:r>
              <a:rPr lang="en-US" altLang="ja-JP" dirty="0" smtClean="0">
                <a:latin typeface="Times New Roman" pitchFamily="18" charset="0"/>
                <a:cs typeface="Times New Roman" pitchFamily="18" charset="0"/>
              </a:rPr>
              <a:t> scan item </a:t>
            </a:r>
            <a:r>
              <a:rPr lang="en-US" altLang="ja-JP" dirty="0" err="1" smtClean="0">
                <a:latin typeface="Times New Roman" pitchFamily="18" charset="0"/>
                <a:cs typeface="Times New Roman" pitchFamily="18" charset="0"/>
              </a:rPr>
              <a:t>điều</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chuyển</a:t>
            </a:r>
            <a:r>
              <a:rPr lang="en-US" altLang="ja-JP" dirty="0">
                <a:latin typeface="Times New Roman" pitchFamily="18" charset="0"/>
                <a:cs typeface="Times New Roman" pitchFamily="18" charset="0"/>
              </a:rPr>
              <a:t> </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đến</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kho</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đi</a:t>
            </a:r>
            <a:r>
              <a:rPr lang="en-US" altLang="ja-JP" dirty="0" smtClean="0">
                <a:latin typeface="Times New Roman" pitchFamily="18" charset="0"/>
                <a:cs typeface="Times New Roman" pitchFamily="18" charset="0"/>
              </a:rPr>
              <a:t>, item, </a:t>
            </a:r>
            <a:r>
              <a:rPr lang="en-US" altLang="ja-JP" dirty="0" err="1" smtClean="0">
                <a:latin typeface="Times New Roman" pitchFamily="18" charset="0"/>
                <a:cs typeface="Times New Roman" pitchFamily="18" charset="0"/>
              </a:rPr>
              <a:t>số</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lượng</a:t>
            </a:r>
            <a:r>
              <a:rPr lang="en-US" altLang="ja-JP" dirty="0" smtClean="0">
                <a:latin typeface="Times New Roman" pitchFamily="18" charset="0"/>
                <a:cs typeface="Times New Roman" pitchFamily="18" charset="0"/>
              </a:rPr>
              <a:t>, Lot )</a:t>
            </a:r>
          </a:p>
        </p:txBody>
      </p:sp>
      <p:pic>
        <p:nvPicPr>
          <p:cNvPr id="32" name="Picture 193" descr="3-14">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7565" y="5008211"/>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itle 1"/>
          <p:cNvSpPr txBox="1">
            <a:spLocks/>
          </p:cNvSpPr>
          <p:nvPr/>
        </p:nvSpPr>
        <p:spPr>
          <a:xfrm>
            <a:off x="0" y="0"/>
            <a:ext cx="12107008" cy="569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Giải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thích</a:t>
            </a:r>
            <a:r>
              <a:rPr lang="en-US" sz="3600" b="1" dirty="0" smtClean="0">
                <a:latin typeface="Times New Roman" pitchFamily="18" charset="0"/>
                <a:cs typeface="Times New Roman" pitchFamily="18" charset="0"/>
              </a:rPr>
              <a:t> chi </a:t>
            </a:r>
            <a:r>
              <a:rPr lang="en-US" sz="3600" b="1" dirty="0" err="1" smtClean="0">
                <a:latin typeface="Times New Roman" pitchFamily="18" charset="0"/>
                <a:cs typeface="Times New Roman" pitchFamily="18" charset="0"/>
              </a:rPr>
              <a:t>tiết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46575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1596</Words>
  <Application>Microsoft Office PowerPoint</Application>
  <PresentationFormat>Widescreen</PresentationFormat>
  <Paragraphs>221</Paragraphs>
  <Slides>12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ＭＳ Ｐゴシック</vt:lpstr>
      <vt:lpstr>メイリオ</vt:lpstr>
      <vt:lpstr>Arial</vt:lpstr>
      <vt:lpstr>Calibri</vt:lpstr>
      <vt:lpstr>Calibri Light</vt:lpstr>
      <vt:lpstr>Times</vt:lpstr>
      <vt:lpstr>Times New Roman</vt:lpstr>
      <vt:lpstr>Office Theme</vt:lpstr>
      <vt:lpstr>Photo Editor 写真</vt:lpstr>
      <vt:lpstr>Hệ thống quản lý bằng mã vạch / mã QR</vt:lpstr>
      <vt:lpstr>Hiện trạng,vấn đề bất cập trong quản lý hàng hóa</vt:lpstr>
      <vt:lpstr>Giải pháp về công nghệ và thiết bị</vt:lpstr>
      <vt:lpstr>PowerPoint Presentation</vt:lpstr>
      <vt:lpstr>Giải pháp về hệ thống và nghiệp vụ</vt:lpstr>
      <vt:lpstr>Giải thích chi tiết nghiệp vụ</vt:lpstr>
      <vt:lpstr>PowerPoint Presentation</vt:lpstr>
      <vt:lpstr>Giải thích chi tiết nghiệp vụ</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UTECH</dc:title>
  <dc:creator>QUYDM</dc:creator>
  <cp:lastModifiedBy>QUYDM</cp:lastModifiedBy>
  <cp:revision>47</cp:revision>
  <dcterms:created xsi:type="dcterms:W3CDTF">2020-10-12T03:29:21Z</dcterms:created>
  <dcterms:modified xsi:type="dcterms:W3CDTF">2021-10-21T03:40:02Z</dcterms:modified>
</cp:coreProperties>
</file>