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29"/>
  </p:notesMasterIdLst>
  <p:handoutMasterIdLst>
    <p:handoutMasterId r:id="rId30"/>
  </p:handoutMasterIdLst>
  <p:sldIdLst>
    <p:sldId id="256" r:id="rId5"/>
    <p:sldId id="287" r:id="rId6"/>
    <p:sldId id="257" r:id="rId7"/>
    <p:sldId id="265" r:id="rId8"/>
    <p:sldId id="266" r:id="rId9"/>
    <p:sldId id="267" r:id="rId10"/>
    <p:sldId id="288" r:id="rId11"/>
    <p:sldId id="293" r:id="rId12"/>
    <p:sldId id="279" r:id="rId13"/>
    <p:sldId id="280" r:id="rId14"/>
    <p:sldId id="281" r:id="rId15"/>
    <p:sldId id="282" r:id="rId16"/>
    <p:sldId id="294" r:id="rId17"/>
    <p:sldId id="276" r:id="rId18"/>
    <p:sldId id="277" r:id="rId19"/>
    <p:sldId id="295" r:id="rId20"/>
    <p:sldId id="289" r:id="rId21"/>
    <p:sldId id="299" r:id="rId22"/>
    <p:sldId id="283" r:id="rId23"/>
    <p:sldId id="296" r:id="rId24"/>
    <p:sldId id="297" r:id="rId25"/>
    <p:sldId id="298" r:id="rId26"/>
    <p:sldId id="300" r:id="rId27"/>
    <p:sldId id="30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84341" autoAdjust="0"/>
  </p:normalViewPr>
  <p:slideViewPr>
    <p:cSldViewPr snapToGrid="0">
      <p:cViewPr varScale="1">
        <p:scale>
          <a:sx n="90" d="100"/>
          <a:sy n="90" d="100"/>
        </p:scale>
        <p:origin x="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2EE43-A880-4F25-B5D3-FB02C3C0932A}" type="doc">
      <dgm:prSet loTypeId="urn:microsoft.com/office/officeart/2005/8/layout/gear1" loCatId="cycle" qsTypeId="urn:microsoft.com/office/officeart/2005/8/quickstyle/3d1" qsCatId="3D" csTypeId="urn:microsoft.com/office/officeart/2005/8/colors/colorful1" csCatId="colorful" phldr="1"/>
      <dgm:spPr/>
    </dgm:pt>
    <dgm:pt modelId="{DBD9BB8C-F6C0-4D02-9C9E-FDE4B12B7E5D}">
      <dgm:prSet phldrT="[Text]"/>
      <dgm:spPr/>
      <dgm:t>
        <a:bodyPr/>
        <a:lstStyle/>
        <a:p>
          <a:r>
            <a:rPr lang="vi-VN" dirty="0"/>
            <a:t> </a:t>
          </a:r>
          <a:endParaRPr lang="en-US" dirty="0"/>
        </a:p>
      </dgm:t>
    </dgm:pt>
    <dgm:pt modelId="{4E0356A7-AAE5-44E5-B7AB-BD043C5744EC}" type="parTrans" cxnId="{5B30F630-C6BF-4121-BC04-F9DD82B65CFE}">
      <dgm:prSet/>
      <dgm:spPr/>
      <dgm:t>
        <a:bodyPr/>
        <a:lstStyle/>
        <a:p>
          <a:endParaRPr lang="en-US"/>
        </a:p>
      </dgm:t>
    </dgm:pt>
    <dgm:pt modelId="{C611D731-0D60-4AE3-8C7B-7238F1B3DC2D}" type="sibTrans" cxnId="{5B30F630-C6BF-4121-BC04-F9DD82B65CFE}">
      <dgm:prSet/>
      <dgm:spPr/>
      <dgm:t>
        <a:bodyPr/>
        <a:lstStyle/>
        <a:p>
          <a:endParaRPr lang="en-US"/>
        </a:p>
      </dgm:t>
    </dgm:pt>
    <dgm:pt modelId="{53383A1D-A302-44BE-8602-7D06C50120CA}">
      <dgm:prSet phldrT="[Text]"/>
      <dgm:spPr/>
      <dgm:t>
        <a:bodyPr/>
        <a:lstStyle/>
        <a:p>
          <a:r>
            <a:rPr lang="vi-VN" dirty="0"/>
            <a:t> </a:t>
          </a:r>
          <a:endParaRPr lang="en-US" dirty="0"/>
        </a:p>
      </dgm:t>
    </dgm:pt>
    <dgm:pt modelId="{046CF9E1-CEA5-45B5-9D98-A87D794801DD}" type="parTrans" cxnId="{E0983763-DB25-4CA5-AA21-F6CE7EF066FA}">
      <dgm:prSet/>
      <dgm:spPr/>
      <dgm:t>
        <a:bodyPr/>
        <a:lstStyle/>
        <a:p>
          <a:endParaRPr lang="en-US"/>
        </a:p>
      </dgm:t>
    </dgm:pt>
    <dgm:pt modelId="{CB261984-959D-4EA0-82B1-E12A679C1CD9}" type="sibTrans" cxnId="{E0983763-DB25-4CA5-AA21-F6CE7EF066FA}">
      <dgm:prSet/>
      <dgm:spPr/>
      <dgm:t>
        <a:bodyPr/>
        <a:lstStyle/>
        <a:p>
          <a:endParaRPr lang="en-US"/>
        </a:p>
      </dgm:t>
    </dgm:pt>
    <dgm:pt modelId="{78A95E3D-89E2-49CC-AA30-F99F7FF57AC5}">
      <dgm:prSet phldrT="[Text]"/>
      <dgm:spPr/>
      <dgm:t>
        <a:bodyPr/>
        <a:lstStyle/>
        <a:p>
          <a:r>
            <a:rPr lang="vi-VN" dirty="0"/>
            <a:t> </a:t>
          </a:r>
          <a:endParaRPr lang="en-US" dirty="0"/>
        </a:p>
      </dgm:t>
    </dgm:pt>
    <dgm:pt modelId="{B0E6BA32-F17B-4029-8C13-B13913AE8604}" type="parTrans" cxnId="{A953C3E5-BFFE-4A65-B8B2-1BD78AF2A1A5}">
      <dgm:prSet/>
      <dgm:spPr/>
      <dgm:t>
        <a:bodyPr/>
        <a:lstStyle/>
        <a:p>
          <a:endParaRPr lang="en-US"/>
        </a:p>
      </dgm:t>
    </dgm:pt>
    <dgm:pt modelId="{9A00A52A-CB94-46F6-A6C7-2B9558A6D195}" type="sibTrans" cxnId="{A953C3E5-BFFE-4A65-B8B2-1BD78AF2A1A5}">
      <dgm:prSet/>
      <dgm:spPr/>
      <dgm:t>
        <a:bodyPr/>
        <a:lstStyle/>
        <a:p>
          <a:endParaRPr lang="en-US"/>
        </a:p>
      </dgm:t>
    </dgm:pt>
    <dgm:pt modelId="{6CFF33D6-D73D-4180-AB52-0F4FB0E9271C}" type="pres">
      <dgm:prSet presAssocID="{A052EE43-A880-4F25-B5D3-FB02C3C0932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83F6229-6E67-434D-99D7-4C44DA21ECFA}" type="pres">
      <dgm:prSet presAssocID="{DBD9BB8C-F6C0-4D02-9C9E-FDE4B12B7E5D}" presName="gear1" presStyleLbl="node1" presStyleIdx="0" presStyleCnt="3">
        <dgm:presLayoutVars>
          <dgm:chMax val="1"/>
          <dgm:bulletEnabled val="1"/>
        </dgm:presLayoutVars>
      </dgm:prSet>
      <dgm:spPr/>
    </dgm:pt>
    <dgm:pt modelId="{DBB54D2A-1358-4F20-93C9-A82697BD9D69}" type="pres">
      <dgm:prSet presAssocID="{DBD9BB8C-F6C0-4D02-9C9E-FDE4B12B7E5D}" presName="gear1srcNode" presStyleLbl="node1" presStyleIdx="0" presStyleCnt="3"/>
      <dgm:spPr/>
    </dgm:pt>
    <dgm:pt modelId="{5E2AB255-BF79-4B3D-8F5B-E8B7A228310C}" type="pres">
      <dgm:prSet presAssocID="{DBD9BB8C-F6C0-4D02-9C9E-FDE4B12B7E5D}" presName="gear1dstNode" presStyleLbl="node1" presStyleIdx="0" presStyleCnt="3"/>
      <dgm:spPr/>
    </dgm:pt>
    <dgm:pt modelId="{47D153D8-14AC-4A23-BF1F-1EBEBB7626CA}" type="pres">
      <dgm:prSet presAssocID="{53383A1D-A302-44BE-8602-7D06C50120CA}" presName="gear2" presStyleLbl="node1" presStyleIdx="1" presStyleCnt="3">
        <dgm:presLayoutVars>
          <dgm:chMax val="1"/>
          <dgm:bulletEnabled val="1"/>
        </dgm:presLayoutVars>
      </dgm:prSet>
      <dgm:spPr/>
    </dgm:pt>
    <dgm:pt modelId="{2E4CD7A1-2E8F-49F1-AD47-04A803399519}" type="pres">
      <dgm:prSet presAssocID="{53383A1D-A302-44BE-8602-7D06C50120CA}" presName="gear2srcNode" presStyleLbl="node1" presStyleIdx="1" presStyleCnt="3"/>
      <dgm:spPr/>
    </dgm:pt>
    <dgm:pt modelId="{0E9809E8-79AE-4C52-8F29-52CF531B7C6B}" type="pres">
      <dgm:prSet presAssocID="{53383A1D-A302-44BE-8602-7D06C50120CA}" presName="gear2dstNode" presStyleLbl="node1" presStyleIdx="1" presStyleCnt="3"/>
      <dgm:spPr/>
    </dgm:pt>
    <dgm:pt modelId="{8B1C4FEA-2FCF-47F6-8BAC-0C71227F1CA9}" type="pres">
      <dgm:prSet presAssocID="{78A95E3D-89E2-49CC-AA30-F99F7FF57AC5}" presName="gear3" presStyleLbl="node1" presStyleIdx="2" presStyleCnt="3"/>
      <dgm:spPr/>
    </dgm:pt>
    <dgm:pt modelId="{6B9751F3-90F1-463B-9675-8B966EFDAD78}" type="pres">
      <dgm:prSet presAssocID="{78A95E3D-89E2-49CC-AA30-F99F7FF57AC5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AFDC619-849F-4369-953C-F6B299BDA6A8}" type="pres">
      <dgm:prSet presAssocID="{78A95E3D-89E2-49CC-AA30-F99F7FF57AC5}" presName="gear3srcNode" presStyleLbl="node1" presStyleIdx="2" presStyleCnt="3"/>
      <dgm:spPr/>
    </dgm:pt>
    <dgm:pt modelId="{8AB57C2F-0F4A-430C-A62D-26379EE4D421}" type="pres">
      <dgm:prSet presAssocID="{78A95E3D-89E2-49CC-AA30-F99F7FF57AC5}" presName="gear3dstNode" presStyleLbl="node1" presStyleIdx="2" presStyleCnt="3"/>
      <dgm:spPr/>
    </dgm:pt>
    <dgm:pt modelId="{9CFA462C-0484-403A-B0E7-54F2C6C0042B}" type="pres">
      <dgm:prSet presAssocID="{C611D731-0D60-4AE3-8C7B-7238F1B3DC2D}" presName="connector1" presStyleLbl="sibTrans2D1" presStyleIdx="0" presStyleCnt="3"/>
      <dgm:spPr/>
    </dgm:pt>
    <dgm:pt modelId="{7BBAAE05-176E-44D8-AE09-5EDE5D936038}" type="pres">
      <dgm:prSet presAssocID="{CB261984-959D-4EA0-82B1-E12A679C1CD9}" presName="connector2" presStyleLbl="sibTrans2D1" presStyleIdx="1" presStyleCnt="3"/>
      <dgm:spPr/>
    </dgm:pt>
    <dgm:pt modelId="{D976815E-BD1F-4F20-B8B4-1627B7D001AF}" type="pres">
      <dgm:prSet presAssocID="{9A00A52A-CB94-46F6-A6C7-2B9558A6D195}" presName="connector3" presStyleLbl="sibTrans2D1" presStyleIdx="2" presStyleCnt="3"/>
      <dgm:spPr/>
    </dgm:pt>
  </dgm:ptLst>
  <dgm:cxnLst>
    <dgm:cxn modelId="{19250310-B704-4D84-A19E-94CE9D3CFDD9}" type="presOf" srcId="{78A95E3D-89E2-49CC-AA30-F99F7FF57AC5}" destId="{5AFDC619-849F-4369-953C-F6B299BDA6A8}" srcOrd="2" destOrd="0" presId="urn:microsoft.com/office/officeart/2005/8/layout/gear1"/>
    <dgm:cxn modelId="{A1626B13-FB33-45E8-8E62-9A9591E5DEE7}" type="presOf" srcId="{78A95E3D-89E2-49CC-AA30-F99F7FF57AC5}" destId="{8B1C4FEA-2FCF-47F6-8BAC-0C71227F1CA9}" srcOrd="0" destOrd="0" presId="urn:microsoft.com/office/officeart/2005/8/layout/gear1"/>
    <dgm:cxn modelId="{75832115-B7F1-4F2D-94B6-2DFDC28373FA}" type="presOf" srcId="{DBD9BB8C-F6C0-4D02-9C9E-FDE4B12B7E5D}" destId="{DBB54D2A-1358-4F20-93C9-A82697BD9D69}" srcOrd="1" destOrd="0" presId="urn:microsoft.com/office/officeart/2005/8/layout/gear1"/>
    <dgm:cxn modelId="{7B131E17-7760-4D8F-9A85-FF79DB807FE2}" type="presOf" srcId="{53383A1D-A302-44BE-8602-7D06C50120CA}" destId="{0E9809E8-79AE-4C52-8F29-52CF531B7C6B}" srcOrd="2" destOrd="0" presId="urn:microsoft.com/office/officeart/2005/8/layout/gear1"/>
    <dgm:cxn modelId="{99B79126-5819-4FA7-8FC2-96980DF62F59}" type="presOf" srcId="{78A95E3D-89E2-49CC-AA30-F99F7FF57AC5}" destId="{6B9751F3-90F1-463B-9675-8B966EFDAD78}" srcOrd="1" destOrd="0" presId="urn:microsoft.com/office/officeart/2005/8/layout/gear1"/>
    <dgm:cxn modelId="{2122932E-201D-4FD8-8977-FD83F6B5A118}" type="presOf" srcId="{A052EE43-A880-4F25-B5D3-FB02C3C0932A}" destId="{6CFF33D6-D73D-4180-AB52-0F4FB0E9271C}" srcOrd="0" destOrd="0" presId="urn:microsoft.com/office/officeart/2005/8/layout/gear1"/>
    <dgm:cxn modelId="{5B30F630-C6BF-4121-BC04-F9DD82B65CFE}" srcId="{A052EE43-A880-4F25-B5D3-FB02C3C0932A}" destId="{DBD9BB8C-F6C0-4D02-9C9E-FDE4B12B7E5D}" srcOrd="0" destOrd="0" parTransId="{4E0356A7-AAE5-44E5-B7AB-BD043C5744EC}" sibTransId="{C611D731-0D60-4AE3-8C7B-7238F1B3DC2D}"/>
    <dgm:cxn modelId="{14DA5862-E9C0-4E2C-82C3-1CE0C8A62728}" type="presOf" srcId="{CB261984-959D-4EA0-82B1-E12A679C1CD9}" destId="{7BBAAE05-176E-44D8-AE09-5EDE5D936038}" srcOrd="0" destOrd="0" presId="urn:microsoft.com/office/officeart/2005/8/layout/gear1"/>
    <dgm:cxn modelId="{E0983763-DB25-4CA5-AA21-F6CE7EF066FA}" srcId="{A052EE43-A880-4F25-B5D3-FB02C3C0932A}" destId="{53383A1D-A302-44BE-8602-7D06C50120CA}" srcOrd="1" destOrd="0" parTransId="{046CF9E1-CEA5-45B5-9D98-A87D794801DD}" sibTransId="{CB261984-959D-4EA0-82B1-E12A679C1CD9}"/>
    <dgm:cxn modelId="{BEB6FC71-A2DE-4BB3-B4A2-78A6F7FDAF26}" type="presOf" srcId="{78A95E3D-89E2-49CC-AA30-F99F7FF57AC5}" destId="{8AB57C2F-0F4A-430C-A62D-26379EE4D421}" srcOrd="3" destOrd="0" presId="urn:microsoft.com/office/officeart/2005/8/layout/gear1"/>
    <dgm:cxn modelId="{99F2B7A7-202A-4297-86A2-E487813763BF}" type="presOf" srcId="{9A00A52A-CB94-46F6-A6C7-2B9558A6D195}" destId="{D976815E-BD1F-4F20-B8B4-1627B7D001AF}" srcOrd="0" destOrd="0" presId="urn:microsoft.com/office/officeart/2005/8/layout/gear1"/>
    <dgm:cxn modelId="{3CF236B4-9736-4CB5-A35B-D28D81C10C18}" type="presOf" srcId="{53383A1D-A302-44BE-8602-7D06C50120CA}" destId="{47D153D8-14AC-4A23-BF1F-1EBEBB7626CA}" srcOrd="0" destOrd="0" presId="urn:microsoft.com/office/officeart/2005/8/layout/gear1"/>
    <dgm:cxn modelId="{B74C34B7-E372-4DAB-B8FE-B44AB9417D12}" type="presOf" srcId="{C611D731-0D60-4AE3-8C7B-7238F1B3DC2D}" destId="{9CFA462C-0484-403A-B0E7-54F2C6C0042B}" srcOrd="0" destOrd="0" presId="urn:microsoft.com/office/officeart/2005/8/layout/gear1"/>
    <dgm:cxn modelId="{114274BD-F04B-45A8-90E5-56C65EEB1E2D}" type="presOf" srcId="{DBD9BB8C-F6C0-4D02-9C9E-FDE4B12B7E5D}" destId="{5E2AB255-BF79-4B3D-8F5B-E8B7A228310C}" srcOrd="2" destOrd="0" presId="urn:microsoft.com/office/officeart/2005/8/layout/gear1"/>
    <dgm:cxn modelId="{A953C3E5-BFFE-4A65-B8B2-1BD78AF2A1A5}" srcId="{A052EE43-A880-4F25-B5D3-FB02C3C0932A}" destId="{78A95E3D-89E2-49CC-AA30-F99F7FF57AC5}" srcOrd="2" destOrd="0" parTransId="{B0E6BA32-F17B-4029-8C13-B13913AE8604}" sibTransId="{9A00A52A-CB94-46F6-A6C7-2B9558A6D195}"/>
    <dgm:cxn modelId="{D31482E9-0869-4E19-A279-CED7DE144883}" type="presOf" srcId="{DBD9BB8C-F6C0-4D02-9C9E-FDE4B12B7E5D}" destId="{F83F6229-6E67-434D-99D7-4C44DA21ECFA}" srcOrd="0" destOrd="0" presId="urn:microsoft.com/office/officeart/2005/8/layout/gear1"/>
    <dgm:cxn modelId="{FCA1DEEE-0E40-43A6-B869-C43262C276CF}" type="presOf" srcId="{53383A1D-A302-44BE-8602-7D06C50120CA}" destId="{2E4CD7A1-2E8F-49F1-AD47-04A803399519}" srcOrd="1" destOrd="0" presId="urn:microsoft.com/office/officeart/2005/8/layout/gear1"/>
    <dgm:cxn modelId="{46C1AE2C-1833-45C6-A529-01F6F89F2ACE}" type="presParOf" srcId="{6CFF33D6-D73D-4180-AB52-0F4FB0E9271C}" destId="{F83F6229-6E67-434D-99D7-4C44DA21ECFA}" srcOrd="0" destOrd="0" presId="urn:microsoft.com/office/officeart/2005/8/layout/gear1"/>
    <dgm:cxn modelId="{409BF817-DC20-4214-9C0C-2440478C653C}" type="presParOf" srcId="{6CFF33D6-D73D-4180-AB52-0F4FB0E9271C}" destId="{DBB54D2A-1358-4F20-93C9-A82697BD9D69}" srcOrd="1" destOrd="0" presId="urn:microsoft.com/office/officeart/2005/8/layout/gear1"/>
    <dgm:cxn modelId="{C1019ADB-BC79-4D27-8AB9-B914F28E9820}" type="presParOf" srcId="{6CFF33D6-D73D-4180-AB52-0F4FB0E9271C}" destId="{5E2AB255-BF79-4B3D-8F5B-E8B7A228310C}" srcOrd="2" destOrd="0" presId="urn:microsoft.com/office/officeart/2005/8/layout/gear1"/>
    <dgm:cxn modelId="{98082519-506E-4B86-A040-C2D086C34D07}" type="presParOf" srcId="{6CFF33D6-D73D-4180-AB52-0F4FB0E9271C}" destId="{47D153D8-14AC-4A23-BF1F-1EBEBB7626CA}" srcOrd="3" destOrd="0" presId="urn:microsoft.com/office/officeart/2005/8/layout/gear1"/>
    <dgm:cxn modelId="{FF61B8E7-08FC-4D9D-8CFF-1411A96D3373}" type="presParOf" srcId="{6CFF33D6-D73D-4180-AB52-0F4FB0E9271C}" destId="{2E4CD7A1-2E8F-49F1-AD47-04A803399519}" srcOrd="4" destOrd="0" presId="urn:microsoft.com/office/officeart/2005/8/layout/gear1"/>
    <dgm:cxn modelId="{24AE7AB6-F59E-4691-A96C-4442BC4F3040}" type="presParOf" srcId="{6CFF33D6-D73D-4180-AB52-0F4FB0E9271C}" destId="{0E9809E8-79AE-4C52-8F29-52CF531B7C6B}" srcOrd="5" destOrd="0" presId="urn:microsoft.com/office/officeart/2005/8/layout/gear1"/>
    <dgm:cxn modelId="{E8E3D757-2E01-4319-9E0D-D55EBBC42055}" type="presParOf" srcId="{6CFF33D6-D73D-4180-AB52-0F4FB0E9271C}" destId="{8B1C4FEA-2FCF-47F6-8BAC-0C71227F1CA9}" srcOrd="6" destOrd="0" presId="urn:microsoft.com/office/officeart/2005/8/layout/gear1"/>
    <dgm:cxn modelId="{6A71CFB0-89AE-4E6D-BB71-0C39F5E51CC2}" type="presParOf" srcId="{6CFF33D6-D73D-4180-AB52-0F4FB0E9271C}" destId="{6B9751F3-90F1-463B-9675-8B966EFDAD78}" srcOrd="7" destOrd="0" presId="urn:microsoft.com/office/officeart/2005/8/layout/gear1"/>
    <dgm:cxn modelId="{4F7D8BCD-963D-45AB-8842-46E0D21017A0}" type="presParOf" srcId="{6CFF33D6-D73D-4180-AB52-0F4FB0E9271C}" destId="{5AFDC619-849F-4369-953C-F6B299BDA6A8}" srcOrd="8" destOrd="0" presId="urn:microsoft.com/office/officeart/2005/8/layout/gear1"/>
    <dgm:cxn modelId="{E69F9FE8-C9F8-47EA-9890-D62CC689C549}" type="presParOf" srcId="{6CFF33D6-D73D-4180-AB52-0F4FB0E9271C}" destId="{8AB57C2F-0F4A-430C-A62D-26379EE4D421}" srcOrd="9" destOrd="0" presId="urn:microsoft.com/office/officeart/2005/8/layout/gear1"/>
    <dgm:cxn modelId="{AACCA87A-6872-497E-9590-1820F9533C89}" type="presParOf" srcId="{6CFF33D6-D73D-4180-AB52-0F4FB0E9271C}" destId="{9CFA462C-0484-403A-B0E7-54F2C6C0042B}" srcOrd="10" destOrd="0" presId="urn:microsoft.com/office/officeart/2005/8/layout/gear1"/>
    <dgm:cxn modelId="{C98970F0-E4D2-426D-9E50-8EFFB5ED5133}" type="presParOf" srcId="{6CFF33D6-D73D-4180-AB52-0F4FB0E9271C}" destId="{7BBAAE05-176E-44D8-AE09-5EDE5D936038}" srcOrd="11" destOrd="0" presId="urn:microsoft.com/office/officeart/2005/8/layout/gear1"/>
    <dgm:cxn modelId="{4CE72F2C-8321-4139-991B-EAE37BE14357}" type="presParOf" srcId="{6CFF33D6-D73D-4180-AB52-0F4FB0E9271C}" destId="{D976815E-BD1F-4F20-B8B4-1627B7D001A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F6229-6E67-434D-99D7-4C44DA21ECFA}">
      <dsp:nvSpPr>
        <dsp:cNvPr id="0" name=""/>
        <dsp:cNvSpPr/>
      </dsp:nvSpPr>
      <dsp:spPr>
        <a:xfrm>
          <a:off x="2667914" y="2049170"/>
          <a:ext cx="2504541" cy="2504541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600" kern="1200" dirty="0"/>
            <a:t> </a:t>
          </a:r>
          <a:endParaRPr lang="en-US" sz="5600" kern="1200" dirty="0"/>
        </a:p>
      </dsp:txBody>
      <dsp:txXfrm>
        <a:off x="3171438" y="2635847"/>
        <a:ext cx="1497493" cy="1287386"/>
      </dsp:txXfrm>
    </dsp:sp>
    <dsp:sp modelId="{47D153D8-14AC-4A23-BF1F-1EBEBB7626CA}">
      <dsp:nvSpPr>
        <dsp:cNvPr id="0" name=""/>
        <dsp:cNvSpPr/>
      </dsp:nvSpPr>
      <dsp:spPr>
        <a:xfrm>
          <a:off x="1210726" y="1457187"/>
          <a:ext cx="1821484" cy="1821484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600" kern="1200" dirty="0"/>
            <a:t> </a:t>
          </a:r>
          <a:endParaRPr lang="en-US" sz="5600" kern="1200" dirty="0"/>
        </a:p>
      </dsp:txBody>
      <dsp:txXfrm>
        <a:off x="1669290" y="1918523"/>
        <a:ext cx="904356" cy="898812"/>
      </dsp:txXfrm>
    </dsp:sp>
    <dsp:sp modelId="{8B1C4FEA-2FCF-47F6-8BAC-0C71227F1CA9}">
      <dsp:nvSpPr>
        <dsp:cNvPr id="0" name=""/>
        <dsp:cNvSpPr/>
      </dsp:nvSpPr>
      <dsp:spPr>
        <a:xfrm rot="20700000">
          <a:off x="2230943" y="200549"/>
          <a:ext cx="1784683" cy="1784683"/>
        </a:xfrm>
        <a:prstGeom prst="gear6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600" kern="1200" dirty="0"/>
            <a:t> </a:t>
          </a:r>
          <a:endParaRPr lang="en-US" sz="5600" kern="1200" dirty="0"/>
        </a:p>
      </dsp:txBody>
      <dsp:txXfrm rot="-20700000">
        <a:off x="2622377" y="591982"/>
        <a:ext cx="1001816" cy="1001816"/>
      </dsp:txXfrm>
    </dsp:sp>
    <dsp:sp modelId="{9CFA462C-0484-403A-B0E7-54F2C6C0042B}">
      <dsp:nvSpPr>
        <dsp:cNvPr id="0" name=""/>
        <dsp:cNvSpPr/>
      </dsp:nvSpPr>
      <dsp:spPr>
        <a:xfrm>
          <a:off x="2479293" y="1668983"/>
          <a:ext cx="3205813" cy="3205813"/>
        </a:xfrm>
        <a:prstGeom prst="circularArrow">
          <a:avLst>
            <a:gd name="adj1" fmla="val 4688"/>
            <a:gd name="adj2" fmla="val 299029"/>
            <a:gd name="adj3" fmla="val 2524143"/>
            <a:gd name="adj4" fmla="val 15844198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BAAE05-176E-44D8-AE09-5EDE5D936038}">
      <dsp:nvSpPr>
        <dsp:cNvPr id="0" name=""/>
        <dsp:cNvSpPr/>
      </dsp:nvSpPr>
      <dsp:spPr>
        <a:xfrm>
          <a:off x="888145" y="1052619"/>
          <a:ext cx="2329223" cy="23292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76815E-BD1F-4F20-B8B4-1627B7D001AF}">
      <dsp:nvSpPr>
        <dsp:cNvPr id="0" name=""/>
        <dsp:cNvSpPr/>
      </dsp:nvSpPr>
      <dsp:spPr>
        <a:xfrm>
          <a:off x="1818128" y="-191905"/>
          <a:ext cx="2511372" cy="251137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3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6/22/19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6/22/19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6/22/19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6/22/19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6/22/19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6/22/19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6/22/19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6/22/19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6/22/19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6/22/19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6/22/19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202488-4139-4052-B998-251C9C912739}" type="datetimeFigureOut">
              <a:rPr lang="en-US" smtClean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/>
              <a:t>HAND GESTURE RECOGNITION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7</a:t>
            </a:r>
          </a:p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GV :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đỗ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232" y="802297"/>
            <a:ext cx="3130296" cy="25414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04089"/>
            <a:ext cx="9603275" cy="886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 thập dữ liệu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56" y="211181"/>
            <a:ext cx="1187582" cy="1187582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2" y="1591057"/>
            <a:ext cx="3180902" cy="4334971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331" y="1783421"/>
            <a:ext cx="857561" cy="2721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121" y="1591056"/>
            <a:ext cx="965143" cy="10987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0664" y="2140444"/>
            <a:ext cx="1471903" cy="33980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1867" y="1591056"/>
            <a:ext cx="2409682" cy="43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1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04089"/>
            <a:ext cx="9603275" cy="886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 thập dữ liệu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1056"/>
            <a:ext cx="9603275" cy="444398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dirty="0"/>
              <a:t>Tập dữ liệu lấy trên www.kaggle.com</a:t>
            </a:r>
            <a:r>
              <a:rPr lang="vi-VN" sz="2600" dirty="0"/>
              <a:t>:</a:t>
            </a:r>
          </a:p>
          <a:p>
            <a:pPr marL="914400" lvl="1" indent="-457200">
              <a:buFont typeface="Times New Roman" panose="02020603050405020304" pitchFamily="18" charset="0"/>
              <a:buChar char="−"/>
            </a:pPr>
            <a:r>
              <a:rPr lang="vi-VN" sz="2600" dirty="0"/>
              <a:t>Tập dữ liệu là ảnh mức xám (ảnh một kênh màu).</a:t>
            </a:r>
          </a:p>
          <a:p>
            <a:pPr marL="914400" lvl="1" indent="-457200">
              <a:buFont typeface="Times New Roman" panose="02020603050405020304" pitchFamily="18" charset="0"/>
              <a:buChar char="−"/>
            </a:pPr>
            <a:r>
              <a:rPr lang="vi-VN" sz="2600" dirty="0"/>
              <a:t>Mô hình VGG-16 yêu cầu ảnh đầu vào là ành màu RGB (ảnh ba kênh màu).</a:t>
            </a:r>
          </a:p>
          <a:p>
            <a:pPr marL="914400" lvl="1" indent="-457200">
              <a:buFont typeface="Times New Roman" panose="02020603050405020304" pitchFamily="18" charset="0"/>
              <a:buChar char="−"/>
            </a:pPr>
            <a:r>
              <a:rPr lang="vi-VN" sz="2600" dirty="0"/>
              <a:t>Sử dụng np.stack để biến ảnh một kênh màu thành ảnh ba kênh màu.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56" y="211181"/>
            <a:ext cx="1187582" cy="11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5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04089"/>
            <a:ext cx="9603275" cy="886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 thập dữ liệu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1056"/>
            <a:ext cx="9603275" cy="444398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dirty="0"/>
              <a:t>Xây dựng tập dữ liệu mới:</a:t>
            </a:r>
            <a:endParaRPr lang="vi-VN" sz="2600" dirty="0"/>
          </a:p>
          <a:p>
            <a:pPr marL="914400" lvl="1" indent="-457200">
              <a:buFont typeface="Times New Roman" panose="02020603050405020304" pitchFamily="18" charset="0"/>
              <a:buChar char="−"/>
            </a:pPr>
            <a:r>
              <a:rPr lang="vi-VN" sz="2600" dirty="0"/>
              <a:t>Tập dữ liệu có 10 cử chỉ tay, quá nhiều cho một chương trình đơn giản.</a:t>
            </a:r>
          </a:p>
          <a:p>
            <a:pPr marL="914400" lvl="1" indent="-457200">
              <a:buFont typeface="Times New Roman" panose="02020603050405020304" pitchFamily="18" charset="0"/>
              <a:buChar char="−"/>
            </a:pPr>
            <a:r>
              <a:rPr lang="vi-VN" sz="2600" dirty="0"/>
              <a:t>Rút trích lại thành 5 cử chỉ tay để dễ sử lý và giảm quá trình training.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56" y="211181"/>
            <a:ext cx="1187582" cy="11875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0A6803-5CDC-B443-9234-E1D677038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363453"/>
            <a:ext cx="5486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7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04089"/>
            <a:ext cx="9603275" cy="886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 thập dữ liệu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1056"/>
            <a:ext cx="9603275" cy="444398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dirty="0"/>
              <a:t>Xây dựng tập dữ liệu mới:</a:t>
            </a:r>
            <a:endParaRPr lang="vi-VN" sz="2600" dirty="0"/>
          </a:p>
          <a:p>
            <a:pPr marL="914400" lvl="1" indent="-457200">
              <a:buFont typeface="Times New Roman" panose="02020603050405020304" pitchFamily="18" charset="0"/>
              <a:buChar char="−"/>
            </a:pPr>
            <a:r>
              <a:rPr lang="vi-VN" sz="2600" dirty="0"/>
              <a:t>Chụp và lưu hình ảnh qua webcam.</a:t>
            </a:r>
          </a:p>
          <a:p>
            <a:pPr marL="914400" lvl="1" indent="-457200">
              <a:buFont typeface="Times New Roman" panose="02020603050405020304" pitchFamily="18" charset="0"/>
              <a:buChar char="−"/>
            </a:pPr>
            <a:r>
              <a:rPr lang="vi-VN" sz="2600" dirty="0"/>
              <a:t>Thay đổi vị trí và kích thước các cử chỉ tay trong khung hình để trainning model cho kết quả tốt.</a:t>
            </a:r>
          </a:p>
          <a:p>
            <a:pPr marL="914400" lvl="1" indent="-457200">
              <a:buFont typeface="Times New Roman" panose="02020603050405020304" pitchFamily="18" charset="0"/>
              <a:buChar char="−"/>
            </a:pPr>
            <a:r>
              <a:rPr lang="vi-VN" sz="2600" dirty="0"/>
              <a:t>Bộ dữ liệu với 550 hình mỗi cử chỉ, tổng khoảng 2750 hình.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56" y="211181"/>
            <a:ext cx="1187582" cy="1187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84DE56-6137-8C4A-BF1A-28E5851C6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063" y="4420602"/>
            <a:ext cx="5283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3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04089"/>
            <a:ext cx="9603275" cy="886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 HÌNH HUẤN LUYỆN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1056"/>
            <a:ext cx="9603275" cy="444398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dirty="0"/>
              <a:t>VGG-16</a:t>
            </a:r>
            <a:r>
              <a:rPr lang="vi-VN" sz="2600" dirty="0"/>
              <a:t>:</a:t>
            </a:r>
          </a:p>
          <a:p>
            <a:pPr marL="914400" lvl="1" indent="-457200">
              <a:buFont typeface="Times New Roman" panose="02020603050405020304" pitchFamily="18" charset="0"/>
              <a:buChar char="−"/>
            </a:pPr>
            <a:r>
              <a:rPr lang="vi-VN" sz="2600" dirty="0"/>
              <a:t>VGG-16 là kiến trúc mạng có 16 layers : 13 Conv layer ( 2 Conv-Conv, 3 Conv-Conv-Conv ) đều có kernel 3x3, 5 Max-pooling layer để downsize xuống 0.5 và 3 layer Fully-connected </a:t>
            </a:r>
          </a:p>
          <a:p>
            <a:pPr marL="914400" lvl="1" indent="-457200">
              <a:buFont typeface="Times New Roman" panose="02020603050405020304" pitchFamily="18" charset="0"/>
              <a:buChar char="−"/>
            </a:pPr>
            <a:r>
              <a:rPr lang="vi-VN" sz="2600" dirty="0"/>
              <a:t>Ngay sau Conv cuối cùng </a:t>
            </a:r>
            <a:r>
              <a:rPr lang="en-US" sz="2600" dirty="0" err="1"/>
              <a:t>là</a:t>
            </a:r>
            <a:r>
              <a:rPr lang="en-US" sz="2600" dirty="0"/>
              <a:t> 1 Flatten layer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chuyển</a:t>
            </a:r>
            <a:r>
              <a:rPr lang="en-US" sz="2600" dirty="0"/>
              <a:t> ma </a:t>
            </a:r>
            <a:r>
              <a:rPr lang="en-US" sz="2600" dirty="0" err="1"/>
              <a:t>trận</a:t>
            </a:r>
            <a:r>
              <a:rPr lang="en-US" sz="2600" dirty="0"/>
              <a:t> 4 </a:t>
            </a:r>
            <a:r>
              <a:rPr lang="en-US" sz="2600" dirty="0" err="1"/>
              <a:t>chiều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Conv layer </a:t>
            </a:r>
            <a:r>
              <a:rPr lang="en-US" sz="2600" dirty="0" err="1"/>
              <a:t>về</a:t>
            </a:r>
            <a:r>
              <a:rPr lang="en-US" sz="2600" dirty="0"/>
              <a:t> ma </a:t>
            </a:r>
            <a:r>
              <a:rPr lang="en-US" sz="2600" dirty="0" err="1"/>
              <a:t>trận</a:t>
            </a:r>
            <a:r>
              <a:rPr lang="en-US" sz="2600" dirty="0"/>
              <a:t> 2 </a:t>
            </a:r>
            <a:r>
              <a:rPr lang="en-US" sz="2600" dirty="0" err="1"/>
              <a:t>chiều</a:t>
            </a:r>
            <a:r>
              <a:rPr lang="en-US" sz="2600" dirty="0"/>
              <a:t>. </a:t>
            </a:r>
            <a:r>
              <a:rPr lang="en-US" sz="2600" dirty="0" err="1"/>
              <a:t>Tiếp</a:t>
            </a:r>
            <a:r>
              <a:rPr lang="en-US" sz="2600" dirty="0"/>
              <a:t> </a:t>
            </a:r>
            <a:r>
              <a:rPr lang="en-US" sz="2600" dirty="0" err="1"/>
              <a:t>nối</a:t>
            </a:r>
            <a:r>
              <a:rPr lang="en-US" sz="2600" dirty="0"/>
              <a:t> </a:t>
            </a:r>
            <a:r>
              <a:rPr lang="en-US" sz="2600" dirty="0" err="1"/>
              <a:t>sau</a:t>
            </a:r>
            <a:r>
              <a:rPr lang="en-US" sz="2600" dirty="0"/>
              <a:t> </a:t>
            </a:r>
            <a:r>
              <a:rPr lang="en-US" sz="2600" dirty="0" err="1"/>
              <a:t>đó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Fully-connected layers </a:t>
            </a:r>
            <a:r>
              <a:rPr lang="en-US" sz="2600" dirty="0" err="1"/>
              <a:t>và</a:t>
            </a:r>
            <a:r>
              <a:rPr lang="en-US" sz="2600" dirty="0"/>
              <a:t> 1 </a:t>
            </a:r>
            <a:r>
              <a:rPr lang="en-US" sz="2600" dirty="0" err="1"/>
              <a:t>Softmax</a:t>
            </a:r>
            <a:r>
              <a:rPr lang="en-US" sz="2600" dirty="0"/>
              <a:t> layer. </a:t>
            </a:r>
            <a:endParaRPr lang="vi-VN" sz="2600" dirty="0"/>
          </a:p>
          <a:p>
            <a:pPr marL="914400" lvl="1" indent="-457200">
              <a:buFont typeface="Times New Roman" panose="02020603050405020304" pitchFamily="18" charset="0"/>
              <a:buChar char="−"/>
            </a:pPr>
            <a:endParaRPr lang="vi-VN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904" y="159153"/>
            <a:ext cx="1378734" cy="12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42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04089"/>
            <a:ext cx="9603275" cy="886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 HÌNH HUẤN LUYỆN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904" y="159153"/>
            <a:ext cx="1378734" cy="128681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10" y="1667783"/>
            <a:ext cx="7207380" cy="4224752"/>
          </a:xfrm>
        </p:spPr>
      </p:pic>
    </p:spTree>
    <p:extLst>
      <p:ext uri="{BB962C8B-B14F-4D97-AF65-F5344CB8AC3E}">
        <p14:creationId xmlns:p14="http://schemas.microsoft.com/office/powerpoint/2010/main" val="4262222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904" y="159153"/>
            <a:ext cx="1378734" cy="128681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6923EA-9F9A-E140-B5C9-63CAEDB65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9208" y="150472"/>
            <a:ext cx="8633130" cy="5869067"/>
          </a:xfr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5493BE1-16F9-904F-9E0F-4574AA74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93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04089"/>
            <a:ext cx="9603275" cy="886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 HÌNH HUẤN LUYỆN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904" y="159153"/>
            <a:ext cx="1378734" cy="12868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503B69-4546-3A4A-B10A-3D37EF11E2F5}"/>
              </a:ext>
            </a:extLst>
          </p:cNvPr>
          <p:cNvSpPr txBox="1"/>
          <p:nvPr/>
        </p:nvSpPr>
        <p:spPr>
          <a:xfrm>
            <a:off x="1294363" y="1784544"/>
            <a:ext cx="755181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600" dirty="0" err="1"/>
              <a:t>Từ</a:t>
            </a:r>
            <a:r>
              <a:rPr lang="en-US" sz="2600" dirty="0"/>
              <a:t> VGG-16 </a:t>
            </a:r>
            <a:r>
              <a:rPr lang="en-US" sz="2600" dirty="0" err="1"/>
              <a:t>sử</a:t>
            </a:r>
            <a:r>
              <a:rPr lang="en-US" sz="2600" dirty="0"/>
              <a:t> dung weights </a:t>
            </a:r>
            <a:r>
              <a:rPr lang="en-US" sz="2600" dirty="0" err="1"/>
              <a:t>từ</a:t>
            </a:r>
            <a:r>
              <a:rPr lang="en-US" sz="2600" dirty="0"/>
              <a:t> ImageNet,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thêm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Fully-connected Layer </a:t>
            </a:r>
            <a:r>
              <a:rPr lang="en-US" sz="2600" dirty="0" err="1"/>
              <a:t>ở</a:t>
            </a:r>
            <a:r>
              <a:rPr lang="en-US" sz="2600" dirty="0"/>
              <a:t> Top-Layer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600" dirty="0"/>
              <a:t>Shape (224x224x3)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B477DE-8887-7245-A22A-D89A2A2AB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9477" y="3108734"/>
            <a:ext cx="7676017" cy="2673240"/>
          </a:xfrm>
        </p:spPr>
      </p:pic>
    </p:spTree>
    <p:extLst>
      <p:ext uri="{BB962C8B-B14F-4D97-AF65-F5344CB8AC3E}">
        <p14:creationId xmlns:p14="http://schemas.microsoft.com/office/powerpoint/2010/main" val="28334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04089"/>
            <a:ext cx="9603275" cy="886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 HÌNH HUẤN LUYỆN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904" y="159153"/>
            <a:ext cx="1378734" cy="12868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503B69-4546-3A4A-B10A-3D37EF11E2F5}"/>
              </a:ext>
            </a:extLst>
          </p:cNvPr>
          <p:cNvSpPr txBox="1"/>
          <p:nvPr/>
        </p:nvSpPr>
        <p:spPr>
          <a:xfrm>
            <a:off x="1294363" y="1784544"/>
            <a:ext cx="602421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/>
              <a:t>Thêm</a:t>
            </a:r>
            <a:r>
              <a:rPr lang="en-US" sz="2600" dirty="0"/>
              <a:t> Top-layer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600" dirty="0" err="1"/>
              <a:t>Thêm</a:t>
            </a:r>
            <a:r>
              <a:rPr lang="en-US" sz="2600" dirty="0"/>
              <a:t> 4 Dense layer </a:t>
            </a:r>
            <a:r>
              <a:rPr lang="en-US" sz="2600" dirty="0" err="1"/>
              <a:t>và</a:t>
            </a:r>
            <a:r>
              <a:rPr lang="en-US" sz="2600" dirty="0"/>
              <a:t> 1 Dropout layer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600" dirty="0" err="1"/>
              <a:t>Cuối</a:t>
            </a:r>
            <a:r>
              <a:rPr lang="en-US" sz="2600" dirty="0"/>
              <a:t> </a:t>
            </a:r>
            <a:r>
              <a:rPr lang="en-US" sz="2600" dirty="0" err="1"/>
              <a:t>cùng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Softmax</a:t>
            </a:r>
            <a:r>
              <a:rPr lang="en-US" sz="2600" dirty="0"/>
              <a:t> Layer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B477DE-8887-7245-A22A-D89A2A2AB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3557" y="3169804"/>
            <a:ext cx="7676017" cy="26732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0FC833-8B1B-AE4D-9DDF-78C3689301E5}"/>
              </a:ext>
            </a:extLst>
          </p:cNvPr>
          <p:cNvSpPr txBox="1"/>
          <p:nvPr/>
        </p:nvSpPr>
        <p:spPr>
          <a:xfrm>
            <a:off x="201557" y="3270693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Dense layer :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fully connected layer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Dropout layer :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overfiting</a:t>
            </a:r>
            <a:r>
              <a:rPr lang="en-US" dirty="0"/>
              <a:t>,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ReLU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3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04089"/>
            <a:ext cx="9603275" cy="886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CÀI ĐẶT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171" y="168576"/>
            <a:ext cx="1198466" cy="1189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1972F3-A2E0-7D49-A635-85256DFDD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655" y="1757228"/>
            <a:ext cx="6057881" cy="37498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52E5DA-930B-6740-97B5-64EADAB7B892}"/>
              </a:ext>
            </a:extLst>
          </p:cNvPr>
          <p:cNvSpPr txBox="1"/>
          <p:nvPr/>
        </p:nvSpPr>
        <p:spPr>
          <a:xfrm>
            <a:off x="1054224" y="2126570"/>
            <a:ext cx="32515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600" dirty="0" err="1"/>
              <a:t>Từ</a:t>
            </a:r>
            <a:r>
              <a:rPr lang="en-US" sz="2600" dirty="0"/>
              <a:t> Frame </a:t>
            </a:r>
            <a:r>
              <a:rPr lang="en-US" sz="2600" dirty="0" err="1"/>
              <a:t>xác</a:t>
            </a:r>
            <a:r>
              <a:rPr lang="en-US" sz="2600" dirty="0"/>
              <a:t> </a:t>
            </a:r>
            <a:r>
              <a:rPr lang="en-US" sz="2600" dirty="0" err="1"/>
              <a:t>định</a:t>
            </a:r>
            <a:r>
              <a:rPr lang="en-US" sz="2600" dirty="0"/>
              <a:t> </a:t>
            </a:r>
            <a:r>
              <a:rPr lang="en-US" sz="2600" dirty="0" err="1"/>
              <a:t>vùng</a:t>
            </a:r>
            <a:r>
              <a:rPr lang="en-US" sz="2600" dirty="0"/>
              <a:t> </a:t>
            </a:r>
            <a:r>
              <a:rPr lang="en-US" sz="2600" dirty="0" err="1"/>
              <a:t>quan</a:t>
            </a:r>
            <a:r>
              <a:rPr lang="en-US" sz="2600" dirty="0"/>
              <a:t> </a:t>
            </a:r>
            <a:r>
              <a:rPr lang="en-US" sz="2600" dirty="0" err="1"/>
              <a:t>tâm</a:t>
            </a:r>
            <a:r>
              <a:rPr lang="en-US" sz="2600" dirty="0"/>
              <a:t> </a:t>
            </a:r>
            <a:r>
              <a:rPr lang="en-US" sz="2600" dirty="0" err="1"/>
              <a:t>xử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endParaRPr lang="en-US" sz="2600" dirty="0"/>
          </a:p>
          <a:p>
            <a:pPr marL="457200" indent="-457200">
              <a:buFont typeface="Wingdings" pitchFamily="2" charset="2"/>
              <a:buChar char="v"/>
            </a:pPr>
            <a:r>
              <a:rPr lang="en-US" sz="2600" dirty="0" err="1"/>
              <a:t>Dùng</a:t>
            </a:r>
            <a:r>
              <a:rPr lang="en-US" sz="2600" dirty="0"/>
              <a:t> Background Subtraction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tách</a:t>
            </a:r>
            <a:r>
              <a:rPr lang="en-US" sz="2600" dirty="0"/>
              <a:t> </a:t>
            </a:r>
            <a:r>
              <a:rPr lang="en-US" sz="2600" dirty="0" err="1"/>
              <a:t>nền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cử</a:t>
            </a:r>
            <a:r>
              <a:rPr lang="en-US" sz="2600" dirty="0"/>
              <a:t> </a:t>
            </a:r>
            <a:r>
              <a:rPr lang="en-US" sz="2600" dirty="0" err="1"/>
              <a:t>chỉ</a:t>
            </a:r>
            <a:endParaRPr lang="en-US" sz="2600" dirty="0"/>
          </a:p>
          <a:p>
            <a:pPr marL="457200" indent="-457200">
              <a:buFont typeface="Wingdings" pitchFamily="2" charset="2"/>
              <a:buChar char="v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6948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9B1A75-D0E1-F348-B281-DC1A2003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DANH SÁCH NHÓM</a:t>
            </a:r>
          </a:p>
          <a:p>
            <a:pPr>
              <a:buFontTx/>
              <a:buChar char="-"/>
            </a:pPr>
            <a:r>
              <a:rPr lang="en-US" dirty="0" err="1"/>
              <a:t>Võ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Triều</a:t>
            </a:r>
            <a:r>
              <a:rPr lang="en-US" dirty="0"/>
              <a:t>		13520930</a:t>
            </a:r>
          </a:p>
          <a:p>
            <a:pPr>
              <a:buFontTx/>
              <a:buChar char="-"/>
            </a:pP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Phan				15520598	</a:t>
            </a:r>
          </a:p>
          <a:p>
            <a:pPr>
              <a:buFontTx/>
              <a:buChar char="-"/>
            </a:pP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			13520603</a:t>
            </a:r>
          </a:p>
          <a:p>
            <a:pPr>
              <a:buFontTx/>
              <a:buChar char="-"/>
            </a:pPr>
            <a:r>
              <a:rPr lang="en-US" dirty="0" err="1"/>
              <a:t>Bùi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			14520830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3EC96-3974-CE4C-A546-97AC9B71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6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04089"/>
            <a:ext cx="9603275" cy="886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CÀI ĐẶT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171" y="168576"/>
            <a:ext cx="1198466" cy="11899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52E5DA-930B-6740-97B5-64EADAB7B892}"/>
              </a:ext>
            </a:extLst>
          </p:cNvPr>
          <p:cNvSpPr txBox="1"/>
          <p:nvPr/>
        </p:nvSpPr>
        <p:spPr>
          <a:xfrm>
            <a:off x="695961" y="1876584"/>
            <a:ext cx="325155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600" dirty="0" err="1"/>
              <a:t>Tạo</a:t>
            </a:r>
            <a:r>
              <a:rPr lang="en-US" sz="2600" dirty="0"/>
              <a:t> mask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600" dirty="0" err="1"/>
              <a:t>Từ</a:t>
            </a:r>
            <a:r>
              <a:rPr lang="en-US" sz="2600" dirty="0"/>
              <a:t> mask </a:t>
            </a:r>
            <a:r>
              <a:rPr lang="en-US" sz="2600" dirty="0" err="1"/>
              <a:t>chuyển</a:t>
            </a:r>
            <a:r>
              <a:rPr lang="en-US" sz="2600" dirty="0"/>
              <a:t> </a:t>
            </a:r>
            <a:r>
              <a:rPr lang="en-US" sz="2600" dirty="0" err="1"/>
              <a:t>về</a:t>
            </a:r>
            <a:r>
              <a:rPr lang="en-US" sz="2600" dirty="0"/>
              <a:t> </a:t>
            </a:r>
            <a:r>
              <a:rPr lang="en-US" sz="2600" dirty="0" err="1"/>
              <a:t>Graysale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Blur </a:t>
            </a:r>
            <a:r>
              <a:rPr lang="en-US" sz="2600" dirty="0" err="1"/>
              <a:t>bằng</a:t>
            </a:r>
            <a:r>
              <a:rPr lang="en-US" sz="2600" dirty="0"/>
              <a:t> </a:t>
            </a:r>
            <a:r>
              <a:rPr lang="en-US" sz="2600" dirty="0" err="1"/>
              <a:t>GaussianBlur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giảm</a:t>
            </a:r>
            <a:r>
              <a:rPr lang="en-US" sz="2600" dirty="0"/>
              <a:t> </a:t>
            </a:r>
            <a:r>
              <a:rPr lang="en-US" sz="2600" dirty="0" err="1"/>
              <a:t>nhiễu</a:t>
            </a:r>
            <a:r>
              <a:rPr lang="en-US" sz="2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312A1-910F-144D-A7DC-3D8DDDF7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519" y="1876584"/>
            <a:ext cx="7549999" cy="380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99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04089"/>
            <a:ext cx="9603275" cy="886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CÀI ĐẶT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171" y="168576"/>
            <a:ext cx="1198466" cy="11899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52E5DA-930B-6740-97B5-64EADAB7B892}"/>
              </a:ext>
            </a:extLst>
          </p:cNvPr>
          <p:cNvSpPr txBox="1"/>
          <p:nvPr/>
        </p:nvSpPr>
        <p:spPr>
          <a:xfrm>
            <a:off x="672812" y="1591057"/>
            <a:ext cx="325155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600" dirty="0" err="1"/>
              <a:t>Tạo</a:t>
            </a:r>
            <a:r>
              <a:rPr lang="en-US" sz="2600" dirty="0"/>
              <a:t> ROI </a:t>
            </a:r>
            <a:r>
              <a:rPr lang="en-US" sz="2600" dirty="0" err="1"/>
              <a:t>bằng</a:t>
            </a:r>
            <a:r>
              <a:rPr lang="en-US" sz="2600" dirty="0"/>
              <a:t> thresholding OTSU </a:t>
            </a:r>
            <a:r>
              <a:rPr lang="en-US" sz="2600" dirty="0" err="1"/>
              <a:t>sau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GaussianBlur</a:t>
            </a:r>
            <a:r>
              <a:rPr lang="en-US" sz="2600" dirty="0"/>
              <a:t> filter.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600" dirty="0" err="1"/>
              <a:t>Cuối</a:t>
            </a:r>
            <a:r>
              <a:rPr lang="en-US" sz="2600" dirty="0"/>
              <a:t> </a:t>
            </a:r>
            <a:r>
              <a:rPr lang="en-US" sz="2600" dirty="0" err="1"/>
              <a:t>cùng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toán</a:t>
            </a:r>
            <a:r>
              <a:rPr lang="en-US" sz="2600" dirty="0"/>
              <a:t> predict </a:t>
            </a:r>
            <a:r>
              <a:rPr lang="en-US" sz="2600" dirty="0" err="1"/>
              <a:t>và</a:t>
            </a:r>
            <a:r>
              <a:rPr lang="en-US" sz="2600" dirty="0"/>
              <a:t> score </a:t>
            </a:r>
            <a:r>
              <a:rPr lang="en-US" sz="2600" dirty="0" err="1"/>
              <a:t>bằng</a:t>
            </a:r>
            <a:r>
              <a:rPr lang="en-US" sz="2600" dirty="0"/>
              <a:t> model.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9FFD4-EDEE-6448-B2DE-813C5A71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390" y="1771282"/>
            <a:ext cx="6821347" cy="3487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0605A6-7C43-5344-8F84-E942EA527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86" y="4508866"/>
            <a:ext cx="3777683" cy="12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89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04089"/>
            <a:ext cx="9603275" cy="886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CÀI ĐẶT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171" y="168576"/>
            <a:ext cx="1198466" cy="11899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C4FCFF-D9D0-E448-8AD4-6D6861A82990}"/>
              </a:ext>
            </a:extLst>
          </p:cNvPr>
          <p:cNvSpPr txBox="1"/>
          <p:nvPr/>
        </p:nvSpPr>
        <p:spPr>
          <a:xfrm>
            <a:off x="1294363" y="1880348"/>
            <a:ext cx="42237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/>
              <a:t>Điều</a:t>
            </a:r>
            <a:r>
              <a:rPr lang="en-US" sz="2600" dirty="0"/>
              <a:t> </a:t>
            </a:r>
            <a:r>
              <a:rPr lang="en-US" sz="2600" dirty="0" err="1"/>
              <a:t>khiển</a:t>
            </a:r>
            <a:r>
              <a:rPr lang="en-US" sz="2600" dirty="0"/>
              <a:t> </a:t>
            </a:r>
            <a:r>
              <a:rPr lang="en-US" sz="2600" dirty="0" err="1"/>
              <a:t>nhạc</a:t>
            </a:r>
            <a:r>
              <a:rPr lang="en-US" sz="2600" dirty="0"/>
              <a:t> </a:t>
            </a:r>
            <a:r>
              <a:rPr lang="en-US" sz="2600" dirty="0" err="1"/>
              <a:t>bằng</a:t>
            </a:r>
            <a:r>
              <a:rPr lang="en-US" sz="2600" dirty="0"/>
              <a:t> </a:t>
            </a:r>
            <a:r>
              <a:rPr lang="en-US" sz="2600" dirty="0" err="1"/>
              <a:t>pygame</a:t>
            </a: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0ACC3C-471E-3141-B853-965D3863A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500" y="2551073"/>
            <a:ext cx="3142125" cy="1555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015032-0FAC-3641-9DA1-0F942BD81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056" y="1764600"/>
            <a:ext cx="3578016" cy="42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07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04089"/>
            <a:ext cx="9603275" cy="886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1056"/>
            <a:ext cx="9603275" cy="444398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600" dirty="0"/>
              <a:t>Demo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600" dirty="0"/>
              <a:t>Độ chính xác F1-score 99%</a:t>
            </a:r>
          </a:p>
          <a:p>
            <a:pPr marL="0" indent="0">
              <a:buNone/>
            </a:pPr>
            <a:endParaRPr lang="vi-VN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171" y="168576"/>
            <a:ext cx="1198466" cy="1189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24D2AB-4984-954B-BF24-BB74723E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62" y="2912300"/>
            <a:ext cx="2997200" cy="132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7451DD-93F9-6F4C-A25D-67E162EA1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792" y="2912300"/>
            <a:ext cx="5273330" cy="292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9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04089"/>
            <a:ext cx="9603275" cy="886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Phân công công việc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1056"/>
            <a:ext cx="9603275" cy="444398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vi-VN" sz="2600" dirty="0"/>
              <a:t>Triều : Xử lý ảnh mask -&gt; ROI, hàm tính toán predict, score.</a:t>
            </a:r>
          </a:p>
          <a:p>
            <a:pPr>
              <a:buFont typeface="Wingdings" pitchFamily="2" charset="2"/>
              <a:buChar char="v"/>
            </a:pPr>
            <a:r>
              <a:rPr lang="vi-VN" sz="2600" dirty="0"/>
              <a:t>Phan : Tìm hiểu và cài đặt model, trainning model</a:t>
            </a:r>
          </a:p>
          <a:p>
            <a:pPr>
              <a:buFont typeface="Wingdings" pitchFamily="2" charset="2"/>
              <a:buChar char="v"/>
            </a:pPr>
            <a:r>
              <a:rPr lang="vi-VN" sz="2600" dirty="0"/>
              <a:t>Thành : Làm Data, tìm hiểu model</a:t>
            </a:r>
          </a:p>
          <a:p>
            <a:pPr>
              <a:buFont typeface="Wingdings" pitchFamily="2" charset="2"/>
              <a:buChar char="v"/>
            </a:pPr>
            <a:r>
              <a:rPr lang="vi-VN" sz="2600" dirty="0"/>
              <a:t>Phát : Làm Data, tìm hiểu pygame</a:t>
            </a:r>
          </a:p>
          <a:p>
            <a:pPr marL="0" indent="0">
              <a:buNone/>
            </a:pPr>
            <a:endParaRPr lang="vi-VN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171" y="168576"/>
            <a:ext cx="1198466" cy="11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6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04089"/>
            <a:ext cx="9603275" cy="886968"/>
          </a:xfrm>
        </p:spPr>
        <p:txBody>
          <a:bodyPr anchor="ctr">
            <a:normAutofit/>
          </a:bodyPr>
          <a:lstStyle/>
          <a:p>
            <a:r>
              <a:rPr lang="vi-VN" sz="4000" b="1" dirty="0"/>
              <a:t>Mục lục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1056"/>
            <a:ext cx="9603275" cy="38752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dirty="0"/>
              <a:t>Giới thiệu đồ án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dirty="0"/>
              <a:t>Thu thập dữ liệu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dirty="0"/>
              <a:t>Mô hình huấn luyện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dirty="0"/>
              <a:t>Cài đặt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dirty="0"/>
              <a:t>Kết quả</a:t>
            </a:r>
            <a:endParaRPr lang="en-US" sz="28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75151232"/>
              </p:ext>
            </p:extLst>
          </p:nvPr>
        </p:nvGraphicFramePr>
        <p:xfrm>
          <a:off x="6400800" y="1591056"/>
          <a:ext cx="5791200" cy="4553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088" y="346954"/>
            <a:ext cx="1049550" cy="10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04089"/>
            <a:ext cx="9603275" cy="886968"/>
          </a:xfrm>
        </p:spPr>
        <p:txBody>
          <a:bodyPr anchor="ctr">
            <a:normAutofit/>
          </a:bodyPr>
          <a:lstStyle/>
          <a:p>
            <a:r>
              <a:rPr lang="vi-V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 thiệu đồ án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1056"/>
            <a:ext cx="9603275" cy="38752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dirty="0"/>
              <a:t>Đặt vấn đề:</a:t>
            </a:r>
          </a:p>
          <a:p>
            <a:pPr marL="914400" lvl="1" indent="-457200">
              <a:buFont typeface="Times New Roman" panose="02020603050405020304" pitchFamily="18" charset="0"/>
              <a:buChar char="−"/>
            </a:pPr>
            <a:r>
              <a:rPr lang="vi-VN" sz="2600" dirty="0"/>
              <a:t>Trong môi trường ồn ào, làm thế nào để điều khiển một thiết bị Smarthome ?</a:t>
            </a:r>
          </a:p>
          <a:p>
            <a:pPr marL="914400" lvl="1" indent="-457200">
              <a:buFont typeface="Times New Roman" panose="02020603050405020304" pitchFamily="18" charset="0"/>
              <a:buChar char="−"/>
            </a:pPr>
            <a:r>
              <a:rPr lang="vi-VN" sz="2600" dirty="0"/>
              <a:t>Trong một bữa tiệc, người chủ trì muốn làm bất ngờ cho quan khách bằng cách tắt mở đèn hay tắt mở một bản nhạc.</a:t>
            </a:r>
          </a:p>
          <a:p>
            <a:pPr marL="914400" lvl="1" indent="-457200">
              <a:buFont typeface="Times New Roman" panose="02020603050405020304" pitchFamily="18" charset="0"/>
              <a:buChar char="−"/>
            </a:pPr>
            <a:r>
              <a:rPr lang="vi-VN" sz="2600" dirty="0"/>
              <a:t>... ...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790" y="320040"/>
            <a:ext cx="1069848" cy="10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0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04089"/>
            <a:ext cx="9603275" cy="886968"/>
          </a:xfrm>
        </p:spPr>
        <p:txBody>
          <a:bodyPr anchor="ctr">
            <a:normAutofit/>
          </a:bodyPr>
          <a:lstStyle/>
          <a:p>
            <a:r>
              <a:rPr lang="vi-V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 thiệu đồ án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1056"/>
            <a:ext cx="9603275" cy="38752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dirty="0"/>
              <a:t>Mục tiêu:</a:t>
            </a:r>
          </a:p>
          <a:p>
            <a:pPr marL="914400" lvl="1" indent="-457200">
              <a:buFont typeface="Times New Roman" panose="02020603050405020304" pitchFamily="18" charset="0"/>
              <a:buChar char="−"/>
            </a:pPr>
            <a:r>
              <a:rPr lang="vi-VN" sz="2600" dirty="0"/>
              <a:t>Xây dựng một hệ thống điều khiển nhạc bằng cử chỉ tay.</a:t>
            </a:r>
          </a:p>
          <a:p>
            <a:pPr marL="914400" lvl="1" indent="-457200">
              <a:buFont typeface="Times New Roman" panose="02020603050405020304" pitchFamily="18" charset="0"/>
              <a:buChar char="−"/>
            </a:pPr>
            <a:r>
              <a:rPr lang="vi-VN" sz="2600" dirty="0"/>
              <a:t>Nắm được các bước xây dựng một phần mềm Computer Vision bằng Deep Learning</a:t>
            </a:r>
          </a:p>
          <a:p>
            <a:pPr marL="914400" lvl="1" indent="-457200">
              <a:buFont typeface="Times New Roman" panose="02020603050405020304" pitchFamily="18" charset="0"/>
              <a:buChar char="−"/>
            </a:pPr>
            <a:r>
              <a:rPr lang="vi-VN" sz="2600" dirty="0"/>
              <a:t>Ứng dụng trong điều khiển thiết bị Smarthome.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790" y="320040"/>
            <a:ext cx="1069848" cy="10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1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04089"/>
            <a:ext cx="9603275" cy="886968"/>
          </a:xfrm>
        </p:spPr>
        <p:txBody>
          <a:bodyPr anchor="ctr">
            <a:normAutofit/>
          </a:bodyPr>
          <a:lstStyle/>
          <a:p>
            <a:r>
              <a:rPr lang="vi-V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 thiệu đồ án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1056"/>
            <a:ext cx="9603275" cy="38752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dirty="0"/>
              <a:t>Ưu nhược điểm:</a:t>
            </a:r>
          </a:p>
          <a:p>
            <a:pPr marL="914400" lvl="1" indent="-457200">
              <a:buFont typeface="Times New Roman" panose="02020603050405020304" pitchFamily="18" charset="0"/>
              <a:buChar char="−"/>
            </a:pPr>
            <a:r>
              <a:rPr lang="vi-VN" sz="2600" dirty="0"/>
              <a:t>Ưu điểm : </a:t>
            </a:r>
          </a:p>
          <a:p>
            <a:pPr lvl="1">
              <a:buFont typeface="Wingdings" pitchFamily="2" charset="2"/>
              <a:buChar char="v"/>
            </a:pPr>
            <a:r>
              <a:rPr lang="vi-VN" sz="2600" dirty="0"/>
              <a:t> Sử dụng được trong môi trường có nhiều tiếng ồn (không thể điều khiển trực tiếp hay bằng giọng nói).</a:t>
            </a:r>
          </a:p>
          <a:p>
            <a:pPr lvl="1">
              <a:buFont typeface="Wingdings" pitchFamily="2" charset="2"/>
              <a:buChar char="v"/>
            </a:pPr>
            <a:r>
              <a:rPr lang="vi-VN" sz="2600" dirty="0"/>
              <a:t> Không giới hạn ngôn ngữ.</a:t>
            </a:r>
          </a:p>
          <a:p>
            <a:pPr lvl="1">
              <a:buFont typeface="Wingdings" pitchFamily="2" charset="2"/>
              <a:buChar char="v"/>
            </a:pPr>
            <a:r>
              <a:rPr lang="vi-VN" sz="2600" dirty="0"/>
              <a:t> Cử chỉ tay đơn giản.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790" y="320040"/>
            <a:ext cx="1069848" cy="10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0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04089"/>
            <a:ext cx="9603275" cy="886968"/>
          </a:xfrm>
        </p:spPr>
        <p:txBody>
          <a:bodyPr anchor="ctr">
            <a:normAutofit/>
          </a:bodyPr>
          <a:lstStyle/>
          <a:p>
            <a:r>
              <a:rPr lang="vi-V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 thiệu đồ án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1056"/>
            <a:ext cx="9603275" cy="38752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dirty="0"/>
              <a:t>Ưu nhược điểm:</a:t>
            </a:r>
            <a:endParaRPr lang="vi-VN" sz="2600" dirty="0"/>
          </a:p>
          <a:p>
            <a:pPr marL="914400" lvl="1" indent="-457200">
              <a:buFont typeface="Times New Roman" panose="02020603050405020304" pitchFamily="18" charset="0"/>
              <a:buChar char="−"/>
            </a:pPr>
            <a:r>
              <a:rPr lang="vi-VN" sz="2600" dirty="0"/>
              <a:t>Nhược điểm : </a:t>
            </a:r>
          </a:p>
          <a:p>
            <a:pPr lvl="1">
              <a:buFont typeface="Wingdings" pitchFamily="2" charset="2"/>
              <a:buChar char="v"/>
            </a:pPr>
            <a:r>
              <a:rPr lang="vi-VN" sz="2600" dirty="0"/>
              <a:t> Cần đầy đủ ánh sáng.</a:t>
            </a:r>
          </a:p>
          <a:p>
            <a:pPr lvl="1">
              <a:buFont typeface="Wingdings" pitchFamily="2" charset="2"/>
              <a:buChar char="v"/>
            </a:pPr>
            <a:r>
              <a:rPr lang="vi-VN" sz="2600" dirty="0"/>
              <a:t> Camera chất lượng tốt</a:t>
            </a:r>
          </a:p>
          <a:p>
            <a:pPr lvl="1">
              <a:buFont typeface="Wingdings" pitchFamily="2" charset="2"/>
              <a:buChar char="v"/>
            </a:pPr>
            <a:r>
              <a:rPr lang="vi-VN" sz="2600" dirty="0"/>
              <a:t> Bộ xử lý mạnh để xử lý real-time.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790" y="320040"/>
            <a:ext cx="1069848" cy="10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7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04089"/>
            <a:ext cx="9603275" cy="886968"/>
          </a:xfrm>
        </p:spPr>
        <p:txBody>
          <a:bodyPr anchor="ctr">
            <a:normAutofit/>
          </a:bodyPr>
          <a:lstStyle/>
          <a:p>
            <a:r>
              <a:rPr lang="vi-V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 thiệu đồ án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1056"/>
            <a:ext cx="9603275" cy="38752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dirty="0"/>
              <a:t>Giới hạn của đồ án:</a:t>
            </a:r>
          </a:p>
          <a:p>
            <a:pPr lvl="1">
              <a:buFont typeface="Wingdings" pitchFamily="2" charset="2"/>
              <a:buChar char="v"/>
            </a:pPr>
            <a:r>
              <a:rPr lang="vi-VN" sz="2400" dirty="0"/>
              <a:t>Dùng Webcam trên laptop làm thiết bị ghi hình ảnh liên kết bằng OpenCV.</a:t>
            </a:r>
          </a:p>
          <a:p>
            <a:pPr lvl="1">
              <a:buFont typeface="Wingdings" pitchFamily="2" charset="2"/>
              <a:buChar char="v"/>
            </a:pPr>
            <a:r>
              <a:rPr lang="vi-VN" sz="2400" dirty="0"/>
              <a:t>Diều khiển nhạc bằng thư viện Pygame trên Python</a:t>
            </a:r>
          </a:p>
          <a:p>
            <a:pPr lvl="1">
              <a:buFont typeface="Wingdings" pitchFamily="2" charset="2"/>
              <a:buChar char="v"/>
            </a:pPr>
            <a:r>
              <a:rPr lang="vi-VN" sz="2400" dirty="0"/>
              <a:t>Huấn luyện model bằng Pre-train model VGG-16 bằng Keras và Tensorflow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790" y="320040"/>
            <a:ext cx="1069848" cy="10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04089"/>
            <a:ext cx="9603275" cy="886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 thập dữ liệu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1056"/>
            <a:ext cx="9603275" cy="444398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dirty="0"/>
              <a:t>Tập dữ liệu lấy trên www.kaggle.com gồm</a:t>
            </a:r>
            <a:r>
              <a:rPr lang="vi-VN" sz="2600" dirty="0"/>
              <a:t>:</a:t>
            </a:r>
          </a:p>
          <a:p>
            <a:pPr marL="914400" lvl="1" indent="-457200">
              <a:buFont typeface="Times New Roman" panose="02020603050405020304" pitchFamily="18" charset="0"/>
              <a:buChar char="−"/>
            </a:pPr>
            <a:r>
              <a:rPr lang="vi-VN" sz="2600" dirty="0"/>
              <a:t>Tập dữ liệu bao gồm 10 cử chỉ tay khác nhau được thực hiện bởi 10 đối tượng khác nhau (5 nam và 5 nữ).</a:t>
            </a:r>
          </a:p>
          <a:p>
            <a:pPr marL="914400" lvl="1" indent="-457200">
              <a:buFont typeface="Times New Roman" panose="02020603050405020304" pitchFamily="18" charset="0"/>
              <a:buChar char="−"/>
            </a:pPr>
            <a:r>
              <a:rPr lang="vi-VN" sz="2600" dirty="0"/>
              <a:t>Mỗi cử chỉ tay của một đối tượng có khoảng 200 image.</a:t>
            </a:r>
          </a:p>
          <a:p>
            <a:pPr marL="914400" lvl="1" indent="-457200">
              <a:buFont typeface="Times New Roman" panose="02020603050405020304" pitchFamily="18" charset="0"/>
              <a:buChar char="−"/>
            </a:pPr>
            <a:r>
              <a:rPr lang="vi-VN" sz="2600" dirty="0"/>
              <a:t>Tập dữ liệu gồm có 20.000 image.</a:t>
            </a:r>
          </a:p>
          <a:p>
            <a:pPr marL="914400" lvl="1" indent="-457200">
              <a:buFont typeface="Times New Roman" panose="02020603050405020304" pitchFamily="18" charset="0"/>
              <a:buChar char="−"/>
            </a:pPr>
            <a:r>
              <a:rPr lang="vi-VN" sz="2600" dirty="0"/>
              <a:t>Dung lượng 1GB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56" y="211181"/>
            <a:ext cx="1187582" cy="11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800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1DB373-C1A1-4924-9AF2-F04368201509}">
  <ds:schemaRefs>
    <ds:schemaRef ds:uri="16c05727-aa75-4e4a-9b5f-8a80a1165891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743</Words>
  <Application>Microsoft Macintosh PowerPoint</Application>
  <PresentationFormat>Widescreen</PresentationFormat>
  <Paragraphs>101</Paragraphs>
  <Slides>24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Times New Roman</vt:lpstr>
      <vt:lpstr>Wingdings</vt:lpstr>
      <vt:lpstr>Gallery</vt:lpstr>
      <vt:lpstr>HAND GESTURE RECOGNITION</vt:lpstr>
      <vt:lpstr>PowerPoint Presentation</vt:lpstr>
      <vt:lpstr>Mục lục</vt:lpstr>
      <vt:lpstr>Giới thiệu đồ án</vt:lpstr>
      <vt:lpstr>Giới thiệu đồ án</vt:lpstr>
      <vt:lpstr>Giới thiệu đồ án</vt:lpstr>
      <vt:lpstr>Giới thiệu đồ án</vt:lpstr>
      <vt:lpstr>Giới thiệu đồ án</vt:lpstr>
      <vt:lpstr>Thu thập dữ liệu</vt:lpstr>
      <vt:lpstr>Thu thập dữ liệu</vt:lpstr>
      <vt:lpstr>Thu thập dữ liệu</vt:lpstr>
      <vt:lpstr>Thu thập dữ liệu</vt:lpstr>
      <vt:lpstr>Thu thập dữ liệu</vt:lpstr>
      <vt:lpstr>MÔ HÌNH HUẤN LUYỆN</vt:lpstr>
      <vt:lpstr>MÔ HÌNH HUẤN LUYỆN</vt:lpstr>
      <vt:lpstr>PowerPoint Presentation</vt:lpstr>
      <vt:lpstr>MÔ HÌNH HUẤN LUYỆN</vt:lpstr>
      <vt:lpstr>MÔ HÌNH HUẤN LUYỆN</vt:lpstr>
      <vt:lpstr>CÀI ĐẶT</vt:lpstr>
      <vt:lpstr>CÀI ĐẶT</vt:lpstr>
      <vt:lpstr>CÀI ĐẶT</vt:lpstr>
      <vt:lpstr>CÀI ĐẶT</vt:lpstr>
      <vt:lpstr>Kết quả</vt:lpstr>
      <vt:lpstr>Phân công công việc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2019-06-20T13:44:47Z</dcterms:created>
  <dcterms:modified xsi:type="dcterms:W3CDTF">2019-06-22T02:54:01Z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