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g-BG" dirty="0" smtClean="0"/>
              <a:t>Рекурсия</a:t>
            </a:r>
            <a:endParaRPr lang="en-US" dirty="0"/>
          </a:p>
        </p:txBody>
      </p:sp>
    </p:spTree>
    <p:extLst>
      <p:ext uri="{BB962C8B-B14F-4D97-AF65-F5344CB8AC3E}">
        <p14:creationId xmlns:p14="http://schemas.microsoft.com/office/powerpoint/2010/main" val="1285120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289" y="418875"/>
            <a:ext cx="8596668" cy="5738085"/>
          </a:xfrm>
        </p:spPr>
        <p:txBody>
          <a:bodyPr>
            <a:normAutofit/>
          </a:bodyPr>
          <a:lstStyle/>
          <a:p>
            <a:r>
              <a:rPr lang="ru-RU" dirty="0"/>
              <a:t>В това видео подробно е обяснено и показано как се заделя памет, когато се използва рекурсия. Идеята е че при всяко извикване на функция се заделя специално парче памет за нейните локални променливи. Това парче се добавя към т.н. call stack, който запазва реда на извиканите функции. Когато използваме рекурсия, при всяко едно извикване на функцията ще се добавя ново попълнение към call stack-a, докато не се стигне до базовия случай и чак тогава паметта ще почне да се освобождава. Тоест ако имаме прекалено много извиквания можем да напълнм </a:t>
            </a:r>
            <a:r>
              <a:rPr lang="ru-RU" dirty="0" smtClean="0"/>
              <a:t>стека </a:t>
            </a:r>
            <a:r>
              <a:rPr lang="ru-RU" dirty="0"/>
              <a:t>и да счупим програмата си. Докато при използването на итеративния подход функцията ще се извика само веднъж и ще бъде добавена към call stack-a веднъж. Затова изводът е</a:t>
            </a:r>
            <a:r>
              <a:rPr lang="ru-RU" dirty="0" smtClean="0"/>
              <a:t>:</a:t>
            </a:r>
            <a:endParaRPr lang="ru-RU" dirty="0"/>
          </a:p>
          <a:p>
            <a:r>
              <a:rPr lang="ru-RU" dirty="0"/>
              <a:t>Предпочитайте итеративен подход, освен ако алгоритъма не ви задължава да ползвате рекурсия.</a:t>
            </a:r>
          </a:p>
          <a:p>
            <a:endParaRPr lang="ru-RU" dirty="0"/>
          </a:p>
          <a:p>
            <a:r>
              <a:rPr lang="ru-RU" dirty="0"/>
              <a:t>“In order to understand recursion, one must first understand recursion.”</a:t>
            </a:r>
            <a:endParaRPr lang="en-US" dirty="0"/>
          </a:p>
        </p:txBody>
      </p:sp>
    </p:spTree>
    <p:extLst>
      <p:ext uri="{BB962C8B-B14F-4D97-AF65-F5344CB8AC3E}">
        <p14:creationId xmlns:p14="http://schemas.microsoft.com/office/powerpoint/2010/main" val="1930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a:t>Рекурсия</a:t>
            </a:r>
            <a:br>
              <a:rPr lang="bg-BG" b="1" dirty="0"/>
            </a:br>
            <a:endParaRPr lang="en-US" dirty="0"/>
          </a:p>
        </p:txBody>
      </p:sp>
      <p:sp>
        <p:nvSpPr>
          <p:cNvPr id="3" name="Content Placeholder 2"/>
          <p:cNvSpPr>
            <a:spLocks noGrp="1"/>
          </p:cNvSpPr>
          <p:nvPr>
            <p:ph idx="1"/>
          </p:nvPr>
        </p:nvSpPr>
        <p:spPr/>
        <p:txBody>
          <a:bodyPr/>
          <a:lstStyle/>
          <a:p>
            <a:r>
              <a:rPr lang="ru-RU" dirty="0"/>
              <a:t>Като понятие рекурсията означава повтаряне чрез позоваване на себе си. Например: </a:t>
            </a:r>
            <a:r>
              <a:rPr lang="ru-RU" i="1" dirty="0"/>
              <a:t>приятелите на моите приятели са и мои приятели, директориите съдържат файлове и директории</a:t>
            </a:r>
            <a:r>
              <a:rPr lang="ru-RU" dirty="0"/>
              <a:t>. </a:t>
            </a:r>
            <a:endParaRPr lang="ru-RU" dirty="0" smtClean="0"/>
          </a:p>
          <a:p>
            <a:r>
              <a:rPr lang="ru-RU" dirty="0" smtClean="0"/>
              <a:t>Рекурсията </a:t>
            </a:r>
            <a:r>
              <a:rPr lang="ru-RU" dirty="0"/>
              <a:t>съществува и в математиката. Факториел от n, всъщност е равен на n умножен с факториел от n-1 (</a:t>
            </a:r>
            <a:r>
              <a:rPr lang="ru-RU" i="1" dirty="0"/>
              <a:t>n! = n * (n-1</a:t>
            </a:r>
            <a:r>
              <a:rPr lang="ru-RU" i="1" dirty="0" smtClean="0"/>
              <a:t>)!</a:t>
            </a:r>
            <a:r>
              <a:rPr lang="ru-RU" dirty="0" smtClean="0"/>
              <a:t>).</a:t>
            </a:r>
          </a:p>
          <a:p>
            <a:r>
              <a:rPr lang="ru-RU" dirty="0"/>
              <a:t>В програмирането рекурсия наричаме </a:t>
            </a:r>
            <a:r>
              <a:rPr lang="ru-RU" b="1" dirty="0"/>
              <a:t>функция, която извиква себе си.</a:t>
            </a:r>
            <a:r>
              <a:rPr lang="ru-RU" dirty="0"/>
              <a:t> Такива функции съдържат </a:t>
            </a:r>
            <a:r>
              <a:rPr lang="ru-RU" b="1" dirty="0"/>
              <a:t>базов случай</a:t>
            </a:r>
            <a:r>
              <a:rPr lang="ru-RU" dirty="0"/>
              <a:t> и </a:t>
            </a:r>
            <a:r>
              <a:rPr lang="ru-RU" b="1" dirty="0"/>
              <a:t>рекурсивна стъпка</a:t>
            </a:r>
            <a:r>
              <a:rPr lang="ru-RU" dirty="0"/>
              <a:t>.</a:t>
            </a:r>
            <a:endParaRPr lang="en-US" dirty="0"/>
          </a:p>
        </p:txBody>
      </p:sp>
    </p:spTree>
    <p:extLst>
      <p:ext uri="{BB962C8B-B14F-4D97-AF65-F5344CB8AC3E}">
        <p14:creationId xmlns:p14="http://schemas.microsoft.com/office/powerpoint/2010/main" val="1985386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454" y="1603241"/>
            <a:ext cx="8596668" cy="3880773"/>
          </a:xfrm>
        </p:spPr>
        <p:txBody>
          <a:bodyPr/>
          <a:lstStyle/>
          <a:p>
            <a:r>
              <a:rPr lang="ru-RU" i="1" dirty="0"/>
              <a:t>Базовият случай</a:t>
            </a:r>
            <a:r>
              <a:rPr lang="ru-RU" dirty="0"/>
              <a:t> определя за коя стойност е най-простото решение на проблема, тоест кога ще приключи самоизвикването на функцията(т.н. дъно на рекурсията). Ако рекурсивната функция няма добре дефинирано дъно тя ще продължи да се вика неограничен брой пъти. Това се нарича </a:t>
            </a:r>
            <a:r>
              <a:rPr lang="ru-RU" i="1" dirty="0"/>
              <a:t>бездънна рекурсия</a:t>
            </a:r>
            <a:r>
              <a:rPr lang="ru-RU" dirty="0"/>
              <a:t>. За това е важно винаги да имаме добре дефиниран базов случай</a:t>
            </a:r>
            <a:r>
              <a:rPr lang="ru-RU" dirty="0" smtClean="0"/>
              <a:t>.</a:t>
            </a:r>
          </a:p>
          <a:p>
            <a:r>
              <a:rPr lang="ru-RU" i="1" dirty="0"/>
              <a:t>Рекурсивната стъпка</a:t>
            </a:r>
            <a:r>
              <a:rPr lang="ru-RU" dirty="0"/>
              <a:t> показва как задачата може да бъде разделена на по-дребни стъпки. Тоест по какъв начин функцията ще вика сама себе си или каква промяна ще има при следващото себеизвикване.</a:t>
            </a:r>
            <a:endParaRPr lang="en-US" dirty="0"/>
          </a:p>
        </p:txBody>
      </p:sp>
    </p:spTree>
    <p:extLst>
      <p:ext uri="{BB962C8B-B14F-4D97-AF65-F5344CB8AC3E}">
        <p14:creationId xmlns:p14="http://schemas.microsoft.com/office/powerpoint/2010/main" val="71185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a:t>Пример</a:t>
            </a:r>
            <a:br>
              <a:rPr lang="bg-BG" b="1" dirty="0"/>
            </a:br>
            <a:endParaRPr lang="en-US" dirty="0"/>
          </a:p>
        </p:txBody>
      </p:sp>
      <p:sp>
        <p:nvSpPr>
          <p:cNvPr id="3" name="Content Placeholder 2"/>
          <p:cNvSpPr>
            <a:spLocks noGrp="1"/>
          </p:cNvSpPr>
          <p:nvPr>
            <p:ph idx="1"/>
          </p:nvPr>
        </p:nvSpPr>
        <p:spPr/>
        <p:txBody>
          <a:bodyPr/>
          <a:lstStyle/>
          <a:p>
            <a:r>
              <a:rPr lang="ru-RU" dirty="0"/>
              <a:t>За да сметнем факториел по горната формула бихме написали функция, която връща n * резултата, върнат от същата функция, извикана за n-1. Тоест рекурсивната ни стъпка би изглеждала така:</a:t>
            </a:r>
            <a:endParaRPr lang="en-US" dirty="0"/>
          </a:p>
        </p:txBody>
      </p:sp>
      <p:pic>
        <p:nvPicPr>
          <p:cNvPr id="4" name="Picture 3"/>
          <p:cNvPicPr>
            <a:picLocks noChangeAspect="1"/>
          </p:cNvPicPr>
          <p:nvPr/>
        </p:nvPicPr>
        <p:blipFill>
          <a:blip r:embed="rId2"/>
          <a:stretch>
            <a:fillRect/>
          </a:stretch>
        </p:blipFill>
        <p:spPr>
          <a:xfrm>
            <a:off x="1124366" y="3292874"/>
            <a:ext cx="3743855" cy="1610052"/>
          </a:xfrm>
          <a:prstGeom prst="rect">
            <a:avLst/>
          </a:prstGeom>
        </p:spPr>
      </p:pic>
    </p:spTree>
    <p:extLst>
      <p:ext uri="{BB962C8B-B14F-4D97-AF65-F5344CB8AC3E}">
        <p14:creationId xmlns:p14="http://schemas.microsoft.com/office/powerpoint/2010/main" val="2799962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500" y="462418"/>
            <a:ext cx="8596668" cy="3880773"/>
          </a:xfrm>
        </p:spPr>
        <p:txBody>
          <a:bodyPr/>
          <a:lstStyle/>
          <a:p>
            <a:r>
              <a:rPr lang="ru-RU" dirty="0"/>
              <a:t>Базовият ни случай трябва да представлява най-простата стойност, за която има решение. В този случай това е 1, защото знаем че 1! = 1</a:t>
            </a:r>
            <a:r>
              <a:rPr lang="ru-RU" dirty="0" smtClean="0"/>
              <a:t>.</a:t>
            </a:r>
          </a:p>
          <a:p>
            <a:endParaRPr lang="ru-RU" dirty="0"/>
          </a:p>
          <a:p>
            <a:endParaRPr lang="ru-RU" dirty="0" smtClean="0"/>
          </a:p>
          <a:p>
            <a:endParaRPr lang="ru-RU" dirty="0"/>
          </a:p>
          <a:p>
            <a:endParaRPr lang="ru-RU" dirty="0" smtClean="0"/>
          </a:p>
          <a:p>
            <a:endParaRPr lang="ru-RU" dirty="0"/>
          </a:p>
          <a:p>
            <a:endParaRPr lang="ru-RU" dirty="0" smtClean="0"/>
          </a:p>
          <a:p>
            <a:r>
              <a:rPr lang="ru-RU" dirty="0"/>
              <a:t>Сега остава само да съберем базовия случай с рекурсивната стъпка:</a:t>
            </a:r>
            <a:endParaRPr lang="en-US" dirty="0"/>
          </a:p>
        </p:txBody>
      </p:sp>
      <p:pic>
        <p:nvPicPr>
          <p:cNvPr id="4" name="Picture 3"/>
          <p:cNvPicPr>
            <a:picLocks noChangeAspect="1"/>
          </p:cNvPicPr>
          <p:nvPr/>
        </p:nvPicPr>
        <p:blipFill>
          <a:blip r:embed="rId2"/>
          <a:stretch>
            <a:fillRect/>
          </a:stretch>
        </p:blipFill>
        <p:spPr>
          <a:xfrm>
            <a:off x="821021" y="1303787"/>
            <a:ext cx="4119813" cy="2198034"/>
          </a:xfrm>
          <a:prstGeom prst="rect">
            <a:avLst/>
          </a:prstGeom>
        </p:spPr>
      </p:pic>
      <p:pic>
        <p:nvPicPr>
          <p:cNvPr id="5" name="Picture 4"/>
          <p:cNvPicPr>
            <a:picLocks noChangeAspect="1"/>
          </p:cNvPicPr>
          <p:nvPr/>
        </p:nvPicPr>
        <p:blipFill>
          <a:blip r:embed="rId3"/>
          <a:stretch>
            <a:fillRect/>
          </a:stretch>
        </p:blipFill>
        <p:spPr>
          <a:xfrm>
            <a:off x="912060" y="4031446"/>
            <a:ext cx="5140397" cy="2455271"/>
          </a:xfrm>
          <a:prstGeom prst="rect">
            <a:avLst/>
          </a:prstGeom>
        </p:spPr>
      </p:pic>
    </p:spTree>
    <p:extLst>
      <p:ext uri="{BB962C8B-B14F-4D97-AF65-F5344CB8AC3E}">
        <p14:creationId xmlns:p14="http://schemas.microsoft.com/office/powerpoint/2010/main" val="3451790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a:t>Итеративен </a:t>
            </a:r>
            <a:r>
              <a:rPr lang="en-US" b="1" dirty="0"/>
              <a:t>vs </a:t>
            </a:r>
            <a:r>
              <a:rPr lang="bg-BG" b="1" dirty="0"/>
              <a:t>Рекурсивен подход</a:t>
            </a:r>
            <a:br>
              <a:rPr lang="bg-BG" b="1" dirty="0"/>
            </a:br>
            <a:endParaRPr lang="en-US" dirty="0"/>
          </a:p>
        </p:txBody>
      </p:sp>
      <p:sp>
        <p:nvSpPr>
          <p:cNvPr id="3" name="Content Placeholder 2"/>
          <p:cNvSpPr>
            <a:spLocks noGrp="1"/>
          </p:cNvSpPr>
          <p:nvPr>
            <p:ph idx="1"/>
          </p:nvPr>
        </p:nvSpPr>
        <p:spPr>
          <a:xfrm>
            <a:off x="677334" y="1550990"/>
            <a:ext cx="8596668" cy="1139960"/>
          </a:xfrm>
        </p:spPr>
        <p:txBody>
          <a:bodyPr/>
          <a:lstStyle/>
          <a:p>
            <a:r>
              <a:rPr lang="ru-RU" dirty="0"/>
              <a:t>Нека имаме следната ситуация. Пред нас има една голяма кутия и ние знаем, че някъде в нея е скрит ключ. Отваряме кутията и виждаме, че в нея има още кутии без да знаем в коя точно е ключа.</a:t>
            </a:r>
            <a:endParaRPr lang="en-US" dirty="0"/>
          </a:p>
        </p:txBody>
      </p:sp>
      <p:pic>
        <p:nvPicPr>
          <p:cNvPr id="4" name="Picture 3"/>
          <p:cNvPicPr>
            <a:picLocks noChangeAspect="1"/>
          </p:cNvPicPr>
          <p:nvPr/>
        </p:nvPicPr>
        <p:blipFill>
          <a:blip r:embed="rId2"/>
          <a:stretch>
            <a:fillRect/>
          </a:stretch>
        </p:blipFill>
        <p:spPr>
          <a:xfrm>
            <a:off x="2096831" y="2595154"/>
            <a:ext cx="5490229" cy="3769042"/>
          </a:xfrm>
          <a:prstGeom prst="rect">
            <a:avLst/>
          </a:prstGeom>
        </p:spPr>
      </p:pic>
    </p:spTree>
    <p:extLst>
      <p:ext uri="{BB962C8B-B14F-4D97-AF65-F5344CB8AC3E}">
        <p14:creationId xmlns:p14="http://schemas.microsoft.com/office/powerpoint/2010/main" val="2681687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454" y="488544"/>
            <a:ext cx="8596668" cy="3880773"/>
          </a:xfrm>
        </p:spPr>
        <p:txBody>
          <a:bodyPr/>
          <a:lstStyle/>
          <a:p>
            <a:r>
              <a:rPr lang="ru-RU" dirty="0"/>
              <a:t>Има два основни подхода за създаване на алгоритъм за този проблем: </a:t>
            </a:r>
            <a:r>
              <a:rPr lang="ru-RU" b="1" dirty="0"/>
              <a:t>итеративен и рекурсивен</a:t>
            </a:r>
            <a:r>
              <a:rPr lang="ru-RU" dirty="0"/>
              <a:t>. </a:t>
            </a:r>
            <a:endParaRPr lang="ru-RU" dirty="0" smtClean="0"/>
          </a:p>
          <a:p>
            <a:r>
              <a:rPr lang="ru-RU" dirty="0" smtClean="0"/>
              <a:t>При</a:t>
            </a:r>
            <a:r>
              <a:rPr lang="ru-RU" dirty="0"/>
              <a:t> </a:t>
            </a:r>
            <a:r>
              <a:rPr lang="ru-RU" i="1" dirty="0"/>
              <a:t>итеративния</a:t>
            </a:r>
            <a:r>
              <a:rPr lang="ru-RU" dirty="0"/>
              <a:t> подреждаме кутиите в редица и започваме да ги отваряме една по една докато не намерим ключа или докато не свършат кутиите. Ако в някоя кутия намерим друга кутия, добавяме новата в редицата от кутии. </a:t>
            </a:r>
            <a:endParaRPr lang="ru-RU" dirty="0" smtClean="0"/>
          </a:p>
          <a:p>
            <a:r>
              <a:rPr lang="ru-RU" dirty="0" smtClean="0"/>
              <a:t>При</a:t>
            </a:r>
            <a:r>
              <a:rPr lang="ru-RU" dirty="0"/>
              <a:t> </a:t>
            </a:r>
            <a:r>
              <a:rPr lang="ru-RU" i="1" dirty="0"/>
              <a:t>рекурсивния</a:t>
            </a:r>
            <a:r>
              <a:rPr lang="ru-RU" dirty="0"/>
              <a:t> подход взимаме една кутия и преглеждаме всичко в нея. Ако има ключ сме готови. Ако има друга кутия правим същото нещо и преглеждаме какво има в нея.</a:t>
            </a:r>
            <a:endParaRPr lang="en-US" dirty="0"/>
          </a:p>
        </p:txBody>
      </p:sp>
    </p:spTree>
    <p:extLst>
      <p:ext uri="{BB962C8B-B14F-4D97-AF65-F5344CB8AC3E}">
        <p14:creationId xmlns:p14="http://schemas.microsoft.com/office/powerpoint/2010/main" val="3930086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5644" y="618307"/>
            <a:ext cx="8139557" cy="5011239"/>
          </a:xfrm>
          <a:prstGeom prst="rect">
            <a:avLst/>
          </a:prstGeom>
        </p:spPr>
      </p:pic>
    </p:spTree>
    <p:extLst>
      <p:ext uri="{BB962C8B-B14F-4D97-AF65-F5344CB8AC3E}">
        <p14:creationId xmlns:p14="http://schemas.microsoft.com/office/powerpoint/2010/main" val="2333517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705" y="427583"/>
            <a:ext cx="8596668" cy="1218337"/>
          </a:xfrm>
        </p:spPr>
        <p:txBody>
          <a:bodyPr/>
          <a:lstStyle/>
          <a:p>
            <a:r>
              <a:rPr lang="ru-RU" dirty="0"/>
              <a:t>И двата подхода работят. Кой ви е по-интуитивен?Ако трябва да сравним пример с код нека погледнем и итеративната версия на задачата за пресмятане на факториел:</a:t>
            </a:r>
          </a:p>
          <a:p>
            <a:endParaRPr lang="en-US" dirty="0"/>
          </a:p>
        </p:txBody>
      </p:sp>
      <p:pic>
        <p:nvPicPr>
          <p:cNvPr id="4" name="Picture 3"/>
          <p:cNvPicPr>
            <a:picLocks noChangeAspect="1"/>
          </p:cNvPicPr>
          <p:nvPr/>
        </p:nvPicPr>
        <p:blipFill>
          <a:blip r:embed="rId2"/>
          <a:stretch>
            <a:fillRect/>
          </a:stretch>
        </p:blipFill>
        <p:spPr>
          <a:xfrm>
            <a:off x="688370" y="1645920"/>
            <a:ext cx="4794732" cy="2203269"/>
          </a:xfrm>
          <a:prstGeom prst="rect">
            <a:avLst/>
          </a:prstGeom>
        </p:spPr>
      </p:pic>
      <p:sp>
        <p:nvSpPr>
          <p:cNvPr id="5" name="Rectangle 4"/>
          <p:cNvSpPr/>
          <p:nvPr/>
        </p:nvSpPr>
        <p:spPr>
          <a:xfrm>
            <a:off x="688369" y="4188211"/>
            <a:ext cx="8647219" cy="1200329"/>
          </a:xfrm>
          <a:prstGeom prst="rect">
            <a:avLst/>
          </a:prstGeom>
        </p:spPr>
        <p:txBody>
          <a:bodyPr wrap="square">
            <a:spAutoFit/>
          </a:bodyPr>
          <a:lstStyle/>
          <a:p>
            <a:r>
              <a:rPr lang="ru-RU" dirty="0"/>
              <a:t>На пръв поглед и двете функции работят еднакво. Итеративния подход обаче </a:t>
            </a:r>
            <a:r>
              <a:rPr lang="ru-RU" dirty="0" smtClean="0"/>
              <a:t>почти </a:t>
            </a:r>
            <a:r>
              <a:rPr lang="ru-RU" dirty="0"/>
              <a:t>винаги е по-бърз и следователно се предпочита, но рекурсивния обикновено е по-чист и елегантен. Също така има много алгоритми, в чиято основа стои рекурсията.</a:t>
            </a:r>
            <a:endParaRPr lang="en-US" dirty="0"/>
          </a:p>
        </p:txBody>
      </p:sp>
    </p:spTree>
    <p:extLst>
      <p:ext uri="{BB962C8B-B14F-4D97-AF65-F5344CB8AC3E}">
        <p14:creationId xmlns:p14="http://schemas.microsoft.com/office/powerpoint/2010/main" val="3078247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TotalTime>
  <Words>376</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Рекурсия</vt:lpstr>
      <vt:lpstr>Рекурсия </vt:lpstr>
      <vt:lpstr>PowerPoint Presentation</vt:lpstr>
      <vt:lpstr>Пример </vt:lpstr>
      <vt:lpstr>PowerPoint Presentation</vt:lpstr>
      <vt:lpstr>Итеративен vs Рекурсивен подход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Рекурсия</dc:title>
  <dc:creator>If Antonov</dc:creator>
  <cp:lastModifiedBy>If Antonov</cp:lastModifiedBy>
  <cp:revision>8</cp:revision>
  <dcterms:created xsi:type="dcterms:W3CDTF">2022-01-05T23:01:52Z</dcterms:created>
  <dcterms:modified xsi:type="dcterms:W3CDTF">2022-01-07T08:23:10Z</dcterms:modified>
</cp:coreProperties>
</file>