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33" y="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046E1-8E66-4901-BBCE-AF68CF59C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4BD145-C8B6-4283-8912-4565E04F5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723B8-A040-430E-841B-414EAC361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3B64-0991-4B94-BE42-807CB70E3146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8C91D1-93BC-4289-B9D2-B47CA63A0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D1A7F-65A9-4420-8059-821A1E03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31B3-336C-4735-9895-55235B954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31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2E160-3877-4350-BE20-3B9ECE55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A55949-03F3-4313-92B6-818AC33FA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3E1D88-E759-488E-8E87-5218B861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3B64-0991-4B94-BE42-807CB70E3146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5EE905-2A9D-44CB-8E41-AE8C5F1C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00836C-81E4-49BC-A69B-835E9814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31B3-336C-4735-9895-55235B954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48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837523-77DE-48DE-B8EB-92AF8A35D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366139-6CB3-40C3-980C-DE05D3099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7EABC-F71A-4D83-BDE7-C73C857A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3B64-0991-4B94-BE42-807CB70E3146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E126A-E2F5-4502-BDCE-D1439558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FA1D52-ABF0-42AA-89A0-F4A960DB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31B3-336C-4735-9895-55235B954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1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2CF62-BE0F-4AA9-A60A-F5FCF1E8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124FBB-A3F6-4FF1-A515-1E859B4B9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CE35A-4C90-4729-BF51-DEF2E2713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3B64-0991-4B94-BE42-807CB70E3146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C5810-2B41-40B8-B071-B4DA9472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B2F8B9-E719-494B-BD40-7DDC4067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31B3-336C-4735-9895-55235B954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15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FEA79-225F-49EF-9E20-0AD43D92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B8D850-5630-4D3B-89C1-33348C008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65B693-1ABC-4C0C-BC44-140783052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3B64-0991-4B94-BE42-807CB70E3146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23436-E6EF-434C-8612-5A3768AD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438FD2-62E9-4E4C-9690-45B6A68F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31B3-336C-4735-9895-55235B954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6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41BE5-A3DA-41D1-AC9A-F5344B90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FDBDA-D494-49CC-A74C-ECA7AD039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7E920A-F4DD-4634-AB8B-063D3D7EC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8D28A5-8BE5-4FA3-BE5E-78F70E2A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3B64-0991-4B94-BE42-807CB70E3146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1BF5B9-E24B-436D-82F5-5D3AA07F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F9E5EF-58BF-47D2-B9C5-D6281CAA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31B3-336C-4735-9895-55235B954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42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E03B1-01D2-4E86-81D6-58EDC40A8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71CBB7-E6C6-4B9A-91EC-611E8D805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FE47E4-6D7B-43EA-AF50-44B6554A0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035D09-DA6B-40DE-9EEF-7247E0996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39AB3A-60B3-4ED5-B4A7-576FD6FE7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3FF035-23FA-46E7-B7B6-10166DA59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3B64-0991-4B94-BE42-807CB70E3146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471B85-0133-47C0-B2A0-1679A306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C948E2-F361-4C16-8123-6E98C563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31B3-336C-4735-9895-55235B954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3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2A475-281C-40CA-BA5B-CD104166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E30F3A-5D52-496A-8641-788946B1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3B64-0991-4B94-BE42-807CB70E3146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3E0A0F-31BC-4678-937E-2BF99F0F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079F85-63FD-48A9-A1C8-1CEA4E26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31B3-336C-4735-9895-55235B954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5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AA2411-047B-44F2-959B-EF453D2F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3B64-0991-4B94-BE42-807CB70E3146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D59110-971B-493B-B320-86D3DFBA0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D90F3B-7F9D-4EEE-8D6C-F2DCADA3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31B3-336C-4735-9895-55235B954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66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38A4C-0EE0-4068-AA36-3BCCAF17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CE6E28-0CBD-45D5-8F4A-3BD50AB53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30AAA3-A10A-4066-AD74-C7D7083C9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B2EA25-41E6-4DB3-8F40-522A96FE8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3B64-0991-4B94-BE42-807CB70E3146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660551-49B9-43D9-B429-167347D0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AF7762-304F-477F-BCEC-56227F7A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31B3-336C-4735-9895-55235B954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96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FC5E1-CA30-4EF1-A603-D54A658C5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72A486-7517-45A8-B41B-A46F01238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B70FD3-A63A-4511-BE2B-7E73C9BAB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20E4EC-9728-4CFD-B1D0-377C19D7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3B64-0991-4B94-BE42-807CB70E3146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C6F5A1-69E5-466F-897F-CD31A616D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024AF5-E765-4B08-BA2B-A44C7BCF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31B3-336C-4735-9895-55235B954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42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D85E6D-88F5-4824-9B36-02ACFF3B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6D31DC-8214-4192-8D13-60045057F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C45F6F-A932-43C6-AD10-E00C6AB43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33B64-0991-4B94-BE42-807CB70E3146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D8837-B9A3-41E4-8FAF-F8CF636D3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1220B3-2FFC-4610-B450-F83F3CED4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131B3-336C-4735-9895-55235B954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73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413764D-F39C-45F4-96DC-8CA27CE9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不稳定性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170933-B8DD-45ED-B063-38954E6C4A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40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701985-0ABA-4B74-929E-4967653C4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44425" y="-6788263"/>
            <a:ext cx="21294345" cy="1759783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61C3426-BE7C-4A5B-BB74-E5AA292F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Stokes </a:t>
            </a:r>
            <a:r>
              <a:rPr lang="zh-CN" altLang="en-US" dirty="0"/>
              <a:t>水波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8F59D-3535-4CE4-A35E-1D3E6E800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比较系数</a:t>
            </a:r>
          </a:p>
        </p:txBody>
      </p:sp>
    </p:spTree>
    <p:extLst>
      <p:ext uri="{BB962C8B-B14F-4D97-AF65-F5344CB8AC3E}">
        <p14:creationId xmlns:p14="http://schemas.microsoft.com/office/powerpoint/2010/main" val="2575418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701985-0ABA-4B74-929E-4967653C4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22061" y="-7338522"/>
            <a:ext cx="21294345" cy="1759783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61C3426-BE7C-4A5B-BB74-E5AA292F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Stokes </a:t>
            </a:r>
            <a:r>
              <a:rPr lang="zh-CN" altLang="en-US" dirty="0"/>
              <a:t>水波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8F59D-3535-4CE4-A35E-1D3E6E800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迭代求解</a:t>
            </a:r>
          </a:p>
        </p:txBody>
      </p:sp>
    </p:spTree>
    <p:extLst>
      <p:ext uri="{BB962C8B-B14F-4D97-AF65-F5344CB8AC3E}">
        <p14:creationId xmlns:p14="http://schemas.microsoft.com/office/powerpoint/2010/main" val="977628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701985-0ABA-4B74-929E-4967653C4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27" y="-11012306"/>
            <a:ext cx="21294345" cy="1759783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61C3426-BE7C-4A5B-BB74-E5AA292F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Stokes </a:t>
            </a:r>
            <a:r>
              <a:rPr lang="zh-CN" altLang="en-US" dirty="0"/>
              <a:t>水波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8F59D-3535-4CE4-A35E-1D3E6E800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Stokes </a:t>
            </a:r>
            <a:r>
              <a:rPr lang="zh-CN" altLang="en-US" dirty="0"/>
              <a:t>表面振幅方程</a:t>
            </a:r>
          </a:p>
        </p:txBody>
      </p:sp>
    </p:spTree>
    <p:extLst>
      <p:ext uri="{BB962C8B-B14F-4D97-AF65-F5344CB8AC3E}">
        <p14:creationId xmlns:p14="http://schemas.microsoft.com/office/powerpoint/2010/main" val="867835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C3426-BE7C-4A5B-BB74-E5AA292F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Stokes </a:t>
            </a:r>
            <a:r>
              <a:rPr lang="zh-CN" altLang="en-US" dirty="0"/>
              <a:t>水波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8F59D-3535-4CE4-A35E-1D3E6E800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收敛性：</a:t>
            </a:r>
            <a:r>
              <a:rPr lang="en-US" altLang="zh-CN" dirty="0"/>
              <a:t>Levi-</a:t>
            </a:r>
            <a:r>
              <a:rPr lang="en-US" altLang="zh-CN" dirty="0" err="1"/>
              <a:t>Civita</a:t>
            </a:r>
            <a:r>
              <a:rPr lang="en-US" altLang="zh-CN" dirty="0"/>
              <a:t>, 1925</a:t>
            </a:r>
          </a:p>
          <a:p>
            <a:r>
              <a:rPr lang="en-US" altLang="zh-CN" dirty="0"/>
              <a:t>Stokes </a:t>
            </a:r>
            <a:r>
              <a:rPr lang="zh-CN" altLang="en-US" dirty="0"/>
              <a:t>漂移</a:t>
            </a:r>
            <a:endParaRPr lang="en-US" altLang="zh-CN" dirty="0"/>
          </a:p>
          <a:p>
            <a:pPr lvl="1"/>
            <a:r>
              <a:rPr lang="zh-CN" altLang="en-US" dirty="0"/>
              <a:t>利用求得的速度势，水体中的微元按旋轮线运动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轮心水平速度：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8248B6-4386-4624-A9AF-960FB9AD4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20" y="4058450"/>
            <a:ext cx="5029200" cy="1676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0730DEA-3730-48D7-ACC2-AEDB49E35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51" y="3145683"/>
            <a:ext cx="3760140" cy="350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49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B0A1B-EFBE-4E71-976A-6EEE340F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不稳定性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FAAE7C-D8DA-4E01-B69A-EEF136025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重力波和表面张力波都不稳定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调制</a:t>
            </a:r>
            <a:r>
              <a:rPr lang="en-US" altLang="zh-CN" dirty="0"/>
              <a:t>(Benjamin-</a:t>
            </a:r>
            <a:r>
              <a:rPr lang="en-US" altLang="zh-CN" dirty="0" err="1"/>
              <a:t>Feir</a:t>
            </a:r>
            <a:r>
              <a:rPr lang="en-US" altLang="zh-CN" dirty="0"/>
              <a:t>)</a:t>
            </a:r>
            <a:r>
              <a:rPr lang="zh-CN" altLang="en-US" dirty="0"/>
              <a:t>不稳定性：能量向</a:t>
            </a:r>
            <a:r>
              <a:rPr lang="zh-CN" altLang="en-US" b="1" dirty="0"/>
              <a:t>旁带</a:t>
            </a:r>
            <a:r>
              <a:rPr lang="zh-CN" altLang="en-US" dirty="0"/>
              <a:t>转移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E1E875-FD0B-49BC-B69D-8888318BD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042" y="3429000"/>
            <a:ext cx="5811916" cy="330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5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184DC00-72B7-4D83-BA7D-54B062F67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965" y="1234413"/>
            <a:ext cx="8276442" cy="562358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11B0A1B-EFBE-4E71-976A-6EEE340F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不稳定性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FAAE7C-D8DA-4E01-B69A-EEF136025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调制</a:t>
            </a:r>
            <a:r>
              <a:rPr lang="en-US" altLang="zh-CN" dirty="0"/>
              <a:t>(Benjamin-</a:t>
            </a:r>
            <a:r>
              <a:rPr lang="en-US" altLang="zh-CN" dirty="0" err="1"/>
              <a:t>Feir</a:t>
            </a:r>
            <a:r>
              <a:rPr lang="en-US" altLang="zh-CN" dirty="0"/>
              <a:t>)</a:t>
            </a:r>
            <a:r>
              <a:rPr lang="zh-CN" altLang="en-US" dirty="0"/>
              <a:t>不稳定性</a:t>
            </a:r>
            <a:endParaRPr lang="en-US" altLang="zh-CN" dirty="0"/>
          </a:p>
          <a:p>
            <a:pPr lvl="1"/>
            <a:r>
              <a:rPr lang="zh-CN" altLang="en-US" dirty="0"/>
              <a:t>能量向旁带转移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E711F0-2B99-4911-A9C3-D82933BE1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674" y="4596293"/>
            <a:ext cx="2883655" cy="158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66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11B0A1B-EFBE-4E71-976A-6EEE340F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zh-CN" altLang="en-US" sz="4000"/>
              <a:t>不稳定性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EEE8B5-AACD-441F-B45A-CC28B83025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5" r="-2" b="39030"/>
          <a:stretch/>
        </p:blipFill>
        <p:spPr>
          <a:xfrm>
            <a:off x="838200" y="1825625"/>
            <a:ext cx="6151651" cy="4303465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FAAE7C-D8DA-4E01-B69A-EEF136025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03464"/>
          </a:xfrm>
        </p:spPr>
        <p:txBody>
          <a:bodyPr>
            <a:normAutofit/>
          </a:bodyPr>
          <a:lstStyle/>
          <a:p>
            <a:r>
              <a:rPr lang="zh-CN" altLang="en-US" sz="2000"/>
              <a:t>交叉波不稳定性</a:t>
            </a:r>
            <a:endParaRPr lang="en-US" altLang="zh-CN" sz="2000"/>
          </a:p>
          <a:p>
            <a:pPr lvl="1"/>
            <a:r>
              <a:rPr lang="zh-CN" altLang="en-US" sz="2000"/>
              <a:t>波阵面横向失稳</a:t>
            </a:r>
          </a:p>
        </p:txBody>
      </p:sp>
      <p:pic>
        <p:nvPicPr>
          <p:cNvPr id="2050" name="Picture 2" descr="墨迹绘图&#10;墨迹绘图&#10;墨迹绘图&#10;墨迹绘图&#10;墨迹绘图&#10;墨迹绘图&#10;墨迹绘图&#10;墨迹绘图&#10;墨迹绘图&#10;墨迹绘图&#10;墨迹绘图&#10;墨迹绘图&#10;">
            <a:extLst>
              <a:ext uri="{FF2B5EF4-FFF2-40B4-BE49-F238E27FC236}">
                <a16:creationId xmlns:a16="http://schemas.microsoft.com/office/drawing/2014/main" id="{C8104C75-AF3A-4B3C-8235-2637EF333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385" y="2674084"/>
            <a:ext cx="3411973" cy="316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225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箭头: 右 20">
            <a:extLst>
              <a:ext uri="{FF2B5EF4-FFF2-40B4-BE49-F238E27FC236}">
                <a16:creationId xmlns:a16="http://schemas.microsoft.com/office/drawing/2014/main" id="{0FC35F11-B5AB-4A68-BD24-17942F1A8759}"/>
              </a:ext>
            </a:extLst>
          </p:cNvPr>
          <p:cNvSpPr/>
          <p:nvPr/>
        </p:nvSpPr>
        <p:spPr>
          <a:xfrm rot="10800000">
            <a:off x="5678500" y="4114455"/>
            <a:ext cx="1390811" cy="669281"/>
          </a:xfrm>
          <a:prstGeom prst="rightArrow">
            <a:avLst/>
          </a:prstGeom>
          <a:pattFill prst="pct5">
            <a:fgClr>
              <a:schemeClr val="accent6"/>
            </a:fgClr>
            <a:bgClr>
              <a:srgbClr val="FFFFFF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AD697C-1BF3-449B-A70A-382B3FFB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不稳定性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37D596-6359-4A16-8412-07A1AE97F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在两种不稳定性的共同作用下，最终导致流动的转捩</a:t>
            </a:r>
          </a:p>
        </p:txBody>
      </p:sp>
      <p:pic>
        <p:nvPicPr>
          <p:cNvPr id="4" name="Picture 2" descr="墨迹绘图&#10;墨迹绘图&#10;墨迹绘图&#10;墨迹绘图&#10;墨迹绘图&#10;墨迹绘图&#10;墨迹绘图&#10;墨迹绘图&#10;墨迹绘图&#10;墨迹绘图&#10;墨迹绘图&#10;墨迹绘图&#10;">
            <a:extLst>
              <a:ext uri="{FF2B5EF4-FFF2-40B4-BE49-F238E27FC236}">
                <a16:creationId xmlns:a16="http://schemas.microsoft.com/office/drawing/2014/main" id="{60211C76-7E5A-4F45-9DA5-95DEBA186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013" y="2867226"/>
            <a:ext cx="3411973" cy="316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78B8B07-93BE-4944-9B45-977FE894B289}"/>
              </a:ext>
            </a:extLst>
          </p:cNvPr>
          <p:cNvCxnSpPr>
            <a:cxnSpLocks/>
          </p:cNvCxnSpPr>
          <p:nvPr/>
        </p:nvCxnSpPr>
        <p:spPr>
          <a:xfrm flipV="1">
            <a:off x="4648840" y="3234978"/>
            <a:ext cx="3012142" cy="46949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7B4C365-8785-4B89-A39B-6EAEF0485D86}"/>
              </a:ext>
            </a:extLst>
          </p:cNvPr>
          <p:cNvCxnSpPr>
            <a:cxnSpLocks/>
          </p:cNvCxnSpPr>
          <p:nvPr/>
        </p:nvCxnSpPr>
        <p:spPr>
          <a:xfrm>
            <a:off x="4732082" y="5103495"/>
            <a:ext cx="2928900" cy="59705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03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C8FD6-92E6-4120-A5C6-91882BE4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从秋千说起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B5C582-7FA9-49B8-9B0D-37F6540042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如何将秋千荡起？</a:t>
            </a:r>
            <a:endParaRPr lang="en-US" altLang="zh-CN" dirty="0"/>
          </a:p>
          <a:p>
            <a:pPr lvl="1"/>
            <a:r>
              <a:rPr lang="zh-CN" altLang="en-US" dirty="0"/>
              <a:t>站起 </a:t>
            </a:r>
            <a:r>
              <a:rPr lang="en-US" altLang="zh-CN" dirty="0"/>
              <a:t>- </a:t>
            </a:r>
            <a:r>
              <a:rPr lang="zh-CN" altLang="en-US" dirty="0"/>
              <a:t>蹲下</a:t>
            </a:r>
            <a:endParaRPr lang="en-US" altLang="zh-CN" dirty="0"/>
          </a:p>
          <a:p>
            <a:pPr lvl="1"/>
            <a:r>
              <a:rPr lang="zh-CN" altLang="en-US" dirty="0"/>
              <a:t>倍频激励</a:t>
            </a:r>
            <a:r>
              <a:rPr lang="en-US" altLang="zh-CN" dirty="0"/>
              <a:t> · </a:t>
            </a:r>
            <a:r>
              <a:rPr lang="zh-CN" altLang="en-US" dirty="0"/>
              <a:t>亚谐振动</a:t>
            </a:r>
            <a:endParaRPr lang="en-US" altLang="zh-CN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1B93EED-5B3F-4548-92F1-EADD552C5A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84208"/>
            <a:ext cx="5181600" cy="33086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0DD222-059D-4E88-A4C9-C9A7568BA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852" y="367823"/>
            <a:ext cx="4190517" cy="612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5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BB3B9-F77A-4615-AC44-617B8539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Mathieu </a:t>
            </a:r>
            <a:r>
              <a:rPr lang="zh-CN" altLang="en-US"/>
              <a:t>方程</a:t>
            </a:r>
            <a:endParaRPr lang="zh-CN" altLang="en-US" dirty="0"/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CB4D67CD-1095-4C95-9787-1556E2A71E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3888220"/>
            <a:ext cx="5181600" cy="2253051"/>
          </a:xfrm>
          <a:prstGeom prst="rect">
            <a:avLst/>
          </a:prstGeom>
        </p:spPr>
      </p:pic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2B16D63E-5F42-40AE-BA69-14B60FD715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861316"/>
            <a:ext cx="5181600" cy="427995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03D1D0C-1931-416A-B7CE-D994CD4F0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14768"/>
            <a:ext cx="5257800" cy="318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2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F91508-9E01-42FA-B222-8DC217485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zh-CN" altLang="en-US" sz="4000"/>
              <a:t>受激振动的水波</a:t>
            </a:r>
          </a:p>
        </p:txBody>
      </p:sp>
      <p:pic>
        <p:nvPicPr>
          <p:cNvPr id="18" name="内容占位符 17">
            <a:extLst>
              <a:ext uri="{FF2B5EF4-FFF2-40B4-BE49-F238E27FC236}">
                <a16:creationId xmlns:a16="http://schemas.microsoft.com/office/drawing/2014/main" id="{8C0AD8AA-74D3-4309-9E02-8C32FC416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13"/>
          <a:stretch/>
        </p:blipFill>
        <p:spPr>
          <a:xfrm>
            <a:off x="838200" y="1825625"/>
            <a:ext cx="6151651" cy="4303465"/>
          </a:xfrm>
          <a:prstGeom prst="rect">
            <a:avLst/>
          </a:prstGeo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8935B27-21F7-4971-A7E8-7190B0076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03464"/>
          </a:xfrm>
        </p:spPr>
        <p:txBody>
          <a:bodyPr>
            <a:normAutofit/>
          </a:bodyPr>
          <a:lstStyle/>
          <a:p>
            <a:r>
              <a:rPr lang="zh-CN" altLang="en-US" dirty="0"/>
              <a:t>线性理论：</a:t>
            </a:r>
            <a:endParaRPr lang="en-US" altLang="zh-CN" dirty="0"/>
          </a:p>
          <a:p>
            <a:pPr lvl="1"/>
            <a:r>
              <a:rPr lang="zh-CN" altLang="en-US" sz="2000" dirty="0"/>
              <a:t>一旦激发 各模式如质点振子独立演化</a:t>
            </a:r>
            <a:endParaRPr lang="en-US" altLang="zh-CN" sz="2000" dirty="0"/>
          </a:p>
          <a:p>
            <a:pPr lvl="1"/>
            <a:r>
              <a:rPr lang="zh-CN" altLang="en-US" sz="2000" dirty="0"/>
              <a:t>定性规律与具体边界条件无关</a:t>
            </a:r>
            <a:endParaRPr lang="en-US" altLang="zh-CN" sz="2000" dirty="0"/>
          </a:p>
          <a:p>
            <a:pPr lvl="1"/>
            <a:endParaRPr lang="en-US" sz="2000" dirty="0"/>
          </a:p>
        </p:txBody>
      </p:sp>
      <p:pic>
        <p:nvPicPr>
          <p:cNvPr id="1025" name="Picture 1" descr="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">
            <a:extLst>
              <a:ext uri="{FF2B5EF4-FFF2-40B4-BE49-F238E27FC236}">
                <a16:creationId xmlns:a16="http://schemas.microsoft.com/office/drawing/2014/main" id="{B0597844-2BB3-4EA9-9991-677A6D460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15362">
            <a:off x="7651473" y="3571901"/>
            <a:ext cx="3603798" cy="292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96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F91508-9E01-42FA-B222-8DC217485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zh-CN" altLang="en-US" sz="4000"/>
              <a:t>受激振动的水波</a:t>
            </a:r>
          </a:p>
        </p:txBody>
      </p:sp>
      <p:pic>
        <p:nvPicPr>
          <p:cNvPr id="18" name="内容占位符 17">
            <a:extLst>
              <a:ext uri="{FF2B5EF4-FFF2-40B4-BE49-F238E27FC236}">
                <a16:creationId xmlns:a16="http://schemas.microsoft.com/office/drawing/2014/main" id="{8C0AD8AA-74D3-4309-9E02-8C32FC416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13"/>
          <a:stretch/>
        </p:blipFill>
        <p:spPr>
          <a:xfrm>
            <a:off x="838200" y="1825625"/>
            <a:ext cx="6151651" cy="4303465"/>
          </a:xfrm>
          <a:prstGeom prst="rect">
            <a:avLst/>
          </a:prstGeo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8935B27-21F7-4971-A7E8-7190B0076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03464"/>
          </a:xfrm>
        </p:spPr>
        <p:txBody>
          <a:bodyPr>
            <a:normAutofit/>
          </a:bodyPr>
          <a:lstStyle/>
          <a:p>
            <a:r>
              <a:rPr lang="zh-CN" altLang="en-US" dirty="0"/>
              <a:t>非线性理论：</a:t>
            </a:r>
            <a:endParaRPr lang="en-US" altLang="zh-CN" dirty="0"/>
          </a:p>
          <a:p>
            <a:pPr lvl="1"/>
            <a:r>
              <a:rPr lang="zh-CN" altLang="en-US" sz="2000" dirty="0"/>
              <a:t>不同模式相互作用</a:t>
            </a:r>
            <a:endParaRPr lang="en-US" altLang="zh-CN" sz="2000" dirty="0"/>
          </a:p>
          <a:p>
            <a:pPr lvl="1"/>
            <a:r>
              <a:rPr lang="zh-CN" altLang="en-US" sz="2000" dirty="0"/>
              <a:t>不稳定性的发展规律相似</a:t>
            </a:r>
            <a:endParaRPr lang="en-US" sz="2000" dirty="0"/>
          </a:p>
        </p:txBody>
      </p:sp>
      <p:pic>
        <p:nvPicPr>
          <p:cNvPr id="1025" name="Picture 1" descr="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">
            <a:extLst>
              <a:ext uri="{FF2B5EF4-FFF2-40B4-BE49-F238E27FC236}">
                <a16:creationId xmlns:a16="http://schemas.microsoft.com/office/drawing/2014/main" id="{B0597844-2BB3-4EA9-9991-677A6D460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15362">
            <a:off x="7651473" y="3571901"/>
            <a:ext cx="3603798" cy="292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CD7A1F9-B6CC-4E98-A69B-A797BB2ACA8B}"/>
              </a:ext>
            </a:extLst>
          </p:cNvPr>
          <p:cNvSpPr/>
          <p:nvPr/>
        </p:nvSpPr>
        <p:spPr>
          <a:xfrm>
            <a:off x="1390171" y="1863045"/>
            <a:ext cx="1867860" cy="3288767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F7525C-B51F-482A-BE15-9AF45EB6A08A}"/>
              </a:ext>
            </a:extLst>
          </p:cNvPr>
          <p:cNvSpPr txBox="1"/>
          <p:nvPr/>
        </p:nvSpPr>
        <p:spPr>
          <a:xfrm>
            <a:off x="1424398" y="1907284"/>
            <a:ext cx="2489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近场</a:t>
            </a:r>
            <a:endParaRPr lang="en-US" altLang="zh-CN" dirty="0"/>
          </a:p>
          <a:p>
            <a:r>
              <a:rPr lang="zh-CN" altLang="en-US" dirty="0"/>
              <a:t>失稳，形成模式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A0D084-F0D3-4210-A8FE-5CADA25B62A7}"/>
              </a:ext>
            </a:extLst>
          </p:cNvPr>
          <p:cNvSpPr/>
          <p:nvPr/>
        </p:nvSpPr>
        <p:spPr>
          <a:xfrm>
            <a:off x="3914024" y="1886153"/>
            <a:ext cx="2963185" cy="3288767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601B79-A04E-4638-95F8-3D2E87E18DFD}"/>
              </a:ext>
            </a:extLst>
          </p:cNvPr>
          <p:cNvSpPr txBox="1"/>
          <p:nvPr/>
        </p:nvSpPr>
        <p:spPr>
          <a:xfrm>
            <a:off x="3948252" y="1930392"/>
            <a:ext cx="2575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远场</a:t>
            </a:r>
            <a:endParaRPr lang="en-US" altLang="zh-CN" dirty="0"/>
          </a:p>
          <a:p>
            <a:r>
              <a:rPr lang="zh-CN" altLang="en-US" dirty="0"/>
              <a:t>模式扩展</a:t>
            </a:r>
          </a:p>
        </p:txBody>
      </p:sp>
    </p:spTree>
    <p:extLst>
      <p:ext uri="{BB962C8B-B14F-4D97-AF65-F5344CB8AC3E}">
        <p14:creationId xmlns:p14="http://schemas.microsoft.com/office/powerpoint/2010/main" val="108024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1CC89A3-857A-4D53-ADCB-0A14B4B40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64A5D38-2218-4FE3-96DE-AE04436B0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747"/>
            <a:ext cx="5162891" cy="2785952"/>
          </a:xfrm>
        </p:spPr>
        <p:txBody>
          <a:bodyPr anchor="ctr">
            <a:normAutofit/>
          </a:bodyPr>
          <a:lstStyle/>
          <a:p>
            <a:r>
              <a:rPr lang="zh-CN" altLang="en-US" sz="4000"/>
              <a:t>与实验的对比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7F6CD8-A994-457F-8268-70CEEAF7F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910" y="545747"/>
            <a:ext cx="4992906" cy="2785953"/>
          </a:xfrm>
        </p:spPr>
        <p:txBody>
          <a:bodyPr anchor="ctr">
            <a:normAutofit/>
          </a:bodyPr>
          <a:lstStyle/>
          <a:p>
            <a:r>
              <a:rPr lang="zh-CN" altLang="en-US" sz="2000" dirty="0"/>
              <a:t>平面波情形：</a:t>
            </a:r>
            <a:endParaRPr lang="en-US" altLang="zh-CN" sz="2000" dirty="0"/>
          </a:p>
          <a:p>
            <a:pPr lvl="1"/>
            <a:r>
              <a:rPr lang="zh-CN" altLang="en-US" sz="1600" dirty="0"/>
              <a:t>行波频率等于振源</a:t>
            </a:r>
            <a:endParaRPr lang="en-US" altLang="zh-CN" sz="1600" dirty="0"/>
          </a:p>
          <a:p>
            <a:r>
              <a:rPr lang="zh-CN" altLang="en-US" sz="2000" dirty="0"/>
              <a:t>失稳情形：</a:t>
            </a:r>
            <a:endParaRPr lang="en-US" altLang="zh-CN" sz="2000" dirty="0"/>
          </a:p>
          <a:p>
            <a:pPr lvl="1"/>
            <a:r>
              <a:rPr lang="zh-CN" altLang="en-US" sz="1600"/>
              <a:t>行波频率等于振源的一半</a:t>
            </a:r>
            <a:endParaRPr lang="en-US" sz="16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9E19976-CDFC-46FA-BDD7-63E367556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51" r="-1" b="-1"/>
          <a:stretch/>
        </p:blipFill>
        <p:spPr>
          <a:xfrm>
            <a:off x="182881" y="3526300"/>
            <a:ext cx="11834494" cy="315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8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701985-0ABA-4B74-929E-4967653C4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69" y="2209127"/>
            <a:ext cx="21294345" cy="1759783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61C3426-BE7C-4A5B-BB74-E5AA292F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Stokes </a:t>
            </a:r>
            <a:r>
              <a:rPr lang="zh-CN" altLang="en-US" dirty="0"/>
              <a:t>水波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8F59D-3535-4CE4-A35E-1D3E6E800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在线性理论基础上考虑非线性效应</a:t>
            </a:r>
          </a:p>
        </p:txBody>
      </p:sp>
    </p:spTree>
    <p:extLst>
      <p:ext uri="{BB962C8B-B14F-4D97-AF65-F5344CB8AC3E}">
        <p14:creationId xmlns:p14="http://schemas.microsoft.com/office/powerpoint/2010/main" val="155155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701985-0ABA-4B74-929E-4967653C4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3919" y="-525981"/>
            <a:ext cx="21294345" cy="1759783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61C3426-BE7C-4A5B-BB74-E5AA292F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Stokes </a:t>
            </a:r>
            <a:r>
              <a:rPr lang="zh-CN" altLang="en-US" dirty="0"/>
              <a:t>水波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8F59D-3535-4CE4-A35E-1D3E6E800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三阶近似</a:t>
            </a:r>
          </a:p>
        </p:txBody>
      </p:sp>
    </p:spTree>
    <p:extLst>
      <p:ext uri="{BB962C8B-B14F-4D97-AF65-F5344CB8AC3E}">
        <p14:creationId xmlns:p14="http://schemas.microsoft.com/office/powerpoint/2010/main" val="1944020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701985-0ABA-4B74-929E-4967653C4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41530" y="-4805714"/>
            <a:ext cx="21294345" cy="1759783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61C3426-BE7C-4A5B-BB74-E5AA292F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Stokes </a:t>
            </a:r>
            <a:r>
              <a:rPr lang="zh-CN" altLang="en-US" dirty="0"/>
              <a:t>水波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8F59D-3535-4CE4-A35E-1D3E6E800B0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alpha val="40000"/>
            </a:schemeClr>
          </a:solidFill>
        </p:spPr>
        <p:txBody>
          <a:bodyPr/>
          <a:lstStyle/>
          <a:p>
            <a:r>
              <a:rPr lang="zh-CN" altLang="en-US" dirty="0"/>
              <a:t>假设级数解</a:t>
            </a:r>
          </a:p>
        </p:txBody>
      </p:sp>
    </p:spTree>
    <p:extLst>
      <p:ext uri="{BB962C8B-B14F-4D97-AF65-F5344CB8AC3E}">
        <p14:creationId xmlns:p14="http://schemas.microsoft.com/office/powerpoint/2010/main" val="4230920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206</Words>
  <Application>Microsoft Office PowerPoint</Application>
  <PresentationFormat>宽屏</PresentationFormat>
  <Paragraphs>53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不稳定性</vt:lpstr>
      <vt:lpstr>从秋千说起</vt:lpstr>
      <vt:lpstr>Mathieu 方程</vt:lpstr>
      <vt:lpstr>受激振动的水波</vt:lpstr>
      <vt:lpstr>受激振动的水波</vt:lpstr>
      <vt:lpstr>与实验的对比</vt:lpstr>
      <vt:lpstr>Stokes 水波</vt:lpstr>
      <vt:lpstr>Stokes 水波</vt:lpstr>
      <vt:lpstr>Stokes 水波</vt:lpstr>
      <vt:lpstr>Stokes 水波</vt:lpstr>
      <vt:lpstr>Stokes 水波</vt:lpstr>
      <vt:lpstr>Stokes 水波</vt:lpstr>
      <vt:lpstr>Stokes 水波</vt:lpstr>
      <vt:lpstr>不稳定性</vt:lpstr>
      <vt:lpstr>不稳定性</vt:lpstr>
      <vt:lpstr>不稳定性</vt:lpstr>
      <vt:lpstr>不稳定性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不稳定性</dc:title>
  <dc:creator>方讫</dc:creator>
  <cp:lastModifiedBy>方讫</cp:lastModifiedBy>
  <cp:revision>5</cp:revision>
  <dcterms:created xsi:type="dcterms:W3CDTF">2020-06-28T05:14:03Z</dcterms:created>
  <dcterms:modified xsi:type="dcterms:W3CDTF">2020-06-28T07:03:56Z</dcterms:modified>
</cp:coreProperties>
</file>