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Montserrat"/>
      <p:regular r:id="rId55"/>
      <p:bold r:id="rId56"/>
      <p:italic r:id="rId57"/>
      <p:boldItalic r:id="rId58"/>
    </p:embeddedFont>
    <p:embeddedFont>
      <p:font typeface="Old Standard TT"/>
      <p:regular r:id="rId59"/>
      <p:bold r:id="rId60"/>
      <p: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2" roundtripDataSignature="AMtx7mhLR0916xAt6MV4miHrmBbmk8TF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customschemas.google.com/relationships/presentationmetadata" Target="metadata"/><Relationship Id="rId61" Type="http://schemas.openxmlformats.org/officeDocument/2006/relationships/font" Target="fonts/OldStandardT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ldStandardT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Montserrat-italic.fntdata"/><Relationship Id="rId12" Type="http://schemas.openxmlformats.org/officeDocument/2006/relationships/slide" Target="slides/slide6.xml"/><Relationship Id="rId56" Type="http://schemas.openxmlformats.org/officeDocument/2006/relationships/font" Target="fonts/Montserrat-bold.fntdata"/><Relationship Id="rId15" Type="http://schemas.openxmlformats.org/officeDocument/2006/relationships/slide" Target="slides/slide9.xml"/><Relationship Id="rId59" Type="http://schemas.openxmlformats.org/officeDocument/2006/relationships/font" Target="fonts/OldStandardTT-regular.fntdata"/><Relationship Id="rId14" Type="http://schemas.openxmlformats.org/officeDocument/2006/relationships/slide" Target="slides/slide8.xml"/><Relationship Id="rId58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5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6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6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65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1" name="Google Shape;71;p6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2" name="Google Shape;7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6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6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6" name="Google Shape;7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6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6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6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6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6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7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2" name="Google Shape;52;p5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3" name="Google Shape;5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gif"/><Relationship Id="rId4" Type="http://schemas.openxmlformats.org/officeDocument/2006/relationships/image" Target="../media/image25.gif"/><Relationship Id="rId5" Type="http://schemas.openxmlformats.org/officeDocument/2006/relationships/image" Target="../media/image2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gif"/><Relationship Id="rId4" Type="http://schemas.openxmlformats.org/officeDocument/2006/relationships/image" Target="../media/image17.gif"/><Relationship Id="rId5" Type="http://schemas.openxmlformats.org/officeDocument/2006/relationships/image" Target="../media/image27.gif"/><Relationship Id="rId6" Type="http://schemas.openxmlformats.org/officeDocument/2006/relationships/image" Target="../media/image2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28.gif"/><Relationship Id="rId6" Type="http://schemas.openxmlformats.org/officeDocument/2006/relationships/image" Target="../media/image29.gif"/><Relationship Id="rId7" Type="http://schemas.openxmlformats.org/officeDocument/2006/relationships/image" Target="../media/image30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gif"/><Relationship Id="rId4" Type="http://schemas.openxmlformats.org/officeDocument/2006/relationships/image" Target="../media/image33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gif"/><Relationship Id="rId4" Type="http://schemas.openxmlformats.org/officeDocument/2006/relationships/image" Target="../media/image3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gif"/><Relationship Id="rId4" Type="http://schemas.openxmlformats.org/officeDocument/2006/relationships/image" Target="../media/image3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gif"/><Relationship Id="rId4" Type="http://schemas.openxmlformats.org/officeDocument/2006/relationships/image" Target="../media/image36.gif"/><Relationship Id="rId5" Type="http://schemas.openxmlformats.org/officeDocument/2006/relationships/image" Target="../media/image37.gif"/><Relationship Id="rId6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gif"/><Relationship Id="rId4" Type="http://schemas.openxmlformats.org/officeDocument/2006/relationships/image" Target="../media/image40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gif"/><Relationship Id="rId4" Type="http://schemas.openxmlformats.org/officeDocument/2006/relationships/image" Target="../media/image42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gif"/><Relationship Id="rId4" Type="http://schemas.openxmlformats.org/officeDocument/2006/relationships/image" Target="../media/image44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gif"/><Relationship Id="rId4" Type="http://schemas.openxmlformats.org/officeDocument/2006/relationships/image" Target="../media/image47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gif"/><Relationship Id="rId4" Type="http://schemas.openxmlformats.org/officeDocument/2006/relationships/image" Target="../media/image4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Relationship Id="rId4" Type="http://schemas.openxmlformats.org/officeDocument/2006/relationships/image" Target="../media/image4.gif"/><Relationship Id="rId5" Type="http://schemas.openxmlformats.org/officeDocument/2006/relationships/image" Target="../media/image5.gif"/><Relationship Id="rId6" Type="http://schemas.openxmlformats.org/officeDocument/2006/relationships/image" Target="../media/image6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8.jpg"/><Relationship Id="rId4" Type="http://schemas.openxmlformats.org/officeDocument/2006/relationships/image" Target="../media/image49.gif"/><Relationship Id="rId5" Type="http://schemas.openxmlformats.org/officeDocument/2006/relationships/image" Target="../media/image50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1.gif"/><Relationship Id="rId4" Type="http://schemas.openxmlformats.org/officeDocument/2006/relationships/image" Target="../media/image52.gif"/><Relationship Id="rId5" Type="http://schemas.openxmlformats.org/officeDocument/2006/relationships/image" Target="../media/image53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4.gif"/><Relationship Id="rId4" Type="http://schemas.openxmlformats.org/officeDocument/2006/relationships/image" Target="../media/image55.gif"/><Relationship Id="rId5" Type="http://schemas.openxmlformats.org/officeDocument/2006/relationships/image" Target="../media/image56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4.gif"/><Relationship Id="rId4" Type="http://schemas.openxmlformats.org/officeDocument/2006/relationships/image" Target="../media/image55.gif"/><Relationship Id="rId5" Type="http://schemas.openxmlformats.org/officeDocument/2006/relationships/image" Target="../media/image56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7.gif"/><Relationship Id="rId4" Type="http://schemas.openxmlformats.org/officeDocument/2006/relationships/image" Target="../media/image58.gif"/><Relationship Id="rId5" Type="http://schemas.openxmlformats.org/officeDocument/2006/relationships/image" Target="../media/image59.gif"/><Relationship Id="rId6" Type="http://schemas.openxmlformats.org/officeDocument/2006/relationships/image" Target="../media/image63.gif"/><Relationship Id="rId7" Type="http://schemas.openxmlformats.org/officeDocument/2006/relationships/image" Target="../media/image60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2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4.gif"/><Relationship Id="rId4" Type="http://schemas.openxmlformats.org/officeDocument/2006/relationships/image" Target="../media/image61.gif"/><Relationship Id="rId5" Type="http://schemas.openxmlformats.org/officeDocument/2006/relationships/image" Target="../media/image65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2.gif"/><Relationship Id="rId4" Type="http://schemas.openxmlformats.org/officeDocument/2006/relationships/image" Target="../media/image64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2.gif"/><Relationship Id="rId4" Type="http://schemas.openxmlformats.org/officeDocument/2006/relationships/image" Target="../media/image66.gif"/><Relationship Id="rId5" Type="http://schemas.openxmlformats.org/officeDocument/2006/relationships/image" Target="../media/image69.gif"/><Relationship Id="rId6" Type="http://schemas.openxmlformats.org/officeDocument/2006/relationships/image" Target="../media/image67.gif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2.gif"/><Relationship Id="rId4" Type="http://schemas.openxmlformats.org/officeDocument/2006/relationships/image" Target="../media/image3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Relationship Id="rId4" Type="http://schemas.openxmlformats.org/officeDocument/2006/relationships/image" Target="../media/image8.gif"/><Relationship Id="rId5" Type="http://schemas.openxmlformats.org/officeDocument/2006/relationships/image" Target="../media/image9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8.gif"/><Relationship Id="rId4" Type="http://schemas.openxmlformats.org/officeDocument/2006/relationships/image" Target="../media/image70.gif"/><Relationship Id="rId5" Type="http://schemas.openxmlformats.org/officeDocument/2006/relationships/image" Target="../media/image72.gif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1.gif"/><Relationship Id="rId4" Type="http://schemas.openxmlformats.org/officeDocument/2006/relationships/image" Target="../media/image73.gif"/><Relationship Id="rId5" Type="http://schemas.openxmlformats.org/officeDocument/2006/relationships/image" Target="../media/image9.gif"/><Relationship Id="rId6" Type="http://schemas.openxmlformats.org/officeDocument/2006/relationships/image" Target="../media/image74.gif"/><Relationship Id="rId7" Type="http://schemas.openxmlformats.org/officeDocument/2006/relationships/image" Target="../media/image75.gif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9.gif"/><Relationship Id="rId4" Type="http://schemas.openxmlformats.org/officeDocument/2006/relationships/image" Target="../media/image77.gif"/><Relationship Id="rId5" Type="http://schemas.openxmlformats.org/officeDocument/2006/relationships/image" Target="../media/image78.gif"/><Relationship Id="rId6" Type="http://schemas.openxmlformats.org/officeDocument/2006/relationships/image" Target="../media/image76.gif"/><Relationship Id="rId7" Type="http://schemas.openxmlformats.org/officeDocument/2006/relationships/image" Target="../media/image81.gif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9.gif"/><Relationship Id="rId4" Type="http://schemas.openxmlformats.org/officeDocument/2006/relationships/image" Target="../media/image77.gif"/><Relationship Id="rId5" Type="http://schemas.openxmlformats.org/officeDocument/2006/relationships/image" Target="../media/image80.gif"/><Relationship Id="rId6" Type="http://schemas.openxmlformats.org/officeDocument/2006/relationships/image" Target="../media/image83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2.gif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gif"/><Relationship Id="rId4" Type="http://schemas.openxmlformats.org/officeDocument/2006/relationships/image" Target="../media/image10.gif"/><Relationship Id="rId5" Type="http://schemas.openxmlformats.org/officeDocument/2006/relationships/image" Target="../media/image1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gif"/><Relationship Id="rId4" Type="http://schemas.openxmlformats.org/officeDocument/2006/relationships/image" Target="../media/image1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gif"/><Relationship Id="rId4" Type="http://schemas.openxmlformats.org/officeDocument/2006/relationships/image" Target="../media/image17.gif"/><Relationship Id="rId9" Type="http://schemas.openxmlformats.org/officeDocument/2006/relationships/image" Target="../media/image21.gif"/><Relationship Id="rId5" Type="http://schemas.openxmlformats.org/officeDocument/2006/relationships/image" Target="../media/image18.gif"/><Relationship Id="rId6" Type="http://schemas.openxmlformats.org/officeDocument/2006/relationships/image" Target="../media/image19.gif"/><Relationship Id="rId7" Type="http://schemas.openxmlformats.org/officeDocument/2006/relationships/image" Target="../media/image20.gif"/><Relationship Id="rId8" Type="http://schemas.openxmlformats.org/officeDocument/2006/relationships/image" Target="../media/image1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gif"/><Relationship Id="rId4" Type="http://schemas.openxmlformats.org/officeDocument/2006/relationships/image" Target="../media/image18.gif"/><Relationship Id="rId9" Type="http://schemas.openxmlformats.org/officeDocument/2006/relationships/image" Target="../media/image23.gif"/><Relationship Id="rId5" Type="http://schemas.openxmlformats.org/officeDocument/2006/relationships/image" Target="../media/image19.gif"/><Relationship Id="rId6" Type="http://schemas.openxmlformats.org/officeDocument/2006/relationships/image" Target="../media/image20.gif"/><Relationship Id="rId7" Type="http://schemas.openxmlformats.org/officeDocument/2006/relationships/image" Target="../media/image22.gif"/><Relationship Id="rId8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311708" y="1010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Линейная регрессия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Получение решения через производную</a:t>
            </a:r>
            <a:endParaRPr/>
          </a:p>
        </p:txBody>
      </p:sp>
      <p:sp>
        <p:nvSpPr>
          <p:cNvPr id="204" name="Google Shape;204;p10"/>
          <p:cNvSpPr txBox="1"/>
          <p:nvPr/>
        </p:nvSpPr>
        <p:spPr>
          <a:xfrm>
            <a:off x="511750" y="1062125"/>
            <a:ext cx="83205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Подставим выражение для          в функцию потерь и запишем в векторном виде: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2521" y="1078775"/>
            <a:ext cx="530243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225" y="1536175"/>
            <a:ext cx="65151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7625" y="3328675"/>
            <a:ext cx="28194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0"/>
          <p:cNvSpPr txBox="1"/>
          <p:nvPr/>
        </p:nvSpPr>
        <p:spPr>
          <a:xfrm>
            <a:off x="511744" y="2775636"/>
            <a:ext cx="6778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классификаторов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Получение решения через производную</a:t>
            </a:r>
            <a:endParaRPr/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575" y="1611275"/>
            <a:ext cx="28194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"/>
          <p:cNvSpPr txBox="1"/>
          <p:nvPr/>
        </p:nvSpPr>
        <p:spPr>
          <a:xfrm>
            <a:off x="311694" y="1058236"/>
            <a:ext cx="6778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482800" y="2607050"/>
            <a:ext cx="7859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Если у      линейно независимые столбцы, то можно приравнять производную  к нулю.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1088" y="2710073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7575" y="3483548"/>
            <a:ext cx="2493275" cy="3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1"/>
          <p:cNvPicPr preferRelativeResize="0"/>
          <p:nvPr/>
        </p:nvPicPr>
        <p:blipFill rotWithShape="1">
          <a:blip r:embed="rId6">
            <a:alphaModFix/>
          </a:blip>
          <a:srcRect b="0" l="0" r="81869" t="0"/>
          <a:stretch/>
        </p:blipFill>
        <p:spPr>
          <a:xfrm>
            <a:off x="917927" y="4103410"/>
            <a:ext cx="6407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6">
            <a:alphaModFix/>
          </a:blip>
          <a:srcRect b="0" l="49379" r="0" t="0"/>
          <a:stretch/>
        </p:blipFill>
        <p:spPr>
          <a:xfrm>
            <a:off x="1568282" y="4117510"/>
            <a:ext cx="17888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232" name="Google Shape;232;p13"/>
          <p:cNvSpPr txBox="1"/>
          <p:nvPr/>
        </p:nvSpPr>
        <p:spPr>
          <a:xfrm>
            <a:off x="311700" y="1111575"/>
            <a:ext cx="7701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Датасет: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3" name="Google Shape;2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850" y="2238474"/>
            <a:ext cx="2352492" cy="104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8428" y="2218310"/>
            <a:ext cx="1109722" cy="108683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3"/>
          <p:cNvSpPr txBox="1"/>
          <p:nvPr/>
        </p:nvSpPr>
        <p:spPr>
          <a:xfrm>
            <a:off x="418025" y="3533741"/>
            <a:ext cx="7781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371624" y="1610600"/>
            <a:ext cx="8675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,                   . То есть     это вектор из 0 и 1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7" name="Google Shape;23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3200" y="1665997"/>
            <a:ext cx="1067923" cy="27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8025" y="1665997"/>
            <a:ext cx="1190363" cy="27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22367" y="1736662"/>
            <a:ext cx="171189" cy="1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3"/>
          <p:cNvSpPr txBox="1"/>
          <p:nvPr/>
        </p:nvSpPr>
        <p:spPr>
          <a:xfrm>
            <a:off x="2685250" y="3957225"/>
            <a:ext cx="34626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" sz="22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Будет позже</a:t>
            </a:r>
            <a:endParaRPr b="0" i="0" sz="22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/>
        </p:nvSpPr>
        <p:spPr>
          <a:xfrm>
            <a:off x="1158375" y="1219875"/>
            <a:ext cx="6447900" cy="2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хотим выбрать функцию потерь, но какая лучше всего подойдет не знаем.</a:t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Попробуем искать лучшую модель с помощью теоремы из статистики.</a:t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Вероятностная модель</a:t>
            </a:r>
            <a:endParaRPr/>
          </a:p>
        </p:txBody>
      </p:sp>
      <p:sp>
        <p:nvSpPr>
          <p:cNvPr id="251" name="Google Shape;251;p15"/>
          <p:cNvSpPr txBox="1"/>
          <p:nvPr/>
        </p:nvSpPr>
        <p:spPr>
          <a:xfrm>
            <a:off x="533075" y="1189125"/>
            <a:ext cx="7001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Х- случайная величина вектор признаков.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Y- случайная величина целевая переменная.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311700" y="2275775"/>
            <a:ext cx="7602300" cy="2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 случайной модели (клики на рекламу): 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 = (количество кликов раньше, время активности, уровень доходов)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 = 1 если клик будет, 0 если клика не будет.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Тогда можно задать распределение вероятностей: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53" name="Google Shape;2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025" y="3741700"/>
            <a:ext cx="5206601" cy="2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5"/>
          <p:cNvSpPr txBox="1"/>
          <p:nvPr/>
        </p:nvSpPr>
        <p:spPr>
          <a:xfrm>
            <a:off x="5703800" y="3485550"/>
            <a:ext cx="32763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ru" sz="15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вероятность того, что человек с заданными характеристиками кликнет на рекламу.</a:t>
            </a:r>
            <a:endParaRPr b="0" i="1" sz="15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Функция правдоподобия</a:t>
            </a:r>
            <a:endParaRPr/>
          </a:p>
        </p:txBody>
      </p:sp>
      <p:sp>
        <p:nvSpPr>
          <p:cNvPr id="260" name="Google Shape;260;p16"/>
          <p:cNvSpPr txBox="1"/>
          <p:nvPr/>
        </p:nvSpPr>
        <p:spPr>
          <a:xfrm>
            <a:off x="311700" y="1077525"/>
            <a:ext cx="83103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Найдем способ для обучения любой модели, предсказывающей вероятность принадлежности к классу.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- вектор признаков,           - наша модель.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311700" y="3321200"/>
            <a:ext cx="77355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Назовем </a:t>
            </a:r>
            <a:r>
              <a:rPr b="0" i="1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правдоподобием</a:t>
            </a:r>
            <a:endParaRPr b="0" i="1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Это вероятность получения нашей выборки согласно предсказаниям модели.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62" name="Google Shape;262;p16"/>
          <p:cNvPicPr preferRelativeResize="0"/>
          <p:nvPr/>
        </p:nvPicPr>
        <p:blipFill rotWithShape="1">
          <a:blip r:embed="rId3">
            <a:alphaModFix/>
          </a:blip>
          <a:srcRect b="0" l="0" r="31487" t="0"/>
          <a:stretch/>
        </p:blipFill>
        <p:spPr>
          <a:xfrm>
            <a:off x="3034600" y="3151225"/>
            <a:ext cx="1906224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1188" y="2443675"/>
            <a:ext cx="2911324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6"/>
          <p:cNvPicPr preferRelativeResize="0"/>
          <p:nvPr/>
        </p:nvPicPr>
        <p:blipFill rotWithShape="1">
          <a:blip r:embed="rId4">
            <a:alphaModFix/>
          </a:blip>
          <a:srcRect b="0" l="49104" r="43708" t="0"/>
          <a:stretch/>
        </p:blipFill>
        <p:spPr>
          <a:xfrm>
            <a:off x="455769" y="1836334"/>
            <a:ext cx="235775" cy="4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6"/>
          <p:cNvPicPr preferRelativeResize="0"/>
          <p:nvPr/>
        </p:nvPicPr>
        <p:blipFill rotWithShape="1">
          <a:blip r:embed="rId4">
            <a:alphaModFix/>
          </a:blip>
          <a:srcRect b="0" l="76604" r="0" t="0"/>
          <a:stretch/>
        </p:blipFill>
        <p:spPr>
          <a:xfrm>
            <a:off x="2820725" y="1957083"/>
            <a:ext cx="539636" cy="3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type="title"/>
          </p:nvPr>
        </p:nvSpPr>
        <p:spPr>
          <a:xfrm>
            <a:off x="311700" y="24050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ru"/>
              <a:t>Обучение модели через максимальное правдоподобие</a:t>
            </a:r>
            <a:endParaRPr/>
          </a:p>
        </p:txBody>
      </p:sp>
      <p:pic>
        <p:nvPicPr>
          <p:cNvPr id="271" name="Google Shape;2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3890" y="3122658"/>
            <a:ext cx="3229712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7"/>
          <p:cNvPicPr preferRelativeResize="0"/>
          <p:nvPr/>
        </p:nvPicPr>
        <p:blipFill rotWithShape="1">
          <a:blip r:embed="rId4">
            <a:alphaModFix/>
          </a:blip>
          <a:srcRect b="0" l="0" r="-3284" t="0"/>
          <a:stretch/>
        </p:blipFill>
        <p:spPr>
          <a:xfrm>
            <a:off x="3135150" y="2195050"/>
            <a:ext cx="2873700" cy="7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7"/>
          <p:cNvSpPr txBox="1"/>
          <p:nvPr/>
        </p:nvSpPr>
        <p:spPr>
          <a:xfrm>
            <a:off x="311699" y="1308675"/>
            <a:ext cx="81165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Теорема из статистики гарантирует, что если мы найдем параметры модели, которые максимизируют правдоподобие, то они будут хорошие.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/>
          <p:nvPr>
            <p:ph type="title"/>
          </p:nvPr>
        </p:nvSpPr>
        <p:spPr>
          <a:xfrm>
            <a:off x="311700" y="4715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Связь с минимизацией функции потерь</a:t>
            </a:r>
            <a:endParaRPr/>
          </a:p>
        </p:txBody>
      </p:sp>
      <p:pic>
        <p:nvPicPr>
          <p:cNvPr id="279" name="Google Shape;2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675" y="2174100"/>
            <a:ext cx="45383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8"/>
          <p:cNvSpPr txBox="1"/>
          <p:nvPr/>
        </p:nvSpPr>
        <p:spPr>
          <a:xfrm>
            <a:off x="311700" y="1500875"/>
            <a:ext cx="6833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Преобразуем задачу максимизации в задачу минимизации.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311700" y="3154250"/>
            <a:ext cx="476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11700" y="3222225"/>
            <a:ext cx="7837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видим что минимизация полученного выражения - то же самое, что минимизация эмпирического риска, где функция потерь - логарифм вероятности правильного класса.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 txBox="1"/>
          <p:nvPr>
            <p:ph type="title"/>
          </p:nvPr>
        </p:nvSpPr>
        <p:spPr>
          <a:xfrm>
            <a:off x="311700" y="4715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Что мы сделали</a:t>
            </a:r>
            <a:endParaRPr/>
          </a:p>
        </p:txBody>
      </p:sp>
      <p:sp>
        <p:nvSpPr>
          <p:cNvPr id="288" name="Google Shape;288;p19"/>
          <p:cNvSpPr txBox="1"/>
          <p:nvPr/>
        </p:nvSpPr>
        <p:spPr>
          <a:xfrm>
            <a:off x="471550" y="1322400"/>
            <a:ext cx="81702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знаем, что максимизация правдоподобия дает хорошие веса из статистики.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Изменив формулу, мы смогли найти такую функцию потерь, что ее минимизация и максимизация правдоподобия это одно и то же.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89" name="Google Shape;289;p19"/>
          <p:cNvPicPr preferRelativeResize="0"/>
          <p:nvPr/>
        </p:nvPicPr>
        <p:blipFill rotWithShape="1">
          <a:blip r:embed="rId3">
            <a:alphaModFix/>
          </a:blip>
          <a:srcRect b="0" l="0" r="-3284" t="0"/>
          <a:stretch/>
        </p:blipFill>
        <p:spPr>
          <a:xfrm>
            <a:off x="3188100" y="2625575"/>
            <a:ext cx="2873700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5788" y="3599000"/>
            <a:ext cx="4538325" cy="7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Почему линейные модели до сих пор используются?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531450" y="1714500"/>
            <a:ext cx="83844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Очень простые, поэтому можно использовать там, где нужна интерпретируемость модели и надежность.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Не переобучаются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Легко применять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Логистическая регрессия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6" name="Google Shape;2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Определение модели</a:t>
            </a:r>
            <a:endParaRPr/>
          </a:p>
        </p:txBody>
      </p:sp>
      <p:pic>
        <p:nvPicPr>
          <p:cNvPr id="302" name="Google Shape;3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11" y="1725340"/>
            <a:ext cx="2206050" cy="28548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1"/>
          <p:cNvSpPr txBox="1"/>
          <p:nvPr/>
        </p:nvSpPr>
        <p:spPr>
          <a:xfrm>
            <a:off x="311700" y="1153725"/>
            <a:ext cx="8310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будем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искать модель в следующем виде.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4" name="Google Shape;30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8075" y="1810294"/>
            <a:ext cx="2754000" cy="9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5925" y="3697753"/>
            <a:ext cx="2561891" cy="8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1"/>
          <p:cNvSpPr txBox="1"/>
          <p:nvPr/>
        </p:nvSpPr>
        <p:spPr>
          <a:xfrm>
            <a:off x="271517" y="2473416"/>
            <a:ext cx="5610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Определение сигмоиды: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7" name="Google Shape;30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7900" y="3015841"/>
            <a:ext cx="2821025" cy="18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Предсказание вероятности</a:t>
            </a:r>
            <a:endParaRPr/>
          </a:p>
        </p:txBody>
      </p:sp>
      <p:sp>
        <p:nvSpPr>
          <p:cNvPr id="313" name="Google Shape;313;p22"/>
          <p:cNvSpPr txBox="1"/>
          <p:nvPr/>
        </p:nvSpPr>
        <p:spPr>
          <a:xfrm>
            <a:off x="451000" y="1246900"/>
            <a:ext cx="6579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Будем считать, что наша модель предсказывает вероятности. Именно поэтому она называется регрессией.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Вероятносвть для двух классов можно расписать так: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14" name="Google Shape;3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038" y="3091530"/>
            <a:ext cx="6823924" cy="5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900" y="2571750"/>
            <a:ext cx="1129275" cy="2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2"/>
          <p:cNvPicPr preferRelativeResize="0"/>
          <p:nvPr/>
        </p:nvPicPr>
        <p:blipFill rotWithShape="1">
          <a:blip r:embed="rId3">
            <a:alphaModFix/>
          </a:blip>
          <a:srcRect b="0" l="34993" r="60885" t="0"/>
          <a:stretch/>
        </p:blipFill>
        <p:spPr>
          <a:xfrm>
            <a:off x="841825" y="3091505"/>
            <a:ext cx="1210251" cy="22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 работы </a:t>
            </a:r>
            <a:endParaRPr/>
          </a:p>
        </p:txBody>
      </p:sp>
      <p:sp>
        <p:nvSpPr>
          <p:cNvPr id="322" name="Google Shape;322;p23"/>
          <p:cNvSpPr txBox="1"/>
          <p:nvPr/>
        </p:nvSpPr>
        <p:spPr>
          <a:xfrm>
            <a:off x="1527425" y="4531000"/>
            <a:ext cx="69195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 выглядит обученная логистическая регрессия на данных с </a:t>
            </a:r>
            <a:r>
              <a:rPr b="1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одним признаком</a:t>
            </a: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23" name="Google Shape;3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4125" y="1253000"/>
            <a:ext cx="5055741" cy="31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/>
          <p:nvPr>
            <p:ph type="title"/>
          </p:nvPr>
        </p:nvSpPr>
        <p:spPr>
          <a:xfrm>
            <a:off x="311700" y="3953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Обучение логистической регрессии</a:t>
            </a:r>
            <a:endParaRPr/>
          </a:p>
        </p:txBody>
      </p:sp>
      <p:pic>
        <p:nvPicPr>
          <p:cNvPr id="329" name="Google Shape;3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425" y="2571750"/>
            <a:ext cx="45383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4"/>
          <p:cNvSpPr txBox="1"/>
          <p:nvPr/>
        </p:nvSpPr>
        <p:spPr>
          <a:xfrm>
            <a:off x="311700" y="1214950"/>
            <a:ext cx="7714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полученную ранее формулу функции потерь можно подставить вероятность, которую предсказывает  логистическая регрессия.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31" name="Google Shape;33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5663" y="3811736"/>
            <a:ext cx="6227369" cy="7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4"/>
          <p:cNvSpPr txBox="1"/>
          <p:nvPr/>
        </p:nvSpPr>
        <p:spPr>
          <a:xfrm>
            <a:off x="311700" y="3154250"/>
            <a:ext cx="476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311700" y="2285850"/>
            <a:ext cx="5100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произвольного классификатора: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4" name="Google Shape;334;p24"/>
          <p:cNvSpPr txBox="1"/>
          <p:nvPr/>
        </p:nvSpPr>
        <p:spPr>
          <a:xfrm>
            <a:off x="311700" y="3473150"/>
            <a:ext cx="8473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логистической регрессии (</a:t>
            </a:r>
            <a:r>
              <a:rPr b="1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LogLoss</a:t>
            </a: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Обобщение на много классов</a:t>
            </a:r>
            <a:endParaRPr/>
          </a:p>
        </p:txBody>
      </p:sp>
      <p:sp>
        <p:nvSpPr>
          <p:cNvPr id="340" name="Google Shape;340;p25"/>
          <p:cNvSpPr txBox="1"/>
          <p:nvPr/>
        </p:nvSpPr>
        <p:spPr>
          <a:xfrm>
            <a:off x="433325" y="1176150"/>
            <a:ext cx="7074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Пусть у нас есть m классов. Введем две новые функции: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41" name="Google Shape;3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663" y="2039025"/>
            <a:ext cx="4138675" cy="116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1200" y="3667875"/>
            <a:ext cx="5501606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 работы Softmax</a:t>
            </a:r>
            <a:endParaRPr/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750" y="1425300"/>
            <a:ext cx="5310149" cy="27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6"/>
          <p:cNvSpPr/>
          <p:nvPr/>
        </p:nvSpPr>
        <p:spPr>
          <a:xfrm>
            <a:off x="2011675" y="1661825"/>
            <a:ext cx="7395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6"/>
          <p:cNvSpPr/>
          <p:nvPr/>
        </p:nvSpPr>
        <p:spPr>
          <a:xfrm>
            <a:off x="3460125" y="1661825"/>
            <a:ext cx="20580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Много классов</a:t>
            </a:r>
            <a:endParaRPr/>
          </a:p>
        </p:txBody>
      </p:sp>
      <p:pic>
        <p:nvPicPr>
          <p:cNvPr id="356" name="Google Shape;3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500" y="1376750"/>
            <a:ext cx="3880150" cy="4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6975" y="3359350"/>
            <a:ext cx="6222451" cy="10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 txBox="1"/>
          <p:nvPr/>
        </p:nvSpPr>
        <p:spPr>
          <a:xfrm>
            <a:off x="513700" y="2484650"/>
            <a:ext cx="8189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Выпишем предсказанную вероятность для к-го класса.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Ее можно подставить в функцию потерь для произвольного классификатора.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/>
          <p:nvPr>
            <p:ph type="ctrTitle"/>
          </p:nvPr>
        </p:nvSpPr>
        <p:spPr>
          <a:xfrm>
            <a:off x="311708" y="1010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Градиентный спуск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4" name="Google Shape;3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/>
          <p:nvPr>
            <p:ph type="title"/>
          </p:nvPr>
        </p:nvSpPr>
        <p:spPr>
          <a:xfrm>
            <a:off x="311700" y="3953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Обучение логистической регрессии</a:t>
            </a:r>
            <a:endParaRPr/>
          </a:p>
        </p:txBody>
      </p:sp>
      <p:pic>
        <p:nvPicPr>
          <p:cNvPr id="370" name="Google Shape;3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425" y="2571750"/>
            <a:ext cx="45383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9"/>
          <p:cNvSpPr txBox="1"/>
          <p:nvPr/>
        </p:nvSpPr>
        <p:spPr>
          <a:xfrm>
            <a:off x="311700" y="1214950"/>
            <a:ext cx="7714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полученную ранее формулу функции потерь можно подставить вероятность, которую предсказывает  логистическая регрессия.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72" name="Google Shape;37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5663" y="3811736"/>
            <a:ext cx="6227369" cy="7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9"/>
          <p:cNvSpPr txBox="1"/>
          <p:nvPr/>
        </p:nvSpPr>
        <p:spPr>
          <a:xfrm>
            <a:off x="311700" y="3154250"/>
            <a:ext cx="476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4" name="Google Shape;374;p29"/>
          <p:cNvSpPr txBox="1"/>
          <p:nvPr/>
        </p:nvSpPr>
        <p:spPr>
          <a:xfrm>
            <a:off x="311700" y="2285850"/>
            <a:ext cx="5100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произвольного классификатора: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5" name="Google Shape;375;p29"/>
          <p:cNvSpPr txBox="1"/>
          <p:nvPr/>
        </p:nvSpPr>
        <p:spPr>
          <a:xfrm>
            <a:off x="311700" y="3473150"/>
            <a:ext cx="8473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логистической регрессии (</a:t>
            </a:r>
            <a:r>
              <a:rPr b="1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LogLoss</a:t>
            </a: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311700" y="1111575"/>
            <a:ext cx="7701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Датасет: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025" y="1633525"/>
            <a:ext cx="22098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5850" y="2048499"/>
            <a:ext cx="2352492" cy="104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8428" y="2028335"/>
            <a:ext cx="1109722" cy="108683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418025" y="3305141"/>
            <a:ext cx="7781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77375" y="3856247"/>
            <a:ext cx="3589250" cy="7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Эвристика градиентного спуска</a:t>
            </a:r>
            <a:endParaRPr/>
          </a:p>
        </p:txBody>
      </p:sp>
      <p:pic>
        <p:nvPicPr>
          <p:cNvPr descr="An Introduction to Gradient Descent – mc.ai" id="381" name="Google Shape;3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338" y="1250650"/>
            <a:ext cx="5361326" cy="33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0"/>
          <p:cNvSpPr/>
          <p:nvPr/>
        </p:nvSpPr>
        <p:spPr>
          <a:xfrm>
            <a:off x="1547925" y="1199375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0"/>
          <p:cNvSpPr/>
          <p:nvPr/>
        </p:nvSpPr>
        <p:spPr>
          <a:xfrm>
            <a:off x="3894050" y="4006825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6968000" y="3954200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650" y="1465775"/>
            <a:ext cx="474192" cy="2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4550" y="4030496"/>
            <a:ext cx="161225" cy="1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формализация</a:t>
            </a: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2011675" y="1661825"/>
            <a:ext cx="7395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3460125" y="1661825"/>
            <a:ext cx="20580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1"/>
          <p:cNvSpPr txBox="1"/>
          <p:nvPr/>
        </p:nvSpPr>
        <p:spPr>
          <a:xfrm>
            <a:off x="420300" y="1199375"/>
            <a:ext cx="6653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У нас стоит задача минимизации какой-то функции: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95" name="Google Shape;395;p31"/>
          <p:cNvSpPr txBox="1"/>
          <p:nvPr/>
        </p:nvSpPr>
        <p:spPr>
          <a:xfrm>
            <a:off x="420300" y="2255250"/>
            <a:ext cx="6786300" cy="22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Чтобы применять метод градиентного спуска нужно уметь вычислять градиент функции в точке: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96" name="Google Shape;3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00" y="1732475"/>
            <a:ext cx="1937475" cy="3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3375" y="2980512"/>
            <a:ext cx="4551500" cy="7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1"/>
          <p:cNvSpPr txBox="1"/>
          <p:nvPr/>
        </p:nvSpPr>
        <p:spPr>
          <a:xfrm>
            <a:off x="420300" y="3915925"/>
            <a:ext cx="7216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Заранее зададим некоторое число      , которое будет влиять на то, насколько большие шаги мы делаем. Оно называется </a:t>
            </a:r>
            <a:r>
              <a:rPr b="0" i="1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learning rate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99" name="Google Shape;39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0300" y="4043275"/>
            <a:ext cx="240000" cy="1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Шаг градиентного спуска</a:t>
            </a:r>
            <a:endParaRPr/>
          </a:p>
        </p:txBody>
      </p:sp>
      <p:pic>
        <p:nvPicPr>
          <p:cNvPr id="405" name="Google Shape;4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450" y="1644338"/>
            <a:ext cx="204874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616613"/>
            <a:ext cx="2261350" cy="7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2"/>
          <p:cNvSpPr txBox="1"/>
          <p:nvPr/>
        </p:nvSpPr>
        <p:spPr>
          <a:xfrm>
            <a:off x="311700" y="1178025"/>
            <a:ext cx="8155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 каждом шаге будем менять все переменные, от которых зависит функция: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3817623" y="1562316"/>
            <a:ext cx="1332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...</a:t>
            </a:r>
            <a:endParaRPr b="0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311700" y="2685768"/>
            <a:ext cx="6519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Или в векторной форме: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10" name="Google Shape;41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9450" y="3249475"/>
            <a:ext cx="2302239" cy="3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2"/>
          <p:cNvSpPr/>
          <p:nvPr/>
        </p:nvSpPr>
        <p:spPr>
          <a:xfrm>
            <a:off x="2353424" y="1781375"/>
            <a:ext cx="1407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32"/>
          <p:cNvPicPr preferRelativeResize="0"/>
          <p:nvPr/>
        </p:nvPicPr>
        <p:blipFill rotWithShape="1">
          <a:blip r:embed="rId3">
            <a:alphaModFix/>
          </a:blip>
          <a:srcRect b="0" l="0" r="84209" t="0"/>
          <a:stretch/>
        </p:blipFill>
        <p:spPr>
          <a:xfrm>
            <a:off x="2350834" y="1642362"/>
            <a:ext cx="323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2"/>
          <p:cNvPicPr preferRelativeResize="0"/>
          <p:nvPr/>
        </p:nvPicPr>
        <p:blipFill rotWithShape="1">
          <a:blip r:embed="rId4">
            <a:alphaModFix/>
          </a:blip>
          <a:srcRect b="0" l="0" r="83740" t="0"/>
          <a:stretch/>
        </p:blipFill>
        <p:spPr>
          <a:xfrm>
            <a:off x="5398453" y="1614128"/>
            <a:ext cx="367675" cy="7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</a:t>
            </a:r>
            <a:endParaRPr/>
          </a:p>
        </p:txBody>
      </p:sp>
      <p:sp>
        <p:nvSpPr>
          <p:cNvPr id="419" name="Google Shape;419;p33"/>
          <p:cNvSpPr txBox="1"/>
          <p:nvPr/>
        </p:nvSpPr>
        <p:spPr>
          <a:xfrm>
            <a:off x="311700" y="1271150"/>
            <a:ext cx="7893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Выбираем точку, с которой начнем оптимизацию.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20" name="Google Shape;4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0247" y="2033887"/>
            <a:ext cx="204874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3048" y="2006162"/>
            <a:ext cx="2261350" cy="7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3"/>
          <p:cNvSpPr txBox="1"/>
          <p:nvPr/>
        </p:nvSpPr>
        <p:spPr>
          <a:xfrm>
            <a:off x="762748" y="1567575"/>
            <a:ext cx="8155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 каждом шаге будем менять все переменные, от которых зависит функция: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3" name="Google Shape;423;p33"/>
          <p:cNvSpPr txBox="1"/>
          <p:nvPr/>
        </p:nvSpPr>
        <p:spPr>
          <a:xfrm>
            <a:off x="4268671" y="1951866"/>
            <a:ext cx="1332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...</a:t>
            </a:r>
            <a:endParaRPr b="0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762748" y="2788286"/>
            <a:ext cx="6519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Или в векторной форме: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Повторяем, пока изменение не будет достаточно маленьким или пройдет много шагов.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25" name="Google Shape;42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0247" y="3327316"/>
            <a:ext cx="2302239" cy="3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3"/>
          <p:cNvPicPr preferRelativeResize="0"/>
          <p:nvPr/>
        </p:nvPicPr>
        <p:blipFill rotWithShape="1">
          <a:blip r:embed="rId3">
            <a:alphaModFix/>
          </a:blip>
          <a:srcRect b="0" l="0" r="84209" t="0"/>
          <a:stretch/>
        </p:blipFill>
        <p:spPr>
          <a:xfrm>
            <a:off x="2785831" y="2031585"/>
            <a:ext cx="323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3"/>
          <p:cNvPicPr preferRelativeResize="0"/>
          <p:nvPr/>
        </p:nvPicPr>
        <p:blipFill rotWithShape="1">
          <a:blip r:embed="rId4">
            <a:alphaModFix/>
          </a:blip>
          <a:srcRect b="0" l="0" r="83740" t="0"/>
          <a:stretch/>
        </p:blipFill>
        <p:spPr>
          <a:xfrm>
            <a:off x="5848645" y="2000798"/>
            <a:ext cx="367675" cy="7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параболы</a:t>
            </a:r>
            <a:endParaRPr/>
          </a:p>
        </p:txBody>
      </p:sp>
      <p:sp>
        <p:nvSpPr>
          <p:cNvPr id="433" name="Google Shape;433;p34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Будем минимизировать                    ,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0" i="0" lang="ru" sz="1800" u="none" cap="none" strike="noStrik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endParaRPr b="0" i="0" sz="1800" u="none" cap="none" strike="noStrike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Теперь делаем обновления: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 каждым шагом мы будем приближаться к 0 - минимуму функции.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34" name="Google Shape;4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850" y="1230125"/>
            <a:ext cx="1178875" cy="3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352" y="2073822"/>
            <a:ext cx="752913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8975" y="1259375"/>
            <a:ext cx="1178875" cy="26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850" y="1609450"/>
            <a:ext cx="1014850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40750" y="2783025"/>
            <a:ext cx="2153991" cy="2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44" name="Google Shape;4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75" y="1759569"/>
            <a:ext cx="3044600" cy="8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5"/>
          <p:cNvSpPr txBox="1"/>
          <p:nvPr/>
        </p:nvSpPr>
        <p:spPr>
          <a:xfrm>
            <a:off x="461300" y="1043025"/>
            <a:ext cx="7011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(она зависит только от весов, потому что изменять мы будем их):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46" name="Google Shape;446;p35"/>
          <p:cNvSpPr txBox="1"/>
          <p:nvPr/>
        </p:nvSpPr>
        <p:spPr>
          <a:xfrm>
            <a:off x="461300" y="2584255"/>
            <a:ext cx="64173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Производная функции потерь по весам: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52" name="Google Shape;4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675" y="3939725"/>
            <a:ext cx="2857972" cy="7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6"/>
          <p:cNvSpPr txBox="1"/>
          <p:nvPr/>
        </p:nvSpPr>
        <p:spPr>
          <a:xfrm>
            <a:off x="461300" y="1123350"/>
            <a:ext cx="6127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Пошагово возьмем производную лосса по параметрам: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54" name="Google Shape;45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3113" y="1687050"/>
            <a:ext cx="2598633" cy="7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6038" y="2779413"/>
            <a:ext cx="3257350" cy="74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6"/>
          <p:cNvPicPr preferRelativeResize="0"/>
          <p:nvPr/>
        </p:nvPicPr>
        <p:blipFill rotWithShape="1">
          <a:blip r:embed="rId4">
            <a:alphaModFix/>
          </a:blip>
          <a:srcRect b="58324" l="-1917" r="93944" t="0"/>
          <a:stretch/>
        </p:blipFill>
        <p:spPr>
          <a:xfrm>
            <a:off x="2494048" y="2051724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6"/>
          <p:cNvPicPr preferRelativeResize="0"/>
          <p:nvPr/>
        </p:nvPicPr>
        <p:blipFill rotWithShape="1">
          <a:blip r:embed="rId4">
            <a:alphaModFix/>
          </a:blip>
          <a:srcRect b="58324" l="-1917" r="93944" t="0"/>
          <a:stretch/>
        </p:blipFill>
        <p:spPr>
          <a:xfrm>
            <a:off x="2527989" y="4315249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6"/>
          <p:cNvPicPr preferRelativeResize="0"/>
          <p:nvPr/>
        </p:nvPicPr>
        <p:blipFill rotWithShape="1">
          <a:blip r:embed="rId4">
            <a:alphaModFix/>
          </a:blip>
          <a:srcRect b="58324" l="-1917" r="93944" t="0"/>
          <a:stretch/>
        </p:blipFill>
        <p:spPr>
          <a:xfrm>
            <a:off x="2413957" y="3133990"/>
            <a:ext cx="207200" cy="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64" name="Google Shape;4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75" y="1759569"/>
            <a:ext cx="3044600" cy="8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3325" y="3442575"/>
            <a:ext cx="3257354" cy="8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7"/>
          <p:cNvSpPr txBox="1"/>
          <p:nvPr/>
        </p:nvSpPr>
        <p:spPr>
          <a:xfrm>
            <a:off x="461300" y="1043025"/>
            <a:ext cx="7011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(она зависит только от весов, потому что изменять мы будем их):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7" name="Google Shape;467;p37"/>
          <p:cNvSpPr txBox="1"/>
          <p:nvPr/>
        </p:nvSpPr>
        <p:spPr>
          <a:xfrm>
            <a:off x="461300" y="2916705"/>
            <a:ext cx="64173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Производная функции потерь по весам: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sp>
        <p:nvSpPr>
          <p:cNvPr id="473" name="Google Shape;473;p38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Будем минимизировать                  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Как-то выберем начальные веса.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Теперь делаем обновления: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74" name="Google Shape;47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1800" y="1128075"/>
            <a:ext cx="2098474" cy="5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2650" y="2754925"/>
            <a:ext cx="2203925" cy="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9975" y="2754925"/>
            <a:ext cx="2272250" cy="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15150" y="3106625"/>
            <a:ext cx="47625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логистической регрессии</a:t>
            </a:r>
            <a:endParaRPr/>
          </a:p>
        </p:txBody>
      </p:sp>
      <p:sp>
        <p:nvSpPr>
          <p:cNvPr id="483" name="Google Shape;483;p39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84" name="Google Shape;484;p39"/>
          <p:cNvSpPr txBox="1"/>
          <p:nvPr/>
        </p:nvSpPr>
        <p:spPr>
          <a:xfrm>
            <a:off x="457200" y="1254375"/>
            <a:ext cx="82647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85" name="Google Shape;485;p39"/>
          <p:cNvPicPr preferRelativeResize="0"/>
          <p:nvPr/>
        </p:nvPicPr>
        <p:blipFill rotWithShape="1">
          <a:blip r:embed="rId3">
            <a:alphaModFix/>
          </a:blip>
          <a:srcRect b="0" l="0" r="12125" t="0"/>
          <a:stretch/>
        </p:blipFill>
        <p:spPr>
          <a:xfrm>
            <a:off x="1054350" y="1879150"/>
            <a:ext cx="4537550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350" y="2660061"/>
            <a:ext cx="1967200" cy="6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Определение модели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5961" y="2772013"/>
            <a:ext cx="2206050" cy="28548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311700" y="1153725"/>
            <a:ext cx="5596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будем искать модель в следующем виде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423075" y="2676500"/>
            <a:ext cx="6478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Намного удобнее для записи внести 1 в вектор признаков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2613" y="1794863"/>
            <a:ext cx="54387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2762" y="3215831"/>
            <a:ext cx="32385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логистической регрессии</a:t>
            </a:r>
            <a:endParaRPr/>
          </a:p>
        </p:txBody>
      </p:sp>
      <p:sp>
        <p:nvSpPr>
          <p:cNvPr id="492" name="Google Shape;492;p40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57200" y="1254375"/>
            <a:ext cx="82647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481800" y="3523725"/>
            <a:ext cx="64371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Соединим: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95" name="Google Shape;49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271" y="1709463"/>
            <a:ext cx="5291405" cy="7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9145" y="2738220"/>
            <a:ext cx="3825704" cy="6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8088" y="4049025"/>
            <a:ext cx="5567820" cy="7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/>
          <p:nvPr>
            <p:ph type="ctrTitle"/>
          </p:nvPr>
        </p:nvSpPr>
        <p:spPr>
          <a:xfrm>
            <a:off x="311708" y="1010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3" name="Google Shape;50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Мультиколлинеарность для линейной регрессии</a:t>
            </a:r>
            <a:endParaRPr/>
          </a:p>
        </p:txBody>
      </p:sp>
      <p:pic>
        <p:nvPicPr>
          <p:cNvPr id="509" name="Google Shape;50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129" y="2876802"/>
            <a:ext cx="1726175" cy="2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045" y="2608804"/>
            <a:ext cx="238529" cy="20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2"/>
          <p:cNvSpPr txBox="1"/>
          <p:nvPr/>
        </p:nvSpPr>
        <p:spPr>
          <a:xfrm>
            <a:off x="587575" y="1150650"/>
            <a:ext cx="78588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Вспомним определение линейной регрессии: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12" name="Google Shape;51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4401" y="1684874"/>
            <a:ext cx="3105144" cy="8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6925" y="2876800"/>
            <a:ext cx="913333" cy="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2"/>
          <p:cNvSpPr txBox="1"/>
          <p:nvPr/>
        </p:nvSpPr>
        <p:spPr>
          <a:xfrm>
            <a:off x="501900" y="2487704"/>
            <a:ext cx="83304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Если столбцы матрицы      линейно зависимы, то существуют такие коэффициенты                             , что                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Но тогда существует бесконечное количество весов, дающих одинаковые предсказания:    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15" name="Google Shape;515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87200" y="4164757"/>
            <a:ext cx="6759792" cy="3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/>
          <p:nvPr/>
        </p:nvSpPr>
        <p:spPr>
          <a:xfrm>
            <a:off x="587575" y="3354025"/>
            <a:ext cx="7246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1" name="Google Shape;521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Weight Decay</a:t>
            </a:r>
            <a:endParaRPr/>
          </a:p>
        </p:txBody>
      </p:sp>
      <p:sp>
        <p:nvSpPr>
          <p:cNvPr id="522" name="Google Shape;522;p43"/>
          <p:cNvSpPr txBox="1"/>
          <p:nvPr/>
        </p:nvSpPr>
        <p:spPr>
          <a:xfrm>
            <a:off x="403950" y="1211850"/>
            <a:ext cx="83484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можем предположить, что веса не должны быть большими по модулю.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Изменим функцию потерь, чтобы отражать это (   - некоторая константа):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3" name="Google Shape;523;p43"/>
          <p:cNvSpPr txBox="1"/>
          <p:nvPr/>
        </p:nvSpPr>
        <p:spPr>
          <a:xfrm>
            <a:off x="501875" y="2289050"/>
            <a:ext cx="5361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24" name="Google Shape;5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36" y="2399236"/>
            <a:ext cx="269300" cy="23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549" y="3392482"/>
            <a:ext cx="269300" cy="240028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3"/>
          <p:cNvSpPr txBox="1"/>
          <p:nvPr/>
        </p:nvSpPr>
        <p:spPr>
          <a:xfrm>
            <a:off x="612041" y="3243865"/>
            <a:ext cx="5214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27" name="Google Shape;527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6299" y="2571750"/>
            <a:ext cx="3911422" cy="7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76" y="3632500"/>
            <a:ext cx="4031257" cy="7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87675" y="1889825"/>
            <a:ext cx="146176" cy="2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Как изменится градиент</a:t>
            </a:r>
            <a:endParaRPr/>
          </a:p>
        </p:txBody>
      </p:sp>
      <p:sp>
        <p:nvSpPr>
          <p:cNvPr id="535" name="Google Shape;535;p44"/>
          <p:cNvSpPr txBox="1"/>
          <p:nvPr/>
        </p:nvSpPr>
        <p:spPr>
          <a:xfrm>
            <a:off x="523350" y="3034950"/>
            <a:ext cx="7246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36" name="Google Shape;536;p44"/>
          <p:cNvSpPr txBox="1"/>
          <p:nvPr/>
        </p:nvSpPr>
        <p:spPr>
          <a:xfrm>
            <a:off x="523325" y="1280200"/>
            <a:ext cx="5361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37" name="Google Shape;53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86" y="1390386"/>
            <a:ext cx="269300" cy="23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324" y="3073407"/>
            <a:ext cx="269300" cy="240028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4"/>
          <p:cNvSpPr txBox="1"/>
          <p:nvPr/>
        </p:nvSpPr>
        <p:spPr>
          <a:xfrm>
            <a:off x="547816" y="2924790"/>
            <a:ext cx="5214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40" name="Google Shape;54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6900" y="1724875"/>
            <a:ext cx="4530209" cy="8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06900" y="3545675"/>
            <a:ext cx="5260076" cy="8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5"/>
          <p:cNvSpPr txBox="1"/>
          <p:nvPr>
            <p:ph type="ctrTitle"/>
          </p:nvPr>
        </p:nvSpPr>
        <p:spPr>
          <a:xfrm>
            <a:off x="311708" y="16199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Нормализация признаков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7" name="Google Shape;54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Что такое нормализация?</a:t>
            </a:r>
            <a:endParaRPr/>
          </a:p>
        </p:txBody>
      </p:sp>
      <p:pic>
        <p:nvPicPr>
          <p:cNvPr id="553" name="Google Shape;55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900" y="1705400"/>
            <a:ext cx="2108825" cy="6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6"/>
          <p:cNvSpPr txBox="1"/>
          <p:nvPr/>
        </p:nvSpPr>
        <p:spPr>
          <a:xfrm>
            <a:off x="311700" y="1142413"/>
            <a:ext cx="5430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изменяем признаки в датасете по правилу: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55" name="Google Shape;555;p46"/>
          <p:cNvSpPr txBox="1"/>
          <p:nvPr/>
        </p:nvSpPr>
        <p:spPr>
          <a:xfrm>
            <a:off x="175140" y="2723018"/>
            <a:ext cx="7341000" cy="18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- среднее значение j-го признака в обучающей выборке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- стандартное отклонение j-го признака в обучающей выборке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56" name="Google Shape;556;p46"/>
          <p:cNvPicPr preferRelativeResize="0"/>
          <p:nvPr/>
        </p:nvPicPr>
        <p:blipFill rotWithShape="1">
          <a:blip r:embed="rId3">
            <a:alphaModFix/>
          </a:blip>
          <a:srcRect b="61585" l="84037" r="0" t="0"/>
          <a:stretch/>
        </p:blipFill>
        <p:spPr>
          <a:xfrm>
            <a:off x="644915" y="2853006"/>
            <a:ext cx="336625" cy="2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6"/>
          <p:cNvPicPr preferRelativeResize="0"/>
          <p:nvPr/>
        </p:nvPicPr>
        <p:blipFill rotWithShape="1">
          <a:blip r:embed="rId3">
            <a:alphaModFix/>
          </a:blip>
          <a:srcRect b="-4700" l="66669" r="17368" t="66287"/>
          <a:stretch/>
        </p:blipFill>
        <p:spPr>
          <a:xfrm>
            <a:off x="644915" y="3152941"/>
            <a:ext cx="336625" cy="2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Зачем?</a:t>
            </a:r>
            <a:endParaRPr/>
          </a:p>
        </p:txBody>
      </p:sp>
      <p:sp>
        <p:nvSpPr>
          <p:cNvPr id="563" name="Google Shape;563;p47"/>
          <p:cNvSpPr txBox="1"/>
          <p:nvPr/>
        </p:nvSpPr>
        <p:spPr>
          <a:xfrm>
            <a:off x="1236544" y="1330236"/>
            <a:ext cx="73410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Градиентный спуск и другие методы плохо работают на признаках с очень большим или маленьким масштабом.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Разный масштаб весов вредит регуляризации.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Для нормированных данных веса говорят о важности признаков.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8"/>
          <p:cNvSpPr txBox="1"/>
          <p:nvPr>
            <p:ph type="ctrTitle"/>
          </p:nvPr>
        </p:nvSpPr>
        <p:spPr>
          <a:xfrm>
            <a:off x="239050" y="2129250"/>
            <a:ext cx="8520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The End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311700" y="46505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Линейность по параметрам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589000" y="1293875"/>
            <a:ext cx="6150600" cy="3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Какое может быть происхождение у признаков     ?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Просто численный признак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Преобразования численных признаков (корень, логарифм, итд)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Степени численного признака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Значения из One-Hot-Encoding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Взаимодействия между разными признаками (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Линейная модель линейна по параметрам, а не признакам.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4475" y="1458037"/>
            <a:ext cx="2476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5994" y="2468674"/>
            <a:ext cx="1846450" cy="3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9708" y="3132085"/>
            <a:ext cx="12954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7048702" y="2956744"/>
            <a:ext cx="4443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</a:t>
            </a: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775" y="1058225"/>
            <a:ext cx="6038456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Точное решение</a:t>
            </a:r>
            <a:endParaRPr/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2008250"/>
            <a:ext cx="59055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6440" y="1213697"/>
            <a:ext cx="11144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311700" y="1110400"/>
            <a:ext cx="4458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Запишем то, что мы хотим получить: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Точное решение</a:t>
            </a:r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311700" y="1110400"/>
            <a:ext cx="77121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Случай            , тогда матрица      - квадратная и может иметь обратную.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844" y="1229200"/>
            <a:ext cx="6858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0900" y="1229200"/>
            <a:ext cx="25717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/>
          <p:nvPr/>
        </p:nvSpPr>
        <p:spPr>
          <a:xfrm>
            <a:off x="1187300" y="2361475"/>
            <a:ext cx="1245600" cy="124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 rot="5400000">
            <a:off x="2230125" y="2847475"/>
            <a:ext cx="12456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3039784" y="2796025"/>
            <a:ext cx="3765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8" name="Google Shape;168;p8"/>
          <p:cNvSpPr/>
          <p:nvPr/>
        </p:nvSpPr>
        <p:spPr>
          <a:xfrm rot="5400000">
            <a:off x="2978575" y="2847475"/>
            <a:ext cx="12456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1659750" y="2717500"/>
            <a:ext cx="273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7963" y="2874738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4300" y="2912838"/>
            <a:ext cx="2571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10888" y="2879500"/>
            <a:ext cx="1809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93550" y="2908088"/>
            <a:ext cx="1619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94615" y="2691860"/>
            <a:ext cx="11144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68975" y="3743525"/>
            <a:ext cx="14287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5011375" y="1955163"/>
            <a:ext cx="3167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Система линейных уравнений: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5011363" y="3346363"/>
            <a:ext cx="1496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Решение: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Pseudo-Inverse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311700" y="1110400"/>
            <a:ext cx="80202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Обычно             , тогда у нас </a:t>
            </a:r>
            <a:r>
              <a:rPr b="0" i="1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переопределенная система линейных уравнений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810725" y="2117925"/>
            <a:ext cx="1245600" cy="2565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 rot="5400000">
            <a:off x="1853550" y="2603925"/>
            <a:ext cx="12456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2663209" y="2552475"/>
            <a:ext cx="3765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7" name="Google Shape;187;p9"/>
          <p:cNvSpPr/>
          <p:nvPr/>
        </p:nvSpPr>
        <p:spPr>
          <a:xfrm rot="5400000">
            <a:off x="1942300" y="3263625"/>
            <a:ext cx="25650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1283175" y="2473950"/>
            <a:ext cx="273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388" y="2631188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7725" y="2669288"/>
            <a:ext cx="2571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4313" y="2635950"/>
            <a:ext cx="1809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16975" y="2664538"/>
            <a:ext cx="1619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3167" y="1208542"/>
            <a:ext cx="7620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76515" y="2564710"/>
            <a:ext cx="11144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 txBox="1"/>
          <p:nvPr/>
        </p:nvSpPr>
        <p:spPr>
          <a:xfrm>
            <a:off x="4393275" y="1828013"/>
            <a:ext cx="3167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Система линейных уравнений: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4364455" y="3006221"/>
            <a:ext cx="390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Приближенное решение: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84735" y="3460151"/>
            <a:ext cx="35337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 txBox="1"/>
          <p:nvPr/>
        </p:nvSpPr>
        <p:spPr>
          <a:xfrm>
            <a:off x="4572005" y="3812581"/>
            <a:ext cx="38913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Псевдообратная матрица дает решение с наименьшей квадратичной ошибкой.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