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4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980"/>
    <a:srgbClr val="624157"/>
    <a:srgbClr val="2B3852"/>
    <a:srgbClr val="FBEFAB"/>
    <a:srgbClr val="4DBA4D"/>
    <a:srgbClr val="476543"/>
    <a:srgbClr val="6A1C1A"/>
    <a:srgbClr val="B5AB75"/>
    <a:srgbClr val="474936"/>
    <a:srgbClr val="931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3" autoAdjust="0"/>
    <p:restoredTop sz="89861" autoAdjust="0"/>
  </p:normalViewPr>
  <p:slideViewPr>
    <p:cSldViewPr snapToGrid="0" snapToObjects="1">
      <p:cViewPr varScale="1">
        <p:scale>
          <a:sx n="98" d="100"/>
          <a:sy n="98" d="100"/>
        </p:scale>
        <p:origin x="-1760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5BF89-ABF2-1F42-A81A-A9CB699819DB}" type="datetimeFigureOut">
              <a:rPr lang="da-DK" smtClean="0"/>
              <a:t>13/12/17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900D6-6C71-EA4C-AB22-48028FFB28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6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3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9BD4-DF26-4744-8157-74A7DEF4B3BE}" type="datetimeFigureOut">
              <a:rPr lang="en-US" smtClean="0"/>
              <a:t>13/12/17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3"/>
          <p:cNvSpPr txBox="1">
            <a:spLocks/>
          </p:cNvSpPr>
          <p:nvPr/>
        </p:nvSpPr>
        <p:spPr>
          <a:xfrm>
            <a:off x="457200" y="1373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>
                <a:cs typeface="Skia"/>
              </a:rPr>
              <a:t>Figurfarver</a:t>
            </a:r>
            <a:endParaRPr lang="da-DK" dirty="0">
              <a:cs typeface="Skia"/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29572" y="1331835"/>
            <a:ext cx="2160000" cy="1032715"/>
          </a:xfrm>
          <a:prstGeom prst="roundRect">
            <a:avLst/>
          </a:prstGeom>
          <a:solidFill>
            <a:srgbClr val="B5AA75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181 170 117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29572" y="2497247"/>
            <a:ext cx="2160000" cy="1032715"/>
          </a:xfrm>
          <a:prstGeom prst="roundRect">
            <a:avLst/>
          </a:prstGeom>
          <a:solidFill>
            <a:srgbClr val="5C858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92 133 142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9572" y="3662663"/>
            <a:ext cx="2160000" cy="1032715"/>
          </a:xfrm>
          <a:prstGeom prst="roundRect">
            <a:avLst/>
          </a:prstGeom>
          <a:solidFill>
            <a:srgbClr val="29343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41 52 63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9572" y="4813133"/>
            <a:ext cx="2160000" cy="1032715"/>
          </a:xfrm>
          <a:prstGeom prst="roundRect">
            <a:avLst/>
          </a:prstGeom>
          <a:solidFill>
            <a:srgbClr val="47654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71 101 67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2363841" y="1331835"/>
            <a:ext cx="2160000" cy="1032715"/>
          </a:xfrm>
          <a:prstGeom prst="roundRect">
            <a:avLst/>
          </a:prstGeom>
          <a:solidFill>
            <a:srgbClr val="6B612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107 97 34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363841" y="2497247"/>
            <a:ext cx="2160000" cy="1032715"/>
          </a:xfrm>
          <a:prstGeom prst="roundRect">
            <a:avLst/>
          </a:prstGeom>
          <a:solidFill>
            <a:srgbClr val="4A556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74 85 99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2363841" y="3662663"/>
            <a:ext cx="2160000" cy="1032715"/>
          </a:xfrm>
          <a:prstGeom prst="roundRect">
            <a:avLst/>
          </a:prstGeom>
          <a:solidFill>
            <a:srgbClr val="62415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98 65 87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6" name="Afrundet rektangel 25"/>
          <p:cNvSpPr/>
          <p:nvPr/>
        </p:nvSpPr>
        <p:spPr>
          <a:xfrm>
            <a:off x="2363841" y="4813133"/>
            <a:ext cx="2160000" cy="1032715"/>
          </a:xfrm>
          <a:prstGeom prst="roundRect">
            <a:avLst/>
          </a:prstGeom>
          <a:solidFill>
            <a:srgbClr val="6A1C1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106 28 26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7" name="Afrundet rektangel 26"/>
          <p:cNvSpPr/>
          <p:nvPr/>
        </p:nvSpPr>
        <p:spPr>
          <a:xfrm>
            <a:off x="4663786" y="1331835"/>
            <a:ext cx="2160000" cy="1032715"/>
          </a:xfrm>
          <a:prstGeom prst="roundRect">
            <a:avLst/>
          </a:prstGeom>
          <a:solidFill>
            <a:srgbClr val="484B3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72 77 55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8" name="Afrundet rektangel 27"/>
          <p:cNvSpPr/>
          <p:nvPr/>
        </p:nvSpPr>
        <p:spPr>
          <a:xfrm>
            <a:off x="4663786" y="2497247"/>
            <a:ext cx="2160000" cy="1032715"/>
          </a:xfrm>
          <a:prstGeom prst="roundRect">
            <a:avLst/>
          </a:prstGeom>
          <a:solidFill>
            <a:srgbClr val="546F8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84 111 143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4663786" y="3662663"/>
            <a:ext cx="2160000" cy="1032715"/>
          </a:xfrm>
          <a:prstGeom prst="roundRect">
            <a:avLst/>
          </a:prstGeom>
          <a:solidFill>
            <a:srgbClr val="D4C98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84B37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212 201 128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484B37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0" name="Afrundet rektangel 29"/>
          <p:cNvSpPr/>
          <p:nvPr/>
        </p:nvSpPr>
        <p:spPr>
          <a:xfrm>
            <a:off x="4663786" y="4813133"/>
            <a:ext cx="2160000" cy="1032715"/>
          </a:xfrm>
          <a:prstGeom prst="roundRect">
            <a:avLst/>
          </a:prstGeom>
          <a:solidFill>
            <a:srgbClr val="931F0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147 31 14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1" name="Afrundet rektangel 30"/>
          <p:cNvSpPr/>
          <p:nvPr/>
        </p:nvSpPr>
        <p:spPr>
          <a:xfrm>
            <a:off x="6946567" y="1331835"/>
            <a:ext cx="2160000" cy="1032715"/>
          </a:xfrm>
          <a:prstGeom prst="roundRect">
            <a:avLst/>
          </a:prstGeom>
          <a:solidFill>
            <a:srgbClr val="4E534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78 83 78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2" name="Afrundet rektangel 31"/>
          <p:cNvSpPr/>
          <p:nvPr/>
        </p:nvSpPr>
        <p:spPr>
          <a:xfrm>
            <a:off x="6946567" y="2497247"/>
            <a:ext cx="2160000" cy="1032715"/>
          </a:xfrm>
          <a:prstGeom prst="roundRect">
            <a:avLst/>
          </a:prstGeom>
          <a:solidFill>
            <a:srgbClr val="2B385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43 56 82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Afrundet rektangel 32"/>
          <p:cNvSpPr/>
          <p:nvPr/>
        </p:nvSpPr>
        <p:spPr>
          <a:xfrm>
            <a:off x="6946567" y="3662663"/>
            <a:ext cx="2160000" cy="1032715"/>
          </a:xfrm>
          <a:prstGeom prst="roundRect">
            <a:avLst/>
          </a:prstGeom>
          <a:solidFill>
            <a:srgbClr val="7F786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127 120 106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29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1-13 at 14.18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99" y="707310"/>
            <a:ext cx="5991313" cy="5115507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1195415" y="2432182"/>
            <a:ext cx="1485210" cy="710283"/>
          </a:xfrm>
          <a:prstGeom prst="borderCallout1">
            <a:avLst>
              <a:gd name="adj1" fmla="val -15536"/>
              <a:gd name="adj2" fmla="val 83696"/>
              <a:gd name="adj3" fmla="val -73430"/>
              <a:gd name="adj4" fmla="val 111667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1A: </a:t>
            </a:r>
            <a:r>
              <a:rPr lang="en-US" sz="1200"/>
              <a:t>CPR-numre kan indtastes manuelt i tabellen</a:t>
            </a:r>
          </a:p>
        </p:txBody>
      </p:sp>
      <p:sp>
        <p:nvSpPr>
          <p:cNvPr id="61" name="Line Callout 1 60"/>
          <p:cNvSpPr/>
          <p:nvPr/>
        </p:nvSpPr>
        <p:spPr>
          <a:xfrm>
            <a:off x="1195415" y="4390920"/>
            <a:ext cx="2085389" cy="1054741"/>
          </a:xfrm>
          <a:prstGeom prst="borderCallout1">
            <a:avLst>
              <a:gd name="adj1" fmla="val -15536"/>
              <a:gd name="adj2" fmla="val 83696"/>
              <a:gd name="adj3" fmla="val -39660"/>
              <a:gd name="adj4" fmla="val 8938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1B:</a:t>
            </a:r>
            <a:r>
              <a:rPr lang="en-US" sz="1200" dirty="0"/>
              <a:t> Man </a:t>
            </a:r>
            <a:r>
              <a:rPr lang="en-US" sz="1200" dirty="0" err="1"/>
              <a:t>kan</a:t>
            </a:r>
            <a:r>
              <a:rPr lang="en-US" sz="1200" dirty="0"/>
              <a:t> </a:t>
            </a:r>
            <a:r>
              <a:rPr lang="en-US" sz="1200" dirty="0" err="1"/>
              <a:t>også</a:t>
            </a:r>
            <a:r>
              <a:rPr lang="en-US" sz="1200" dirty="0"/>
              <a:t> </a:t>
            </a:r>
            <a:r>
              <a:rPr lang="en-US" sz="1200" dirty="0" err="1"/>
              <a:t>vælge</a:t>
            </a:r>
            <a:r>
              <a:rPr lang="en-US" sz="1200" dirty="0"/>
              <a:t> at </a:t>
            </a:r>
            <a:r>
              <a:rPr lang="en-US" sz="1200" dirty="0" err="1"/>
              <a:t>bruge</a:t>
            </a:r>
            <a:r>
              <a:rPr lang="en-US" sz="1200" dirty="0"/>
              <a:t> en </a:t>
            </a:r>
            <a:r>
              <a:rPr lang="en-US" sz="1200" dirty="0" err="1"/>
              <a:t>tekstfil</a:t>
            </a:r>
            <a:r>
              <a:rPr lang="en-US" sz="1200" dirty="0"/>
              <a:t>, </a:t>
            </a:r>
            <a:r>
              <a:rPr lang="en-US" sz="1200" dirty="0" err="1"/>
              <a:t>hvis</a:t>
            </a:r>
            <a:r>
              <a:rPr lang="en-US" sz="1200" dirty="0"/>
              <a:t> man </a:t>
            </a:r>
            <a:r>
              <a:rPr lang="en-US" sz="1200" dirty="0" err="1"/>
              <a:t>har</a:t>
            </a:r>
            <a:r>
              <a:rPr lang="en-US" sz="1200" dirty="0"/>
              <a:t> mange CPR-</a:t>
            </a:r>
            <a:r>
              <a:rPr lang="en-US" sz="1200" dirty="0" err="1"/>
              <a:t>numre</a:t>
            </a:r>
            <a:r>
              <a:rPr lang="en-US" sz="1200" dirty="0"/>
              <a:t> </a:t>
            </a:r>
            <a:r>
              <a:rPr lang="en-US" sz="1200" dirty="0" err="1"/>
              <a:t>eller</a:t>
            </a:r>
            <a:r>
              <a:rPr lang="en-US" sz="1200" dirty="0"/>
              <a:t> </a:t>
            </a:r>
            <a:r>
              <a:rPr lang="en-US" sz="1200" dirty="0" err="1"/>
              <a:t>har</a:t>
            </a:r>
            <a:r>
              <a:rPr lang="en-US" sz="1200" dirty="0"/>
              <a:t> </a:t>
            </a:r>
            <a:r>
              <a:rPr lang="en-US" sz="1200" dirty="0" err="1"/>
              <a:t>navngivne</a:t>
            </a:r>
            <a:r>
              <a:rPr lang="en-US" sz="1200" dirty="0"/>
              <a:t> </a:t>
            </a:r>
            <a:r>
              <a:rPr lang="en-US" sz="1200" dirty="0" err="1"/>
              <a:t>lister</a:t>
            </a:r>
            <a:r>
              <a:rPr lang="en-US" sz="1200" dirty="0"/>
              <a:t>, </a:t>
            </a:r>
            <a:r>
              <a:rPr lang="en-US" sz="1200" dirty="0" err="1"/>
              <a:t>f.eks</a:t>
            </a:r>
            <a:r>
              <a:rPr lang="en-US" sz="1200" dirty="0"/>
              <a:t>. </a:t>
            </a:r>
            <a:r>
              <a:rPr lang="en-US" sz="1200" dirty="0" err="1"/>
              <a:t>klassesæt</a:t>
            </a:r>
            <a:endParaRPr lang="en-US" sz="1200" b="1" dirty="0"/>
          </a:p>
        </p:txBody>
      </p:sp>
      <p:sp>
        <p:nvSpPr>
          <p:cNvPr id="62" name="Line Callout 1 61"/>
          <p:cNvSpPr/>
          <p:nvPr/>
        </p:nvSpPr>
        <p:spPr>
          <a:xfrm>
            <a:off x="6246400" y="476761"/>
            <a:ext cx="1855956" cy="1192834"/>
          </a:xfrm>
          <a:prstGeom prst="borderCallout1">
            <a:avLst>
              <a:gd name="adj1" fmla="val 51515"/>
              <a:gd name="adj2" fmla="val -3991"/>
              <a:gd name="adj3" fmla="val 78598"/>
              <a:gd name="adj4" fmla="val -2876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2:</a:t>
            </a:r>
            <a:r>
              <a:rPr lang="en-US" sz="1200" dirty="0"/>
              <a:t> </a:t>
            </a:r>
            <a:r>
              <a:rPr lang="en-US" sz="1200" dirty="0" err="1"/>
              <a:t>Det</a:t>
            </a:r>
            <a:r>
              <a:rPr lang="en-US" sz="1200" dirty="0"/>
              <a:t> </a:t>
            </a:r>
            <a:r>
              <a:rPr lang="en-US" sz="1200" dirty="0" err="1"/>
              <a:t>angives</a:t>
            </a:r>
            <a:r>
              <a:rPr lang="en-US" sz="1200" dirty="0"/>
              <a:t>, </a:t>
            </a:r>
            <a:r>
              <a:rPr lang="en-US" sz="1200" dirty="0" err="1"/>
              <a:t>hvorfra</a:t>
            </a:r>
            <a:r>
              <a:rPr lang="en-US" sz="1200" dirty="0"/>
              <a:t> de </a:t>
            </a:r>
            <a:r>
              <a:rPr lang="en-US" sz="1200" dirty="0" err="1"/>
              <a:t>kliniske</a:t>
            </a:r>
            <a:r>
              <a:rPr lang="en-US" sz="1200" dirty="0"/>
              <a:t> data </a:t>
            </a:r>
            <a:r>
              <a:rPr lang="en-US" sz="1200" dirty="0" err="1"/>
              <a:t>skal</a:t>
            </a:r>
            <a:r>
              <a:rPr lang="en-US" sz="1200" dirty="0"/>
              <a:t> </a:t>
            </a:r>
            <a:r>
              <a:rPr lang="en-US" sz="1200" dirty="0" err="1"/>
              <a:t>hentes</a:t>
            </a:r>
            <a:r>
              <a:rPr lang="en-US" sz="1200" dirty="0"/>
              <a:t>. Man </a:t>
            </a:r>
            <a:r>
              <a:rPr lang="en-US" sz="1200" dirty="0" err="1"/>
              <a:t>kan</a:t>
            </a:r>
            <a:r>
              <a:rPr lang="en-US" sz="1200" dirty="0"/>
              <a:t> </a:t>
            </a:r>
            <a:r>
              <a:rPr lang="en-US" sz="1200" dirty="0" err="1"/>
              <a:t>vælge</a:t>
            </a:r>
            <a:r>
              <a:rPr lang="en-US" sz="1200" dirty="0"/>
              <a:t> </a:t>
            </a:r>
            <a:r>
              <a:rPr lang="en-US" sz="1200" dirty="0" err="1"/>
              <a:t>enten</a:t>
            </a:r>
            <a:r>
              <a:rPr lang="en-US" sz="1200" dirty="0"/>
              <a:t> et </a:t>
            </a:r>
            <a:r>
              <a:rPr lang="en-US" sz="1200" dirty="0" err="1"/>
              <a:t>af</a:t>
            </a:r>
            <a:r>
              <a:rPr lang="en-US" sz="1200" dirty="0"/>
              <a:t> </a:t>
            </a:r>
            <a:r>
              <a:rPr lang="en-US" sz="1200" dirty="0" err="1"/>
              <a:t>testmiljøerne</a:t>
            </a:r>
            <a:r>
              <a:rPr lang="en-US" sz="1200" dirty="0"/>
              <a:t> </a:t>
            </a:r>
            <a:r>
              <a:rPr lang="en-US" sz="1200" dirty="0" err="1"/>
              <a:t>eller</a:t>
            </a:r>
            <a:r>
              <a:rPr lang="en-US" sz="1200" dirty="0"/>
              <a:t> en backup man </a:t>
            </a:r>
            <a:r>
              <a:rPr lang="en-US" sz="1200" dirty="0" err="1"/>
              <a:t>har</a:t>
            </a:r>
            <a:r>
              <a:rPr lang="en-US" sz="1200" dirty="0"/>
              <a:t> </a:t>
            </a:r>
            <a:r>
              <a:rPr lang="en-US" sz="1200" dirty="0" err="1"/>
              <a:t>taget</a:t>
            </a:r>
            <a:r>
              <a:rPr lang="en-US" sz="1200" dirty="0"/>
              <a:t> </a:t>
            </a:r>
            <a:r>
              <a:rPr lang="en-US" sz="1200" dirty="0" err="1"/>
              <a:t>tidligere</a:t>
            </a:r>
            <a:endParaRPr lang="en-US" sz="1200" b="1" dirty="0"/>
          </a:p>
        </p:txBody>
      </p:sp>
      <p:sp>
        <p:nvSpPr>
          <p:cNvPr id="63" name="Line Callout 1 62"/>
          <p:cNvSpPr/>
          <p:nvPr/>
        </p:nvSpPr>
        <p:spPr>
          <a:xfrm>
            <a:off x="6246400" y="1835765"/>
            <a:ext cx="1855956" cy="1192834"/>
          </a:xfrm>
          <a:prstGeom prst="borderCallout1">
            <a:avLst>
              <a:gd name="adj1" fmla="val 51515"/>
              <a:gd name="adj2" fmla="val -3991"/>
              <a:gd name="adj3" fmla="val 19052"/>
              <a:gd name="adj4" fmla="val -2470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3:</a:t>
            </a:r>
            <a:r>
              <a:rPr lang="en-US" sz="1200" dirty="0"/>
              <a:t> </a:t>
            </a:r>
            <a:r>
              <a:rPr lang="en-US" sz="1200" dirty="0" err="1"/>
              <a:t>Det</a:t>
            </a:r>
            <a:r>
              <a:rPr lang="en-US" sz="1200" dirty="0"/>
              <a:t> </a:t>
            </a:r>
            <a:r>
              <a:rPr lang="en-US" sz="1200" dirty="0" err="1"/>
              <a:t>angives</a:t>
            </a:r>
            <a:r>
              <a:rPr lang="en-US" sz="1200" dirty="0"/>
              <a:t> </a:t>
            </a:r>
            <a:r>
              <a:rPr lang="en-US" sz="1200" dirty="0" err="1"/>
              <a:t>hvor</a:t>
            </a:r>
            <a:r>
              <a:rPr lang="en-US" sz="1200" dirty="0"/>
              <a:t> de </a:t>
            </a:r>
            <a:r>
              <a:rPr lang="en-US" sz="1200" dirty="0" err="1"/>
              <a:t>kliniske</a:t>
            </a:r>
            <a:r>
              <a:rPr lang="en-US" sz="1200" dirty="0"/>
              <a:t> data </a:t>
            </a:r>
            <a:r>
              <a:rPr lang="en-US" sz="1200" dirty="0" err="1"/>
              <a:t>skal</a:t>
            </a:r>
            <a:r>
              <a:rPr lang="en-US" sz="1200" dirty="0"/>
              <a:t> </a:t>
            </a:r>
            <a:r>
              <a:rPr lang="en-US" sz="1200" dirty="0" err="1"/>
              <a:t>placeres</a:t>
            </a:r>
            <a:r>
              <a:rPr lang="en-US" sz="1200" dirty="0"/>
              <a:t>. </a:t>
            </a:r>
            <a:r>
              <a:rPr lang="en-US" sz="1200" dirty="0" err="1"/>
              <a:t>Enten</a:t>
            </a:r>
            <a:r>
              <a:rPr lang="en-US" sz="1200" dirty="0"/>
              <a:t> </a:t>
            </a:r>
            <a:r>
              <a:rPr lang="en-US" sz="1200" dirty="0" err="1"/>
              <a:t>overskrives</a:t>
            </a:r>
            <a:r>
              <a:rPr lang="en-US" sz="1200" dirty="0"/>
              <a:t> data </a:t>
            </a:r>
            <a:r>
              <a:rPr lang="en-US" sz="1200" dirty="0" err="1"/>
              <a:t>i</a:t>
            </a:r>
            <a:r>
              <a:rPr lang="en-US" sz="1200" dirty="0"/>
              <a:t> et </a:t>
            </a:r>
            <a:r>
              <a:rPr lang="en-US" sz="1200" dirty="0" err="1"/>
              <a:t>miljø</a:t>
            </a:r>
            <a:r>
              <a:rPr lang="en-US" sz="1200" dirty="0"/>
              <a:t>, </a:t>
            </a:r>
            <a:r>
              <a:rPr lang="en-US" sz="1200" dirty="0" err="1"/>
              <a:t>eller</a:t>
            </a:r>
            <a:r>
              <a:rPr lang="en-US" sz="1200" dirty="0"/>
              <a:t> </a:t>
            </a:r>
            <a:r>
              <a:rPr lang="en-US" sz="1200" dirty="0" err="1"/>
              <a:t>tages</a:t>
            </a:r>
            <a:r>
              <a:rPr lang="en-US" sz="1200" dirty="0"/>
              <a:t> en backup </a:t>
            </a:r>
            <a:r>
              <a:rPr lang="en-US" sz="1200" dirty="0" err="1"/>
              <a:t>i</a:t>
            </a:r>
            <a:r>
              <a:rPr lang="en-US" sz="1200" dirty="0"/>
              <a:t> den </a:t>
            </a:r>
            <a:r>
              <a:rPr lang="en-US" sz="1200" dirty="0" err="1"/>
              <a:t>angivne</a:t>
            </a:r>
            <a:r>
              <a:rPr lang="en-US" sz="1200" dirty="0"/>
              <a:t> folder.</a:t>
            </a:r>
            <a:endParaRPr lang="en-US" sz="1200" b="1" dirty="0"/>
          </a:p>
        </p:txBody>
      </p:sp>
      <p:sp>
        <p:nvSpPr>
          <p:cNvPr id="64" name="Line Callout 1 63"/>
          <p:cNvSpPr/>
          <p:nvPr/>
        </p:nvSpPr>
        <p:spPr>
          <a:xfrm>
            <a:off x="6246400" y="3125530"/>
            <a:ext cx="1855956" cy="710283"/>
          </a:xfrm>
          <a:prstGeom prst="borderCallout1">
            <a:avLst>
              <a:gd name="adj1" fmla="val 48100"/>
              <a:gd name="adj2" fmla="val -9957"/>
              <a:gd name="adj3" fmla="val -32522"/>
              <a:gd name="adj4" fmla="val -40763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4:</a:t>
            </a:r>
            <a:r>
              <a:rPr lang="en-US" sz="1200"/>
              <a:t> Her bliver valgene truffet i de forrige skridt automatisk opsummeret.</a:t>
            </a:r>
            <a:endParaRPr lang="en-US" sz="1200" b="1"/>
          </a:p>
        </p:txBody>
      </p:sp>
      <p:sp>
        <p:nvSpPr>
          <p:cNvPr id="65" name="Line Callout 1 64"/>
          <p:cNvSpPr/>
          <p:nvPr/>
        </p:nvSpPr>
        <p:spPr>
          <a:xfrm>
            <a:off x="6246400" y="3963214"/>
            <a:ext cx="1855956" cy="710283"/>
          </a:xfrm>
          <a:prstGeom prst="borderCallout1">
            <a:avLst>
              <a:gd name="adj1" fmla="val 12559"/>
              <a:gd name="adj2" fmla="val -4811"/>
              <a:gd name="adj3" fmla="val -63632"/>
              <a:gd name="adj4" fmla="val -46133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5:</a:t>
            </a:r>
            <a:r>
              <a:rPr lang="en-US" sz="1200" dirty="0"/>
              <a:t> </a:t>
            </a:r>
            <a:r>
              <a:rPr lang="en-US" sz="1200" dirty="0" err="1"/>
              <a:t>Tryk</a:t>
            </a:r>
            <a:r>
              <a:rPr lang="en-US" sz="1200" dirty="0"/>
              <a:t> </a:t>
            </a:r>
            <a:r>
              <a:rPr lang="en-US" sz="1200" dirty="0" err="1"/>
              <a:t>på</a:t>
            </a:r>
            <a:r>
              <a:rPr lang="en-US" sz="1200" dirty="0"/>
              <a:t> </a:t>
            </a:r>
            <a:r>
              <a:rPr lang="en-US" sz="1200" dirty="0" smtClean="0"/>
              <a:t>en </a:t>
            </a:r>
            <a:r>
              <a:rPr lang="en-US" sz="1200" dirty="0" err="1" smtClean="0"/>
              <a:t>af</a:t>
            </a:r>
            <a:r>
              <a:rPr lang="en-US" sz="1200" dirty="0" smtClean="0"/>
              <a:t> </a:t>
            </a:r>
            <a:r>
              <a:rPr lang="en-US" sz="1200" dirty="0" err="1" smtClean="0"/>
              <a:t>knaperne</a:t>
            </a:r>
            <a:r>
              <a:rPr lang="en-US" sz="1200" dirty="0" smtClean="0"/>
              <a:t> </a:t>
            </a:r>
            <a:r>
              <a:rPr lang="en-US" sz="1200" dirty="0"/>
              <a:t>for at </a:t>
            </a:r>
            <a:r>
              <a:rPr lang="en-US" sz="1200" dirty="0" err="1"/>
              <a:t>få</a:t>
            </a:r>
            <a:r>
              <a:rPr lang="en-US" sz="1200" dirty="0"/>
              <a:t> </a:t>
            </a:r>
            <a:r>
              <a:rPr lang="en-US" sz="1200" dirty="0" err="1"/>
              <a:t>klienten</a:t>
            </a:r>
            <a:r>
              <a:rPr lang="en-US" sz="1200" dirty="0"/>
              <a:t> </a:t>
            </a:r>
            <a:r>
              <a:rPr lang="en-US" sz="1200" dirty="0" err="1"/>
              <a:t>til</a:t>
            </a:r>
            <a:r>
              <a:rPr lang="en-US" sz="1200" dirty="0"/>
              <a:t> at </a:t>
            </a:r>
            <a:r>
              <a:rPr lang="en-US" sz="1200" dirty="0" err="1"/>
              <a:t>udføre</a:t>
            </a:r>
            <a:r>
              <a:rPr lang="en-US" sz="1200" dirty="0"/>
              <a:t> den </a:t>
            </a:r>
            <a:r>
              <a:rPr lang="en-US" sz="1200" dirty="0" err="1"/>
              <a:t>valgte</a:t>
            </a:r>
            <a:r>
              <a:rPr lang="en-US" sz="1200" dirty="0"/>
              <a:t> </a:t>
            </a:r>
            <a:r>
              <a:rPr lang="en-US" sz="1200" dirty="0" err="1"/>
              <a:t>opgave</a:t>
            </a:r>
            <a:r>
              <a:rPr lang="en-US" sz="1200" dirty="0"/>
              <a:t>.</a:t>
            </a:r>
            <a:endParaRPr lang="en-US" sz="1200" b="1" dirty="0"/>
          </a:p>
        </p:txBody>
      </p:sp>
      <p:sp>
        <p:nvSpPr>
          <p:cNvPr id="66" name="Line Callout 1 65"/>
          <p:cNvSpPr/>
          <p:nvPr/>
        </p:nvSpPr>
        <p:spPr>
          <a:xfrm>
            <a:off x="3469813" y="5323409"/>
            <a:ext cx="3131856" cy="836894"/>
          </a:xfrm>
          <a:prstGeom prst="borderCallout1">
            <a:avLst>
              <a:gd name="adj1" fmla="val -12059"/>
              <a:gd name="adj2" fmla="val 33861"/>
              <a:gd name="adj3" fmla="val -94234"/>
              <a:gd name="adj4" fmla="val 12179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6:</a:t>
            </a:r>
            <a:r>
              <a:rPr lang="en-US" sz="1200"/>
              <a:t> Klienten orienterer om hvordan opgaven udføres. Hvis noget går galt fremgår det også her – og denne information kan hjælpe en tekniker med at fejlfinde.</a:t>
            </a:r>
            <a:endParaRPr lang="en-US" sz="1200" b="1"/>
          </a:p>
        </p:txBody>
      </p:sp>
      <p:cxnSp>
        <p:nvCxnSpPr>
          <p:cNvPr id="5" name="Straight Connector 4"/>
          <p:cNvCxnSpPr/>
          <p:nvPr/>
        </p:nvCxnSpPr>
        <p:spPr>
          <a:xfrm>
            <a:off x="5460422" y="4027526"/>
            <a:ext cx="685948" cy="203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5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3-02 at 17.0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" y="0"/>
            <a:ext cx="8784404" cy="6858000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-484262" y="1669595"/>
            <a:ext cx="1485210" cy="710283"/>
          </a:xfrm>
          <a:prstGeom prst="borderCallout1">
            <a:avLst>
              <a:gd name="adj1" fmla="val -15536"/>
              <a:gd name="adj2" fmla="val 83696"/>
              <a:gd name="adj3" fmla="val -73430"/>
              <a:gd name="adj4" fmla="val 111667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1A: </a:t>
            </a:r>
            <a:r>
              <a:rPr lang="da-DK" sz="1200" dirty="0" smtClean="0"/>
              <a:t>CPR-numre kan indtastes manuelt i tabellen</a:t>
            </a:r>
            <a:endParaRPr lang="da-DK" sz="1200" dirty="0"/>
          </a:p>
        </p:txBody>
      </p:sp>
      <p:sp>
        <p:nvSpPr>
          <p:cNvPr id="61" name="Line Callout 1 60"/>
          <p:cNvSpPr/>
          <p:nvPr/>
        </p:nvSpPr>
        <p:spPr>
          <a:xfrm>
            <a:off x="-889974" y="4735049"/>
            <a:ext cx="2085389" cy="1054741"/>
          </a:xfrm>
          <a:prstGeom prst="borderCallout1">
            <a:avLst>
              <a:gd name="adj1" fmla="val -15536"/>
              <a:gd name="adj2" fmla="val 83696"/>
              <a:gd name="adj3" fmla="val -39660"/>
              <a:gd name="adj4" fmla="val 8938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1B:</a:t>
            </a:r>
            <a:r>
              <a:rPr lang="da-DK" sz="1200" dirty="0" smtClean="0"/>
              <a:t> Man kan også vælge at bruge en tekstfil, hvis man har mange CPR-numre eller har navngivne lister, f.eks. klassesæt</a:t>
            </a:r>
            <a:endParaRPr lang="da-DK" sz="1200" b="1" dirty="0"/>
          </a:p>
        </p:txBody>
      </p:sp>
      <p:sp>
        <p:nvSpPr>
          <p:cNvPr id="62" name="Line Callout 1 61"/>
          <p:cNvSpPr/>
          <p:nvPr/>
        </p:nvSpPr>
        <p:spPr>
          <a:xfrm>
            <a:off x="8135130" y="-19211"/>
            <a:ext cx="1855956" cy="1192834"/>
          </a:xfrm>
          <a:prstGeom prst="borderCallout1">
            <a:avLst>
              <a:gd name="adj1" fmla="val 67314"/>
              <a:gd name="adj2" fmla="val -2667"/>
              <a:gd name="adj3" fmla="val 146601"/>
              <a:gd name="adj4" fmla="val -23802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3:</a:t>
            </a:r>
            <a:r>
              <a:rPr lang="da-DK" sz="1200" dirty="0" smtClean="0"/>
              <a:t> Det angives, hvorfra de kliniske data skal hentes. Man kan vælge enten et af testmiljøerne eller en backup man har taget tidligere</a:t>
            </a:r>
            <a:endParaRPr lang="da-DK" sz="1200" b="1" dirty="0"/>
          </a:p>
        </p:txBody>
      </p:sp>
      <p:sp>
        <p:nvSpPr>
          <p:cNvPr id="63" name="Line Callout 1 62"/>
          <p:cNvSpPr/>
          <p:nvPr/>
        </p:nvSpPr>
        <p:spPr>
          <a:xfrm>
            <a:off x="8102356" y="1344152"/>
            <a:ext cx="1855956" cy="1192834"/>
          </a:xfrm>
          <a:prstGeom prst="borderCallout1">
            <a:avLst>
              <a:gd name="adj1" fmla="val 79678"/>
              <a:gd name="adj2" fmla="val -2666"/>
              <a:gd name="adj3" fmla="val 124834"/>
              <a:gd name="adj4" fmla="val -23087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4:</a:t>
            </a:r>
            <a:r>
              <a:rPr lang="da-DK" sz="1200" dirty="0" smtClean="0"/>
              <a:t> Det angives hvor de kliniske data skal placeres. Enten overskrives data i et miljø, eller tages en backup i den angivne folder.</a:t>
            </a:r>
            <a:endParaRPr lang="da-DK" sz="1200" b="1" dirty="0"/>
          </a:p>
        </p:txBody>
      </p:sp>
      <p:sp>
        <p:nvSpPr>
          <p:cNvPr id="64" name="Line Callout 1 63"/>
          <p:cNvSpPr/>
          <p:nvPr/>
        </p:nvSpPr>
        <p:spPr>
          <a:xfrm>
            <a:off x="8102356" y="2770388"/>
            <a:ext cx="1855956" cy="710283"/>
          </a:xfrm>
          <a:prstGeom prst="borderCallout1">
            <a:avLst>
              <a:gd name="adj1" fmla="val 31950"/>
              <a:gd name="adj2" fmla="val -3776"/>
              <a:gd name="adj3" fmla="val -181331"/>
              <a:gd name="adj4" fmla="val -7828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5</a:t>
            </a:r>
            <a:r>
              <a:rPr lang="en-US" sz="1200" b="1" dirty="0" smtClean="0"/>
              <a:t>:</a:t>
            </a:r>
            <a:r>
              <a:rPr lang="en-US" sz="1200" dirty="0" smtClean="0"/>
              <a:t> </a:t>
            </a:r>
            <a:r>
              <a:rPr lang="da-DK" sz="1200" dirty="0" smtClean="0"/>
              <a:t>Her bliver valgene truffet i de forrige skridt automatisk opsummeret.</a:t>
            </a:r>
            <a:endParaRPr lang="da-DK" sz="1200" b="1" dirty="0"/>
          </a:p>
        </p:txBody>
      </p:sp>
      <p:sp>
        <p:nvSpPr>
          <p:cNvPr id="65" name="Line Callout 1 64"/>
          <p:cNvSpPr/>
          <p:nvPr/>
        </p:nvSpPr>
        <p:spPr>
          <a:xfrm>
            <a:off x="8135130" y="3963214"/>
            <a:ext cx="1855956" cy="710283"/>
          </a:xfrm>
          <a:prstGeom prst="borderCallout1">
            <a:avLst>
              <a:gd name="adj1" fmla="val 12559"/>
              <a:gd name="adj2" fmla="val -4811"/>
              <a:gd name="adj3" fmla="val -92471"/>
              <a:gd name="adj4" fmla="val -97344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6</a:t>
            </a:r>
            <a:r>
              <a:rPr lang="en-US" sz="1200" b="1" dirty="0" smtClean="0"/>
              <a:t>:</a:t>
            </a:r>
            <a:r>
              <a:rPr lang="en-US" sz="1200" dirty="0" smtClean="0"/>
              <a:t> </a:t>
            </a:r>
            <a:r>
              <a:rPr lang="da-DK" sz="1200" dirty="0" smtClean="0"/>
              <a:t>Tryk på en af knapperne for at få klienten til at udføre den valgte opgave.</a:t>
            </a:r>
            <a:endParaRPr lang="da-DK" sz="1200" b="1" dirty="0"/>
          </a:p>
        </p:txBody>
      </p:sp>
      <p:sp>
        <p:nvSpPr>
          <p:cNvPr id="66" name="Line Callout 1 65"/>
          <p:cNvSpPr/>
          <p:nvPr/>
        </p:nvSpPr>
        <p:spPr>
          <a:xfrm>
            <a:off x="3469813" y="5896957"/>
            <a:ext cx="3131856" cy="836894"/>
          </a:xfrm>
          <a:prstGeom prst="borderCallout1">
            <a:avLst>
              <a:gd name="adj1" fmla="val -12059"/>
              <a:gd name="adj2" fmla="val 33861"/>
              <a:gd name="adj3" fmla="val -94234"/>
              <a:gd name="adj4" fmla="val 12179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/>
              <a:t>7</a:t>
            </a:r>
            <a:r>
              <a:rPr lang="da-DK" sz="1200" b="1" dirty="0" smtClean="0"/>
              <a:t>:</a:t>
            </a:r>
            <a:r>
              <a:rPr lang="da-DK" sz="1200" dirty="0" smtClean="0"/>
              <a:t> Klienten orienterer om hvordan opgaven udføres. Hvis noget går galt fremgår det også her – og denne information kan hjælpe en tekniker med at fejlfinde.</a:t>
            </a:r>
            <a:endParaRPr lang="da-DK" sz="1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96774" y="4244258"/>
            <a:ext cx="3875549" cy="65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ine Callout 1 13"/>
          <p:cNvSpPr/>
          <p:nvPr/>
        </p:nvSpPr>
        <p:spPr>
          <a:xfrm>
            <a:off x="2191446" y="-420941"/>
            <a:ext cx="1855956" cy="678010"/>
          </a:xfrm>
          <a:prstGeom prst="borderCallout1">
            <a:avLst>
              <a:gd name="adj1" fmla="val 104777"/>
              <a:gd name="adj2" fmla="val 64878"/>
              <a:gd name="adj3" fmla="val 204607"/>
              <a:gd name="adj4" fmla="val 55555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2:</a:t>
            </a:r>
            <a:r>
              <a:rPr lang="da-DK" sz="1200" dirty="0" smtClean="0"/>
              <a:t> Det angives, for hvilke tjenester kliniske data skal hentes og placeres</a:t>
            </a:r>
            <a:endParaRPr lang="da-DK" sz="1200" b="1" dirty="0"/>
          </a:p>
        </p:txBody>
      </p:sp>
    </p:spTree>
    <p:extLst>
      <p:ext uri="{BB962C8B-B14F-4D97-AF65-F5344CB8AC3E}">
        <p14:creationId xmlns:p14="http://schemas.microsoft.com/office/powerpoint/2010/main" val="160456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12-13 at 17.04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4" y="0"/>
            <a:ext cx="8784404" cy="6858000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-484262" y="1669595"/>
            <a:ext cx="1485210" cy="710283"/>
          </a:xfrm>
          <a:prstGeom prst="borderCallout1">
            <a:avLst>
              <a:gd name="adj1" fmla="val -15536"/>
              <a:gd name="adj2" fmla="val 83696"/>
              <a:gd name="adj3" fmla="val -73430"/>
              <a:gd name="adj4" fmla="val 111667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1A: </a:t>
            </a:r>
            <a:r>
              <a:rPr lang="da-DK" sz="1200" dirty="0" smtClean="0"/>
              <a:t>CPR-numre kan indtastes manuelt i tabellen</a:t>
            </a:r>
            <a:endParaRPr lang="da-DK" sz="1200" dirty="0"/>
          </a:p>
        </p:txBody>
      </p:sp>
      <p:sp>
        <p:nvSpPr>
          <p:cNvPr id="61" name="Line Callout 1 60"/>
          <p:cNvSpPr/>
          <p:nvPr/>
        </p:nvSpPr>
        <p:spPr>
          <a:xfrm>
            <a:off x="-889974" y="4735049"/>
            <a:ext cx="2085389" cy="1054741"/>
          </a:xfrm>
          <a:prstGeom prst="borderCallout1">
            <a:avLst>
              <a:gd name="adj1" fmla="val -15536"/>
              <a:gd name="adj2" fmla="val 83696"/>
              <a:gd name="adj3" fmla="val -39660"/>
              <a:gd name="adj4" fmla="val 8938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1B:</a:t>
            </a:r>
            <a:r>
              <a:rPr lang="da-DK" sz="1200" dirty="0" smtClean="0"/>
              <a:t> Man kan også vælge at bruge en tekstfil, hvis man har mange CPR-numre eller har navngivne lister, f.eks. klassesæt</a:t>
            </a:r>
            <a:endParaRPr lang="da-DK" sz="1200" b="1" dirty="0"/>
          </a:p>
        </p:txBody>
      </p:sp>
      <p:sp>
        <p:nvSpPr>
          <p:cNvPr id="62" name="Line Callout 1 61"/>
          <p:cNvSpPr/>
          <p:nvPr/>
        </p:nvSpPr>
        <p:spPr>
          <a:xfrm>
            <a:off x="8135130" y="0"/>
            <a:ext cx="1855956" cy="1192834"/>
          </a:xfrm>
          <a:prstGeom prst="borderCallout1">
            <a:avLst>
              <a:gd name="adj1" fmla="val 67314"/>
              <a:gd name="adj2" fmla="val -2667"/>
              <a:gd name="adj3" fmla="val 136824"/>
              <a:gd name="adj4" fmla="val -235233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3:</a:t>
            </a:r>
            <a:r>
              <a:rPr lang="da-DK" sz="1200" dirty="0" smtClean="0"/>
              <a:t> Det angives, hvorfra de kliniske data skal hentes. Man kan vælge enten et af testmiljøerne eller en backup man har taget tidligere</a:t>
            </a:r>
            <a:endParaRPr lang="da-DK" sz="1200" b="1" dirty="0"/>
          </a:p>
        </p:txBody>
      </p:sp>
      <p:sp>
        <p:nvSpPr>
          <p:cNvPr id="63" name="Line Callout 1 62"/>
          <p:cNvSpPr/>
          <p:nvPr/>
        </p:nvSpPr>
        <p:spPr>
          <a:xfrm>
            <a:off x="8102356" y="1344152"/>
            <a:ext cx="1855956" cy="1192834"/>
          </a:xfrm>
          <a:prstGeom prst="borderCallout1">
            <a:avLst>
              <a:gd name="adj1" fmla="val 79678"/>
              <a:gd name="adj2" fmla="val -2666"/>
              <a:gd name="adj3" fmla="val 113971"/>
              <a:gd name="adj4" fmla="val -229480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4:</a:t>
            </a:r>
            <a:r>
              <a:rPr lang="da-DK" sz="1200" dirty="0" smtClean="0"/>
              <a:t> Det angives hvor de kliniske data skal placeres. Enten overskrives data i et miljø, eller tages en backup i den angivne folder.</a:t>
            </a:r>
            <a:endParaRPr lang="da-DK" sz="1200" b="1" dirty="0"/>
          </a:p>
        </p:txBody>
      </p:sp>
      <p:sp>
        <p:nvSpPr>
          <p:cNvPr id="64" name="Line Callout 1 63"/>
          <p:cNvSpPr/>
          <p:nvPr/>
        </p:nvSpPr>
        <p:spPr>
          <a:xfrm>
            <a:off x="8135130" y="3856245"/>
            <a:ext cx="1855956" cy="710283"/>
          </a:xfrm>
          <a:prstGeom prst="borderCallout1">
            <a:avLst>
              <a:gd name="adj1" fmla="val 31950"/>
              <a:gd name="adj2" fmla="val -3776"/>
              <a:gd name="adj3" fmla="val -301737"/>
              <a:gd name="adj4" fmla="val -92951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/>
              <a:t>6:</a:t>
            </a:r>
            <a:r>
              <a:rPr lang="en-US" sz="1200" dirty="0" smtClean="0"/>
              <a:t> </a:t>
            </a:r>
            <a:r>
              <a:rPr lang="da-DK" sz="1200" dirty="0" smtClean="0"/>
              <a:t>Her bliver valgene truffet i de forrige skridt automatisk opsummeret.</a:t>
            </a:r>
            <a:endParaRPr lang="da-DK" sz="1200" b="1" dirty="0"/>
          </a:p>
        </p:txBody>
      </p:sp>
      <p:sp>
        <p:nvSpPr>
          <p:cNvPr id="65" name="Line Callout 1 64"/>
          <p:cNvSpPr/>
          <p:nvPr/>
        </p:nvSpPr>
        <p:spPr>
          <a:xfrm>
            <a:off x="8135130" y="4831400"/>
            <a:ext cx="1855956" cy="710283"/>
          </a:xfrm>
          <a:prstGeom prst="borderCallout1">
            <a:avLst>
              <a:gd name="adj1" fmla="val 12559"/>
              <a:gd name="adj2" fmla="val -4811"/>
              <a:gd name="adj3" fmla="val -253012"/>
              <a:gd name="adj4" fmla="val -89664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/>
              <a:t>7:</a:t>
            </a:r>
            <a:r>
              <a:rPr lang="en-US" sz="1200" dirty="0" smtClean="0"/>
              <a:t> </a:t>
            </a:r>
            <a:r>
              <a:rPr lang="da-DK" sz="1200" dirty="0" smtClean="0"/>
              <a:t>Tryk på en af knapperne for at få klienten til at udføre den valgte opgave.</a:t>
            </a:r>
            <a:endParaRPr lang="da-DK" sz="1200" b="1" dirty="0"/>
          </a:p>
        </p:txBody>
      </p:sp>
      <p:sp>
        <p:nvSpPr>
          <p:cNvPr id="66" name="Line Callout 1 65"/>
          <p:cNvSpPr/>
          <p:nvPr/>
        </p:nvSpPr>
        <p:spPr>
          <a:xfrm>
            <a:off x="3469813" y="5896957"/>
            <a:ext cx="3131856" cy="836894"/>
          </a:xfrm>
          <a:prstGeom prst="borderCallout1">
            <a:avLst>
              <a:gd name="adj1" fmla="val -12059"/>
              <a:gd name="adj2" fmla="val 33861"/>
              <a:gd name="adj3" fmla="val -94234"/>
              <a:gd name="adj4" fmla="val 12179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/>
              <a:t>8</a:t>
            </a:r>
            <a:r>
              <a:rPr lang="da-DK" sz="1200" b="1" dirty="0" smtClean="0"/>
              <a:t>:</a:t>
            </a:r>
            <a:r>
              <a:rPr lang="da-DK" sz="1200" dirty="0" smtClean="0"/>
              <a:t> </a:t>
            </a:r>
            <a:r>
              <a:rPr lang="da-DK" sz="1200" dirty="0" smtClean="0"/>
              <a:t>Klienten orienterer om hvordan opgaven udføres. Hvis noget går galt fremgår det også her – og denne information kan hjælpe en tekniker med at fejlfinde.</a:t>
            </a:r>
            <a:endParaRPr lang="da-DK" sz="1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12619" y="4055841"/>
            <a:ext cx="1259704" cy="89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ine Callout 1 13"/>
          <p:cNvSpPr/>
          <p:nvPr/>
        </p:nvSpPr>
        <p:spPr>
          <a:xfrm>
            <a:off x="2191446" y="-420941"/>
            <a:ext cx="1855956" cy="678010"/>
          </a:xfrm>
          <a:prstGeom prst="borderCallout1">
            <a:avLst>
              <a:gd name="adj1" fmla="val 104777"/>
              <a:gd name="adj2" fmla="val 64878"/>
              <a:gd name="adj3" fmla="val 204607"/>
              <a:gd name="adj4" fmla="val 55555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2:</a:t>
            </a:r>
            <a:r>
              <a:rPr lang="da-DK" sz="1200" dirty="0" smtClean="0"/>
              <a:t> Det angives, for hvilke tjenester kliniske data skal hentes og placeres</a:t>
            </a:r>
            <a:endParaRPr lang="da-DK" sz="1200" b="1" dirty="0"/>
          </a:p>
        </p:txBody>
      </p:sp>
      <p:sp>
        <p:nvSpPr>
          <p:cNvPr id="15" name="Line Callout 1 14"/>
          <p:cNvSpPr/>
          <p:nvPr/>
        </p:nvSpPr>
        <p:spPr>
          <a:xfrm>
            <a:off x="8135130" y="2671150"/>
            <a:ext cx="1855956" cy="1034826"/>
          </a:xfrm>
          <a:prstGeom prst="borderCallout1">
            <a:avLst>
              <a:gd name="adj1" fmla="val 31950"/>
              <a:gd name="adj2" fmla="val -3776"/>
              <a:gd name="adj3" fmla="val 110985"/>
              <a:gd name="adj4" fmla="val -202571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5</a:t>
            </a:r>
            <a:r>
              <a:rPr lang="en-US" sz="1200" b="1" dirty="0" smtClean="0"/>
              <a:t>:</a:t>
            </a:r>
            <a:r>
              <a:rPr lang="en-US" sz="1200" dirty="0" smtClean="0"/>
              <a:t> </a:t>
            </a:r>
            <a:r>
              <a:rPr lang="da-DK" sz="1200" dirty="0" smtClean="0"/>
              <a:t>Der angives hvorvidt de kliniske data, ska</a:t>
            </a:r>
            <a:r>
              <a:rPr lang="da-DK" sz="1200" dirty="0" smtClean="0"/>
              <a:t>l forskydes til en bestemt dato når de placeres i et testmiljø.</a:t>
            </a:r>
            <a:r>
              <a:rPr lang="da-DK" sz="1200" dirty="0" smtClean="0"/>
              <a:t>.</a:t>
            </a:r>
            <a:endParaRPr lang="da-DK" sz="1200" b="1" dirty="0"/>
          </a:p>
        </p:txBody>
      </p:sp>
    </p:spTree>
    <p:extLst>
      <p:ext uri="{BB962C8B-B14F-4D97-AF65-F5344CB8AC3E}">
        <p14:creationId xmlns:p14="http://schemas.microsoft.com/office/powerpoint/2010/main" val="422572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30380</TotalTime>
  <Words>544</Words>
  <Application>Microsoft Macintosh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LakeSide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Ernstsen</dc:creator>
  <cp:lastModifiedBy>Christian Gasser</cp:lastModifiedBy>
  <cp:revision>286</cp:revision>
  <dcterms:created xsi:type="dcterms:W3CDTF">2012-02-23T07:32:48Z</dcterms:created>
  <dcterms:modified xsi:type="dcterms:W3CDTF">2017-12-13T16:17:07Z</dcterms:modified>
</cp:coreProperties>
</file>