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7" r:id="rId2"/>
    <p:sldId id="258" r:id="rId3"/>
    <p:sldId id="260" r:id="rId4"/>
    <p:sldId id="261" r:id="rId5"/>
    <p:sldId id="269" r:id="rId6"/>
    <p:sldId id="259" r:id="rId7"/>
    <p:sldId id="262" r:id="rId8"/>
    <p:sldId id="265" r:id="rId9"/>
    <p:sldId id="266" r:id="rId10"/>
    <p:sldId id="267" r:id="rId11"/>
    <p:sldId id="268" r:id="rId12"/>
    <p:sldId id="263" r:id="rId13"/>
    <p:sldId id="270" r:id="rId14"/>
  </p:sldIdLst>
  <p:sldSz cx="12192000" cy="6858000"/>
  <p:notesSz cx="6858000" cy="9144000"/>
  <p:defaultTextStyle>
    <a:defPPr>
      <a:defRPr lang="fr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8"/>
    <p:restoredTop sz="94694"/>
  </p:normalViewPr>
  <p:slideViewPr>
    <p:cSldViewPr snapToGrid="0">
      <p:cViewPr varScale="1">
        <p:scale>
          <a:sx n="121" d="100"/>
          <a:sy n="121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1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5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2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2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1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5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0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3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2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8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3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790" r:id="rId7"/>
    <p:sldLayoutId id="2147483791" r:id="rId8"/>
    <p:sldLayoutId id="2147483792" r:id="rId9"/>
    <p:sldLayoutId id="2147483793" r:id="rId10"/>
    <p:sldLayoutId id="214748380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dmeister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D04BC6-1086-A9F2-0852-7D5A535B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21" y="-173239"/>
            <a:ext cx="5072592" cy="2397324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fr-FR" sz="5400" dirty="0">
                <a:solidFill>
                  <a:srgbClr val="271A3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Étude sur l'eau potable</a:t>
            </a:r>
            <a:endParaRPr lang="en-US" sz="54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174AE6-83F4-4EF2-8F3A-E34B1822D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800" y="0"/>
            <a:ext cx="617219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30E035-0509-409C-B71F-0650ACB14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19800" y="0"/>
            <a:ext cx="6172198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ce réservé du contenu 4" descr="Une image contenant vaisselle, porcelaine&#10;&#10;Description générée automatiquement">
            <a:extLst>
              <a:ext uri="{FF2B5EF4-FFF2-40B4-BE49-F238E27FC236}">
                <a16:creationId xmlns:a16="http://schemas.microsoft.com/office/drawing/2014/main" id="{692C1FA8-9A39-76A9-36C6-564148B432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2" r="28757" b="-2"/>
          <a:stretch/>
        </p:blipFill>
        <p:spPr>
          <a:xfrm>
            <a:off x="6539705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7FD7C3E-DC40-580A-0709-0E114EA157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7" t="9871" r="29888" b="11956"/>
          <a:stretch/>
        </p:blipFill>
        <p:spPr bwMode="auto">
          <a:xfrm>
            <a:off x="4225159" y="5643611"/>
            <a:ext cx="1534688" cy="9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5A67D03-1DE6-F03F-B920-5595D939E520}"/>
              </a:ext>
            </a:extLst>
          </p:cNvPr>
          <p:cNvSpPr txBox="1"/>
          <p:nvPr/>
        </p:nvSpPr>
        <p:spPr>
          <a:xfrm>
            <a:off x="206746" y="2397324"/>
            <a:ext cx="56830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rgbClr val="271A3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Option A : réaliser un projet de visualisation de données en vous appuyant sur le scénario présenté ci-dessous  (consultant Data </a:t>
            </a:r>
            <a:r>
              <a:rPr lang="fr-FR" sz="2400" dirty="0" err="1">
                <a:solidFill>
                  <a:srgbClr val="271A3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Analyst</a:t>
            </a:r>
            <a:r>
              <a:rPr lang="fr-FR" sz="2400" dirty="0">
                <a:solidFill>
                  <a:srgbClr val="271A38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en mission dans l’ONG DWFA).</a:t>
            </a:r>
            <a:endParaRPr lang="fr-E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243786-B631-4EDF-7A16-1C68C187071C}"/>
              </a:ext>
            </a:extLst>
          </p:cNvPr>
          <p:cNvSpPr txBox="1"/>
          <p:nvPr/>
        </p:nvSpPr>
        <p:spPr>
          <a:xfrm>
            <a:off x="261276" y="6293012"/>
            <a:ext cx="2203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ES" sz="1600" i="1" dirty="0"/>
              <a:t>Juan Luis Acebal Rico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8D0409E-E195-54A9-BC08-5F2389C91DF5}"/>
              </a:ext>
            </a:extLst>
          </p:cNvPr>
          <p:cNvSpPr txBox="1"/>
          <p:nvPr/>
        </p:nvSpPr>
        <p:spPr>
          <a:xfrm>
            <a:off x="261276" y="5768256"/>
            <a:ext cx="12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ES" dirty="0"/>
              <a:t>PROJET 8</a:t>
            </a:r>
          </a:p>
        </p:txBody>
      </p:sp>
    </p:spTree>
    <p:extLst>
      <p:ext uri="{BB962C8B-B14F-4D97-AF65-F5344CB8AC3E}">
        <p14:creationId xmlns:p14="http://schemas.microsoft.com/office/powerpoint/2010/main" val="1034356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6E7044-C86D-AB04-2E9D-2C844F2C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ES" dirty="0"/>
              <a:t>Vue continentale</a:t>
            </a:r>
          </a:p>
        </p:txBody>
      </p:sp>
      <p:pic>
        <p:nvPicPr>
          <p:cNvPr id="4" name="slide3" descr="Tableau continentale">
            <a:extLst>
              <a:ext uri="{FF2B5EF4-FFF2-40B4-BE49-F238E27FC236}">
                <a16:creationId xmlns:a16="http://schemas.microsoft.com/office/drawing/2014/main" id="{3296B8AC-6034-21E0-B5EC-D4A41D298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19" y="1949450"/>
            <a:ext cx="7278162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0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40DA0-233D-3C13-146B-B51ABCC1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ES" dirty="0"/>
              <a:t>Vue regional</a:t>
            </a:r>
          </a:p>
        </p:txBody>
      </p:sp>
      <p:pic>
        <p:nvPicPr>
          <p:cNvPr id="4" name="slide4" descr="Tableau nationale">
            <a:extLst>
              <a:ext uri="{FF2B5EF4-FFF2-40B4-BE49-F238E27FC236}">
                <a16:creationId xmlns:a16="http://schemas.microsoft.com/office/drawing/2014/main" id="{90AA6959-B03E-4458-920B-FA90572E6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48" y="1949450"/>
            <a:ext cx="5244703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0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F3CE5-1E26-66B9-18EA-158E40FB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2067165"/>
          </a:xfrm>
        </p:spPr>
        <p:txBody>
          <a:bodyPr>
            <a:normAutofit fontScale="90000"/>
          </a:bodyPr>
          <a:lstStyle/>
          <a:p>
            <a:r>
              <a:rPr lang="fr-ES" dirty="0"/>
              <a:t>Présentation de mes documents et… </a:t>
            </a:r>
            <a:br>
              <a:rPr lang="fr-ES" dirty="0"/>
            </a:br>
            <a:r>
              <a:rPr lang="fr-ES" dirty="0"/>
              <a:t>démonstration d’utilisation de mon tableau de bord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7A52F6-8543-B5F0-3CFC-EBE84FAE2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2925"/>
            <a:ext cx="10515600" cy="4195763"/>
          </a:xfrm>
        </p:spPr>
        <p:txBody>
          <a:bodyPr/>
          <a:lstStyle/>
          <a:p>
            <a:r>
              <a:rPr lang="fr-ES" dirty="0"/>
              <a:t>BluePrint</a:t>
            </a:r>
          </a:p>
          <a:p>
            <a:endParaRPr lang="fr-ES" dirty="0"/>
          </a:p>
          <a:p>
            <a:endParaRPr lang="fr-ES" dirty="0"/>
          </a:p>
          <a:p>
            <a:r>
              <a:rPr lang="fr-FR" dirty="0"/>
              <a:t>Maintenant, on va voir Tableau</a:t>
            </a:r>
            <a:endParaRPr lang="fr-ES" dirty="0"/>
          </a:p>
        </p:txBody>
      </p:sp>
    </p:spTree>
    <p:extLst>
      <p:ext uri="{BB962C8B-B14F-4D97-AF65-F5344CB8AC3E}">
        <p14:creationId xmlns:p14="http://schemas.microsoft.com/office/powerpoint/2010/main" val="339508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D63CD2-1610-2E87-537B-771FBA48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ES" dirty="0"/>
              <a:t>Conclusions. Je propose..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5E0174-9D87-277F-E751-9D04D2F6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ES" dirty="0"/>
              <a:t>Domaine 1 (création de services):  </a:t>
            </a:r>
            <a:r>
              <a:rPr lang="fr-FR" dirty="0"/>
              <a:t>Soudan du sud, Congo et Tchad</a:t>
            </a:r>
          </a:p>
          <a:p>
            <a:r>
              <a:rPr lang="fr-FR" dirty="0"/>
              <a:t>Domaine 2 (Modernisation des services) :Ethiopie, Uganda et Sierra Leone</a:t>
            </a:r>
          </a:p>
          <a:p>
            <a:r>
              <a:rPr lang="fr-FR" dirty="0"/>
              <a:t>Domaine 3 (Consulting): Benin, Lesotho, </a:t>
            </a:r>
            <a:r>
              <a:rPr lang="fr-FR" dirty="0" err="1"/>
              <a:t>Gambia</a:t>
            </a:r>
            <a:endParaRPr lang="fr-ES" dirty="0"/>
          </a:p>
        </p:txBody>
      </p:sp>
    </p:spTree>
    <p:extLst>
      <p:ext uri="{BB962C8B-B14F-4D97-AF65-F5344CB8AC3E}">
        <p14:creationId xmlns:p14="http://schemas.microsoft.com/office/powerpoint/2010/main" val="180791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AFAC2-DA10-73A7-18AA-24998A7F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ES" dirty="0"/>
              <a:t>Introduction: Contexte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E5D9B7-6150-3155-75A4-234A4CF4C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Aujourd’hui on est ici pour travailler avec des données de l’ONG DWFA (</a:t>
            </a:r>
            <a:r>
              <a:rPr lang="fr-FR" dirty="0" err="1"/>
              <a:t>Drinking</a:t>
            </a:r>
            <a:r>
              <a:rPr lang="fr-FR" dirty="0"/>
              <a:t> Water For All) </a:t>
            </a:r>
          </a:p>
          <a:p>
            <a:r>
              <a:rPr lang="fr-FR" dirty="0"/>
              <a:t>Nous allons travailler avec Tableau, et nous allons visualiser les résultats de nos travaux en incluant certains graphiques et indicateurs </a:t>
            </a:r>
          </a:p>
          <a:p>
            <a:r>
              <a:rPr lang="fr-FR" dirty="0"/>
              <a:t>On va utiliser des données d’eau potable, stabilité politique, mortalité du monde et population</a:t>
            </a:r>
          </a:p>
          <a:p>
            <a:endParaRPr lang="fr-FR" dirty="0"/>
          </a:p>
          <a:p>
            <a:endParaRPr lang="fr-FR" dirty="0"/>
          </a:p>
          <a:p>
            <a:endParaRPr lang="fr-ES" dirty="0"/>
          </a:p>
        </p:txBody>
      </p:sp>
    </p:spTree>
    <p:extLst>
      <p:ext uri="{BB962C8B-B14F-4D97-AF65-F5344CB8AC3E}">
        <p14:creationId xmlns:p14="http://schemas.microsoft.com/office/powerpoint/2010/main" val="218007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6FE32-4280-02C6-3E88-DF059C60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 utilisée (1/2)</a:t>
            </a:r>
            <a:endParaRPr lang="fr-E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47CE29-EBC5-7043-1113-C8E1B5588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d’une </a:t>
            </a:r>
            <a:r>
              <a:rPr lang="fr-FR" dirty="0" err="1"/>
              <a:t>MindMap</a:t>
            </a:r>
            <a:r>
              <a:rPr lang="fr-FR" dirty="0"/>
              <a:t>  afin d’organiser les différentes étapes de mon projet.</a:t>
            </a:r>
          </a:p>
          <a:p>
            <a:r>
              <a:rPr lang="fr-FR" dirty="0"/>
              <a:t>Importation des données à Tableau.</a:t>
            </a:r>
          </a:p>
          <a:p>
            <a:r>
              <a:rPr lang="fr-FR" dirty="0"/>
              <a:t>Nettoyage et </a:t>
            </a:r>
            <a:r>
              <a:rPr lang="fr-FR" dirty="0" err="1"/>
              <a:t>preprocessing</a:t>
            </a:r>
            <a:r>
              <a:rPr lang="fr-FR" dirty="0"/>
              <a:t> des données.</a:t>
            </a:r>
          </a:p>
          <a:p>
            <a:r>
              <a:rPr lang="fr-FR" dirty="0" err="1"/>
              <a:t>Creations</a:t>
            </a:r>
            <a:r>
              <a:rPr lang="fr-FR" dirty="0"/>
              <a:t> des unions (merge), des tables de données.</a:t>
            </a:r>
          </a:p>
          <a:p>
            <a:pPr marL="0" indent="0">
              <a:buNone/>
            </a:pPr>
            <a:endParaRPr lang="fr-ES" dirty="0"/>
          </a:p>
        </p:txBody>
      </p:sp>
    </p:spTree>
    <p:extLst>
      <p:ext uri="{BB962C8B-B14F-4D97-AF65-F5344CB8AC3E}">
        <p14:creationId xmlns:p14="http://schemas.microsoft.com/office/powerpoint/2010/main" val="398388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6FE32-4280-02C6-3E88-DF059C60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Méthodologie utilisée (2/2)</a:t>
            </a:r>
            <a:endParaRPr lang="fr-E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47CE29-EBC5-7043-1113-C8E1B5588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d’un </a:t>
            </a:r>
            <a:r>
              <a:rPr lang="fr-FR" dirty="0" err="1"/>
              <a:t>BluePrint</a:t>
            </a:r>
            <a:r>
              <a:rPr lang="fr-FR" dirty="0"/>
              <a:t> (c’est-à-dire une dictionnaire des feuilles de calcul utilisées).</a:t>
            </a:r>
          </a:p>
          <a:p>
            <a:r>
              <a:rPr lang="fr-FR" dirty="0"/>
              <a:t>Création des indicateurs en feuilles de calcul.</a:t>
            </a:r>
          </a:p>
          <a:p>
            <a:r>
              <a:rPr lang="fr-FR" dirty="0"/>
              <a:t>Création des vues.</a:t>
            </a:r>
          </a:p>
          <a:p>
            <a:r>
              <a:rPr lang="fr-FR" dirty="0"/>
              <a:t>Création de </a:t>
            </a:r>
            <a:r>
              <a:rPr lang="fr-FR" dirty="0" err="1"/>
              <a:t>mockup</a:t>
            </a:r>
            <a:r>
              <a:rPr lang="fr-FR" dirty="0"/>
              <a:t> pour chaque vue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ES" dirty="0"/>
          </a:p>
        </p:txBody>
      </p:sp>
    </p:spTree>
    <p:extLst>
      <p:ext uri="{BB962C8B-B14F-4D97-AF65-F5344CB8AC3E}">
        <p14:creationId xmlns:p14="http://schemas.microsoft.com/office/powerpoint/2010/main" val="199277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9593D-E432-E33A-36C3-549CC4B7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ES" dirty="0"/>
              <a:t>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2EA3A7-8283-6447-E178-20E6379AA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ES" dirty="0"/>
              <a:t>RegionCountry.csv</a:t>
            </a:r>
          </a:p>
          <a:p>
            <a:r>
              <a:rPr lang="fr-ES" dirty="0"/>
              <a:t>Population.csv</a:t>
            </a:r>
          </a:p>
          <a:p>
            <a:r>
              <a:rPr lang="fr-ES" dirty="0"/>
              <a:t>PoliticalStability.csv</a:t>
            </a:r>
          </a:p>
          <a:p>
            <a:r>
              <a:rPr lang="fr-ES" dirty="0"/>
              <a:t>MortalityRateAttributedToWater.csv</a:t>
            </a:r>
          </a:p>
          <a:p>
            <a:r>
              <a:rPr lang="fr-FR" dirty="0" err="1"/>
              <a:t>BasicAndSafelyManagedDrinkingWaterServices</a:t>
            </a:r>
            <a:r>
              <a:rPr lang="fr-ES" dirty="0"/>
              <a:t>.csv</a:t>
            </a:r>
          </a:p>
        </p:txBody>
      </p:sp>
    </p:spTree>
    <p:extLst>
      <p:ext uri="{BB962C8B-B14F-4D97-AF65-F5344CB8AC3E}">
        <p14:creationId xmlns:p14="http://schemas.microsoft.com/office/powerpoint/2010/main" val="285148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8831D-0F99-AABF-E3F9-0967B709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  <a:endParaRPr lang="fr-E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19C71B-7EA1-C110-1144-FD3A4BC82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ES" dirty="0"/>
              <a:t>Faire des analyses de données par rapport à des besoins d’eau dans le monde</a:t>
            </a:r>
          </a:p>
          <a:p>
            <a:r>
              <a:rPr lang="fr-ES" dirty="0"/>
              <a:t>Faire des conclusions avec des analyses de données par rapport à 3 domaines en utilisant 3 vues (mondiale, continentale et regionale):</a:t>
            </a:r>
          </a:p>
          <a:p>
            <a:pPr lvl="1"/>
            <a:r>
              <a:rPr lang="fr-ES" dirty="0"/>
              <a:t>La création des services. </a:t>
            </a:r>
            <a:r>
              <a:rPr lang="fr-FR" dirty="0"/>
              <a:t>Où nous pouvons créer des infrastructures.</a:t>
            </a:r>
            <a:endParaRPr lang="fr-ES" dirty="0"/>
          </a:p>
          <a:p>
            <a:pPr lvl="1"/>
            <a:r>
              <a:rPr lang="fr-ES" dirty="0"/>
              <a:t>Modernisation des services. </a:t>
            </a:r>
            <a:r>
              <a:rPr lang="fr-FR" dirty="0"/>
              <a:t>Où nous pouvons améliorer des infrastructures</a:t>
            </a:r>
            <a:endParaRPr lang="fr-ES" dirty="0"/>
          </a:p>
          <a:p>
            <a:pPr lvl="1"/>
            <a:r>
              <a:rPr lang="fr-ES" dirty="0"/>
              <a:t>Consulting. </a:t>
            </a:r>
            <a:r>
              <a:rPr lang="fr-FR" dirty="0"/>
              <a:t>Où fonctionne bien la politique gouvernementale de services d’eau avec stabilité politique.</a:t>
            </a:r>
            <a:endParaRPr lang="fr-ES" dirty="0"/>
          </a:p>
          <a:p>
            <a:pPr lvl="1"/>
            <a:endParaRPr lang="fr-ES" dirty="0"/>
          </a:p>
        </p:txBody>
      </p:sp>
    </p:spTree>
    <p:extLst>
      <p:ext uri="{BB962C8B-B14F-4D97-AF65-F5344CB8AC3E}">
        <p14:creationId xmlns:p14="http://schemas.microsoft.com/office/powerpoint/2010/main" val="93764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8831D-0F99-AABF-E3F9-0967B709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utilisés</a:t>
            </a:r>
            <a:endParaRPr lang="fr-E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19C71B-7EA1-C110-1144-FD3A4BC82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ES" dirty="0"/>
              <a:t>Tableau.</a:t>
            </a:r>
          </a:p>
          <a:p>
            <a:r>
              <a:rPr lang="fr-ES" dirty="0"/>
              <a:t>Power point.</a:t>
            </a:r>
          </a:p>
          <a:p>
            <a:r>
              <a:rPr lang="fr-FR" dirty="0">
                <a:hlinkClick r:id="rId2"/>
              </a:rPr>
              <a:t>www.mindmeister.com</a:t>
            </a:r>
            <a:r>
              <a:rPr lang="fr-ES" dirty="0"/>
              <a:t> (Pour MindMap)</a:t>
            </a:r>
          </a:p>
          <a:p>
            <a:r>
              <a:rPr lang="fr-ES" dirty="0"/>
              <a:t>Paint (pour editer des images de mockup)</a:t>
            </a:r>
          </a:p>
          <a:p>
            <a:r>
              <a:rPr lang="fr-ES" dirty="0"/>
              <a:t>Word (BluePrint)</a:t>
            </a:r>
          </a:p>
          <a:p>
            <a:r>
              <a:rPr lang="fr-ES" dirty="0"/>
              <a:t>Excel (pour avoir un prèmiere regarde sur mes fichers csv)</a:t>
            </a:r>
          </a:p>
        </p:txBody>
      </p:sp>
    </p:spTree>
    <p:extLst>
      <p:ext uri="{BB962C8B-B14F-4D97-AF65-F5344CB8AC3E}">
        <p14:creationId xmlns:p14="http://schemas.microsoft.com/office/powerpoint/2010/main" val="366249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B4BFE-7F59-DE82-ECE9-2723DAAB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ES" dirty="0"/>
              <a:t>MindMap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150CC4D-0934-A372-2C9B-4C7DACF22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655" y="1433424"/>
            <a:ext cx="5854261" cy="5294350"/>
          </a:xfrm>
        </p:spPr>
      </p:pic>
    </p:spTree>
    <p:extLst>
      <p:ext uri="{BB962C8B-B14F-4D97-AF65-F5344CB8AC3E}">
        <p14:creationId xmlns:p14="http://schemas.microsoft.com/office/powerpoint/2010/main" val="378056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5CA4E-3D53-7A7A-DF41-2353DF80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ES" dirty="0"/>
              <a:t>Vue mondiale</a:t>
            </a:r>
          </a:p>
        </p:txBody>
      </p:sp>
      <p:pic>
        <p:nvPicPr>
          <p:cNvPr id="4" name="slide2" descr="Tableau mundiale ">
            <a:extLst>
              <a:ext uri="{FF2B5EF4-FFF2-40B4-BE49-F238E27FC236}">
                <a16:creationId xmlns:a16="http://schemas.microsoft.com/office/drawing/2014/main" id="{F1372C7A-3A71-8C4B-2E9C-E23C968E3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48" y="1949450"/>
            <a:ext cx="5244703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2388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7585</TotalTime>
  <Words>377</Words>
  <Application>Microsoft Macintosh PowerPoint</Application>
  <PresentationFormat>Grand écran</PresentationFormat>
  <Paragraphs>52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AvenirNext LT Pro Medium</vt:lpstr>
      <vt:lpstr>Calibri Light</vt:lpstr>
      <vt:lpstr>BlockprintVTI</vt:lpstr>
      <vt:lpstr>Étude sur l'eau potable</vt:lpstr>
      <vt:lpstr>Introduction: Contexte </vt:lpstr>
      <vt:lpstr>Méthodologie utilisée (1/2)</vt:lpstr>
      <vt:lpstr>Méthodologie utilisée (2/2)</vt:lpstr>
      <vt:lpstr>Données</vt:lpstr>
      <vt:lpstr>OBJECTIFS</vt:lpstr>
      <vt:lpstr>Outils utilisés</vt:lpstr>
      <vt:lpstr>MindMap</vt:lpstr>
      <vt:lpstr>Vue mondiale</vt:lpstr>
      <vt:lpstr>Vue continentale</vt:lpstr>
      <vt:lpstr>Vue regional</vt:lpstr>
      <vt:lpstr>Présentation de mes documents et…  démonstration d’utilisation de mon tableau de bord</vt:lpstr>
      <vt:lpstr>Conclusions. Je propose..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Juan Luis Acebal Rico</dc:creator>
  <cp:lastModifiedBy>Juan Luis Acebal Rico</cp:lastModifiedBy>
  <cp:revision>9</cp:revision>
  <dcterms:created xsi:type="dcterms:W3CDTF">2023-01-18T11:36:12Z</dcterms:created>
  <dcterms:modified xsi:type="dcterms:W3CDTF">2023-02-04T09:32:47Z</dcterms:modified>
</cp:coreProperties>
</file>