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AFF"/>
    <a:srgbClr val="ED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181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1271F-01AF-4801-BCD3-8290145180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EAD8CC-6A63-4C38-892D-823B34D6AD82}">
      <dgm:prSet/>
      <dgm:spPr/>
      <dgm:t>
        <a:bodyPr/>
        <a:lstStyle/>
        <a:p>
          <a:r>
            <a:rPr lang="fr-FR" dirty="0"/>
            <a:t>Aujourd’hui on est ici pour que je vous partage tout les chiffres clés</a:t>
          </a:r>
          <a:endParaRPr lang="en-US" dirty="0"/>
        </a:p>
      </dgm:t>
    </dgm:pt>
    <dgm:pt modelId="{1F64AE08-310F-4E01-B4DC-A89D291EF99A}" type="parTrans" cxnId="{CD466127-BBA5-4DFA-B348-0820CC57BA28}">
      <dgm:prSet/>
      <dgm:spPr/>
      <dgm:t>
        <a:bodyPr/>
        <a:lstStyle/>
        <a:p>
          <a:endParaRPr lang="en-US"/>
        </a:p>
      </dgm:t>
    </dgm:pt>
    <dgm:pt modelId="{65E3F44D-0FE4-4486-A35A-1697CD38CFB3}" type="sibTrans" cxnId="{CD466127-BBA5-4DFA-B348-0820CC57BA28}">
      <dgm:prSet/>
      <dgm:spPr/>
      <dgm:t>
        <a:bodyPr/>
        <a:lstStyle/>
        <a:p>
          <a:endParaRPr lang="en-US"/>
        </a:p>
      </dgm:t>
    </dgm:pt>
    <dgm:pt modelId="{D1416CCC-C9E1-43E5-866A-64A5AF33B1BC}">
      <dgm:prSet/>
      <dgm:spPr/>
      <dgm:t>
        <a:bodyPr/>
        <a:lstStyle/>
        <a:p>
          <a:r>
            <a:rPr lang="fr-FR" dirty="0"/>
            <a:t>C’est important parler de notre changement de stratégie par rapport à la fin des ventes de high tech </a:t>
          </a:r>
          <a:endParaRPr lang="en-US" dirty="0"/>
        </a:p>
      </dgm:t>
    </dgm:pt>
    <dgm:pt modelId="{8B9FF79E-C3A1-4AFC-A7E8-DF69FD7FF819}" type="parTrans" cxnId="{F06510DF-AB5A-4F99-B33B-1C31BD52D4DE}">
      <dgm:prSet/>
      <dgm:spPr/>
      <dgm:t>
        <a:bodyPr/>
        <a:lstStyle/>
        <a:p>
          <a:endParaRPr lang="en-US"/>
        </a:p>
      </dgm:t>
    </dgm:pt>
    <dgm:pt modelId="{A3FF0DA7-6444-454B-B432-C4CBB7DB3190}" type="sibTrans" cxnId="{F06510DF-AB5A-4F99-B33B-1C31BD52D4DE}">
      <dgm:prSet/>
      <dgm:spPr/>
      <dgm:t>
        <a:bodyPr/>
        <a:lstStyle/>
        <a:p>
          <a:endParaRPr lang="en-US"/>
        </a:p>
      </dgm:t>
    </dgm:pt>
    <dgm:pt modelId="{48FF042B-7680-4608-BBA4-CEAA519A7D88}">
      <dgm:prSet/>
      <dgm:spPr/>
      <dgm:t>
        <a:bodyPr/>
        <a:lstStyle/>
        <a:p>
          <a:r>
            <a:rPr lang="fr-FR" dirty="0"/>
            <a:t>Cela nous a permis d´améliorer beaucoup les ventes de nourriture et biens de consommation.</a:t>
          </a:r>
          <a:endParaRPr lang="en-US" dirty="0"/>
        </a:p>
      </dgm:t>
    </dgm:pt>
    <dgm:pt modelId="{716D8B89-7D19-40E0-A771-F43BA2A543D5}" type="parTrans" cxnId="{B299666B-AF48-4370-8D0F-99A1A12F030D}">
      <dgm:prSet/>
      <dgm:spPr/>
      <dgm:t>
        <a:bodyPr/>
        <a:lstStyle/>
        <a:p>
          <a:endParaRPr lang="en-US"/>
        </a:p>
      </dgm:t>
    </dgm:pt>
    <dgm:pt modelId="{01310D13-52AC-4651-9832-4BA0B6B3CACC}" type="sibTrans" cxnId="{B299666B-AF48-4370-8D0F-99A1A12F030D}">
      <dgm:prSet/>
      <dgm:spPr/>
      <dgm:t>
        <a:bodyPr/>
        <a:lstStyle/>
        <a:p>
          <a:endParaRPr lang="en-US"/>
        </a:p>
      </dgm:t>
    </dgm:pt>
    <dgm:pt modelId="{7F3ADDEF-A221-4232-96AC-5788C21EA97D}">
      <dgm:prSet/>
      <dgm:spPr/>
      <dgm:t>
        <a:bodyPr/>
        <a:lstStyle/>
        <a:p>
          <a:r>
            <a:rPr lang="fr-FR" dirty="0"/>
            <a:t>Par contre, si on observe vite les chiffres d´affaires, en une première vue, les chiffres sont décroissants, mais c’est a cause de l´</a:t>
          </a:r>
          <a:r>
            <a:rPr lang="fr-FR" dirty="0" err="1"/>
            <a:t>arret</a:t>
          </a:r>
          <a:r>
            <a:rPr lang="fr-FR" dirty="0"/>
            <a:t> des ventes de produits high tech.</a:t>
          </a:r>
          <a:endParaRPr lang="en-US" dirty="0"/>
        </a:p>
      </dgm:t>
    </dgm:pt>
    <dgm:pt modelId="{8D8F660E-0C8F-46DA-A9E3-4B86C9F8AE1F}" type="parTrans" cxnId="{5388ADA2-61D3-464B-BBCC-1D1FB8342082}">
      <dgm:prSet/>
      <dgm:spPr/>
      <dgm:t>
        <a:bodyPr/>
        <a:lstStyle/>
        <a:p>
          <a:endParaRPr lang="en-US"/>
        </a:p>
      </dgm:t>
    </dgm:pt>
    <dgm:pt modelId="{3795B057-F70B-4E4A-87E5-10C3E3E90880}" type="sibTrans" cxnId="{5388ADA2-61D3-464B-BBCC-1D1FB8342082}">
      <dgm:prSet/>
      <dgm:spPr/>
      <dgm:t>
        <a:bodyPr/>
        <a:lstStyle/>
        <a:p>
          <a:endParaRPr lang="en-US"/>
        </a:p>
      </dgm:t>
    </dgm:pt>
    <dgm:pt modelId="{1BC4E2FE-97CC-0043-A8EB-C9148E999D1D}" type="pres">
      <dgm:prSet presAssocID="{0A61271F-01AF-4801-BCD3-829014518071}" presName="diagram" presStyleCnt="0">
        <dgm:presLayoutVars>
          <dgm:dir/>
          <dgm:resizeHandles val="exact"/>
        </dgm:presLayoutVars>
      </dgm:prSet>
      <dgm:spPr/>
    </dgm:pt>
    <dgm:pt modelId="{8C4F3BF7-1501-6B4D-AEA1-9AD47D4AEE0C}" type="pres">
      <dgm:prSet presAssocID="{57EAD8CC-6A63-4C38-892D-823B34D6AD82}" presName="node" presStyleLbl="node1" presStyleIdx="0" presStyleCnt="4">
        <dgm:presLayoutVars>
          <dgm:bulletEnabled val="1"/>
        </dgm:presLayoutVars>
      </dgm:prSet>
      <dgm:spPr/>
    </dgm:pt>
    <dgm:pt modelId="{FAE95AF0-361C-2A47-AA26-E5C5986BDBA3}" type="pres">
      <dgm:prSet presAssocID="{65E3F44D-0FE4-4486-A35A-1697CD38CFB3}" presName="sibTrans" presStyleCnt="0"/>
      <dgm:spPr/>
    </dgm:pt>
    <dgm:pt modelId="{C6E2158D-AC85-6149-A206-B287D5318D2F}" type="pres">
      <dgm:prSet presAssocID="{D1416CCC-C9E1-43E5-866A-64A5AF33B1BC}" presName="node" presStyleLbl="node1" presStyleIdx="1" presStyleCnt="4">
        <dgm:presLayoutVars>
          <dgm:bulletEnabled val="1"/>
        </dgm:presLayoutVars>
      </dgm:prSet>
      <dgm:spPr/>
    </dgm:pt>
    <dgm:pt modelId="{AB58F294-C8A7-4E4F-8D5F-61977198D4C9}" type="pres">
      <dgm:prSet presAssocID="{A3FF0DA7-6444-454B-B432-C4CBB7DB3190}" presName="sibTrans" presStyleCnt="0"/>
      <dgm:spPr/>
    </dgm:pt>
    <dgm:pt modelId="{0C98E86E-FCA2-844B-AEFD-F7F5E0E68C0A}" type="pres">
      <dgm:prSet presAssocID="{48FF042B-7680-4608-BBA4-CEAA519A7D88}" presName="node" presStyleLbl="node1" presStyleIdx="2" presStyleCnt="4">
        <dgm:presLayoutVars>
          <dgm:bulletEnabled val="1"/>
        </dgm:presLayoutVars>
      </dgm:prSet>
      <dgm:spPr/>
    </dgm:pt>
    <dgm:pt modelId="{9E67F17A-D891-594B-8191-E900A8117DF0}" type="pres">
      <dgm:prSet presAssocID="{01310D13-52AC-4651-9832-4BA0B6B3CACC}" presName="sibTrans" presStyleCnt="0"/>
      <dgm:spPr/>
    </dgm:pt>
    <dgm:pt modelId="{42DF5F11-F526-8A49-BD0F-CB0E305F3722}" type="pres">
      <dgm:prSet presAssocID="{7F3ADDEF-A221-4232-96AC-5788C21EA97D}" presName="node" presStyleLbl="node1" presStyleIdx="3" presStyleCnt="4">
        <dgm:presLayoutVars>
          <dgm:bulletEnabled val="1"/>
        </dgm:presLayoutVars>
      </dgm:prSet>
      <dgm:spPr/>
    </dgm:pt>
  </dgm:ptLst>
  <dgm:cxnLst>
    <dgm:cxn modelId="{017FE924-6732-9341-8C95-B048C5CDC842}" type="presOf" srcId="{48FF042B-7680-4608-BBA4-CEAA519A7D88}" destId="{0C98E86E-FCA2-844B-AEFD-F7F5E0E68C0A}" srcOrd="0" destOrd="0" presId="urn:microsoft.com/office/officeart/2005/8/layout/default"/>
    <dgm:cxn modelId="{CD466127-BBA5-4DFA-B348-0820CC57BA28}" srcId="{0A61271F-01AF-4801-BCD3-829014518071}" destId="{57EAD8CC-6A63-4C38-892D-823B34D6AD82}" srcOrd="0" destOrd="0" parTransId="{1F64AE08-310F-4E01-B4DC-A89D291EF99A}" sibTransId="{65E3F44D-0FE4-4486-A35A-1697CD38CFB3}"/>
    <dgm:cxn modelId="{B299666B-AF48-4370-8D0F-99A1A12F030D}" srcId="{0A61271F-01AF-4801-BCD3-829014518071}" destId="{48FF042B-7680-4608-BBA4-CEAA519A7D88}" srcOrd="2" destOrd="0" parTransId="{716D8B89-7D19-40E0-A771-F43BA2A543D5}" sibTransId="{01310D13-52AC-4651-9832-4BA0B6B3CACC}"/>
    <dgm:cxn modelId="{11935F87-0166-C947-95EC-7B0B4BCDE2C8}" type="presOf" srcId="{7F3ADDEF-A221-4232-96AC-5788C21EA97D}" destId="{42DF5F11-F526-8A49-BD0F-CB0E305F3722}" srcOrd="0" destOrd="0" presId="urn:microsoft.com/office/officeart/2005/8/layout/default"/>
    <dgm:cxn modelId="{5388ADA2-61D3-464B-BBCC-1D1FB8342082}" srcId="{0A61271F-01AF-4801-BCD3-829014518071}" destId="{7F3ADDEF-A221-4232-96AC-5788C21EA97D}" srcOrd="3" destOrd="0" parTransId="{8D8F660E-0C8F-46DA-A9E3-4B86C9F8AE1F}" sibTransId="{3795B057-F70B-4E4A-87E5-10C3E3E90880}"/>
    <dgm:cxn modelId="{56EDA3CF-A060-4548-B545-04902A2D605C}" type="presOf" srcId="{0A61271F-01AF-4801-BCD3-829014518071}" destId="{1BC4E2FE-97CC-0043-A8EB-C9148E999D1D}" srcOrd="0" destOrd="0" presId="urn:microsoft.com/office/officeart/2005/8/layout/default"/>
    <dgm:cxn modelId="{EDEB2ED6-C8A1-A04F-A7D5-83ACCD86BA0B}" type="presOf" srcId="{D1416CCC-C9E1-43E5-866A-64A5AF33B1BC}" destId="{C6E2158D-AC85-6149-A206-B287D5318D2F}" srcOrd="0" destOrd="0" presId="urn:microsoft.com/office/officeart/2005/8/layout/default"/>
    <dgm:cxn modelId="{F06510DF-AB5A-4F99-B33B-1C31BD52D4DE}" srcId="{0A61271F-01AF-4801-BCD3-829014518071}" destId="{D1416CCC-C9E1-43E5-866A-64A5AF33B1BC}" srcOrd="1" destOrd="0" parTransId="{8B9FF79E-C3A1-4AFC-A7E8-DF69FD7FF819}" sibTransId="{A3FF0DA7-6444-454B-B432-C4CBB7DB3190}"/>
    <dgm:cxn modelId="{80EEDCE9-A355-9B46-9356-DE4C325901ED}" type="presOf" srcId="{57EAD8CC-6A63-4C38-892D-823B34D6AD82}" destId="{8C4F3BF7-1501-6B4D-AEA1-9AD47D4AEE0C}" srcOrd="0" destOrd="0" presId="urn:microsoft.com/office/officeart/2005/8/layout/default"/>
    <dgm:cxn modelId="{FDE7C96C-2732-5D43-B5A0-A96EFE437137}" type="presParOf" srcId="{1BC4E2FE-97CC-0043-A8EB-C9148E999D1D}" destId="{8C4F3BF7-1501-6B4D-AEA1-9AD47D4AEE0C}" srcOrd="0" destOrd="0" presId="urn:microsoft.com/office/officeart/2005/8/layout/default"/>
    <dgm:cxn modelId="{D687A193-A738-5642-B0A3-066A1D38A78D}" type="presParOf" srcId="{1BC4E2FE-97CC-0043-A8EB-C9148E999D1D}" destId="{FAE95AF0-361C-2A47-AA26-E5C5986BDBA3}" srcOrd="1" destOrd="0" presId="urn:microsoft.com/office/officeart/2005/8/layout/default"/>
    <dgm:cxn modelId="{FAB580C8-D71D-0245-A2A3-B568EF00E532}" type="presParOf" srcId="{1BC4E2FE-97CC-0043-A8EB-C9148E999D1D}" destId="{C6E2158D-AC85-6149-A206-B287D5318D2F}" srcOrd="2" destOrd="0" presId="urn:microsoft.com/office/officeart/2005/8/layout/default"/>
    <dgm:cxn modelId="{FB294CC7-25FC-7C47-B7BE-90314953FD26}" type="presParOf" srcId="{1BC4E2FE-97CC-0043-A8EB-C9148E999D1D}" destId="{AB58F294-C8A7-4E4F-8D5F-61977198D4C9}" srcOrd="3" destOrd="0" presId="urn:microsoft.com/office/officeart/2005/8/layout/default"/>
    <dgm:cxn modelId="{4377B50A-3EE3-6B42-843F-4A409EC93972}" type="presParOf" srcId="{1BC4E2FE-97CC-0043-A8EB-C9148E999D1D}" destId="{0C98E86E-FCA2-844B-AEFD-F7F5E0E68C0A}" srcOrd="4" destOrd="0" presId="urn:microsoft.com/office/officeart/2005/8/layout/default"/>
    <dgm:cxn modelId="{BD24CF02-26CA-4B4A-B51C-FC31C9A120B8}" type="presParOf" srcId="{1BC4E2FE-97CC-0043-A8EB-C9148E999D1D}" destId="{9E67F17A-D891-594B-8191-E900A8117DF0}" srcOrd="5" destOrd="0" presId="urn:microsoft.com/office/officeart/2005/8/layout/default"/>
    <dgm:cxn modelId="{92831940-986C-7640-82FD-016A23AC8E6F}" type="presParOf" srcId="{1BC4E2FE-97CC-0043-A8EB-C9148E999D1D}" destId="{42DF5F11-F526-8A49-BD0F-CB0E305F37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1271F-01AF-4801-BCD3-8290145180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0CB7F8-A3CE-C84A-BE12-423DB382635B}">
      <dgm:prSet/>
      <dgm:spPr/>
      <dgm:t>
        <a:bodyPr/>
        <a:lstStyle/>
        <a:p>
          <a:r>
            <a:rPr lang="fr-FR" dirty="0"/>
            <a:t>Paniers entre 30-50e</a:t>
          </a:r>
        </a:p>
      </dgm:t>
    </dgm:pt>
    <dgm:pt modelId="{5E4D4235-3225-064C-B46C-FCBE571FF289}" type="parTrans" cxnId="{694DA05D-06F8-7748-9347-8D6259D98E01}">
      <dgm:prSet/>
      <dgm:spPr/>
      <dgm:t>
        <a:bodyPr/>
        <a:lstStyle/>
        <a:p>
          <a:endParaRPr lang="fr-FR"/>
        </a:p>
      </dgm:t>
    </dgm:pt>
    <dgm:pt modelId="{0BD7CCC0-221A-F748-A7CF-06E03D4BF80F}" type="sibTrans" cxnId="{694DA05D-06F8-7748-9347-8D6259D98E01}">
      <dgm:prSet/>
      <dgm:spPr/>
      <dgm:t>
        <a:bodyPr/>
        <a:lstStyle/>
        <a:p>
          <a:endParaRPr lang="fr-FR"/>
        </a:p>
      </dgm:t>
    </dgm:pt>
    <dgm:pt modelId="{42F3CAAE-4A55-CF49-815D-797B3B31B62A}">
      <dgm:prSet/>
      <dgm:spPr/>
      <dgm:t>
        <a:bodyPr/>
        <a:lstStyle/>
        <a:p>
          <a:r>
            <a:rPr lang="fr-FR" dirty="0"/>
            <a:t>Nous nos ventes baissent à cause des produits high tech mais en revanche elles augmentent beaucoup dans la nourriture</a:t>
          </a:r>
        </a:p>
      </dgm:t>
    </dgm:pt>
    <dgm:pt modelId="{4B13BCCC-D56F-7C49-922A-8FB48150B540}" type="parTrans" cxnId="{DDD36EEC-BF40-9C47-A744-1D66CD01E013}">
      <dgm:prSet/>
      <dgm:spPr/>
      <dgm:t>
        <a:bodyPr/>
        <a:lstStyle/>
        <a:p>
          <a:endParaRPr lang="fr-FR"/>
        </a:p>
      </dgm:t>
    </dgm:pt>
    <dgm:pt modelId="{3ABCA3EE-CE95-5247-AA84-662A5CEE140D}" type="sibTrans" cxnId="{DDD36EEC-BF40-9C47-A744-1D66CD01E013}">
      <dgm:prSet/>
      <dgm:spPr/>
      <dgm:t>
        <a:bodyPr/>
        <a:lstStyle/>
        <a:p>
          <a:endParaRPr lang="fr-FR"/>
        </a:p>
      </dgm:t>
    </dgm:pt>
    <dgm:pt modelId="{0AD449A6-E9BA-934C-8178-FF2A497C18B0}">
      <dgm:prSet/>
      <dgm:spPr/>
      <dgm:t>
        <a:bodyPr/>
        <a:lstStyle/>
        <a:p>
          <a:r>
            <a:rPr lang="fr-FR" dirty="0"/>
            <a:t>Augmentation de la variabilité du temps et des visites sur le site</a:t>
          </a:r>
        </a:p>
      </dgm:t>
    </dgm:pt>
    <dgm:pt modelId="{E6A2FCBE-9BB9-834B-9918-A3957850A216}" type="parTrans" cxnId="{D42EC3E6-FAB2-7E4E-917B-CFE82449F8FB}">
      <dgm:prSet/>
      <dgm:spPr/>
      <dgm:t>
        <a:bodyPr/>
        <a:lstStyle/>
        <a:p>
          <a:endParaRPr lang="fr-FR"/>
        </a:p>
      </dgm:t>
    </dgm:pt>
    <dgm:pt modelId="{7DF82683-A182-7847-ADCE-9BA786A1DF3C}" type="sibTrans" cxnId="{D42EC3E6-FAB2-7E4E-917B-CFE82449F8FB}">
      <dgm:prSet/>
      <dgm:spPr/>
      <dgm:t>
        <a:bodyPr/>
        <a:lstStyle/>
        <a:p>
          <a:endParaRPr lang="fr-FR"/>
        </a:p>
      </dgm:t>
    </dgm:pt>
    <dgm:pt modelId="{1BC4E2FE-97CC-0043-A8EB-C9148E999D1D}" type="pres">
      <dgm:prSet presAssocID="{0A61271F-01AF-4801-BCD3-829014518071}" presName="diagram" presStyleCnt="0">
        <dgm:presLayoutVars>
          <dgm:dir/>
          <dgm:resizeHandles val="exact"/>
        </dgm:presLayoutVars>
      </dgm:prSet>
      <dgm:spPr/>
    </dgm:pt>
    <dgm:pt modelId="{12D21BB0-9FBC-F342-8B41-C2BC6192D9BB}" type="pres">
      <dgm:prSet presAssocID="{0AD449A6-E9BA-934C-8178-FF2A497C18B0}" presName="node" presStyleLbl="node1" presStyleIdx="0" presStyleCnt="3" custLinFactX="130" custLinFactNeighborX="100000" custLinFactNeighborY="600">
        <dgm:presLayoutVars>
          <dgm:bulletEnabled val="1"/>
        </dgm:presLayoutVars>
      </dgm:prSet>
      <dgm:spPr/>
    </dgm:pt>
    <dgm:pt modelId="{30EFBB56-D5D6-0F40-B9ED-7311808A5F95}" type="pres">
      <dgm:prSet presAssocID="{7DF82683-A182-7847-ADCE-9BA786A1DF3C}" presName="sibTrans" presStyleCnt="0"/>
      <dgm:spPr/>
    </dgm:pt>
    <dgm:pt modelId="{981B0C08-F127-9D43-B111-A404CD1655CF}" type="pres">
      <dgm:prSet presAssocID="{B50CB7F8-A3CE-C84A-BE12-423DB382635B}" presName="node" presStyleLbl="node1" presStyleIdx="1" presStyleCnt="3" custLinFactX="-32156" custLinFactNeighborX="-100000" custLinFactNeighborY="-1205">
        <dgm:presLayoutVars>
          <dgm:bulletEnabled val="1"/>
        </dgm:presLayoutVars>
      </dgm:prSet>
      <dgm:spPr/>
    </dgm:pt>
    <dgm:pt modelId="{4C1EA847-2D67-3042-AA68-F723B09F89DF}" type="pres">
      <dgm:prSet presAssocID="{0BD7CCC0-221A-F748-A7CF-06E03D4BF80F}" presName="sibTrans" presStyleCnt="0"/>
      <dgm:spPr/>
    </dgm:pt>
    <dgm:pt modelId="{8332FFCA-880A-8E4A-AF89-46FDAE42349E}" type="pres">
      <dgm:prSet presAssocID="{42F3CAAE-4A55-CF49-815D-797B3B31B62A}" presName="node" presStyleLbl="node1" presStyleIdx="2" presStyleCnt="3" custLinFactNeighborX="-12820" custLinFactNeighborY="-856">
        <dgm:presLayoutVars>
          <dgm:bulletEnabled val="1"/>
        </dgm:presLayoutVars>
      </dgm:prSet>
      <dgm:spPr/>
    </dgm:pt>
  </dgm:ptLst>
  <dgm:cxnLst>
    <dgm:cxn modelId="{1F4A0240-7DD3-3447-A138-05E4F03A9818}" type="presOf" srcId="{42F3CAAE-4A55-CF49-815D-797B3B31B62A}" destId="{8332FFCA-880A-8E4A-AF89-46FDAE42349E}" srcOrd="0" destOrd="0" presId="urn:microsoft.com/office/officeart/2005/8/layout/default"/>
    <dgm:cxn modelId="{694DA05D-06F8-7748-9347-8D6259D98E01}" srcId="{0A61271F-01AF-4801-BCD3-829014518071}" destId="{B50CB7F8-A3CE-C84A-BE12-423DB382635B}" srcOrd="1" destOrd="0" parTransId="{5E4D4235-3225-064C-B46C-FCBE571FF289}" sibTransId="{0BD7CCC0-221A-F748-A7CF-06E03D4BF80F}"/>
    <dgm:cxn modelId="{A092D1BC-1460-D048-925F-CD52C7387468}" type="presOf" srcId="{0AD449A6-E9BA-934C-8178-FF2A497C18B0}" destId="{12D21BB0-9FBC-F342-8B41-C2BC6192D9BB}" srcOrd="0" destOrd="0" presId="urn:microsoft.com/office/officeart/2005/8/layout/default"/>
    <dgm:cxn modelId="{56EDA3CF-A060-4548-B545-04902A2D605C}" type="presOf" srcId="{0A61271F-01AF-4801-BCD3-829014518071}" destId="{1BC4E2FE-97CC-0043-A8EB-C9148E999D1D}" srcOrd="0" destOrd="0" presId="urn:microsoft.com/office/officeart/2005/8/layout/default"/>
    <dgm:cxn modelId="{D42EC3E6-FAB2-7E4E-917B-CFE82449F8FB}" srcId="{0A61271F-01AF-4801-BCD3-829014518071}" destId="{0AD449A6-E9BA-934C-8178-FF2A497C18B0}" srcOrd="0" destOrd="0" parTransId="{E6A2FCBE-9BB9-834B-9918-A3957850A216}" sibTransId="{7DF82683-A182-7847-ADCE-9BA786A1DF3C}"/>
    <dgm:cxn modelId="{DDD36EEC-BF40-9C47-A744-1D66CD01E013}" srcId="{0A61271F-01AF-4801-BCD3-829014518071}" destId="{42F3CAAE-4A55-CF49-815D-797B3B31B62A}" srcOrd="2" destOrd="0" parTransId="{4B13BCCC-D56F-7C49-922A-8FB48150B540}" sibTransId="{3ABCA3EE-CE95-5247-AA84-662A5CEE140D}"/>
    <dgm:cxn modelId="{E0C844EF-644E-1E48-B6FA-C08B9CE0695C}" type="presOf" srcId="{B50CB7F8-A3CE-C84A-BE12-423DB382635B}" destId="{981B0C08-F127-9D43-B111-A404CD1655CF}" srcOrd="0" destOrd="0" presId="urn:microsoft.com/office/officeart/2005/8/layout/default"/>
    <dgm:cxn modelId="{9555250F-5791-2348-948B-8E5502A84B8B}" type="presParOf" srcId="{1BC4E2FE-97CC-0043-A8EB-C9148E999D1D}" destId="{12D21BB0-9FBC-F342-8B41-C2BC6192D9BB}" srcOrd="0" destOrd="0" presId="urn:microsoft.com/office/officeart/2005/8/layout/default"/>
    <dgm:cxn modelId="{A93B7F02-4642-FC4A-8091-5667421A8A14}" type="presParOf" srcId="{1BC4E2FE-97CC-0043-A8EB-C9148E999D1D}" destId="{30EFBB56-D5D6-0F40-B9ED-7311808A5F95}" srcOrd="1" destOrd="0" presId="urn:microsoft.com/office/officeart/2005/8/layout/default"/>
    <dgm:cxn modelId="{98CF862C-F255-6640-A3B7-D1C1528943DF}" type="presParOf" srcId="{1BC4E2FE-97CC-0043-A8EB-C9148E999D1D}" destId="{981B0C08-F127-9D43-B111-A404CD1655CF}" srcOrd="2" destOrd="0" presId="urn:microsoft.com/office/officeart/2005/8/layout/default"/>
    <dgm:cxn modelId="{FC208D5F-6145-D54D-BF4E-67939BFC0E43}" type="presParOf" srcId="{1BC4E2FE-97CC-0043-A8EB-C9148E999D1D}" destId="{4C1EA847-2D67-3042-AA68-F723B09F89DF}" srcOrd="3" destOrd="0" presId="urn:microsoft.com/office/officeart/2005/8/layout/default"/>
    <dgm:cxn modelId="{ED02BD24-800B-794D-A63C-208CDA7A60BF}" type="presParOf" srcId="{1BC4E2FE-97CC-0043-A8EB-C9148E999D1D}" destId="{8332FFCA-880A-8E4A-AF89-46FDAE42349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61271F-01AF-4801-BCD3-8290145180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1DAD9-9A1B-A846-9DD2-2901243F5885}">
      <dgm:prSet/>
      <dgm:spPr/>
      <dgm:t>
        <a:bodyPr/>
        <a:lstStyle/>
        <a:p>
          <a:r>
            <a:rPr lang="fr-FR" dirty="0"/>
            <a:t>Nous avons renoncé au high tech et dépendons principalement de la nourriture et des biens de conso </a:t>
          </a:r>
        </a:p>
      </dgm:t>
    </dgm:pt>
    <dgm:pt modelId="{E5EF98D5-67A1-A54B-A6AE-955B30191A3B}" type="parTrans" cxnId="{DB988097-7AAE-2445-9B76-BAA6F646CD88}">
      <dgm:prSet/>
      <dgm:spPr/>
      <dgm:t>
        <a:bodyPr/>
        <a:lstStyle/>
        <a:p>
          <a:endParaRPr lang="fr-FR"/>
        </a:p>
      </dgm:t>
    </dgm:pt>
    <dgm:pt modelId="{99EE3A41-6595-7A4A-B2D2-780546B8A9F8}" type="sibTrans" cxnId="{DB988097-7AAE-2445-9B76-BAA6F646CD88}">
      <dgm:prSet/>
      <dgm:spPr/>
      <dgm:t>
        <a:bodyPr/>
        <a:lstStyle/>
        <a:p>
          <a:endParaRPr lang="fr-FR"/>
        </a:p>
      </dgm:t>
    </dgm:pt>
    <dgm:pt modelId="{3AB6F7EC-C4E7-D242-8CBF-652EE044B8E7}">
      <dgm:prSet/>
      <dgm:spPr/>
      <dgm:t>
        <a:bodyPr/>
        <a:lstStyle/>
        <a:p>
          <a:r>
            <a:rPr lang="fr-FR" dirty="0"/>
            <a:t>Les visites ont beaucoup augmenté grâce à la nourriture mais pas aux ventes en proportion</a:t>
          </a:r>
        </a:p>
      </dgm:t>
    </dgm:pt>
    <dgm:pt modelId="{7ADCEE51-0B19-3342-9B59-A43377F832BA}" type="parTrans" cxnId="{7837E87F-5D23-2244-A88D-BBABF3805137}">
      <dgm:prSet/>
      <dgm:spPr/>
      <dgm:t>
        <a:bodyPr/>
        <a:lstStyle/>
        <a:p>
          <a:endParaRPr lang="fr-FR"/>
        </a:p>
      </dgm:t>
    </dgm:pt>
    <dgm:pt modelId="{07D73CC6-8B36-A64A-9395-1F7B0EF638C5}" type="sibTrans" cxnId="{7837E87F-5D23-2244-A88D-BBABF3805137}">
      <dgm:prSet/>
      <dgm:spPr/>
      <dgm:t>
        <a:bodyPr/>
        <a:lstStyle/>
        <a:p>
          <a:endParaRPr lang="fr-FR"/>
        </a:p>
      </dgm:t>
    </dgm:pt>
    <dgm:pt modelId="{1BC4E2FE-97CC-0043-A8EB-C9148E999D1D}" type="pres">
      <dgm:prSet presAssocID="{0A61271F-01AF-4801-BCD3-829014518071}" presName="diagram" presStyleCnt="0">
        <dgm:presLayoutVars>
          <dgm:dir/>
          <dgm:resizeHandles val="exact"/>
        </dgm:presLayoutVars>
      </dgm:prSet>
      <dgm:spPr/>
    </dgm:pt>
    <dgm:pt modelId="{3CA27A37-B0C2-4145-9F67-219F84236205}" type="pres">
      <dgm:prSet presAssocID="{3AB6F7EC-C4E7-D242-8CBF-652EE044B8E7}" presName="node" presStyleLbl="node1" presStyleIdx="0" presStyleCnt="2" custScaleX="70888" custScaleY="69202" custLinFactX="1349" custLinFactNeighborX="100000" custLinFactNeighborY="-2508">
        <dgm:presLayoutVars>
          <dgm:bulletEnabled val="1"/>
        </dgm:presLayoutVars>
      </dgm:prSet>
      <dgm:spPr/>
    </dgm:pt>
    <dgm:pt modelId="{229BAC89-BD9D-C947-A6A7-A43BF0D37D7B}" type="pres">
      <dgm:prSet presAssocID="{07D73CC6-8B36-A64A-9395-1F7B0EF638C5}" presName="sibTrans" presStyleCnt="0"/>
      <dgm:spPr/>
    </dgm:pt>
    <dgm:pt modelId="{728A0163-A728-3444-8169-FEE912DD5201}" type="pres">
      <dgm:prSet presAssocID="{4511DAD9-9A1B-A846-9DD2-2901243F5885}" presName="node" presStyleLbl="node1" presStyleIdx="1" presStyleCnt="2" custScaleX="75110" custScaleY="68864" custLinFactX="-11033" custLinFactNeighborX="-100000" custLinFactNeighborY="-2677">
        <dgm:presLayoutVars>
          <dgm:bulletEnabled val="1"/>
        </dgm:presLayoutVars>
      </dgm:prSet>
      <dgm:spPr/>
    </dgm:pt>
  </dgm:ptLst>
  <dgm:cxnLst>
    <dgm:cxn modelId="{EBF28B1F-2798-BA40-9DD5-F68AB8A0BD99}" type="presOf" srcId="{4511DAD9-9A1B-A846-9DD2-2901243F5885}" destId="{728A0163-A728-3444-8169-FEE912DD5201}" srcOrd="0" destOrd="0" presId="urn:microsoft.com/office/officeart/2005/8/layout/default"/>
    <dgm:cxn modelId="{7837E87F-5D23-2244-A88D-BBABF3805137}" srcId="{0A61271F-01AF-4801-BCD3-829014518071}" destId="{3AB6F7EC-C4E7-D242-8CBF-652EE044B8E7}" srcOrd="0" destOrd="0" parTransId="{7ADCEE51-0B19-3342-9B59-A43377F832BA}" sibTransId="{07D73CC6-8B36-A64A-9395-1F7B0EF638C5}"/>
    <dgm:cxn modelId="{97ED088D-C94C-1848-931E-77D3B0CD711D}" type="presOf" srcId="{3AB6F7EC-C4E7-D242-8CBF-652EE044B8E7}" destId="{3CA27A37-B0C2-4145-9F67-219F84236205}" srcOrd="0" destOrd="0" presId="urn:microsoft.com/office/officeart/2005/8/layout/default"/>
    <dgm:cxn modelId="{DB988097-7AAE-2445-9B76-BAA6F646CD88}" srcId="{0A61271F-01AF-4801-BCD3-829014518071}" destId="{4511DAD9-9A1B-A846-9DD2-2901243F5885}" srcOrd="1" destOrd="0" parTransId="{E5EF98D5-67A1-A54B-A6AE-955B30191A3B}" sibTransId="{99EE3A41-6595-7A4A-B2D2-780546B8A9F8}"/>
    <dgm:cxn modelId="{56EDA3CF-A060-4548-B545-04902A2D605C}" type="presOf" srcId="{0A61271F-01AF-4801-BCD3-829014518071}" destId="{1BC4E2FE-97CC-0043-A8EB-C9148E999D1D}" srcOrd="0" destOrd="0" presId="urn:microsoft.com/office/officeart/2005/8/layout/default"/>
    <dgm:cxn modelId="{D25D4413-916E-EB49-BA2D-5C87202D2B56}" type="presParOf" srcId="{1BC4E2FE-97CC-0043-A8EB-C9148E999D1D}" destId="{3CA27A37-B0C2-4145-9F67-219F84236205}" srcOrd="0" destOrd="0" presId="urn:microsoft.com/office/officeart/2005/8/layout/default"/>
    <dgm:cxn modelId="{1600AD91-E76A-A648-A368-25358CB0D10B}" type="presParOf" srcId="{1BC4E2FE-97CC-0043-A8EB-C9148E999D1D}" destId="{229BAC89-BD9D-C947-A6A7-A43BF0D37D7B}" srcOrd="1" destOrd="0" presId="urn:microsoft.com/office/officeart/2005/8/layout/default"/>
    <dgm:cxn modelId="{70BAAA6A-E807-574C-A7B8-A332570C02BA}" type="presParOf" srcId="{1BC4E2FE-97CC-0043-A8EB-C9148E999D1D}" destId="{728A0163-A728-3444-8169-FEE912DD52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F3BF7-1501-6B4D-AEA1-9AD47D4AEE0C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Aujourd’hui on est ici pour que je vous partage tout les chiffres clés</a:t>
          </a:r>
          <a:endParaRPr lang="en-US" sz="1900" kern="1200" dirty="0"/>
        </a:p>
      </dsp:txBody>
      <dsp:txXfrm>
        <a:off x="1615851" y="2998"/>
        <a:ext cx="3089790" cy="1853874"/>
      </dsp:txXfrm>
    </dsp:sp>
    <dsp:sp modelId="{C6E2158D-AC85-6149-A206-B287D5318D2F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C’est important parler de notre changement de stratégie par rapport à la fin des ventes de high tech </a:t>
          </a:r>
          <a:endParaRPr lang="en-US" sz="1900" kern="1200" dirty="0"/>
        </a:p>
      </dsp:txBody>
      <dsp:txXfrm>
        <a:off x="5014620" y="2998"/>
        <a:ext cx="3089790" cy="1853874"/>
      </dsp:txXfrm>
    </dsp:sp>
    <dsp:sp modelId="{0C98E86E-FCA2-844B-AEFD-F7F5E0E68C0A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Cela nous a permis d´améliorer beaucoup les ventes de nourriture et biens de consommation.</a:t>
          </a:r>
          <a:endParaRPr lang="en-US" sz="1900" kern="1200" dirty="0"/>
        </a:p>
      </dsp:txBody>
      <dsp:txXfrm>
        <a:off x="1615851" y="2165852"/>
        <a:ext cx="3089790" cy="1853874"/>
      </dsp:txXfrm>
    </dsp:sp>
    <dsp:sp modelId="{42DF5F11-F526-8A49-BD0F-CB0E305F3722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Par contre, si on observe vite les chiffres d´affaires, en une première vue, les chiffres sont décroissants, mais c’est a cause de l´</a:t>
          </a:r>
          <a:r>
            <a:rPr lang="fr-FR" sz="1900" kern="1200" dirty="0" err="1"/>
            <a:t>arret</a:t>
          </a:r>
          <a:r>
            <a:rPr lang="fr-FR" sz="1900" kern="1200" dirty="0"/>
            <a:t> des ventes de produits high tech.</a:t>
          </a:r>
          <a:endParaRPr lang="en-US" sz="1900" kern="1200" dirty="0"/>
        </a:p>
      </dsp:txBody>
      <dsp:txXfrm>
        <a:off x="5014620" y="2165852"/>
        <a:ext cx="3089790" cy="1853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21BB0-9FBC-F342-8B41-C2BC6192D9BB}">
      <dsp:nvSpPr>
        <dsp:cNvPr id="0" name=""/>
        <dsp:cNvSpPr/>
      </dsp:nvSpPr>
      <dsp:spPr>
        <a:xfrm>
          <a:off x="4691166" y="12532"/>
          <a:ext cx="3469488" cy="2081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Augmentation de la variabilité du temps et des visites sur le site</a:t>
          </a:r>
        </a:p>
      </dsp:txBody>
      <dsp:txXfrm>
        <a:off x="4691166" y="12532"/>
        <a:ext cx="3469488" cy="2081692"/>
      </dsp:txXfrm>
    </dsp:sp>
    <dsp:sp modelId="{981B0C08-F127-9D43-B111-A404CD1655CF}">
      <dsp:nvSpPr>
        <dsp:cNvPr id="0" name=""/>
        <dsp:cNvSpPr/>
      </dsp:nvSpPr>
      <dsp:spPr>
        <a:xfrm>
          <a:off x="448468" y="0"/>
          <a:ext cx="3469488" cy="2081692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Paniers entre 30-50e</a:t>
          </a:r>
        </a:p>
      </dsp:txBody>
      <dsp:txXfrm>
        <a:off x="448468" y="0"/>
        <a:ext cx="3469488" cy="2081692"/>
      </dsp:txXfrm>
    </dsp:sp>
    <dsp:sp modelId="{8332FFCA-880A-8E4A-AF89-46FDAE42349E}">
      <dsp:nvSpPr>
        <dsp:cNvPr id="0" name=""/>
        <dsp:cNvSpPr/>
      </dsp:nvSpPr>
      <dsp:spPr>
        <a:xfrm>
          <a:off x="2680598" y="2410864"/>
          <a:ext cx="3469488" cy="208169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Nous nos ventes baissent à cause des produits high tech mais en revanche elles augmentent beaucoup dans la nourriture</a:t>
          </a:r>
        </a:p>
      </dsp:txBody>
      <dsp:txXfrm>
        <a:off x="2680598" y="2410864"/>
        <a:ext cx="3469488" cy="2081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27A37-B0C2-4145-9F67-219F84236205}">
      <dsp:nvSpPr>
        <dsp:cNvPr id="0" name=""/>
        <dsp:cNvSpPr/>
      </dsp:nvSpPr>
      <dsp:spPr>
        <a:xfrm>
          <a:off x="5306035" y="868733"/>
          <a:ext cx="4414226" cy="25855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Les visites ont beaucoup augmenté grâce à la nourriture mais pas aux ventes en proportion</a:t>
          </a:r>
        </a:p>
      </dsp:txBody>
      <dsp:txXfrm>
        <a:off x="5306035" y="868733"/>
        <a:ext cx="4414226" cy="2585542"/>
      </dsp:txXfrm>
    </dsp:sp>
    <dsp:sp modelId="{728A0163-A728-3444-8169-FEE912DD5201}">
      <dsp:nvSpPr>
        <dsp:cNvPr id="0" name=""/>
        <dsp:cNvSpPr/>
      </dsp:nvSpPr>
      <dsp:spPr>
        <a:xfrm>
          <a:off x="0" y="868733"/>
          <a:ext cx="4677131" cy="2572914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Nous avons renoncé au high tech et dépendons principalement de la nourriture et des biens de conso </a:t>
          </a:r>
        </a:p>
      </dsp:txBody>
      <dsp:txXfrm>
        <a:off x="0" y="868733"/>
        <a:ext cx="4677131" cy="2572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903BC-646E-B448-A396-76B68DB3F216}" type="datetimeFigureOut">
              <a:rPr lang="fr-ES" smtClean="0"/>
              <a:t>5/5/22</a:t>
            </a:fld>
            <a:endParaRPr lang="fr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95817-FAD8-0141-A66C-23694B810B3C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821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Aujourd'hui, nous allons parler de tous les chiffres des ventes du grand marché de février.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1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45924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partagerai tous les chiffres clés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est important de parler de notre changement de stratégie dans la high tech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Cela nous a permis d'améliorer considérablement les ventes de produits de nourriture et de biens de conso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Cependant, on peut penser que les chiffres se sont détériorés, mais non, c'est seulement que nous avons cessé de vendre des produits de high tech.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2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126946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commencer,  On peut voir l'évolution des ventes totales et par catégories. À première vue, on voit comment nous avons terminé les ventes de high tech, mais nous avons augmenté dans le reste, en particulier la nourriture.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3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402392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 le diapo suivent, Le deuxième, montre à quoi correspondent le montant du panier et le temps passé sur le site, elle a une tendance proportionnelle entre l'axe horizontal et l'axe vertical, mais la plupart des achats se situent entre 30 et 50 € et 4 à 10 minutes.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4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35778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peut voir sur ce diapo le troisième graphique clés, on peut voir le nombre de visites et de ventes, il s'agit surtout a cause de la nourriture, comme le montre l'augmentation des ventes dans cette catégorie.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5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27736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on peut voir dans ce diapo le changement de stratégie de ventes high tech à ventes en nourriture /bien de conso, si on a plus visites ça arrive a moins achats au cours de temps avec la nourriture.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6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70186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Pour </a:t>
            </a:r>
            <a:r>
              <a:rPr lang="en-US" dirty="0" err="1">
                <a:solidFill>
                  <a:srgbClr val="FFFFFF"/>
                </a:solidFill>
              </a:rPr>
              <a:t>finir</a:t>
            </a:r>
            <a:r>
              <a:rPr lang="en-US" dirty="0">
                <a:solidFill>
                  <a:srgbClr val="FFFFFF"/>
                </a:solidFill>
              </a:rPr>
              <a:t>, on </a:t>
            </a:r>
            <a:r>
              <a:rPr lang="en-US" dirty="0" err="1">
                <a:solidFill>
                  <a:srgbClr val="FFFFFF"/>
                </a:solidFill>
              </a:rPr>
              <a:t>peut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voir</a:t>
            </a:r>
            <a:r>
              <a:rPr lang="en-US" dirty="0">
                <a:solidFill>
                  <a:srgbClr val="FFFFFF"/>
                </a:solidFill>
              </a:rPr>
              <a:t> le maximum, qui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la moustache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haut, 75%, qui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le haut du rectangle, la </a:t>
            </a:r>
            <a:r>
              <a:rPr lang="en-US" dirty="0" err="1">
                <a:solidFill>
                  <a:srgbClr val="FFFFFF"/>
                </a:solidFill>
              </a:rPr>
              <a:t>médiane</a:t>
            </a:r>
            <a:r>
              <a:rPr lang="en-US" dirty="0">
                <a:solidFill>
                  <a:srgbClr val="FFFFFF"/>
                </a:solidFill>
              </a:rPr>
              <a:t> qui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ligne</a:t>
            </a:r>
            <a:r>
              <a:rPr lang="en-US" dirty="0">
                <a:solidFill>
                  <a:srgbClr val="FFFFFF"/>
                </a:solidFill>
              </a:rPr>
              <a:t> vert, 25% et le minimum.</a:t>
            </a:r>
          </a:p>
          <a:p>
            <a:r>
              <a:rPr lang="en-US" dirty="0">
                <a:solidFill>
                  <a:srgbClr val="FFFFFF"/>
                </a:solidFill>
              </a:rPr>
              <a:t>On </a:t>
            </a:r>
            <a:r>
              <a:rPr lang="en-US" dirty="0" err="1">
                <a:solidFill>
                  <a:srgbClr val="FFFFFF"/>
                </a:solidFill>
              </a:rPr>
              <a:t>voit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clairement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qu'après</a:t>
            </a:r>
            <a:r>
              <a:rPr lang="en-US" dirty="0">
                <a:solidFill>
                  <a:srgbClr val="FFFFFF"/>
                </a:solidFill>
              </a:rPr>
              <a:t> le </a:t>
            </a:r>
            <a:r>
              <a:rPr lang="en-US" dirty="0" err="1">
                <a:solidFill>
                  <a:srgbClr val="FFFFFF"/>
                </a:solidFill>
              </a:rPr>
              <a:t>changement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stratégie</a:t>
            </a:r>
            <a:r>
              <a:rPr lang="en-US" dirty="0">
                <a:solidFill>
                  <a:srgbClr val="FFFFFF"/>
                </a:solidFill>
              </a:rPr>
              <a:t>, il y a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tendance </a:t>
            </a:r>
            <a:r>
              <a:rPr lang="en-US" dirty="0" err="1">
                <a:solidFill>
                  <a:srgbClr val="FFFFFF"/>
                </a:solidFill>
              </a:rPr>
              <a:t>à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baisse</a:t>
            </a:r>
            <a:r>
              <a:rPr lang="en-US" dirty="0">
                <a:solidFill>
                  <a:srgbClr val="FFFFFF"/>
                </a:solidFill>
              </a:rPr>
              <a:t> pour le rectangle et la </a:t>
            </a:r>
            <a:r>
              <a:rPr lang="en-US" dirty="0" err="1">
                <a:solidFill>
                  <a:srgbClr val="FFFFFF"/>
                </a:solidFill>
              </a:rPr>
              <a:t>médiane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mais</a:t>
            </a:r>
            <a:r>
              <a:rPr lang="en-US" dirty="0">
                <a:solidFill>
                  <a:srgbClr val="FFFFFF"/>
                </a:solidFill>
              </a:rPr>
              <a:t> les moustaches </a:t>
            </a:r>
            <a:r>
              <a:rPr lang="en-US" dirty="0" err="1">
                <a:solidFill>
                  <a:srgbClr val="FFFFFF"/>
                </a:solidFill>
              </a:rPr>
              <a:t>s'élargissent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fr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7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259116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8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170877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95817-FAD8-0141-A66C-23694B810B3C}" type="slidenum">
              <a:rPr lang="fr-ES" smtClean="0"/>
              <a:t>9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141228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D4075A-D2F1-B146-A809-CA199E54F756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0DF7-7481-BA48-87EA-04E77892D33A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459-15CF-414E-872E-E3F35066A537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94A-3054-AB41-BB04-7B3D98505E12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D8CC-F02B-8F41-9534-7F115D0D5767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3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6A36-092D-3C4A-A5B0-B315C2675E03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2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6D2-A748-1245-8575-7D4297E91907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1CD2-FB53-7E4C-B03A-CA2C47C7037E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2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BD53-48F8-A647-908E-4D0A65823911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C9C2-AACF-5B41-A34F-62E5BE1862FB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3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6F18-E973-8942-BC34-DEA33E803065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5CDF58-C00B-CE45-BB6D-E1E0BBAEFD4A}" type="datetime1">
              <a:rPr lang="fr-FR" smtClean="0"/>
              <a:t>05/05/2022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7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C9AD6-EF21-D01B-B331-DA4CF8EB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02" b="7802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31CEC6-2BC7-9756-0347-5A27506F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931" y="643467"/>
            <a:ext cx="7164674" cy="5571066"/>
          </a:xfrm>
        </p:spPr>
        <p:txBody>
          <a:bodyPr>
            <a:normAutofit/>
          </a:bodyPr>
          <a:lstStyle/>
          <a:p>
            <a:pPr algn="ctr"/>
            <a:r>
              <a:rPr lang="fr-ES" sz="6600" dirty="0">
                <a:solidFill>
                  <a:schemeClr val="bg2"/>
                </a:solidFill>
                <a:highlight>
                  <a:srgbClr val="D9FAFF"/>
                </a:highlight>
              </a:rPr>
              <a:t>Le grand Marché, prÉsentation des ventes de ce mois-ci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CFACC8-0F90-F5EC-A9EC-E69CABA26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478" y="824089"/>
            <a:ext cx="3096926" cy="5571066"/>
          </a:xfrm>
        </p:spPr>
        <p:txBody>
          <a:bodyPr>
            <a:normAutofit/>
          </a:bodyPr>
          <a:lstStyle/>
          <a:p>
            <a:r>
              <a:rPr lang="fr-ES" sz="2000" dirty="0">
                <a:solidFill>
                  <a:schemeClr val="bg2"/>
                </a:solidFill>
                <a:highlight>
                  <a:srgbClr val="D9FAFF"/>
                </a:highlight>
              </a:rPr>
              <a:t>Données clés sur tout les chiffres de l’entreprise de février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CE612F-8492-DAE8-9264-2E90A0A1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t>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1355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FC10A-9DF1-BECB-BA34-CA811273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703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fr-ES" dirty="0"/>
              <a:t>IntroductioN : le 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E65BC7-F509-F452-3793-E55DBCC80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732732"/>
              </p:ext>
            </p:extLst>
          </p:nvPr>
        </p:nvGraphicFramePr>
        <p:xfrm>
          <a:off x="1024128" y="1889986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C06ACD-1087-ADD7-1A85-0612DA4F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92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2ECF4-5ADA-5A59-279B-085E22E1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 algn="l"/>
            <a:r>
              <a:rPr lang="en-US" sz="2400" spc="100" dirty="0">
                <a:solidFill>
                  <a:srgbClr val="FFFFFF"/>
                </a:solidFill>
              </a:rPr>
              <a:t>proportion des ventes par </a:t>
            </a:r>
            <a:r>
              <a:rPr lang="en-US" sz="2400" spc="100" dirty="0" err="1">
                <a:solidFill>
                  <a:srgbClr val="FFFFFF"/>
                </a:solidFill>
              </a:rPr>
              <a:t>catégories</a:t>
            </a:r>
            <a:r>
              <a:rPr lang="en-US" sz="2400" spc="100" dirty="0">
                <a:solidFill>
                  <a:srgbClr val="FFFFFF"/>
                </a:solidFill>
              </a:rPr>
              <a:t> de </a:t>
            </a:r>
            <a:r>
              <a:rPr lang="en-US" sz="2400" spc="100" dirty="0" err="1">
                <a:solidFill>
                  <a:srgbClr val="FFFFFF"/>
                </a:solidFill>
              </a:rPr>
              <a:t>produits</a:t>
            </a:r>
            <a:r>
              <a:rPr lang="en-US" sz="2400" spc="100" dirty="0">
                <a:solidFill>
                  <a:srgbClr val="FFFFFF"/>
                </a:solidFill>
              </a:rPr>
              <a:t> ET </a:t>
            </a:r>
            <a:r>
              <a:rPr lang="en-US" sz="2400" spc="100" dirty="0" err="1">
                <a:solidFill>
                  <a:srgbClr val="FFFFFF"/>
                </a:solidFill>
              </a:rPr>
              <a:t>évolution</a:t>
            </a:r>
            <a:r>
              <a:rPr lang="en-US" sz="2400" spc="100" dirty="0">
                <a:solidFill>
                  <a:srgbClr val="FFFFFF"/>
                </a:solidFill>
              </a:rPr>
              <a:t> du chiffre </a:t>
            </a:r>
            <a:r>
              <a:rPr lang="en-US" sz="2400" spc="100" dirty="0" err="1">
                <a:solidFill>
                  <a:srgbClr val="FFFFFF"/>
                </a:solidFill>
              </a:rPr>
              <a:t>d'affaire</a:t>
            </a:r>
            <a:br>
              <a:rPr lang="en-US" sz="2400" spc="100" dirty="0">
                <a:solidFill>
                  <a:srgbClr val="FFFFFF"/>
                </a:solidFill>
              </a:rPr>
            </a:br>
            <a:endParaRPr lang="en-US" sz="2400" spc="1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B5E2F7-9F53-14AF-EC37-D10B2269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512128"/>
            <a:ext cx="4272844" cy="2131342"/>
          </a:xfrm>
        </p:spPr>
        <p:txBody>
          <a:bodyPr vert="horz" lIns="45720" tIns="45720" rIns="45720" bIns="45720" rtlCol="0">
            <a:norm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Ici</a:t>
            </a:r>
            <a:r>
              <a:rPr lang="en-US" sz="1800" dirty="0">
                <a:solidFill>
                  <a:srgbClr val="FFFFFF"/>
                </a:solidFill>
              </a:rPr>
              <a:t>, on </a:t>
            </a:r>
            <a:r>
              <a:rPr lang="en-US" sz="1800" dirty="0" err="1">
                <a:solidFill>
                  <a:srgbClr val="FFFFFF"/>
                </a:solidFill>
              </a:rPr>
              <a:t>peut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voir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l'évolution</a:t>
            </a:r>
            <a:r>
              <a:rPr lang="en-US" sz="1800" dirty="0">
                <a:solidFill>
                  <a:srgbClr val="FFFFFF"/>
                </a:solidFill>
              </a:rPr>
              <a:t> des ventes total et par </a:t>
            </a:r>
            <a:r>
              <a:rPr lang="en-US" sz="1800" dirty="0" err="1">
                <a:solidFill>
                  <a:srgbClr val="FFFFFF"/>
                </a:solidFill>
              </a:rPr>
              <a:t>catégories</a:t>
            </a:r>
            <a:endParaRPr lang="en-US" sz="18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16EBBBE-7B86-28EC-B3AE-92C1A48D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48" y="991130"/>
            <a:ext cx="5727700" cy="4457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CB933C-2314-293A-10A8-4C3F3FC0D595}"/>
              </a:ext>
            </a:extLst>
          </p:cNvPr>
          <p:cNvSpPr/>
          <p:nvPr/>
        </p:nvSpPr>
        <p:spPr>
          <a:xfrm>
            <a:off x="8243888" y="5448830"/>
            <a:ext cx="271462" cy="83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39AEC6-1065-12EA-4267-900DBE8E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34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2ECF4-5ADA-5A59-279B-085E22E1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sz="2400" spc="100" dirty="0" err="1">
                <a:solidFill>
                  <a:srgbClr val="FFFFFF"/>
                </a:solidFill>
              </a:rPr>
              <a:t>montant</a:t>
            </a:r>
            <a:r>
              <a:rPr lang="en-US" sz="2400" spc="100" dirty="0">
                <a:solidFill>
                  <a:srgbClr val="FFFFFF"/>
                </a:solidFill>
              </a:rPr>
              <a:t> des </a:t>
            </a:r>
            <a:r>
              <a:rPr lang="en-US" sz="2400" spc="100" dirty="0" err="1">
                <a:solidFill>
                  <a:srgbClr val="FFFFFF"/>
                </a:solidFill>
              </a:rPr>
              <a:t>achats</a:t>
            </a:r>
            <a:r>
              <a:rPr lang="en-US" sz="2400" spc="100" dirty="0">
                <a:solidFill>
                  <a:srgbClr val="FFFFFF"/>
                </a:solidFill>
              </a:rPr>
              <a:t> des clients (</a:t>
            </a:r>
            <a:r>
              <a:rPr lang="en-US" sz="2400" spc="100" dirty="0" err="1">
                <a:solidFill>
                  <a:srgbClr val="FFFFFF"/>
                </a:solidFill>
              </a:rPr>
              <a:t>montant</a:t>
            </a:r>
            <a:r>
              <a:rPr lang="en-US" sz="2400" spc="100" dirty="0">
                <a:solidFill>
                  <a:srgbClr val="FFFFFF"/>
                </a:solidFill>
              </a:rPr>
              <a:t> du panier) </a:t>
            </a:r>
            <a:br>
              <a:rPr lang="en-US" sz="2400" spc="100" dirty="0">
                <a:solidFill>
                  <a:srgbClr val="FFFFFF"/>
                </a:solidFill>
              </a:rPr>
            </a:br>
            <a:endParaRPr lang="en-US" sz="2400" spc="1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B5E2F7-9F53-14AF-EC37-D10B2269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740724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Ici</a:t>
            </a:r>
            <a:r>
              <a:rPr lang="en-US" sz="1800" dirty="0">
                <a:solidFill>
                  <a:srgbClr val="FFFFFF"/>
                </a:solidFill>
              </a:rPr>
              <a:t>, on </a:t>
            </a:r>
            <a:r>
              <a:rPr lang="en-US" sz="1800" dirty="0" err="1">
                <a:solidFill>
                  <a:srgbClr val="FFFFFF"/>
                </a:solidFill>
              </a:rPr>
              <a:t>peut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voir</a:t>
            </a:r>
            <a:r>
              <a:rPr lang="en-US" sz="1800" dirty="0">
                <a:solidFill>
                  <a:srgbClr val="FFFFFF"/>
                </a:solidFill>
              </a:rPr>
              <a:t> le temps passé sur le site par les </a:t>
            </a:r>
            <a:r>
              <a:rPr lang="en-US" sz="1800" dirty="0" err="1">
                <a:solidFill>
                  <a:srgbClr val="FFFFFF"/>
                </a:solidFill>
              </a:rPr>
              <a:t>utilisateurs</a:t>
            </a:r>
            <a:r>
              <a:rPr lang="en-US" sz="1800" dirty="0">
                <a:solidFill>
                  <a:srgbClr val="FFFFFF"/>
                </a:solidFill>
              </a:rPr>
              <a:t>  par rapport au </a:t>
            </a:r>
            <a:r>
              <a:rPr lang="en-US" sz="1800" dirty="0" err="1">
                <a:solidFill>
                  <a:srgbClr val="FFFFFF"/>
                </a:solidFill>
              </a:rPr>
              <a:t>montant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leurs</a:t>
            </a:r>
            <a:r>
              <a:rPr lang="en-US" sz="1800" dirty="0">
                <a:solidFill>
                  <a:srgbClr val="FFFFFF"/>
                </a:solidFill>
              </a:rPr>
              <a:t> paniers.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637D324-5BEB-D244-1EA2-50F0934A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2987"/>
            <a:ext cx="5727700" cy="445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52680C-0906-4846-7A77-7086669644EA}"/>
              </a:ext>
            </a:extLst>
          </p:cNvPr>
          <p:cNvSpPr/>
          <p:nvPr/>
        </p:nvSpPr>
        <p:spPr>
          <a:xfrm>
            <a:off x="8215313" y="5500687"/>
            <a:ext cx="500062" cy="714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E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C3821F-E54C-7F8F-589A-C5A4E52B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z="3200" smtClean="0"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14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559DC2-5DA6-9050-F604-62D490AB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spc="100" dirty="0" err="1">
                <a:solidFill>
                  <a:srgbClr val="FFFFFF"/>
                </a:solidFill>
              </a:rPr>
              <a:t>évolution</a:t>
            </a:r>
            <a:r>
              <a:rPr lang="en-US" sz="1600" spc="100" dirty="0">
                <a:solidFill>
                  <a:srgbClr val="FFFFFF"/>
                </a:solidFill>
              </a:rPr>
              <a:t> du </a:t>
            </a:r>
            <a:r>
              <a:rPr lang="en-US" sz="1600" spc="100" dirty="0" err="1">
                <a:solidFill>
                  <a:srgbClr val="FFFFFF"/>
                </a:solidFill>
              </a:rPr>
              <a:t>nombre</a:t>
            </a:r>
            <a:r>
              <a:rPr lang="en-US" sz="1600" spc="100" dirty="0">
                <a:solidFill>
                  <a:srgbClr val="FFFFFF"/>
                </a:solidFill>
              </a:rPr>
              <a:t> </a:t>
            </a:r>
            <a:r>
              <a:rPr lang="en-US" sz="1600" spc="100" dirty="0" err="1">
                <a:solidFill>
                  <a:srgbClr val="FFFFFF"/>
                </a:solidFill>
              </a:rPr>
              <a:t>d'achats</a:t>
            </a:r>
            <a:r>
              <a:rPr lang="en-US" sz="1600" spc="100" dirty="0">
                <a:solidFill>
                  <a:srgbClr val="FFFFFF"/>
                </a:solidFill>
              </a:rPr>
              <a:t> des clients ET </a:t>
            </a:r>
            <a:r>
              <a:rPr lang="en-US" sz="1600" spc="100" dirty="0" err="1">
                <a:solidFill>
                  <a:srgbClr val="FFFFFF"/>
                </a:solidFill>
              </a:rPr>
              <a:t>évolution</a:t>
            </a:r>
            <a:r>
              <a:rPr lang="en-US" sz="1600" spc="100" dirty="0">
                <a:solidFill>
                  <a:srgbClr val="FFFFFF"/>
                </a:solidFill>
              </a:rPr>
              <a:t> du </a:t>
            </a:r>
            <a:r>
              <a:rPr lang="en-US" sz="1600" spc="100" dirty="0" err="1">
                <a:solidFill>
                  <a:srgbClr val="FFFFFF"/>
                </a:solidFill>
              </a:rPr>
              <a:t>nombre</a:t>
            </a:r>
            <a:r>
              <a:rPr lang="en-US" sz="1600" spc="100" dirty="0">
                <a:solidFill>
                  <a:srgbClr val="FFFFFF"/>
                </a:solidFill>
              </a:rPr>
              <a:t> de </a:t>
            </a:r>
            <a:r>
              <a:rPr lang="en-US" sz="1600" spc="100" dirty="0" err="1">
                <a:solidFill>
                  <a:srgbClr val="FFFFFF"/>
                </a:solidFill>
              </a:rPr>
              <a:t>visites</a:t>
            </a:r>
            <a:r>
              <a:rPr lang="en-US" sz="1600" spc="100" dirty="0">
                <a:solidFill>
                  <a:srgbClr val="FFFFFF"/>
                </a:solidFill>
              </a:rPr>
              <a:t> sur le site web au </a:t>
            </a:r>
            <a:r>
              <a:rPr lang="en-US" sz="1600" spc="100" dirty="0" err="1">
                <a:solidFill>
                  <a:srgbClr val="FFFFFF"/>
                </a:solidFill>
              </a:rPr>
              <a:t>cours</a:t>
            </a:r>
            <a:r>
              <a:rPr lang="en-US" sz="1600" spc="100" dirty="0">
                <a:solidFill>
                  <a:srgbClr val="FFFFFF"/>
                </a:solidFill>
              </a:rPr>
              <a:t> du temps</a:t>
            </a:r>
            <a:br>
              <a:rPr lang="en-US" sz="1600" spc="100" dirty="0">
                <a:solidFill>
                  <a:srgbClr val="FFFFFF"/>
                </a:solidFill>
              </a:rPr>
            </a:br>
            <a:br>
              <a:rPr lang="en-US" sz="1600" spc="100" dirty="0">
                <a:solidFill>
                  <a:srgbClr val="FFFFFF"/>
                </a:solidFill>
              </a:rPr>
            </a:br>
            <a:endParaRPr lang="en-US" sz="1600" spc="1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F3C516-58B0-C84B-5272-EED3E8FC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740724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Ici</a:t>
            </a:r>
            <a:r>
              <a:rPr lang="en-US" dirty="0">
                <a:solidFill>
                  <a:srgbClr val="FFFFFF"/>
                </a:solidFill>
              </a:rPr>
              <a:t> on </a:t>
            </a:r>
            <a:r>
              <a:rPr lang="en-US" dirty="0" err="1">
                <a:solidFill>
                  <a:srgbClr val="FFFFFF"/>
                </a:solidFill>
              </a:rPr>
              <a:t>peut</a:t>
            </a:r>
            <a:r>
              <a:rPr lang="en-US" dirty="0">
                <a:solidFill>
                  <a:srgbClr val="FFFFFF"/>
                </a:solidFill>
              </a:rPr>
              <a:t> observer </a:t>
            </a:r>
            <a:r>
              <a:rPr lang="en-US" dirty="0" err="1">
                <a:solidFill>
                  <a:srgbClr val="FFFFFF"/>
                </a:solidFill>
              </a:rPr>
              <a:t>l'évolution</a:t>
            </a:r>
            <a:r>
              <a:rPr lang="en-US" dirty="0">
                <a:solidFill>
                  <a:srgbClr val="FFFFFF"/>
                </a:solidFill>
              </a:rPr>
              <a:t> du </a:t>
            </a:r>
            <a:r>
              <a:rPr lang="en-US" dirty="0" err="1">
                <a:solidFill>
                  <a:srgbClr val="FFFFFF"/>
                </a:solidFill>
              </a:rPr>
              <a:t>nombres</a:t>
            </a:r>
            <a:r>
              <a:rPr lang="en-US" dirty="0">
                <a:solidFill>
                  <a:srgbClr val="FFFFFF"/>
                </a:solidFill>
              </a:rPr>
              <a:t> de ventes par clients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plus des </a:t>
            </a:r>
            <a:r>
              <a:rPr lang="en-US" dirty="0" err="1">
                <a:solidFill>
                  <a:srgbClr val="FFFFFF"/>
                </a:solidFill>
              </a:rPr>
              <a:t>visites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F8F2AE-879A-35DC-DAE2-0814CECD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6324"/>
            <a:ext cx="5727700" cy="445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639D90-F58C-F1F3-FB4B-1B2D66B2AF85}"/>
              </a:ext>
            </a:extLst>
          </p:cNvPr>
          <p:cNvSpPr/>
          <p:nvPr/>
        </p:nvSpPr>
        <p:spPr>
          <a:xfrm>
            <a:off x="8129588" y="5284024"/>
            <a:ext cx="1000125" cy="1445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E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B5F5BD-943C-D8D2-601A-FF4BC4A6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z="3200" smtClean="0"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9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D41DD7-2CB4-2FAA-D09A-893F4D03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spc="100" dirty="0" err="1">
                <a:solidFill>
                  <a:srgbClr val="FFFFFF"/>
                </a:solidFill>
              </a:rPr>
              <a:t>évolution</a:t>
            </a:r>
            <a:r>
              <a:rPr lang="en-US" sz="2800" spc="100" dirty="0">
                <a:solidFill>
                  <a:srgbClr val="FFFFFF"/>
                </a:solidFill>
              </a:rPr>
              <a:t> du ratio </a:t>
            </a:r>
            <a:r>
              <a:rPr lang="en-US" sz="2800" spc="100" dirty="0" err="1">
                <a:solidFill>
                  <a:srgbClr val="FFFFFF"/>
                </a:solidFill>
              </a:rPr>
              <a:t>nombre</a:t>
            </a:r>
            <a:r>
              <a:rPr lang="en-US" sz="2800" spc="100" dirty="0">
                <a:solidFill>
                  <a:srgbClr val="FFFFFF"/>
                </a:solidFill>
              </a:rPr>
              <a:t> </a:t>
            </a:r>
            <a:r>
              <a:rPr lang="en-US" sz="2800" spc="100" dirty="0" err="1">
                <a:solidFill>
                  <a:srgbClr val="FFFFFF"/>
                </a:solidFill>
              </a:rPr>
              <a:t>d’achats</a:t>
            </a:r>
            <a:r>
              <a:rPr lang="en-US" sz="2800" spc="100" dirty="0">
                <a:solidFill>
                  <a:srgbClr val="FFFFFF"/>
                </a:solidFill>
              </a:rPr>
              <a:t> des clients pour des </a:t>
            </a:r>
            <a:r>
              <a:rPr lang="en-US" sz="2800" spc="100" dirty="0" err="1">
                <a:solidFill>
                  <a:srgbClr val="FFFFFF"/>
                </a:solidFill>
              </a:rPr>
              <a:t>visites</a:t>
            </a:r>
            <a:endParaRPr lang="en-US" sz="2800" spc="1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4591D3-56EC-330C-7DE2-4F8ABA6D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754248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Ça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veut</a:t>
            </a:r>
            <a:r>
              <a:rPr lang="en-US" dirty="0">
                <a:solidFill>
                  <a:srgbClr val="FFFFFF"/>
                </a:solidFill>
              </a:rPr>
              <a:t> dire la proportion entre </a:t>
            </a:r>
            <a:r>
              <a:rPr lang="en-US" dirty="0" err="1">
                <a:solidFill>
                  <a:srgbClr val="FFFFFF"/>
                </a:solidFill>
              </a:rPr>
              <a:t>nombre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d’achats</a:t>
            </a:r>
            <a:r>
              <a:rPr lang="en-US" dirty="0">
                <a:solidFill>
                  <a:srgbClr val="FFFFFF"/>
                </a:solidFill>
              </a:rPr>
              <a:t> et </a:t>
            </a:r>
            <a:r>
              <a:rPr lang="en-US" dirty="0" err="1">
                <a:solidFill>
                  <a:srgbClr val="FFFFFF"/>
                </a:solidFill>
              </a:rPr>
              <a:t>visites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F4C93FD-C14B-A78D-A924-C08CD728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48" y="1335024"/>
            <a:ext cx="4953000" cy="3848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436E1A-5BD3-AFC6-A032-FFB455B029E7}"/>
              </a:ext>
            </a:extLst>
          </p:cNvPr>
          <p:cNvSpPr/>
          <p:nvPr/>
        </p:nvSpPr>
        <p:spPr>
          <a:xfrm>
            <a:off x="8029575" y="5183124"/>
            <a:ext cx="714375" cy="1103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6DAAA8-2B0C-F79A-05CA-8145C43A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z="3200" smtClean="0"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67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BC747E-D64F-E771-48AA-9FE7BEE2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400" spc="100" dirty="0">
                <a:solidFill>
                  <a:srgbClr val="FFFFFF"/>
                </a:solidFill>
              </a:rPr>
              <a:t>VARIABILITÉ DU temps passé par les </a:t>
            </a:r>
            <a:r>
              <a:rPr lang="en-US" sz="2400" spc="100" dirty="0" err="1">
                <a:solidFill>
                  <a:srgbClr val="FFFFFF"/>
                </a:solidFill>
              </a:rPr>
              <a:t>visiteurs</a:t>
            </a:r>
            <a:r>
              <a:rPr lang="en-US" sz="2400" spc="100" dirty="0">
                <a:solidFill>
                  <a:srgbClr val="FFFFFF"/>
                </a:solidFill>
              </a:rPr>
              <a:t> sur le site web (pour les sessions </a:t>
            </a:r>
            <a:r>
              <a:rPr lang="en-US" sz="2400" spc="100" dirty="0" err="1">
                <a:solidFill>
                  <a:srgbClr val="FFFFFF"/>
                </a:solidFill>
              </a:rPr>
              <a:t>ayant</a:t>
            </a:r>
            <a:r>
              <a:rPr lang="en-US" sz="2400" spc="100" dirty="0">
                <a:solidFill>
                  <a:srgbClr val="FFFFFF"/>
                </a:solidFill>
              </a:rPr>
              <a:t> </a:t>
            </a:r>
            <a:r>
              <a:rPr lang="en-US" sz="2400" spc="100" dirty="0" err="1">
                <a:solidFill>
                  <a:srgbClr val="FFFFFF"/>
                </a:solidFill>
              </a:rPr>
              <a:t>abouti</a:t>
            </a:r>
            <a:r>
              <a:rPr lang="en-US" sz="2400" spc="100" dirty="0">
                <a:solidFill>
                  <a:srgbClr val="FFFFFF"/>
                </a:solidFill>
              </a:rPr>
              <a:t> </a:t>
            </a:r>
            <a:r>
              <a:rPr lang="en-US" sz="2400" spc="100" dirty="0" err="1">
                <a:solidFill>
                  <a:srgbClr val="FFFFFF"/>
                </a:solidFill>
              </a:rPr>
              <a:t>à</a:t>
            </a:r>
            <a:r>
              <a:rPr lang="en-US" sz="2400" spc="100" dirty="0">
                <a:solidFill>
                  <a:srgbClr val="FFFFFF"/>
                </a:solidFill>
              </a:rPr>
              <a:t> un </a:t>
            </a:r>
            <a:r>
              <a:rPr lang="en-US" sz="2400" spc="100" dirty="0" err="1">
                <a:solidFill>
                  <a:srgbClr val="FFFFFF"/>
                </a:solidFill>
              </a:rPr>
              <a:t>achat</a:t>
            </a:r>
            <a:r>
              <a:rPr lang="en-US" sz="2400" spc="100" dirty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EA1AF-3A8D-B9F0-F8D1-60BFC651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740724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On </a:t>
            </a:r>
            <a:r>
              <a:rPr lang="en-US" dirty="0" err="1">
                <a:solidFill>
                  <a:srgbClr val="FFFFFF"/>
                </a:solidFill>
              </a:rPr>
              <a:t>peut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voir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ici</a:t>
            </a:r>
            <a:r>
              <a:rPr lang="en-US" dirty="0">
                <a:solidFill>
                  <a:srgbClr val="FFFFFF"/>
                </a:solidFill>
              </a:rPr>
              <a:t> la division du temps passé pour </a:t>
            </a:r>
            <a:r>
              <a:rPr lang="en-US" dirty="0" err="1">
                <a:solidFill>
                  <a:srgbClr val="FFFFFF"/>
                </a:solidFill>
              </a:rPr>
              <a:t>notres</a:t>
            </a:r>
            <a:r>
              <a:rPr lang="en-US" dirty="0">
                <a:solidFill>
                  <a:srgbClr val="FFFFFF"/>
                </a:solidFill>
              </a:rPr>
              <a:t> clients sur le site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4 parties.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663E4F-858D-3BB3-86C1-76B29C6E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48" y="1200150"/>
            <a:ext cx="5727700" cy="4457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667CCB-E469-94C9-022A-92383652FFBD}"/>
              </a:ext>
            </a:extLst>
          </p:cNvPr>
          <p:cNvSpPr/>
          <p:nvPr/>
        </p:nvSpPr>
        <p:spPr>
          <a:xfrm>
            <a:off x="7900988" y="5657850"/>
            <a:ext cx="900112" cy="728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11370D-5A97-0D9E-DAF5-7E1170DE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z="3200" smtClean="0"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7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FC10A-9DF1-BECB-BA34-CA811273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04" y="33505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fr-ES" u="sng" dirty="0"/>
              <a:t>CONCLUSION</a:t>
            </a:r>
            <a:br>
              <a:rPr lang="fr-ES" dirty="0"/>
            </a:br>
            <a:r>
              <a:rPr lang="fr-ES" b="1" dirty="0"/>
              <a:t>points positifs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E65BC7-F509-F452-3793-E55DBCC80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8767"/>
              </p:ext>
            </p:extLst>
          </p:nvPr>
        </p:nvGraphicFramePr>
        <p:xfrm>
          <a:off x="1542724" y="1834672"/>
          <a:ext cx="9720262" cy="4510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C4E4AA-1F73-5288-4387-01B72E3E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01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FC10A-9DF1-BECB-BA34-CA811273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30" y="52294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fr-ES" b="1" dirty="0"/>
              <a:t>points a ameliorer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E65BC7-F509-F452-3793-E55DBCC80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281667"/>
              </p:ext>
            </p:extLst>
          </p:nvPr>
        </p:nvGraphicFramePr>
        <p:xfrm>
          <a:off x="1066800" y="1584151"/>
          <a:ext cx="9720262" cy="4510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72D977-C437-51AE-3B82-223EC90C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01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688</Words>
  <Application>Microsoft Macintosh PowerPoint</Application>
  <PresentationFormat>Grand écran</PresentationFormat>
  <Paragraphs>57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Intégral</vt:lpstr>
      <vt:lpstr>Le grand Marché, prÉsentation des ventes de ce mois-ci</vt:lpstr>
      <vt:lpstr>IntroductioN : le contexte</vt:lpstr>
      <vt:lpstr>proportion des ventes par catégories de produits ET évolution du chiffre d'affaire </vt:lpstr>
      <vt:lpstr>montant des achats des clients (montant du panier)  </vt:lpstr>
      <vt:lpstr>évolution du nombre d'achats des clients ET évolution du nombre de visites sur le site web au cours du temps  </vt:lpstr>
      <vt:lpstr>évolution du ratio nombre d’achats des clients pour des visites</vt:lpstr>
      <vt:lpstr>VARIABILITÉ DU temps passé par les visiteurs sur le site web (pour les sessions ayant abouti à un achat)</vt:lpstr>
      <vt:lpstr>CONCLUSION points positifs</vt:lpstr>
      <vt:lpstr>points a ameliorer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grand Marché, presentation des ventes de ce mois-ci</dc:title>
  <dc:creator>Juan Luis Acebal Rico</dc:creator>
  <cp:lastModifiedBy>Juan Luis Acebal Rico</cp:lastModifiedBy>
  <cp:revision>8</cp:revision>
  <dcterms:created xsi:type="dcterms:W3CDTF">2022-04-27T14:31:39Z</dcterms:created>
  <dcterms:modified xsi:type="dcterms:W3CDTF">2022-05-05T20:21:43Z</dcterms:modified>
</cp:coreProperties>
</file>